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8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43FE0B-06A8-48C8-B966-FF6BF603DDFA}" type="datetimeFigureOut">
              <a:rPr lang="en-GB" smtClean="0"/>
              <a:t>22/10/2015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F1CF57-2D2C-49E6-9651-7D5DBDCB1F82}" type="slidenum">
              <a:rPr lang="en-GB" smtClean="0"/>
              <a:t>‹#›</a:t>
            </a:fld>
            <a:endParaRPr lang="en-GB"/>
          </a:p>
        </p:txBody>
      </p:sp>
    </p:spTree>
    <p:extLst>
      <p:ext uri="{BB962C8B-B14F-4D97-AF65-F5344CB8AC3E}">
        <p14:creationId xmlns:p14="http://schemas.microsoft.com/office/powerpoint/2010/main" val="1944120003"/>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43FE0B-06A8-48C8-B966-FF6BF603DDFA}" type="datetimeFigureOut">
              <a:rPr lang="en-GB" smtClean="0"/>
              <a:t>22/10/2015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F1CF57-2D2C-49E6-9651-7D5DBDCB1F82}" type="slidenum">
              <a:rPr lang="en-GB" smtClean="0"/>
              <a:t>‹#›</a:t>
            </a:fld>
            <a:endParaRPr lang="en-GB"/>
          </a:p>
        </p:txBody>
      </p:sp>
    </p:spTree>
    <p:extLst>
      <p:ext uri="{BB962C8B-B14F-4D97-AF65-F5344CB8AC3E}">
        <p14:creationId xmlns:p14="http://schemas.microsoft.com/office/powerpoint/2010/main" val="3623843099"/>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43FE0B-06A8-48C8-B966-FF6BF603DDFA}" type="datetimeFigureOut">
              <a:rPr lang="en-GB" smtClean="0"/>
              <a:t>22/10/2015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F1CF57-2D2C-49E6-9651-7D5DBDCB1F82}" type="slidenum">
              <a:rPr lang="en-GB" smtClean="0"/>
              <a:t>‹#›</a:t>
            </a:fld>
            <a:endParaRPr lang="en-GB"/>
          </a:p>
        </p:txBody>
      </p:sp>
    </p:spTree>
    <p:extLst>
      <p:ext uri="{BB962C8B-B14F-4D97-AF65-F5344CB8AC3E}">
        <p14:creationId xmlns:p14="http://schemas.microsoft.com/office/powerpoint/2010/main" val="967959279"/>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43FE0B-06A8-48C8-B966-FF6BF603DDFA}" type="datetimeFigureOut">
              <a:rPr lang="en-GB" smtClean="0"/>
              <a:t>22/10/2015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F1CF57-2D2C-49E6-9651-7D5DBDCB1F82}" type="slidenum">
              <a:rPr lang="en-GB" smtClean="0"/>
              <a:t>‹#›</a:t>
            </a:fld>
            <a:endParaRPr lang="en-GB"/>
          </a:p>
        </p:txBody>
      </p:sp>
    </p:spTree>
    <p:extLst>
      <p:ext uri="{BB962C8B-B14F-4D97-AF65-F5344CB8AC3E}">
        <p14:creationId xmlns:p14="http://schemas.microsoft.com/office/powerpoint/2010/main" val="3798640610"/>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3FE0B-06A8-48C8-B966-FF6BF603DDFA}" type="datetimeFigureOut">
              <a:rPr lang="en-GB" smtClean="0"/>
              <a:t>22/10/2015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F1CF57-2D2C-49E6-9651-7D5DBDCB1F82}" type="slidenum">
              <a:rPr lang="en-GB" smtClean="0"/>
              <a:t>‹#›</a:t>
            </a:fld>
            <a:endParaRPr lang="en-GB"/>
          </a:p>
        </p:txBody>
      </p:sp>
    </p:spTree>
    <p:extLst>
      <p:ext uri="{BB962C8B-B14F-4D97-AF65-F5344CB8AC3E}">
        <p14:creationId xmlns:p14="http://schemas.microsoft.com/office/powerpoint/2010/main" val="3284243223"/>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43FE0B-06A8-48C8-B966-FF6BF603DDFA}" type="datetimeFigureOut">
              <a:rPr lang="en-GB" smtClean="0"/>
              <a:t>22/10/2015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F1CF57-2D2C-49E6-9651-7D5DBDCB1F82}" type="slidenum">
              <a:rPr lang="en-GB" smtClean="0"/>
              <a:t>‹#›</a:t>
            </a:fld>
            <a:endParaRPr lang="en-GB"/>
          </a:p>
        </p:txBody>
      </p:sp>
    </p:spTree>
    <p:extLst>
      <p:ext uri="{BB962C8B-B14F-4D97-AF65-F5344CB8AC3E}">
        <p14:creationId xmlns:p14="http://schemas.microsoft.com/office/powerpoint/2010/main" val="769781865"/>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43FE0B-06A8-48C8-B966-FF6BF603DDFA}" type="datetimeFigureOut">
              <a:rPr lang="en-GB" smtClean="0"/>
              <a:t>22/10/2015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F1CF57-2D2C-49E6-9651-7D5DBDCB1F82}" type="slidenum">
              <a:rPr lang="en-GB" smtClean="0"/>
              <a:t>‹#›</a:t>
            </a:fld>
            <a:endParaRPr lang="en-GB"/>
          </a:p>
        </p:txBody>
      </p:sp>
    </p:spTree>
    <p:extLst>
      <p:ext uri="{BB962C8B-B14F-4D97-AF65-F5344CB8AC3E}">
        <p14:creationId xmlns:p14="http://schemas.microsoft.com/office/powerpoint/2010/main" val="205918639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43FE0B-06A8-48C8-B966-FF6BF603DDFA}" type="datetimeFigureOut">
              <a:rPr lang="en-GB" smtClean="0"/>
              <a:t>22/10/2015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F1CF57-2D2C-49E6-9651-7D5DBDCB1F82}" type="slidenum">
              <a:rPr lang="en-GB" smtClean="0"/>
              <a:t>‹#›</a:t>
            </a:fld>
            <a:endParaRPr lang="en-GB"/>
          </a:p>
        </p:txBody>
      </p:sp>
    </p:spTree>
    <p:extLst>
      <p:ext uri="{BB962C8B-B14F-4D97-AF65-F5344CB8AC3E}">
        <p14:creationId xmlns:p14="http://schemas.microsoft.com/office/powerpoint/2010/main" val="2006908226"/>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3FE0B-06A8-48C8-B966-FF6BF603DDFA}" type="datetimeFigureOut">
              <a:rPr lang="en-GB" smtClean="0"/>
              <a:t>22/10/2015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F1CF57-2D2C-49E6-9651-7D5DBDCB1F82}" type="slidenum">
              <a:rPr lang="en-GB" smtClean="0"/>
              <a:t>‹#›</a:t>
            </a:fld>
            <a:endParaRPr lang="en-GB"/>
          </a:p>
        </p:txBody>
      </p:sp>
    </p:spTree>
    <p:extLst>
      <p:ext uri="{BB962C8B-B14F-4D97-AF65-F5344CB8AC3E}">
        <p14:creationId xmlns:p14="http://schemas.microsoft.com/office/powerpoint/2010/main" val="3371215070"/>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3FE0B-06A8-48C8-B966-FF6BF603DDFA}" type="datetimeFigureOut">
              <a:rPr lang="en-GB" smtClean="0"/>
              <a:t>22/10/2015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F1CF57-2D2C-49E6-9651-7D5DBDCB1F82}" type="slidenum">
              <a:rPr lang="en-GB" smtClean="0"/>
              <a:t>‹#›</a:t>
            </a:fld>
            <a:endParaRPr lang="en-GB"/>
          </a:p>
        </p:txBody>
      </p:sp>
    </p:spTree>
    <p:extLst>
      <p:ext uri="{BB962C8B-B14F-4D97-AF65-F5344CB8AC3E}">
        <p14:creationId xmlns:p14="http://schemas.microsoft.com/office/powerpoint/2010/main" val="237139384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3FE0B-06A8-48C8-B966-FF6BF603DDFA}" type="datetimeFigureOut">
              <a:rPr lang="en-GB" smtClean="0"/>
              <a:t>22/10/2015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F1CF57-2D2C-49E6-9651-7D5DBDCB1F82}" type="slidenum">
              <a:rPr lang="en-GB" smtClean="0"/>
              <a:t>‹#›</a:t>
            </a:fld>
            <a:endParaRPr lang="en-GB"/>
          </a:p>
        </p:txBody>
      </p:sp>
    </p:spTree>
    <p:extLst>
      <p:ext uri="{BB962C8B-B14F-4D97-AF65-F5344CB8AC3E}">
        <p14:creationId xmlns:p14="http://schemas.microsoft.com/office/powerpoint/2010/main" val="585629951"/>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rgbClr val="C00000"/>
            </a:gs>
            <a:gs pos="90000">
              <a:schemeClr val="tx1"/>
            </a:gs>
            <a:gs pos="45000">
              <a:schemeClr val="accent2">
                <a:lumMod val="75000"/>
              </a:schemeClr>
            </a:gs>
            <a:gs pos="74000">
              <a:srgbClr val="4D0808"/>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3FE0B-06A8-48C8-B966-FF6BF603DDFA}" type="datetimeFigureOut">
              <a:rPr lang="en-GB" smtClean="0"/>
              <a:t>22/10/2015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1CF57-2D2C-49E6-9651-7D5DBDCB1F82}" type="slidenum">
              <a:rPr lang="en-GB" smtClean="0"/>
              <a:t>‹#›</a:t>
            </a:fld>
            <a:endParaRPr lang="en-GB"/>
          </a:p>
        </p:txBody>
      </p:sp>
    </p:spTree>
    <p:extLst>
      <p:ext uri="{BB962C8B-B14F-4D97-AF65-F5344CB8AC3E}">
        <p14:creationId xmlns:p14="http://schemas.microsoft.com/office/powerpoint/2010/main" val="743307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effectLst>
                  <a:outerShdw blurRad="38100" dist="38100" dir="2700000" algn="tl">
                    <a:srgbClr val="000000">
                      <a:alpha val="43137"/>
                    </a:srgbClr>
                  </a:outerShdw>
                </a:effectLst>
              </a:rPr>
              <a:t>ORGAN DONATION</a:t>
            </a:r>
            <a:endParaRPr lang="en-GB"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GB" dirty="0" smtClean="0"/>
              <a:t>BELLA F &amp; YOLLIE &amp; BELLA R</a:t>
            </a:r>
            <a:endParaRPr lang="en-GB" dirty="0"/>
          </a:p>
        </p:txBody>
      </p:sp>
      <p:pic>
        <p:nvPicPr>
          <p:cNvPr id="4" name="Florence   The Machine - Never Let Me G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6416" y="332656"/>
            <a:ext cx="609600" cy="609600"/>
          </a:xfrm>
          <a:prstGeom prst="rect">
            <a:avLst/>
          </a:prstGeom>
        </p:spPr>
      </p:pic>
    </p:spTree>
    <p:extLst>
      <p:ext uri="{BB962C8B-B14F-4D97-AF65-F5344CB8AC3E}">
        <p14:creationId xmlns:p14="http://schemas.microsoft.com/office/powerpoint/2010/main" val="19282336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1" presetClass="mediacall" presetSubtype="0" fill="hold" nodeType="withEffect">
                                  <p:stCondLst>
                                    <p:cond delay="0"/>
                                  </p:stCondLst>
                                  <p:childTnLst>
                                    <p:cmd type="call" cmd="playFrom(41)">
                                      <p:cBhvr>
                                        <p:cTn id="9" dur="1" fill="hold"/>
                                        <p:tgtEl>
                                          <p:spTgt spid="4"/>
                                        </p:tgtEl>
                                      </p:cBhvr>
                                    </p:cmd>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2864 -0.00508 L -0.02864 -0.07724 " pathEditMode="relative" rAng="0" ptsTypes="AA">
                                      <p:cBhvr>
                                        <p:cTn id="13" dur="250" accel="50000" decel="50000" autoRev="1" fill="hold">
                                          <p:stCondLst>
                                            <p:cond delay="0"/>
                                          </p:stCondLst>
                                        </p:cTn>
                                        <p:tgtEl>
                                          <p:spTgt spid="3">
                                            <p:txEl>
                                              <p:pRg st="0" end="0"/>
                                            </p:txEl>
                                          </p:spTgt>
                                        </p:tgtEl>
                                        <p:attrNameLst>
                                          <p:attrName>ppt_x</p:attrName>
                                          <p:attrName>ppt_y</p:attrName>
                                        </p:attrNameLst>
                                      </p:cBhvr>
                                      <p:rCtr x="0" y="-3608"/>
                                    </p:animMotion>
                                    <p:animRot by="1500000">
                                      <p:cBhvr>
                                        <p:cTn id="14" dur="125" fill="hold">
                                          <p:stCondLst>
                                            <p:cond delay="0"/>
                                          </p:stCondLst>
                                        </p:cTn>
                                        <p:tgtEl>
                                          <p:spTgt spid="3">
                                            <p:txEl>
                                              <p:pRg st="0" end="0"/>
                                            </p:txEl>
                                          </p:spTgt>
                                        </p:tgtEl>
                                        <p:attrNameLst>
                                          <p:attrName>r</p:attrName>
                                        </p:attrNameLst>
                                      </p:cBhvr>
                                    </p:animRot>
                                    <p:animRot by="-1500000">
                                      <p:cBhvr>
                                        <p:cTn id="15" dur="125" fill="hold">
                                          <p:stCondLst>
                                            <p:cond delay="125"/>
                                          </p:stCondLst>
                                        </p:cTn>
                                        <p:tgtEl>
                                          <p:spTgt spid="3">
                                            <p:txEl>
                                              <p:pRg st="0" end="0"/>
                                            </p:txEl>
                                          </p:spTgt>
                                        </p:tgtEl>
                                        <p:attrNameLst>
                                          <p:attrName>r</p:attrName>
                                        </p:attrNameLst>
                                      </p:cBhvr>
                                    </p:animRot>
                                    <p:animRot by="-1500000">
                                      <p:cBhvr>
                                        <p:cTn id="16" dur="125" fill="hold">
                                          <p:stCondLst>
                                            <p:cond delay="250"/>
                                          </p:stCondLst>
                                        </p:cTn>
                                        <p:tgtEl>
                                          <p:spTgt spid="3">
                                            <p:txEl>
                                              <p:pRg st="0" end="0"/>
                                            </p:txEl>
                                          </p:spTgt>
                                        </p:tgtEl>
                                        <p:attrNameLst>
                                          <p:attrName>r</p:attrName>
                                        </p:attrNameLst>
                                      </p:cBhvr>
                                    </p:animRot>
                                    <p:animRot by="1500000">
                                      <p:cBhvr>
                                        <p:cTn id="17"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00000" numSld="4">
                <p:cTn id="18" repeatCount="indefinite"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What is Organ Donation?</a:t>
            </a:r>
            <a:endParaRPr lang="en-GB" dirty="0">
              <a:solidFill>
                <a:schemeClr val="bg1"/>
              </a:solidFill>
            </a:endParaRPr>
          </a:p>
        </p:txBody>
      </p:sp>
      <p:sp>
        <p:nvSpPr>
          <p:cNvPr id="3" name="Content Placeholder 2"/>
          <p:cNvSpPr>
            <a:spLocks noGrp="1"/>
          </p:cNvSpPr>
          <p:nvPr>
            <p:ph idx="1"/>
          </p:nvPr>
        </p:nvSpPr>
        <p:spPr>
          <a:xfrm>
            <a:off x="467544" y="1340768"/>
            <a:ext cx="8229600" cy="2736304"/>
          </a:xfrm>
        </p:spPr>
        <p:txBody>
          <a:bodyPr>
            <a:normAutofit fontScale="92500" lnSpcReduction="20000"/>
          </a:bodyPr>
          <a:lstStyle/>
          <a:p>
            <a:pPr marL="0" indent="0">
              <a:buNone/>
            </a:pPr>
            <a:r>
              <a:rPr lang="en-GB" sz="2800" dirty="0" smtClean="0">
                <a:solidFill>
                  <a:schemeClr val="bg1"/>
                </a:solidFill>
              </a:rPr>
              <a:t>Organ donation is the process of surgically removing an organ or tissue from one person (the organ donor, aka </a:t>
            </a:r>
            <a:r>
              <a:rPr lang="en-GB" sz="2800" dirty="0">
                <a:solidFill>
                  <a:schemeClr val="bg1"/>
                </a:solidFill>
              </a:rPr>
              <a:t>c</a:t>
            </a:r>
            <a:r>
              <a:rPr lang="en-GB" sz="2800" dirty="0" smtClean="0">
                <a:solidFill>
                  <a:schemeClr val="bg1"/>
                </a:solidFill>
              </a:rPr>
              <a:t>lones) and placing it into another person (the recipient, aka the </a:t>
            </a:r>
            <a:r>
              <a:rPr lang="en-GB" sz="2800" dirty="0" err="1" smtClean="0">
                <a:solidFill>
                  <a:schemeClr val="bg1"/>
                </a:solidFill>
              </a:rPr>
              <a:t>normals</a:t>
            </a:r>
            <a:r>
              <a:rPr lang="en-GB" sz="2800" dirty="0" smtClean="0">
                <a:solidFill>
                  <a:schemeClr val="bg1"/>
                </a:solidFill>
              </a:rPr>
              <a:t>). </a:t>
            </a:r>
          </a:p>
          <a:p>
            <a:pPr marL="0" indent="0">
              <a:buNone/>
            </a:pPr>
            <a:r>
              <a:rPr lang="en-GB" sz="2800" dirty="0" smtClean="0">
                <a:solidFill>
                  <a:schemeClr val="bg1"/>
                </a:solidFill>
              </a:rPr>
              <a:t>QUOTE: CH7 </a:t>
            </a:r>
            <a:r>
              <a:rPr lang="en-GB" sz="2800" dirty="0" err="1" smtClean="0">
                <a:solidFill>
                  <a:schemeClr val="bg1"/>
                </a:solidFill>
              </a:rPr>
              <a:t>pg</a:t>
            </a:r>
            <a:r>
              <a:rPr lang="en-GB" sz="2800" dirty="0" smtClean="0">
                <a:solidFill>
                  <a:schemeClr val="bg1"/>
                </a:solidFill>
              </a:rPr>
              <a:t> 80, ‘Your lives are set out for you. You’ll become adults, then before you’re old, before you’re even middle aged, you’ll start to donate your organs. That’s what each of you was created to do.’ </a:t>
            </a:r>
          </a:p>
          <a:p>
            <a:pPr marL="0" indent="0">
              <a:buNone/>
            </a:pPr>
            <a:endParaRPr lang="en-GB" sz="24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78904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3965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What is it’s effect on society?</a:t>
            </a:r>
            <a:endParaRPr lang="en-GB" dirty="0">
              <a:solidFill>
                <a:schemeClr val="bg1"/>
              </a:solidFill>
            </a:endParaRPr>
          </a:p>
        </p:txBody>
      </p:sp>
      <p:sp>
        <p:nvSpPr>
          <p:cNvPr id="3" name="Content Placeholder 2"/>
          <p:cNvSpPr>
            <a:spLocks noGrp="1"/>
          </p:cNvSpPr>
          <p:nvPr>
            <p:ph idx="1"/>
          </p:nvPr>
        </p:nvSpPr>
        <p:spPr>
          <a:xfrm>
            <a:off x="467544" y="1340768"/>
            <a:ext cx="8229600" cy="3340968"/>
          </a:xfrm>
        </p:spPr>
        <p:txBody>
          <a:bodyPr/>
          <a:lstStyle/>
          <a:p>
            <a:pPr marL="0" indent="0">
              <a:buNone/>
            </a:pPr>
            <a:r>
              <a:rPr lang="en-GB" sz="2400" dirty="0" smtClean="0">
                <a:solidFill>
                  <a:schemeClr val="bg1"/>
                </a:solidFill>
              </a:rPr>
              <a:t>People can choose to carry a donor card but donations are not obligatory for anybody.  However the clones in Never Let Me Go are not given a choice because that is why they were created. </a:t>
            </a:r>
          </a:p>
          <a:p>
            <a:pPr marL="0" indent="0">
              <a:buNone/>
            </a:pPr>
            <a:r>
              <a:rPr lang="en-GB" sz="2400" dirty="0" smtClean="0">
                <a:solidFill>
                  <a:schemeClr val="bg1"/>
                </a:solidFill>
              </a:rPr>
              <a:t>QUOTE:  CH7 </a:t>
            </a:r>
            <a:r>
              <a:rPr lang="en-GB" sz="2400" dirty="0" err="1" smtClean="0">
                <a:solidFill>
                  <a:schemeClr val="bg1"/>
                </a:solidFill>
              </a:rPr>
              <a:t>pg</a:t>
            </a:r>
            <a:r>
              <a:rPr lang="en-GB" sz="2400" dirty="0" smtClean="0">
                <a:solidFill>
                  <a:schemeClr val="bg1"/>
                </a:solidFill>
              </a:rPr>
              <a:t> 80, ‘You were brought into this world for a purpose, and your futures, all of them, have been decided.’</a:t>
            </a:r>
            <a:endParaRPr lang="en-GB" dirty="0">
              <a:solidFill>
                <a:schemeClr val="bg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4077072"/>
            <a:ext cx="3816424" cy="253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7316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Controversy of organ donation?</a:t>
            </a:r>
            <a:endParaRPr lang="en-GB" dirty="0">
              <a:solidFill>
                <a:schemeClr val="bg1"/>
              </a:solidFill>
            </a:endParaRPr>
          </a:p>
        </p:txBody>
      </p:sp>
      <p:sp>
        <p:nvSpPr>
          <p:cNvPr id="3" name="Content Placeholder 2"/>
          <p:cNvSpPr>
            <a:spLocks noGrp="1"/>
          </p:cNvSpPr>
          <p:nvPr>
            <p:ph idx="1"/>
          </p:nvPr>
        </p:nvSpPr>
        <p:spPr>
          <a:xfrm>
            <a:off x="457200" y="1600200"/>
            <a:ext cx="8229600" cy="2188840"/>
          </a:xfrm>
        </p:spPr>
        <p:txBody>
          <a:bodyPr>
            <a:normAutofit lnSpcReduction="10000"/>
          </a:bodyPr>
          <a:lstStyle/>
          <a:p>
            <a:pPr marL="0" indent="0">
              <a:buNone/>
            </a:pPr>
            <a:r>
              <a:rPr lang="en-GB" sz="2400" dirty="0" smtClean="0">
                <a:solidFill>
                  <a:schemeClr val="bg1"/>
                </a:solidFill>
              </a:rPr>
              <a:t>Very controversial issue as many people are very reluctant to give up their organs due to spiritual or religious beliefs.  In the novel, God is only mentioned once by Kathy to Tommy as a joke so these beliefs would not apply to the clones. </a:t>
            </a:r>
          </a:p>
          <a:p>
            <a:pPr marL="0" indent="0">
              <a:buNone/>
            </a:pPr>
            <a:r>
              <a:rPr lang="en-GB" sz="2400" dirty="0" smtClean="0">
                <a:solidFill>
                  <a:schemeClr val="bg1"/>
                </a:solidFill>
              </a:rPr>
              <a:t>QUOTE: CH7 </a:t>
            </a:r>
            <a:r>
              <a:rPr lang="en-GB" sz="2400" dirty="0" err="1" smtClean="0">
                <a:solidFill>
                  <a:schemeClr val="bg1"/>
                </a:solidFill>
              </a:rPr>
              <a:t>pg</a:t>
            </a:r>
            <a:r>
              <a:rPr lang="en-GB" sz="2400" dirty="0" smtClean="0">
                <a:solidFill>
                  <a:schemeClr val="bg1"/>
                </a:solidFill>
              </a:rPr>
              <a:t> 80 ‘If you’re to have decent lives, you have to know who you are and what lies ahead of you, every one of you.’</a:t>
            </a:r>
          </a:p>
          <a:p>
            <a:endParaRPr lang="en-GB" sz="2400"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867301"/>
            <a:ext cx="3600400" cy="2811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61055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Links to Never Let Me Go</a:t>
            </a:r>
            <a:endParaRPr lang="en-GB" dirty="0">
              <a:solidFill>
                <a:schemeClr val="bg1"/>
              </a:solidFill>
            </a:endParaRPr>
          </a:p>
        </p:txBody>
      </p:sp>
      <p:sp>
        <p:nvSpPr>
          <p:cNvPr id="3" name="Content Placeholder 2"/>
          <p:cNvSpPr>
            <a:spLocks noGrp="1"/>
          </p:cNvSpPr>
          <p:nvPr>
            <p:ph idx="1"/>
          </p:nvPr>
        </p:nvSpPr>
        <p:spPr>
          <a:xfrm>
            <a:off x="467544" y="1340768"/>
            <a:ext cx="8229600" cy="4968552"/>
          </a:xfrm>
        </p:spPr>
        <p:txBody>
          <a:bodyPr>
            <a:normAutofit lnSpcReduction="10000"/>
          </a:bodyPr>
          <a:lstStyle/>
          <a:p>
            <a:r>
              <a:rPr lang="en-GB" sz="2400" dirty="0" smtClean="0">
                <a:solidFill>
                  <a:schemeClr val="bg1"/>
                </a:solidFill>
              </a:rPr>
              <a:t>The clones talk about ‘unzipping’ as they are going to have their organs removed and the only way they can cope with the truth which they are unwilling to accept, is to make jokes about their prolonged deaths.</a:t>
            </a:r>
          </a:p>
          <a:p>
            <a:r>
              <a:rPr lang="en-GB" sz="2400" dirty="0" smtClean="0">
                <a:solidFill>
                  <a:schemeClr val="bg1"/>
                </a:solidFill>
              </a:rPr>
              <a:t>Society know about the donations, yet since they are better off do not mind that there are humans purely created for the harvesting of their organs, </a:t>
            </a:r>
            <a:r>
              <a:rPr lang="en-GB" sz="2400" dirty="0">
                <a:solidFill>
                  <a:schemeClr val="bg1"/>
                </a:solidFill>
              </a:rPr>
              <a:t>but they do not want to return to a world without the system due to its benefits </a:t>
            </a:r>
            <a:r>
              <a:rPr lang="en-GB" sz="2400" dirty="0" err="1">
                <a:solidFill>
                  <a:schemeClr val="bg1"/>
                </a:solidFill>
              </a:rPr>
              <a:t>eg</a:t>
            </a:r>
            <a:r>
              <a:rPr lang="en-GB" sz="2400" dirty="0">
                <a:solidFill>
                  <a:schemeClr val="bg1"/>
                </a:solidFill>
              </a:rPr>
              <a:t>. curing </a:t>
            </a:r>
            <a:r>
              <a:rPr lang="en-GB" sz="2400" dirty="0" smtClean="0">
                <a:solidFill>
                  <a:schemeClr val="bg1"/>
                </a:solidFill>
              </a:rPr>
              <a:t>cancer.</a:t>
            </a:r>
          </a:p>
          <a:p>
            <a:r>
              <a:rPr lang="en-GB" sz="2400" dirty="0" smtClean="0">
                <a:solidFill>
                  <a:schemeClr val="bg1"/>
                </a:solidFill>
              </a:rPr>
              <a:t>The society in NLMG know about the clones and their donations. Moreover, they turn a blind eye to the clones and do not try to help them except a select few </a:t>
            </a:r>
            <a:r>
              <a:rPr lang="en-GB" sz="2400" dirty="0" err="1" smtClean="0">
                <a:solidFill>
                  <a:schemeClr val="bg1"/>
                </a:solidFill>
              </a:rPr>
              <a:t>eg</a:t>
            </a:r>
            <a:r>
              <a:rPr lang="en-GB" sz="2400" dirty="0" smtClean="0">
                <a:solidFill>
                  <a:schemeClr val="bg1"/>
                </a:solidFill>
              </a:rPr>
              <a:t>. Madame &amp; Miss Lucy. They try to see them as not human so they do not feel as bad about what they are putting the clones through.</a:t>
            </a:r>
          </a:p>
          <a:p>
            <a:endParaRPr lang="en-GB" sz="2400" dirty="0">
              <a:solidFill>
                <a:schemeClr val="bg1"/>
              </a:solidFill>
            </a:endParaRPr>
          </a:p>
        </p:txBody>
      </p:sp>
    </p:spTree>
    <p:extLst>
      <p:ext uri="{BB962C8B-B14F-4D97-AF65-F5344CB8AC3E}">
        <p14:creationId xmlns:p14="http://schemas.microsoft.com/office/powerpoint/2010/main" val="732864820"/>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417</Words>
  <Application>Microsoft Office PowerPoint</Application>
  <PresentationFormat>On-screen Show (4:3)</PresentationFormat>
  <Paragraphs>15</Paragraphs>
  <Slides>5</Slides>
  <Notes>0</Notes>
  <HiddenSlides>0</HiddenSlides>
  <MMClips>1</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ORGAN DONATION</vt:lpstr>
      <vt:lpstr>What is Organ Donation?</vt:lpstr>
      <vt:lpstr>What is it’s effect on society?</vt:lpstr>
      <vt:lpstr>Controversy of organ donation?</vt:lpstr>
      <vt:lpstr>Links to Never Let Me Go</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 DONATION</dc:title>
  <dc:creator>Yolanda K Morgan (154357)</dc:creator>
  <cp:lastModifiedBy>Patricia Wallis</cp:lastModifiedBy>
  <cp:revision>8</cp:revision>
  <dcterms:created xsi:type="dcterms:W3CDTF">2015-10-13T10:12:27Z</dcterms:created>
  <dcterms:modified xsi:type="dcterms:W3CDTF">2015-10-22T15:43:56Z</dcterms:modified>
</cp:coreProperties>
</file>