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21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7767EB2-8475-4048-A655-A1703BEA63BC}"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376950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767EB2-8475-4048-A655-A1703BEA63BC}"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874553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767EB2-8475-4048-A655-A1703BEA63BC}"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2956881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767EB2-8475-4048-A655-A1703BEA63BC}"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927977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767EB2-8475-4048-A655-A1703BEA63BC}"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2445405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7767EB2-8475-4048-A655-A1703BEA63BC}" type="datetimeFigureOut">
              <a:rPr lang="en-GB" smtClean="0"/>
              <a:t>22/10/2015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2459778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7767EB2-8475-4048-A655-A1703BEA63BC}" type="datetimeFigureOut">
              <a:rPr lang="en-GB" smtClean="0"/>
              <a:t>22/10/2015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406234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7767EB2-8475-4048-A655-A1703BEA63BC}" type="datetimeFigureOut">
              <a:rPr lang="en-GB" smtClean="0"/>
              <a:t>22/10/2015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610174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67EB2-8475-4048-A655-A1703BEA63BC}" type="datetimeFigureOut">
              <a:rPr lang="en-GB" smtClean="0"/>
              <a:t>22/10/2015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173662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767EB2-8475-4048-A655-A1703BEA63BC}" type="datetimeFigureOut">
              <a:rPr lang="en-GB" smtClean="0"/>
              <a:t>22/10/2015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3415589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767EB2-8475-4048-A655-A1703BEA63BC}" type="datetimeFigureOut">
              <a:rPr lang="en-GB" smtClean="0"/>
              <a:t>22/10/2015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2CAAB6-79D5-4F8D-AE33-DD504A45D1A5}" type="slidenum">
              <a:rPr lang="en-GB" smtClean="0"/>
              <a:t>‹#›</a:t>
            </a:fld>
            <a:endParaRPr lang="en-GB"/>
          </a:p>
        </p:txBody>
      </p:sp>
    </p:spTree>
    <p:extLst>
      <p:ext uri="{BB962C8B-B14F-4D97-AF65-F5344CB8AC3E}">
        <p14:creationId xmlns:p14="http://schemas.microsoft.com/office/powerpoint/2010/main" val="2324345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67EB2-8475-4048-A655-A1703BEA63BC}" type="datetimeFigureOut">
              <a:rPr lang="en-GB" smtClean="0"/>
              <a:t>22/10/2015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CAAB6-79D5-4F8D-AE33-DD504A45D1A5}" type="slidenum">
              <a:rPr lang="en-GB" smtClean="0"/>
              <a:t>‹#›</a:t>
            </a:fld>
            <a:endParaRPr lang="en-GB"/>
          </a:p>
        </p:txBody>
      </p:sp>
    </p:spTree>
    <p:extLst>
      <p:ext uri="{BB962C8B-B14F-4D97-AF65-F5344CB8AC3E}">
        <p14:creationId xmlns:p14="http://schemas.microsoft.com/office/powerpoint/2010/main" val="2431294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Cloning</a:t>
            </a:r>
            <a:endParaRPr lang="en-GB" dirty="0"/>
          </a:p>
        </p:txBody>
      </p:sp>
      <p:sp>
        <p:nvSpPr>
          <p:cNvPr id="3" name="Subtitle 2"/>
          <p:cNvSpPr>
            <a:spLocks noGrp="1"/>
          </p:cNvSpPr>
          <p:nvPr>
            <p:ph type="subTitle" idx="1"/>
          </p:nvPr>
        </p:nvSpPr>
        <p:spPr/>
        <p:txBody>
          <a:bodyPr/>
          <a:lstStyle/>
          <a:p>
            <a:r>
              <a:rPr lang="en-GB" dirty="0" smtClean="0"/>
              <a:t>Maria and Olivia</a:t>
            </a:r>
            <a:endParaRPr lang="en-GB"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4782392"/>
            <a:ext cx="3571875" cy="1571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0016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the definition of ‘clone’?</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Clone – </a:t>
            </a:r>
            <a:r>
              <a:rPr lang="en-GB" i="1" dirty="0" smtClean="0"/>
              <a:t>verb</a:t>
            </a:r>
          </a:p>
          <a:p>
            <a:pPr marL="0" indent="0">
              <a:buNone/>
            </a:pPr>
            <a:r>
              <a:rPr lang="en-GB" dirty="0"/>
              <a:t>A cell, group of cells, or organism that is produced asexually from and is genetically identical to a single ancestor. The cells of an individual plant or animal, except for gametes and some cells of the immune system, are </a:t>
            </a:r>
            <a:r>
              <a:rPr lang="en-GB" b="1" dirty="0"/>
              <a:t>clones</a:t>
            </a:r>
            <a:r>
              <a:rPr lang="en-GB" dirty="0"/>
              <a:t> because they all descend from a single fertilized cell and are genetically identical.</a:t>
            </a:r>
          </a:p>
        </p:txBody>
      </p:sp>
    </p:spTree>
    <p:extLst>
      <p:ext uri="{BB962C8B-B14F-4D97-AF65-F5344CB8AC3E}">
        <p14:creationId xmlns:p14="http://schemas.microsoft.com/office/powerpoint/2010/main" val="985333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Dolly the Sheep</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772816"/>
            <a:ext cx="2333625" cy="2990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915816" y="1988839"/>
            <a:ext cx="4248472" cy="3139321"/>
          </a:xfrm>
          <a:prstGeom prst="rect">
            <a:avLst/>
          </a:prstGeom>
          <a:noFill/>
        </p:spPr>
        <p:txBody>
          <a:bodyPr wrap="square" rtlCol="0">
            <a:spAutoFit/>
          </a:bodyPr>
          <a:lstStyle/>
          <a:p>
            <a:r>
              <a:rPr lang="en-GB" dirty="0" smtClean="0"/>
              <a:t>Dolly the sheep was the first the animal to be cloned from an adult somatic cell (any functioning cell that is not a sperm or egg cell).</a:t>
            </a:r>
          </a:p>
          <a:p>
            <a:endParaRPr lang="en-GB" dirty="0"/>
          </a:p>
          <a:p>
            <a:r>
              <a:rPr lang="en-GB" dirty="0" smtClean="0"/>
              <a:t>Dolly was “born” on 5</a:t>
            </a:r>
            <a:r>
              <a:rPr lang="en-GB" baseline="30000" dirty="0" smtClean="0"/>
              <a:t>th</a:t>
            </a:r>
            <a:r>
              <a:rPr lang="en-GB" dirty="0" smtClean="0"/>
              <a:t> July 1996, as a result of the nuclear transfer process. Nuclear transfer is a form of cloning which removes the DNA from an unfertilised egg which is injected into the nucleus.</a:t>
            </a:r>
          </a:p>
          <a:p>
            <a:endParaRPr lang="en-GB" dirty="0"/>
          </a:p>
        </p:txBody>
      </p:sp>
    </p:spTree>
    <p:extLst>
      <p:ext uri="{BB962C8B-B14F-4D97-AF65-F5344CB8AC3E}">
        <p14:creationId xmlns:p14="http://schemas.microsoft.com/office/powerpoint/2010/main" val="627228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Clones and Offspring</a:t>
            </a:r>
            <a:endParaRPr lang="en-GB"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04248" y="2636912"/>
            <a:ext cx="1871634" cy="1926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51520" y="1230026"/>
            <a:ext cx="6300192" cy="5632311"/>
          </a:xfrm>
          <a:prstGeom prst="rect">
            <a:avLst/>
          </a:prstGeom>
          <a:noFill/>
        </p:spPr>
        <p:txBody>
          <a:bodyPr wrap="square" rtlCol="0">
            <a:spAutoFit/>
          </a:bodyPr>
          <a:lstStyle/>
          <a:p>
            <a:r>
              <a:rPr lang="en-GB" dirty="0" smtClean="0"/>
              <a:t>Dolly’s first born lamb, Bonnie, was born in April 1998. She went on to produce twin lambs Sally and Rosie the following year. Following this, Dolly produced the triplets Lucy, Darcy and Cotton, her last lambs before developing acute arthritis in late 2001.</a:t>
            </a:r>
          </a:p>
          <a:p>
            <a:endParaRPr lang="en-GB" dirty="0"/>
          </a:p>
          <a:p>
            <a:r>
              <a:rPr lang="en-GB" dirty="0" smtClean="0"/>
              <a:t>In Never Let Me Go, Ishiguro makes a point of highlighting the cruelty of the sterile nature of the clones, by depicting Kathy “holding an imaginary baby to my breast.” (p71)</a:t>
            </a:r>
          </a:p>
          <a:p>
            <a:endParaRPr lang="en-GB" dirty="0"/>
          </a:p>
          <a:p>
            <a:r>
              <a:rPr lang="en-GB" dirty="0" smtClean="0"/>
              <a:t>From this, it is evident that the clones may subconsciously grieve for the ability to raise their own children. </a:t>
            </a:r>
          </a:p>
          <a:p>
            <a:endParaRPr lang="en-GB" dirty="0"/>
          </a:p>
          <a:p>
            <a:r>
              <a:rPr lang="en-GB" dirty="0" smtClean="0"/>
              <a:t>This reinforces the reader’s belief that the clones long for emotional connections with other humans, particularly as they are deprived of parents themselves. </a:t>
            </a:r>
          </a:p>
          <a:p>
            <a:endParaRPr lang="en-GB" dirty="0"/>
          </a:p>
          <a:p>
            <a:r>
              <a:rPr lang="en-GB" dirty="0" smtClean="0"/>
              <a:t>As Dolly the Sheep was very high profile, Ishiguro may have seen the bond between the sheep and lamb/s and imagined the brutality of life  for </a:t>
            </a:r>
            <a:r>
              <a:rPr lang="en-GB" dirty="0" err="1" smtClean="0"/>
              <a:t>Hailsham</a:t>
            </a:r>
            <a:r>
              <a:rPr lang="en-GB" dirty="0" smtClean="0"/>
              <a:t> students without this simplistic connection. </a:t>
            </a:r>
            <a:endParaRPr lang="en-GB" dirty="0"/>
          </a:p>
        </p:txBody>
      </p:sp>
    </p:spTree>
    <p:extLst>
      <p:ext uri="{BB962C8B-B14F-4D97-AF65-F5344CB8AC3E}">
        <p14:creationId xmlns:p14="http://schemas.microsoft.com/office/powerpoint/2010/main" val="922721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625" y="0"/>
            <a:ext cx="8229600" cy="1143000"/>
          </a:xfrm>
        </p:spPr>
        <p:txBody>
          <a:bodyPr/>
          <a:lstStyle/>
          <a:p>
            <a:r>
              <a:rPr lang="en-GB" dirty="0" smtClean="0"/>
              <a:t>Cloning Experimentation &amp; Ethics</a:t>
            </a:r>
            <a:endParaRPr lang="en-GB" dirty="0"/>
          </a:p>
        </p:txBody>
      </p:sp>
      <p:sp>
        <p:nvSpPr>
          <p:cNvPr id="4" name="TextBox 3"/>
          <p:cNvSpPr txBox="1"/>
          <p:nvPr/>
        </p:nvSpPr>
        <p:spPr>
          <a:xfrm>
            <a:off x="0" y="1052736"/>
            <a:ext cx="9143999" cy="501675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Following Dolly the sheep, there was an influx of animal cloning. Between the years 2000 and 2005 (the year of NLMG’s publication) there were 10 cases of cloning of animals recorded. It also became more common for embryo splitting to be used as a method of cloning in these years.</a:t>
            </a:r>
          </a:p>
          <a:p>
            <a:endParaRPr lang="en-GB" sz="1600" dirty="0"/>
          </a:p>
          <a:p>
            <a:pPr marL="285750" indent="-285750">
              <a:buFont typeface="Arial" panose="020B0604020202020204" pitchFamily="34" charset="0"/>
              <a:buChar char="•"/>
            </a:pPr>
            <a:r>
              <a:rPr lang="en-GB" sz="1600" dirty="0" smtClean="0"/>
              <a:t>From both the variety of animals cloned and the methods used to clone, it became apparent in these years that there was a great deal of experimentation appearing in the world of cloning.</a:t>
            </a:r>
          </a:p>
          <a:p>
            <a:endParaRPr lang="en-GB" sz="1600" dirty="0"/>
          </a:p>
          <a:p>
            <a:pPr marL="285750" indent="-285750">
              <a:buFont typeface="Arial" panose="020B0604020202020204" pitchFamily="34" charset="0"/>
              <a:buChar char="•"/>
            </a:pPr>
            <a:r>
              <a:rPr lang="en-GB" sz="1600" dirty="0" smtClean="0"/>
              <a:t>This began to stir concerns about the moral implications of cloning and made the public question if humans could be cloned too. </a:t>
            </a:r>
          </a:p>
          <a:p>
            <a:endParaRPr lang="en-GB" sz="1600" dirty="0" smtClean="0"/>
          </a:p>
          <a:p>
            <a:pPr marL="285750" indent="-285750">
              <a:buFont typeface="Arial" panose="020B0604020202020204" pitchFamily="34" charset="0"/>
              <a:buChar char="•"/>
            </a:pPr>
            <a:r>
              <a:rPr lang="en-GB" sz="1600" dirty="0" smtClean="0"/>
              <a:t>The heavy presence of cloning and it’s ethical issues  in the media would have been an influential factor in the writing on NLMG.</a:t>
            </a:r>
          </a:p>
          <a:p>
            <a:endParaRPr lang="en-GB" sz="1600" dirty="0"/>
          </a:p>
          <a:p>
            <a:pPr marL="285750" indent="-285750">
              <a:buFont typeface="Arial" panose="020B0604020202020204" pitchFamily="34" charset="0"/>
              <a:buChar char="•"/>
            </a:pPr>
            <a:r>
              <a:rPr lang="en-GB" sz="1600" dirty="0" smtClean="0"/>
              <a:t>Cloning was particularly controversial because it went against the beliefs of certain religions .  Within the novel, Ishiguro references Christianity  through the narrator Kathy, saying “Did you find God or something?” This awareness of religion in the clones at </a:t>
            </a:r>
            <a:r>
              <a:rPr lang="en-GB" sz="1600" dirty="0" err="1" smtClean="0"/>
              <a:t>Hailsham</a:t>
            </a:r>
            <a:r>
              <a:rPr lang="en-GB" sz="1600" dirty="0" smtClean="0"/>
              <a:t> </a:t>
            </a:r>
            <a:r>
              <a:rPr lang="en-GB" sz="1600" dirty="0"/>
              <a:t> </a:t>
            </a:r>
            <a:r>
              <a:rPr lang="en-GB" sz="1600" dirty="0" smtClean="0"/>
              <a:t>is ironic, as they are products of what religion rejects. </a:t>
            </a:r>
          </a:p>
          <a:p>
            <a:endParaRPr lang="en-GB" sz="1600" i="1" dirty="0"/>
          </a:p>
          <a:p>
            <a:pPr marL="285750" indent="-285750">
              <a:buFont typeface="Arial" panose="020B0604020202020204" pitchFamily="34" charset="0"/>
              <a:buChar char="•"/>
            </a:pPr>
            <a:r>
              <a:rPr lang="en-GB" sz="1600" dirty="0" smtClean="0"/>
              <a:t>Ishiguro also hints at the lack of religion in their lives by implying that artwork is a form of religion to them, and that participating in the exchanges was almost a form of prayer or worship. </a:t>
            </a:r>
            <a:endParaRPr lang="en-GB" sz="1200" dirty="0"/>
          </a:p>
        </p:txBody>
      </p:sp>
      <p:sp>
        <p:nvSpPr>
          <p:cNvPr id="5" name="Content Placeholder 4"/>
          <p:cNvSpPr>
            <a:spLocks noGrp="1"/>
          </p:cNvSpPr>
          <p:nvPr>
            <p:ph idx="1"/>
          </p:nvPr>
        </p:nvSpPr>
        <p:spPr/>
        <p:txBody>
          <a:bodyPr/>
          <a:lstStyle/>
          <a:p>
            <a:endParaRPr lang="en-GB"/>
          </a:p>
        </p:txBody>
      </p:sp>
    </p:spTree>
    <p:extLst>
      <p:ext uri="{BB962C8B-B14F-4D97-AF65-F5344CB8AC3E}">
        <p14:creationId xmlns:p14="http://schemas.microsoft.com/office/powerpoint/2010/main" val="2482882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539</Words>
  <Application>Microsoft Office PowerPoint</Application>
  <PresentationFormat>On-screen Show (4:3)</PresentationFormat>
  <Paragraphs>31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Cloning</vt:lpstr>
      <vt:lpstr>What is the definition of ‘clone’?</vt:lpstr>
      <vt:lpstr>Dolly the Sheep</vt:lpstr>
      <vt:lpstr>Clones and Offspring</vt:lpstr>
      <vt:lpstr>Cloning Experimentation &amp; Ethics</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Cloning</dc:title>
  <dc:creator>Maria P Bloomfield (153825)</dc:creator>
  <cp:lastModifiedBy>Patricia Wallis</cp:lastModifiedBy>
  <cp:revision>6</cp:revision>
  <dcterms:created xsi:type="dcterms:W3CDTF">2015-10-13T10:12:18Z</dcterms:created>
  <dcterms:modified xsi:type="dcterms:W3CDTF">2015-10-22T15:45:07Z</dcterms:modified>
</cp:coreProperties>
</file>