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2" r:id="rId5"/>
    <p:sldId id="257" r:id="rId6"/>
    <p:sldId id="261" r:id="rId7"/>
    <p:sldId id="265" r:id="rId8"/>
    <p:sldId id="264"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21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B7E86A2-0145-43AB-AF50-8CCACD91298D}" type="datetimeFigureOut">
              <a:rPr lang="en-GB" smtClean="0"/>
              <a:t>22/10/2015</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5C1F21F-4D58-4DEE-B8C1-C9A4338F9075}"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7E86A2-0145-43AB-AF50-8CCACD91298D}" type="datetimeFigureOut">
              <a:rPr lang="en-GB" smtClean="0"/>
              <a:t>22/10/2015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1F21F-4D58-4DEE-B8C1-C9A4338F907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7E86A2-0145-43AB-AF50-8CCACD91298D}" type="datetimeFigureOut">
              <a:rPr lang="en-GB" smtClean="0"/>
              <a:t>22/10/2015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1F21F-4D58-4DEE-B8C1-C9A4338F907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B7E86A2-0145-43AB-AF50-8CCACD91298D}" type="datetimeFigureOut">
              <a:rPr lang="en-GB" smtClean="0"/>
              <a:t>22/10/2015</a:t>
            </a:fld>
            <a:endParaRPr lang="en-GB"/>
          </a:p>
        </p:txBody>
      </p:sp>
      <p:sp>
        <p:nvSpPr>
          <p:cNvPr id="9" name="Slide Number Placeholder 8"/>
          <p:cNvSpPr>
            <a:spLocks noGrp="1"/>
          </p:cNvSpPr>
          <p:nvPr>
            <p:ph type="sldNum" sz="quarter" idx="15"/>
          </p:nvPr>
        </p:nvSpPr>
        <p:spPr/>
        <p:txBody>
          <a:bodyPr rtlCol="0"/>
          <a:lstStyle/>
          <a:p>
            <a:fld id="{35C1F21F-4D58-4DEE-B8C1-C9A4338F9075}" type="slidenum">
              <a:rPr lang="en-GB" smtClean="0"/>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B7E86A2-0145-43AB-AF50-8CCACD91298D}" type="datetimeFigureOut">
              <a:rPr lang="en-GB" smtClean="0"/>
              <a:t>22/10/2015</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5C1F21F-4D58-4DEE-B8C1-C9A4338F9075}"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B7E86A2-0145-43AB-AF50-8CCACD91298D}" type="datetimeFigureOut">
              <a:rPr lang="en-GB" smtClean="0"/>
              <a:t>22/10/2015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1F21F-4D58-4DEE-B8C1-C9A4338F9075}" type="slidenum">
              <a:rPr lang="en-GB" smtClean="0"/>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B7E86A2-0145-43AB-AF50-8CCACD91298D}" type="datetimeFigureOut">
              <a:rPr lang="en-GB" smtClean="0"/>
              <a:t>22/10/2015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C1F21F-4D58-4DEE-B8C1-C9A4338F9075}" type="slidenum">
              <a:rPr lang="en-GB" smtClean="0"/>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B7E86A2-0145-43AB-AF50-8CCACD91298D}" type="datetimeFigureOut">
              <a:rPr lang="en-GB" smtClean="0"/>
              <a:t>22/10/2015</a:t>
            </a:fld>
            <a:endParaRPr lang="en-GB"/>
          </a:p>
        </p:txBody>
      </p:sp>
      <p:sp>
        <p:nvSpPr>
          <p:cNvPr id="7" name="Slide Number Placeholder 6"/>
          <p:cNvSpPr>
            <a:spLocks noGrp="1"/>
          </p:cNvSpPr>
          <p:nvPr>
            <p:ph type="sldNum" sz="quarter" idx="11"/>
          </p:nvPr>
        </p:nvSpPr>
        <p:spPr/>
        <p:txBody>
          <a:bodyPr rtlCol="0"/>
          <a:lstStyle/>
          <a:p>
            <a:fld id="{35C1F21F-4D58-4DEE-B8C1-C9A4338F9075}" type="slidenum">
              <a:rPr lang="en-GB" smtClean="0"/>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E86A2-0145-43AB-AF50-8CCACD91298D}" type="datetimeFigureOut">
              <a:rPr lang="en-GB" smtClean="0"/>
              <a:t>22/10/2015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C1F21F-4D58-4DEE-B8C1-C9A4338F907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B7E86A2-0145-43AB-AF50-8CCACD91298D}" type="datetimeFigureOut">
              <a:rPr lang="en-GB" smtClean="0"/>
              <a:t>22/10/2015</a:t>
            </a:fld>
            <a:endParaRPr lang="en-GB"/>
          </a:p>
        </p:txBody>
      </p:sp>
      <p:sp>
        <p:nvSpPr>
          <p:cNvPr id="22" name="Slide Number Placeholder 21"/>
          <p:cNvSpPr>
            <a:spLocks noGrp="1"/>
          </p:cNvSpPr>
          <p:nvPr>
            <p:ph type="sldNum" sz="quarter" idx="15"/>
          </p:nvPr>
        </p:nvSpPr>
        <p:spPr/>
        <p:txBody>
          <a:bodyPr rtlCol="0"/>
          <a:lstStyle/>
          <a:p>
            <a:fld id="{35C1F21F-4D58-4DEE-B8C1-C9A4338F9075}" type="slidenum">
              <a:rPr lang="en-GB" smtClean="0"/>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B7E86A2-0145-43AB-AF50-8CCACD91298D}" type="datetimeFigureOut">
              <a:rPr lang="en-GB" smtClean="0"/>
              <a:t>22/10/2015</a:t>
            </a:fld>
            <a:endParaRPr lang="en-GB"/>
          </a:p>
        </p:txBody>
      </p:sp>
      <p:sp>
        <p:nvSpPr>
          <p:cNvPr id="18" name="Slide Number Placeholder 17"/>
          <p:cNvSpPr>
            <a:spLocks noGrp="1"/>
          </p:cNvSpPr>
          <p:nvPr>
            <p:ph type="sldNum" sz="quarter" idx="11"/>
          </p:nvPr>
        </p:nvSpPr>
        <p:spPr/>
        <p:txBody>
          <a:bodyPr rtlCol="0"/>
          <a:lstStyle/>
          <a:p>
            <a:fld id="{35C1F21F-4D58-4DEE-B8C1-C9A4338F9075}" type="slidenum">
              <a:rPr lang="en-GB" smtClean="0"/>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B7E86A2-0145-43AB-AF50-8CCACD91298D}" type="datetimeFigureOut">
              <a:rPr lang="en-GB" smtClean="0"/>
              <a:t>22/10/2015</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5C1F21F-4D58-4DEE-B8C1-C9A4338F9075}"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3992" y="2852936"/>
            <a:ext cx="6172200" cy="1894362"/>
          </a:xfrm>
        </p:spPr>
        <p:txBody>
          <a:bodyPr/>
          <a:lstStyle/>
          <a:p>
            <a:pPr algn="ctr"/>
            <a:r>
              <a:rPr lang="en-GB" sz="6600" u="sng" dirty="0" smtClean="0"/>
              <a:t>Cloning</a:t>
            </a:r>
            <a:r>
              <a:rPr lang="en-GB" dirty="0" smtClean="0"/>
              <a:t> </a:t>
            </a:r>
            <a:endParaRPr lang="en-GB" dirty="0"/>
          </a:p>
        </p:txBody>
      </p:sp>
      <p:sp>
        <p:nvSpPr>
          <p:cNvPr id="3" name="Subtitle 2"/>
          <p:cNvSpPr>
            <a:spLocks noGrp="1"/>
          </p:cNvSpPr>
          <p:nvPr>
            <p:ph type="subTitle" idx="1"/>
          </p:nvPr>
        </p:nvSpPr>
        <p:spPr/>
        <p:txBody>
          <a:bodyPr/>
          <a:lstStyle/>
          <a:p>
            <a:endParaRPr lang="en-GB"/>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417" y="188640"/>
            <a:ext cx="3210062" cy="321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48064" y="404664"/>
            <a:ext cx="2592288" cy="369332"/>
          </a:xfrm>
          <a:prstGeom prst="rect">
            <a:avLst/>
          </a:prstGeom>
          <a:noFill/>
        </p:spPr>
        <p:txBody>
          <a:bodyPr wrap="square" rtlCol="0">
            <a:spAutoFit/>
          </a:bodyPr>
          <a:lstStyle/>
          <a:p>
            <a:r>
              <a:rPr lang="en-GB" dirty="0" smtClean="0"/>
              <a:t>Dolly The Sheep </a:t>
            </a:r>
            <a:endParaRPr lang="en-GB" dirty="0"/>
          </a:p>
        </p:txBody>
      </p:sp>
    </p:spTree>
    <p:extLst>
      <p:ext uri="{BB962C8B-B14F-4D97-AF65-F5344CB8AC3E}">
        <p14:creationId xmlns:p14="http://schemas.microsoft.com/office/powerpoint/2010/main" val="3064011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t>
            </a:r>
            <a:r>
              <a:rPr lang="en-GB" dirty="0"/>
              <a:t>C</a:t>
            </a:r>
            <a:r>
              <a:rPr lang="en-GB" dirty="0" smtClean="0"/>
              <a:t>loning?</a:t>
            </a:r>
            <a:endParaRPr lang="en-GB" dirty="0"/>
          </a:p>
        </p:txBody>
      </p:sp>
      <p:sp>
        <p:nvSpPr>
          <p:cNvPr id="3" name="Content Placeholder 2"/>
          <p:cNvSpPr>
            <a:spLocks noGrp="1"/>
          </p:cNvSpPr>
          <p:nvPr>
            <p:ph sz="quarter" idx="1"/>
          </p:nvPr>
        </p:nvSpPr>
        <p:spPr/>
        <p:txBody>
          <a:bodyPr/>
          <a:lstStyle/>
          <a:p>
            <a:endParaRPr lang="en-GB" dirty="0"/>
          </a:p>
          <a:p>
            <a:r>
              <a:rPr lang="en-GB" dirty="0" smtClean="0"/>
              <a:t>The </a:t>
            </a:r>
            <a:r>
              <a:rPr lang="en-GB" dirty="0"/>
              <a:t>term cloning describes a number of different processes that can be used to produce genetically identical copies of a biological entity. The copied material, which has the same genetic makeup as the original, is referred to as a clone</a:t>
            </a:r>
            <a:r>
              <a:rPr lang="en-GB" dirty="0" smtClean="0"/>
              <a:t>.</a:t>
            </a:r>
            <a:r>
              <a:rPr lang="en-GB" dirty="0"/>
              <a:t> </a:t>
            </a:r>
          </a:p>
          <a:p>
            <a:r>
              <a:rPr lang="en-GB" dirty="0"/>
              <a:t>Researchers have cloned a wide range of biological materials, including genes, cells, tissues and even entire organisms, such as a sheep.</a:t>
            </a:r>
          </a:p>
          <a:p>
            <a:pPr marL="0" indent="0">
              <a:buNone/>
            </a:pPr>
            <a:endParaRPr lang="en-GB" dirty="0"/>
          </a:p>
        </p:txBody>
      </p:sp>
    </p:spTree>
    <p:extLst>
      <p:ext uri="{BB962C8B-B14F-4D97-AF65-F5344CB8AC3E}">
        <p14:creationId xmlns:p14="http://schemas.microsoft.com/office/powerpoint/2010/main" val="4249501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Human Cloning?</a:t>
            </a:r>
            <a:endParaRPr lang="en-GB" dirty="0"/>
          </a:p>
        </p:txBody>
      </p:sp>
      <p:sp>
        <p:nvSpPr>
          <p:cNvPr id="3" name="Content Placeholder 2"/>
          <p:cNvSpPr>
            <a:spLocks noGrp="1"/>
          </p:cNvSpPr>
          <p:nvPr>
            <p:ph sz="quarter" idx="1"/>
          </p:nvPr>
        </p:nvSpPr>
        <p:spPr/>
        <p:txBody>
          <a:bodyPr/>
          <a:lstStyle/>
          <a:p>
            <a:r>
              <a:rPr lang="en-GB" dirty="0" smtClean="0"/>
              <a:t>Human </a:t>
            </a:r>
            <a:r>
              <a:rPr lang="en-GB" dirty="0"/>
              <a:t>cloning is the creation of a genetically identical copy of an existing, or previously existing, human being or growing cloned tissue from that individual.</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429000"/>
            <a:ext cx="43815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638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Dolly The Sheep</a:t>
            </a:r>
            <a:endParaRPr lang="en-GB" dirty="0"/>
          </a:p>
        </p:txBody>
      </p:sp>
      <p:sp>
        <p:nvSpPr>
          <p:cNvPr id="3" name="Content Placeholder 2"/>
          <p:cNvSpPr>
            <a:spLocks noGrp="1"/>
          </p:cNvSpPr>
          <p:nvPr>
            <p:ph sz="quarter" idx="1"/>
          </p:nvPr>
        </p:nvSpPr>
        <p:spPr/>
        <p:txBody>
          <a:bodyPr/>
          <a:lstStyle/>
          <a:p>
            <a:r>
              <a:rPr lang="en-GB" dirty="0" smtClean="0"/>
              <a:t>Dolly was made at the University of Edinburgh at the Roslin institute Scotland. There was 277 previous attempts.</a:t>
            </a:r>
          </a:p>
          <a:p>
            <a:r>
              <a:rPr lang="en-GB" dirty="0" smtClean="0"/>
              <a:t>Dolly was born on the 5</a:t>
            </a:r>
            <a:r>
              <a:rPr lang="en-GB" baseline="30000" dirty="0" smtClean="0"/>
              <a:t>th</a:t>
            </a:r>
            <a:r>
              <a:rPr lang="en-GB" dirty="0" smtClean="0"/>
              <a:t> July 1996 she was 6.6kg.</a:t>
            </a:r>
          </a:p>
          <a:p>
            <a:r>
              <a:rPr lang="en-GB" dirty="0" smtClean="0"/>
              <a:t>She produced normal offspring. </a:t>
            </a:r>
          </a:p>
          <a:p>
            <a:r>
              <a:rPr lang="en-GB" dirty="0"/>
              <a:t>Sheep can live for 11/12 years, but Dolly only lived for 6 and ½ years.</a:t>
            </a:r>
          </a:p>
          <a:p>
            <a:r>
              <a:rPr lang="en-GB" dirty="0"/>
              <a:t>Dolly suffered from arthritis in her leg joints and pulmonary adenomostosis (lung tumour).</a:t>
            </a:r>
          </a:p>
          <a:p>
            <a:endParaRPr lang="en-GB" dirty="0" smtClean="0"/>
          </a:p>
          <a:p>
            <a:pPr marL="0" indent="0">
              <a:buNone/>
            </a:pPr>
            <a:endParaRPr lang="en-GB" dirty="0"/>
          </a:p>
        </p:txBody>
      </p:sp>
    </p:spTree>
    <p:extLst>
      <p:ext uri="{BB962C8B-B14F-4D97-AF65-F5344CB8AC3E}">
        <p14:creationId xmlns:p14="http://schemas.microsoft.com/office/powerpoint/2010/main" val="861158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467600" cy="1143000"/>
          </a:xfrm>
        </p:spPr>
        <p:txBody>
          <a:bodyPr/>
          <a:lstStyle/>
          <a:p>
            <a:r>
              <a:rPr lang="en-GB" dirty="0" smtClean="0"/>
              <a:t>Cloning Humans and Animals </a:t>
            </a:r>
            <a:endParaRPr lang="en-GB"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6984776" cy="5238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844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Never Let Me Go Links </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It was set in the 1990’s and during that time Dolly The Sheep was born and Ishiguro started to take notes about Dolly and the debates about the pros and cons of Cloning. </a:t>
            </a:r>
          </a:p>
          <a:p>
            <a:r>
              <a:rPr lang="en-GB" dirty="0" smtClean="0"/>
              <a:t>It was published in 2005, but two years before this George Bush said that “like most Americans, I believe human cloning is deeply troubling, and I strongly support efforts by congress to ban all human cloning. We must advance the promise and cause of medical science, including through ethical stem cells research, yet we must do so in ways that respect human dignity and help build a culture of life. I urge the Senate to act quickly on legislation banning all human cloning. </a:t>
            </a:r>
            <a:endParaRPr lang="en-GB" dirty="0"/>
          </a:p>
        </p:txBody>
      </p:sp>
    </p:spTree>
    <p:extLst>
      <p:ext uri="{BB962C8B-B14F-4D97-AF65-F5344CB8AC3E}">
        <p14:creationId xmlns:p14="http://schemas.microsoft.com/office/powerpoint/2010/main" val="2783662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Links To Never Let Me Go </a:t>
            </a:r>
            <a:endParaRPr lang="en-GB" dirty="0"/>
          </a:p>
        </p:txBody>
      </p:sp>
      <p:sp>
        <p:nvSpPr>
          <p:cNvPr id="3" name="Content Placeholder 2"/>
          <p:cNvSpPr>
            <a:spLocks noGrp="1"/>
          </p:cNvSpPr>
          <p:nvPr>
            <p:ph sz="quarter" idx="1"/>
          </p:nvPr>
        </p:nvSpPr>
        <p:spPr/>
        <p:txBody>
          <a:bodyPr/>
          <a:lstStyle/>
          <a:p>
            <a:r>
              <a:rPr lang="en-GB" dirty="0" smtClean="0"/>
              <a:t>Dolly the sheep died at 6 this was the age of her original.</a:t>
            </a:r>
          </a:p>
          <a:p>
            <a:r>
              <a:rPr lang="en-GB" dirty="0" smtClean="0"/>
              <a:t>The age of Dolly’s original when her adult cell was harvested to create Dolly was the </a:t>
            </a:r>
            <a:r>
              <a:rPr lang="en-GB" smtClean="0"/>
              <a:t>age that Dolly </a:t>
            </a:r>
            <a:r>
              <a:rPr lang="en-GB" dirty="0" smtClean="0"/>
              <a:t>died at.</a:t>
            </a:r>
            <a:endParaRPr lang="en-GB" dirty="0"/>
          </a:p>
        </p:txBody>
      </p:sp>
    </p:spTree>
    <p:extLst>
      <p:ext uri="{BB962C8B-B14F-4D97-AF65-F5344CB8AC3E}">
        <p14:creationId xmlns:p14="http://schemas.microsoft.com/office/powerpoint/2010/main" val="127558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You Donate? </a:t>
            </a:r>
            <a:endParaRPr lang="en-GB" dirty="0"/>
          </a:p>
        </p:txBody>
      </p:sp>
      <p:sp>
        <p:nvSpPr>
          <p:cNvPr id="3" name="Content Placeholder 2"/>
          <p:cNvSpPr>
            <a:spLocks noGrp="1"/>
          </p:cNvSpPr>
          <p:nvPr>
            <p:ph sz="quarter" idx="1"/>
          </p:nvPr>
        </p:nvSpPr>
        <p:spPr/>
        <p:txBody>
          <a:bodyPr>
            <a:normAutofit fontScale="85000" lnSpcReduction="20000"/>
          </a:bodyPr>
          <a:lstStyle/>
          <a:p>
            <a:pPr marL="0" indent="0">
              <a:buNone/>
            </a:pPr>
            <a:r>
              <a:rPr lang="en-GB" b="1" u="sng" dirty="0"/>
              <a:t>One donor can help several people as they can donate a number of organs, including: </a:t>
            </a:r>
          </a:p>
          <a:p>
            <a:r>
              <a:rPr lang="en-GB" dirty="0"/>
              <a:t>kidneys </a:t>
            </a:r>
          </a:p>
          <a:p>
            <a:r>
              <a:rPr lang="en-GB" dirty="0"/>
              <a:t>liver </a:t>
            </a:r>
          </a:p>
          <a:p>
            <a:r>
              <a:rPr lang="en-GB" dirty="0"/>
              <a:t>heart </a:t>
            </a:r>
          </a:p>
          <a:p>
            <a:r>
              <a:rPr lang="en-GB" dirty="0"/>
              <a:t>lungs </a:t>
            </a:r>
          </a:p>
          <a:p>
            <a:r>
              <a:rPr lang="en-GB" dirty="0"/>
              <a:t>small bowel </a:t>
            </a:r>
          </a:p>
          <a:p>
            <a:r>
              <a:rPr lang="en-GB" dirty="0"/>
              <a:t>pancreas </a:t>
            </a:r>
          </a:p>
          <a:p>
            <a:pPr marL="0" indent="0">
              <a:buNone/>
            </a:pPr>
            <a:r>
              <a:rPr lang="en-GB" b="1" u="sng" dirty="0"/>
              <a:t>Tissues that can be donated include: </a:t>
            </a:r>
          </a:p>
          <a:p>
            <a:r>
              <a:rPr lang="en-GB" dirty="0"/>
              <a:t>the cornea (the transparent layer at the front of the eye) </a:t>
            </a:r>
          </a:p>
          <a:p>
            <a:r>
              <a:rPr lang="en-GB" dirty="0"/>
              <a:t>bone </a:t>
            </a:r>
          </a:p>
          <a:p>
            <a:r>
              <a:rPr lang="en-GB" dirty="0"/>
              <a:t>skin  </a:t>
            </a:r>
          </a:p>
          <a:p>
            <a:r>
              <a:rPr lang="en-GB" dirty="0"/>
              <a:t>heart valves </a:t>
            </a:r>
          </a:p>
          <a:p>
            <a:r>
              <a:rPr lang="en-GB" dirty="0"/>
              <a:t>tendons </a:t>
            </a:r>
          </a:p>
          <a:p>
            <a:r>
              <a:rPr lang="en-GB" dirty="0"/>
              <a:t>cartilage </a:t>
            </a:r>
          </a:p>
          <a:p>
            <a:endParaRPr lang="en-GB" dirty="0"/>
          </a:p>
        </p:txBody>
      </p:sp>
    </p:spTree>
    <p:extLst>
      <p:ext uri="{BB962C8B-B14F-4D97-AF65-F5344CB8AC3E}">
        <p14:creationId xmlns:p14="http://schemas.microsoft.com/office/powerpoint/2010/main" val="3458484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Laws </a:t>
            </a:r>
            <a:endParaRPr lang="en-GB" dirty="0"/>
          </a:p>
        </p:txBody>
      </p:sp>
      <p:sp>
        <p:nvSpPr>
          <p:cNvPr id="3" name="Content Placeholder 2"/>
          <p:cNvSpPr>
            <a:spLocks noGrp="1"/>
          </p:cNvSpPr>
          <p:nvPr>
            <p:ph sz="quarter" idx="1"/>
          </p:nvPr>
        </p:nvSpPr>
        <p:spPr/>
        <p:txBody>
          <a:bodyPr>
            <a:normAutofit fontScale="70000" lnSpcReduction="20000"/>
          </a:bodyPr>
          <a:lstStyle/>
          <a:p>
            <a:r>
              <a:rPr lang="en-GB" dirty="0" smtClean="0"/>
              <a:t>On </a:t>
            </a:r>
            <a:r>
              <a:rPr lang="en-GB" dirty="0"/>
              <a:t>January 14, 2001 the </a:t>
            </a:r>
            <a:r>
              <a:rPr lang="en-GB" dirty="0" smtClean="0"/>
              <a:t>British Government </a:t>
            </a:r>
            <a:r>
              <a:rPr lang="en-GB" dirty="0"/>
              <a:t>passed The Human Fertilisation and Embryology (Research </a:t>
            </a:r>
            <a:r>
              <a:rPr lang="en-GB" dirty="0" smtClean="0"/>
              <a:t>Purposes Regulations.</a:t>
            </a:r>
          </a:p>
          <a:p>
            <a:r>
              <a:rPr lang="en-GB" dirty="0" smtClean="0"/>
              <a:t>To </a:t>
            </a:r>
            <a:r>
              <a:rPr lang="en-GB" dirty="0"/>
              <a:t>amend the </a:t>
            </a:r>
            <a:r>
              <a:rPr lang="en-GB" dirty="0" smtClean="0"/>
              <a:t>Human Fertilisation and Embryology Act 1990 </a:t>
            </a:r>
            <a:r>
              <a:rPr lang="en-GB" dirty="0"/>
              <a:t>by extending allowable reasons for embryo research </a:t>
            </a:r>
            <a:r>
              <a:rPr lang="en-GB" dirty="0" smtClean="0"/>
              <a:t>and to </a:t>
            </a:r>
            <a:r>
              <a:rPr lang="en-GB" dirty="0"/>
              <a:t>permit research around stem cells and cell nuclear replacement, thus allowing </a:t>
            </a:r>
            <a:r>
              <a:rPr lang="en-GB" dirty="0" smtClean="0"/>
              <a:t>therapeutic cloning. </a:t>
            </a:r>
          </a:p>
          <a:p>
            <a:r>
              <a:rPr lang="en-GB" dirty="0" smtClean="0"/>
              <a:t>However</a:t>
            </a:r>
            <a:r>
              <a:rPr lang="en-GB" dirty="0"/>
              <a:t>, on November 15, 2001, a </a:t>
            </a:r>
            <a:r>
              <a:rPr lang="en-GB" dirty="0" smtClean="0"/>
              <a:t>pro-life group </a:t>
            </a:r>
            <a:r>
              <a:rPr lang="en-GB" dirty="0"/>
              <a:t>won a </a:t>
            </a:r>
            <a:r>
              <a:rPr lang="en-GB" dirty="0" smtClean="0"/>
              <a:t>High Court </a:t>
            </a:r>
            <a:r>
              <a:rPr lang="en-GB" dirty="0"/>
              <a:t>legal </a:t>
            </a:r>
            <a:r>
              <a:rPr lang="en-GB" dirty="0" smtClean="0"/>
              <a:t>case, </a:t>
            </a:r>
            <a:r>
              <a:rPr lang="en-GB" dirty="0"/>
              <a:t>which struck down the regulation and effectively left all forms of cloning unregulated in the UK. Their hope was that Parliament would fill this gap by passing prohibitive legislation</a:t>
            </a:r>
            <a:r>
              <a:rPr lang="en-GB" dirty="0" smtClean="0"/>
              <a:t>. </a:t>
            </a:r>
            <a:r>
              <a:rPr lang="en-GB" dirty="0"/>
              <a:t>Parliament was quick to pass the </a:t>
            </a:r>
            <a:r>
              <a:rPr lang="en-GB" dirty="0" smtClean="0"/>
              <a:t>Human Reproductive Cloning Act 2001 which </a:t>
            </a:r>
            <a:r>
              <a:rPr lang="en-GB" dirty="0"/>
              <a:t>explicitly prohibited reproductive cloning. The remaining gap with regard to therapeutic cloning was closed when the appeals courts reversed the previous decision of the High Court</a:t>
            </a:r>
            <a:r>
              <a:rPr lang="en-GB" dirty="0" smtClean="0"/>
              <a:t>.</a:t>
            </a:r>
            <a:endParaRPr lang="en-GB" dirty="0"/>
          </a:p>
          <a:p>
            <a:r>
              <a:rPr lang="en-GB" dirty="0"/>
              <a:t>The first licence was granted on August 11, 2004 to researchers at the </a:t>
            </a:r>
            <a:r>
              <a:rPr lang="en-GB" dirty="0" smtClean="0"/>
              <a:t>University of Newcastle to </a:t>
            </a:r>
            <a:r>
              <a:rPr lang="en-GB" dirty="0"/>
              <a:t>allow them to investigate treatments for </a:t>
            </a:r>
            <a:r>
              <a:rPr lang="en-GB" dirty="0" smtClean="0"/>
              <a:t>diabetes, Parkinson’s disease and Alzheimer’s disease. The Human Fertilisation and Embryology Act2008, </a:t>
            </a:r>
            <a:r>
              <a:rPr lang="en-GB" dirty="0"/>
              <a:t>a major review of fertility legislation, repealed the 2001 Cloning Act by making amendments of similar effect to the 1990 Act. The 2008 Act also allows experiments on hybrid human-animal embryos</a:t>
            </a:r>
          </a:p>
          <a:p>
            <a:endParaRPr lang="en-GB" dirty="0"/>
          </a:p>
        </p:txBody>
      </p:sp>
    </p:spTree>
    <p:extLst>
      <p:ext uri="{BB962C8B-B14F-4D97-AF65-F5344CB8AC3E}">
        <p14:creationId xmlns:p14="http://schemas.microsoft.com/office/powerpoint/2010/main" val="5273639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6">
      <a:dk1>
        <a:sysClr val="windowText" lastClr="000000"/>
      </a:dk1>
      <a:lt1>
        <a:sysClr val="window" lastClr="FFFFFF"/>
      </a:lt1>
      <a:dk2>
        <a:srgbClr val="666666"/>
      </a:dk2>
      <a:lt2>
        <a:srgbClr val="D519FF"/>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63</TotalTime>
  <Words>586</Words>
  <Application>Microsoft Office PowerPoint</Application>
  <PresentationFormat>On-screen Show (4:3)</PresentationFormat>
  <Paragraphs>41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Oriel</vt:lpstr>
      <vt:lpstr>Cloning </vt:lpstr>
      <vt:lpstr>What Is Cloning?</vt:lpstr>
      <vt:lpstr>What Is Human Cloning?</vt:lpstr>
      <vt:lpstr>Dolly The Sheep</vt:lpstr>
      <vt:lpstr>Cloning Humans and Animals </vt:lpstr>
      <vt:lpstr>Never Let Me Go Links </vt:lpstr>
      <vt:lpstr>More Links To Never Let Me Go </vt:lpstr>
      <vt:lpstr>What Can You Donate? </vt:lpstr>
      <vt:lpstr>Current Laws </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Cloning</dc:title>
  <dc:creator>Connie E Chase (153525)</dc:creator>
  <cp:lastModifiedBy>Patricia Wallis</cp:lastModifiedBy>
  <cp:revision>10</cp:revision>
  <dcterms:created xsi:type="dcterms:W3CDTF">2015-10-14T14:07:38Z</dcterms:created>
  <dcterms:modified xsi:type="dcterms:W3CDTF">2015-10-22T15:47:35Z</dcterms:modified>
</cp:coreProperties>
</file>