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49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47591B0-4668-47F7-A3CA-C56A1D4B7FF8}"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5B28C39-3D51-4C7E-B5D0-0C88A6DB1C07}" type="slidenum">
              <a:rPr lang="en-GB" smtClean="0"/>
              <a:t>‹#›</a:t>
            </a:fld>
            <a:endParaRPr lang="en-GB"/>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591B0-4668-47F7-A3CA-C56A1D4B7FF8}"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B28C39-3D51-4C7E-B5D0-0C88A6DB1C0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7591B0-4668-47F7-A3CA-C56A1D4B7FF8}"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B28C39-3D51-4C7E-B5D0-0C88A6DB1C0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591B0-4668-47F7-A3CA-C56A1D4B7FF8}"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B28C39-3D51-4C7E-B5D0-0C88A6DB1C0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47591B0-4668-47F7-A3CA-C56A1D4B7FF8}" type="datetimeFigureOut">
              <a:rPr lang="en-GB" smtClean="0"/>
              <a:t>22/10/2015</a:t>
            </a:fld>
            <a:endParaRPr lang="en-GB"/>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B28C39-3D51-4C7E-B5D0-0C88A6DB1C07}" type="slidenum">
              <a:rPr lang="en-GB" smtClean="0"/>
              <a:t>‹#›</a:t>
            </a:fld>
            <a:endParaRPr lang="en-GB"/>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7591B0-4668-47F7-A3CA-C56A1D4B7FF8}" type="datetimeFigureOut">
              <a:rPr lang="en-GB" smtClean="0"/>
              <a:t>22/10/2015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B28C39-3D51-4C7E-B5D0-0C88A6DB1C0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7591B0-4668-47F7-A3CA-C56A1D4B7FF8}" type="datetimeFigureOut">
              <a:rPr lang="en-GB" smtClean="0"/>
              <a:t>22/10/2015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B28C39-3D51-4C7E-B5D0-0C88A6DB1C0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7591B0-4668-47F7-A3CA-C56A1D4B7FF8}" type="datetimeFigureOut">
              <a:rPr lang="en-GB" smtClean="0"/>
              <a:t>22/10/2015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B28C39-3D51-4C7E-B5D0-0C88A6DB1C0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47591B0-4668-47F7-A3CA-C56A1D4B7FF8}" type="datetimeFigureOut">
              <a:rPr lang="en-GB" smtClean="0"/>
              <a:t>22/10/2015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B28C39-3D51-4C7E-B5D0-0C88A6DB1C0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7591B0-4668-47F7-A3CA-C56A1D4B7FF8}" type="datetimeFigureOut">
              <a:rPr lang="en-GB" smtClean="0"/>
              <a:t>22/10/2015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B28C39-3D51-4C7E-B5D0-0C88A6DB1C07}" type="slidenum">
              <a:rPr lang="en-GB" smtClean="0"/>
              <a:t>‹#›</a:t>
            </a:fld>
            <a:endParaRPr lang="en-GB"/>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47591B0-4668-47F7-A3CA-C56A1D4B7FF8}" type="datetimeFigureOut">
              <a:rPr lang="en-GB" smtClean="0"/>
              <a:t>22/10/2015</a:t>
            </a:fld>
            <a:endParaRPr lang="en-GB"/>
          </a:p>
        </p:txBody>
      </p:sp>
      <p:sp>
        <p:nvSpPr>
          <p:cNvPr id="7" name="Slide Number Placeholder 6"/>
          <p:cNvSpPr>
            <a:spLocks noGrp="1"/>
          </p:cNvSpPr>
          <p:nvPr>
            <p:ph type="sldNum" sz="quarter" idx="12"/>
          </p:nvPr>
        </p:nvSpPr>
        <p:spPr/>
        <p:txBody>
          <a:bodyPr/>
          <a:lstStyle/>
          <a:p>
            <a:fld id="{95B28C39-3D51-4C7E-B5D0-0C88A6DB1C07}" type="slidenum">
              <a:rPr lang="en-GB" smtClean="0"/>
              <a:t>‹#›</a:t>
            </a:fld>
            <a:endParaRPr lang="en-GB"/>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47591B0-4668-47F7-A3CA-C56A1D4B7FF8}" type="datetimeFigureOut">
              <a:rPr lang="en-GB" smtClean="0"/>
              <a:t>22/10/2015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5B28C39-3D51-4C7E-B5D0-0C88A6DB1C07}" type="slidenum">
              <a:rPr lang="en-GB" smtClean="0"/>
              <a:t>‹#›</a:t>
            </a:fld>
            <a:endParaRPr lang="en-GB"/>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Ellie, Erin and Ellie</a:t>
            </a:r>
            <a:endParaRPr lang="en-GB" dirty="0"/>
          </a:p>
        </p:txBody>
      </p:sp>
      <p:sp>
        <p:nvSpPr>
          <p:cNvPr id="2" name="Title 1"/>
          <p:cNvSpPr>
            <a:spLocks noGrp="1"/>
          </p:cNvSpPr>
          <p:nvPr>
            <p:ph type="ctrTitle"/>
          </p:nvPr>
        </p:nvSpPr>
        <p:spPr/>
        <p:txBody>
          <a:bodyPr/>
          <a:lstStyle/>
          <a:p>
            <a:r>
              <a:rPr lang="en-GB" dirty="0" smtClean="0"/>
              <a:t>Organ donation</a:t>
            </a:r>
            <a:endParaRPr lang="en-GB" dirty="0"/>
          </a:p>
        </p:txBody>
      </p:sp>
      <p:pic>
        <p:nvPicPr>
          <p:cNvPr id="1026" name="Picture 2" descr="http://cancerfactscentral.org/wp-content/uploads/2015/07/thanx_hands_rg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260648"/>
            <a:ext cx="2880320" cy="21207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barsare.com/wp-content/uploads/2015/08/OrganDonatio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273365"/>
            <a:ext cx="3370898" cy="2120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287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 donation context</a:t>
            </a:r>
            <a:endParaRPr lang="en-GB" dirty="0"/>
          </a:p>
        </p:txBody>
      </p:sp>
      <p:sp>
        <p:nvSpPr>
          <p:cNvPr id="3" name="Content Placeholder 2"/>
          <p:cNvSpPr>
            <a:spLocks noGrp="1"/>
          </p:cNvSpPr>
          <p:nvPr>
            <p:ph idx="1"/>
          </p:nvPr>
        </p:nvSpPr>
        <p:spPr/>
        <p:txBody>
          <a:bodyPr/>
          <a:lstStyle/>
          <a:p>
            <a:endParaRPr lang="en-GB" dirty="0" smtClean="0"/>
          </a:p>
          <a:p>
            <a:pPr marL="114300" indent="0">
              <a:buNone/>
            </a:pPr>
            <a:endParaRPr lang="en-GB" dirty="0"/>
          </a:p>
          <a:p>
            <a:r>
              <a:rPr lang="en-GB" dirty="0" smtClean="0"/>
              <a:t>What is a donation?</a:t>
            </a:r>
          </a:p>
          <a:p>
            <a:pPr marL="114300" indent="0">
              <a:buNone/>
            </a:pPr>
            <a:r>
              <a:rPr lang="en-GB" sz="2000" dirty="0" smtClean="0"/>
              <a:t>A </a:t>
            </a:r>
            <a:r>
              <a:rPr lang="en-GB" sz="2000" dirty="0"/>
              <a:t>d</a:t>
            </a:r>
            <a:r>
              <a:rPr lang="en-GB" sz="2000" dirty="0" smtClean="0"/>
              <a:t>onation </a:t>
            </a:r>
            <a:r>
              <a:rPr lang="en-GB" sz="2000" dirty="0"/>
              <a:t>is giving an organ or tissue to help someone who needs a </a:t>
            </a:r>
            <a:r>
              <a:rPr lang="en-GB" sz="2000" dirty="0" smtClean="0"/>
              <a:t>transplant. </a:t>
            </a:r>
            <a:r>
              <a:rPr lang="en-GB" sz="2000" dirty="0"/>
              <a:t>Transplants can save or greatly enhance the lives of other people. But this relies on donors and their families agreeing to donate their organ or tissue</a:t>
            </a:r>
            <a:r>
              <a:rPr lang="en-GB" sz="2000" dirty="0" smtClean="0"/>
              <a:t>.</a:t>
            </a:r>
          </a:p>
          <a:p>
            <a:pPr marL="114300" indent="0">
              <a:buNone/>
            </a:pPr>
            <a:endParaRPr lang="en-GB" sz="2000" dirty="0"/>
          </a:p>
          <a:p>
            <a:pPr marL="114300" indent="0">
              <a:buNone/>
            </a:pPr>
            <a:endParaRPr lang="en-GB"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4365104"/>
            <a:ext cx="2952751" cy="1843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4062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 donation context</a:t>
            </a:r>
            <a:endParaRPr lang="en-GB" dirty="0"/>
          </a:p>
        </p:txBody>
      </p:sp>
      <p:sp>
        <p:nvSpPr>
          <p:cNvPr id="3" name="Content Placeholder 2"/>
          <p:cNvSpPr>
            <a:spLocks noGrp="1"/>
          </p:cNvSpPr>
          <p:nvPr>
            <p:ph idx="1"/>
          </p:nvPr>
        </p:nvSpPr>
        <p:spPr/>
        <p:txBody>
          <a:bodyPr>
            <a:normAutofit fontScale="92500" lnSpcReduction="10000"/>
          </a:bodyPr>
          <a:lstStyle/>
          <a:p>
            <a:r>
              <a:rPr lang="en-GB" sz="2800" b="1" u="sng" dirty="0" smtClean="0"/>
              <a:t>Types of organ donations</a:t>
            </a:r>
          </a:p>
          <a:p>
            <a:pPr marL="114300" indent="0">
              <a:buNone/>
            </a:pPr>
            <a:endParaRPr lang="en-GB" sz="2800" b="1" u="sng" dirty="0" smtClean="0"/>
          </a:p>
          <a:p>
            <a:pPr marL="114300" indent="0">
              <a:buNone/>
            </a:pPr>
            <a:r>
              <a:rPr lang="en-GB" dirty="0" smtClean="0"/>
              <a:t>There are two types of organ donations:</a:t>
            </a:r>
          </a:p>
          <a:p>
            <a:pPr marL="114300" indent="0">
              <a:buNone/>
            </a:pPr>
            <a:r>
              <a:rPr lang="en-GB" sz="2800" b="1" dirty="0"/>
              <a:t>Living-</a:t>
            </a:r>
            <a:r>
              <a:rPr lang="en-GB" dirty="0" smtClean="0"/>
              <a:t> </a:t>
            </a:r>
            <a:r>
              <a:rPr lang="en-GB" dirty="0"/>
              <a:t>Whilst you are still alive you can choose to donate a kidney, a small section of your liver, discarded bone from a hip or knee replacement and also your amniotic membrane (placenta). </a:t>
            </a:r>
            <a:endParaRPr lang="en-GB" dirty="0" smtClean="0"/>
          </a:p>
          <a:p>
            <a:pPr marL="114300" indent="0">
              <a:buNone/>
            </a:pPr>
            <a:r>
              <a:rPr lang="en-GB" sz="2800" b="1" dirty="0"/>
              <a:t>Deceased- </a:t>
            </a:r>
            <a:r>
              <a:rPr lang="en-GB" dirty="0"/>
              <a:t>Deceased donors are most often individuals who die from accidents, heart attacks or strokes, and their next of kin consent to organ donation. The typical organ donor age range is from </a:t>
            </a:r>
            <a:r>
              <a:rPr lang="en-GB" dirty="0" smtClean="0"/>
              <a:t>new born </a:t>
            </a:r>
            <a:r>
              <a:rPr lang="en-GB" dirty="0"/>
              <a:t>to 65 years or more.</a:t>
            </a:r>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623" r="9733" b="26483"/>
          <a:stretch/>
        </p:blipFill>
        <p:spPr bwMode="auto">
          <a:xfrm>
            <a:off x="5829300" y="1124744"/>
            <a:ext cx="3039881"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9389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 donation context</a:t>
            </a:r>
            <a:endParaRPr lang="en-GB" dirty="0"/>
          </a:p>
        </p:txBody>
      </p:sp>
      <p:sp>
        <p:nvSpPr>
          <p:cNvPr id="3" name="Content Placeholder 2"/>
          <p:cNvSpPr>
            <a:spLocks noGrp="1"/>
          </p:cNvSpPr>
          <p:nvPr>
            <p:ph idx="1"/>
          </p:nvPr>
        </p:nvSpPr>
        <p:spPr/>
        <p:txBody>
          <a:bodyPr/>
          <a:lstStyle/>
          <a:p>
            <a:r>
              <a:rPr lang="en-GB" b="1" dirty="0" smtClean="0">
                <a:solidFill>
                  <a:schemeClr val="accent2">
                    <a:lumMod val="75000"/>
                  </a:schemeClr>
                </a:solidFill>
              </a:rPr>
              <a:t>90% </a:t>
            </a:r>
            <a:r>
              <a:rPr lang="en-GB" dirty="0" smtClean="0"/>
              <a:t>of people who say they support organ donations in opinion polls but less than </a:t>
            </a:r>
            <a:r>
              <a:rPr lang="en-GB" b="1" dirty="0">
                <a:solidFill>
                  <a:schemeClr val="accent2">
                    <a:lumMod val="75000"/>
                  </a:schemeClr>
                </a:solidFill>
              </a:rPr>
              <a:t>1/3</a:t>
            </a:r>
            <a:r>
              <a:rPr lang="en-GB" dirty="0" smtClean="0"/>
              <a:t> are registered donors</a:t>
            </a:r>
          </a:p>
          <a:p>
            <a:r>
              <a:rPr lang="en-GB" b="1" dirty="0">
                <a:solidFill>
                  <a:schemeClr val="accent2">
                    <a:lumMod val="75000"/>
                  </a:schemeClr>
                </a:solidFill>
              </a:rPr>
              <a:t>6848</a:t>
            </a:r>
            <a:r>
              <a:rPr lang="en-GB" dirty="0"/>
              <a:t> people waiting for a transplant. </a:t>
            </a:r>
            <a:r>
              <a:rPr lang="en-GB" b="1" dirty="0">
                <a:solidFill>
                  <a:schemeClr val="accent2">
                    <a:lumMod val="75000"/>
                  </a:schemeClr>
                </a:solidFill>
              </a:rPr>
              <a:t>1734</a:t>
            </a:r>
            <a:r>
              <a:rPr lang="en-GB" dirty="0"/>
              <a:t> people have received a transplant since the 1</a:t>
            </a:r>
            <a:r>
              <a:rPr lang="en-GB" baseline="30000" dirty="0"/>
              <a:t>st</a:t>
            </a:r>
            <a:r>
              <a:rPr lang="en-GB" dirty="0"/>
              <a:t> of April 2015.</a:t>
            </a:r>
          </a:p>
          <a:p>
            <a:r>
              <a:rPr lang="en-GB" dirty="0" smtClean="0"/>
              <a:t>Some may be pro donation but think donating may upset their family.</a:t>
            </a:r>
          </a:p>
          <a:p>
            <a:r>
              <a:rPr lang="en-GB" dirty="0" smtClean="0"/>
              <a:t>You can only </a:t>
            </a:r>
            <a:r>
              <a:rPr lang="en-GB" dirty="0"/>
              <a:t>use organs and tissue from a donor with their consent or with their family’s consent after they die.</a:t>
            </a:r>
          </a:p>
          <a:p>
            <a:endParaRPr lang="en-GB" dirty="0"/>
          </a:p>
        </p:txBody>
      </p:sp>
    </p:spTree>
    <p:extLst>
      <p:ext uri="{BB962C8B-B14F-4D97-AF65-F5344CB8AC3E}">
        <p14:creationId xmlns:p14="http://schemas.microsoft.com/office/powerpoint/2010/main" val="3695324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 Donation Context</a:t>
            </a:r>
            <a:endParaRPr lang="en-GB" dirty="0"/>
          </a:p>
        </p:txBody>
      </p:sp>
      <p:sp>
        <p:nvSpPr>
          <p:cNvPr id="3" name="Content Placeholder 2"/>
          <p:cNvSpPr>
            <a:spLocks noGrp="1"/>
          </p:cNvSpPr>
          <p:nvPr>
            <p:ph idx="1"/>
          </p:nvPr>
        </p:nvSpPr>
        <p:spPr/>
        <p:txBody>
          <a:bodyPr>
            <a:normAutofit/>
          </a:bodyPr>
          <a:lstStyle/>
          <a:p>
            <a:pPr marL="114300" indent="0">
              <a:buNone/>
            </a:pPr>
            <a:r>
              <a:rPr lang="en-GB" b="1" u="sng" dirty="0" smtClean="0"/>
              <a:t>Why people don’t donate:</a:t>
            </a:r>
          </a:p>
          <a:p>
            <a:pPr marL="114300" indent="0">
              <a:buNone/>
            </a:pPr>
            <a:endParaRPr lang="en-GB" dirty="0" smtClean="0"/>
          </a:p>
          <a:p>
            <a:pPr marL="114300" indent="0">
              <a:buNone/>
            </a:pPr>
            <a:r>
              <a:rPr lang="en-GB" dirty="0" smtClean="0"/>
              <a:t>Someone </a:t>
            </a:r>
            <a:r>
              <a:rPr lang="en-GB" dirty="0"/>
              <a:t>who believes in an afterlife are forfeiting their access to the afterlife and betraying their religion</a:t>
            </a:r>
            <a:r>
              <a:rPr lang="en-GB" dirty="0" smtClean="0"/>
              <a:t>.</a:t>
            </a:r>
          </a:p>
          <a:p>
            <a:pPr marL="114300" indent="0">
              <a:buNone/>
            </a:pPr>
            <a:r>
              <a:rPr lang="en-GB" dirty="0" smtClean="0"/>
              <a:t>You cannot become a donor if you have HIV or cancer. </a:t>
            </a:r>
          </a:p>
          <a:p>
            <a:pPr marL="114300" indent="0">
              <a:buNone/>
            </a:pPr>
            <a:r>
              <a:rPr lang="en-GB" dirty="0" smtClean="0"/>
              <a:t>People don’t donate due to the taboo of death. </a:t>
            </a:r>
            <a:endParaRPr lang="en-GB" dirty="0"/>
          </a:p>
          <a:p>
            <a:pPr marL="114300" indent="0">
              <a:buNone/>
            </a:pPr>
            <a:endParaRPr lang="en-GB" b="1" u="sng" dirty="0"/>
          </a:p>
        </p:txBody>
      </p:sp>
      <p:pic>
        <p:nvPicPr>
          <p:cNvPr id="3074" name="Picture 2" descr="http://www.thecitycircle.com/images/FUTURE-EVENTS/organ-dona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5162648"/>
            <a:ext cx="5277619" cy="1565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650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 donation context</a:t>
            </a:r>
            <a:endParaRPr lang="en-GB" dirty="0"/>
          </a:p>
        </p:txBody>
      </p:sp>
      <p:sp>
        <p:nvSpPr>
          <p:cNvPr id="3" name="Content Placeholder 2"/>
          <p:cNvSpPr>
            <a:spLocks noGrp="1"/>
          </p:cNvSpPr>
          <p:nvPr>
            <p:ph idx="1"/>
          </p:nvPr>
        </p:nvSpPr>
        <p:spPr>
          <a:xfrm>
            <a:off x="457200" y="1752600"/>
            <a:ext cx="8435280" cy="4988768"/>
          </a:xfrm>
        </p:spPr>
        <p:txBody>
          <a:bodyPr>
            <a:normAutofit fontScale="85000" lnSpcReduction="20000"/>
          </a:bodyPr>
          <a:lstStyle/>
          <a:p>
            <a:pPr marL="114300" indent="0">
              <a:buNone/>
            </a:pPr>
            <a:r>
              <a:rPr lang="en-GB" dirty="0" smtClean="0"/>
              <a:t>Wales have on opt out option rather than opt in. This may link to Never Let Me Go as they do not have a choice. They are automatically signed up just like the welsh. However, the clones do not get the option to opt out. </a:t>
            </a:r>
          </a:p>
          <a:p>
            <a:pPr marL="114300" indent="0">
              <a:buNone/>
            </a:pPr>
            <a:endParaRPr lang="en-GB" dirty="0" smtClean="0"/>
          </a:p>
          <a:p>
            <a:pPr marL="114300" indent="0">
              <a:buNone/>
            </a:pPr>
            <a:r>
              <a:rPr lang="en-GB" dirty="0"/>
              <a:t>A donation can help someone when their organs are not working properly and they need a transplant.</a:t>
            </a:r>
          </a:p>
          <a:p>
            <a:pPr marL="114300" indent="0">
              <a:buNone/>
            </a:pPr>
            <a:r>
              <a:rPr lang="en-GB" b="1" dirty="0"/>
              <a:t>You can </a:t>
            </a:r>
            <a:r>
              <a:rPr lang="en-GB" b="1" dirty="0" smtClean="0"/>
              <a:t>donate:</a:t>
            </a:r>
            <a:endParaRPr lang="en-GB" b="1" dirty="0"/>
          </a:p>
          <a:p>
            <a:r>
              <a:rPr lang="en-GB" dirty="0"/>
              <a:t>Kidneys</a:t>
            </a:r>
          </a:p>
          <a:p>
            <a:r>
              <a:rPr lang="en-GB" dirty="0"/>
              <a:t>Heart</a:t>
            </a:r>
          </a:p>
          <a:p>
            <a:r>
              <a:rPr lang="en-GB" dirty="0"/>
              <a:t>Liver</a:t>
            </a:r>
          </a:p>
          <a:p>
            <a:r>
              <a:rPr lang="en-GB" dirty="0"/>
              <a:t>Lungs</a:t>
            </a:r>
          </a:p>
          <a:p>
            <a:r>
              <a:rPr lang="en-GB" dirty="0"/>
              <a:t>Pancreas</a:t>
            </a:r>
          </a:p>
          <a:p>
            <a:r>
              <a:rPr lang="en-GB" dirty="0"/>
              <a:t>Small bowel</a:t>
            </a:r>
          </a:p>
          <a:p>
            <a:r>
              <a:rPr lang="en-GB" dirty="0"/>
              <a:t>Corneas</a:t>
            </a:r>
          </a:p>
          <a:p>
            <a:r>
              <a:rPr lang="en-GB" dirty="0"/>
              <a:t>Tissue</a:t>
            </a:r>
          </a:p>
          <a:p>
            <a:endParaRPr lang="en-GB" dirty="0"/>
          </a:p>
        </p:txBody>
      </p:sp>
      <p:sp>
        <p:nvSpPr>
          <p:cNvPr id="4" name="AutoShape 2" descr="https://www.organdonationscotland.org/sites/default/files/general_images/what-organs.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4077072"/>
            <a:ext cx="4257675" cy="240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1173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 donation context</a:t>
            </a:r>
            <a:endParaRPr lang="en-GB" dirty="0"/>
          </a:p>
        </p:txBody>
      </p:sp>
      <p:sp>
        <p:nvSpPr>
          <p:cNvPr id="3" name="Content Placeholder 2"/>
          <p:cNvSpPr>
            <a:spLocks noGrp="1"/>
          </p:cNvSpPr>
          <p:nvPr>
            <p:ph idx="1"/>
          </p:nvPr>
        </p:nvSpPr>
        <p:spPr>
          <a:xfrm>
            <a:off x="323528" y="1752600"/>
            <a:ext cx="8640960" cy="4772744"/>
          </a:xfrm>
        </p:spPr>
        <p:txBody>
          <a:bodyPr>
            <a:normAutofit/>
          </a:bodyPr>
          <a:lstStyle/>
          <a:p>
            <a:pPr marL="114300" indent="0">
              <a:buNone/>
            </a:pPr>
            <a:r>
              <a:rPr lang="en-GB" b="1" u="sng" dirty="0" smtClean="0"/>
              <a:t>Linking it to Never Let Me Go:</a:t>
            </a:r>
          </a:p>
          <a:p>
            <a:pPr marL="114300" indent="0">
              <a:buNone/>
            </a:pPr>
            <a:endParaRPr lang="en-GB" b="1" u="sng" dirty="0" smtClean="0"/>
          </a:p>
          <a:p>
            <a:pPr marL="114300" indent="0">
              <a:buNone/>
            </a:pPr>
            <a:endParaRPr lang="en-GB" sz="1800" dirty="0" smtClean="0"/>
          </a:p>
          <a:p>
            <a:pPr marL="114300" indent="0">
              <a:buNone/>
            </a:pPr>
            <a:r>
              <a:rPr lang="en-GB" sz="1800" dirty="0" smtClean="0"/>
              <a:t>In our society we give our own consent. We have the choice to donate or not. The clones are made to be donors. They don’t give any consent, they are forced. </a:t>
            </a:r>
          </a:p>
          <a:p>
            <a:pPr marL="114300" indent="0">
              <a:buNone/>
            </a:pPr>
            <a:r>
              <a:rPr lang="en-GB" sz="1800" dirty="0" smtClean="0"/>
              <a:t>In Never Let Me Go we never see the ones needing the organs. This would make you less sympathetic of the clones if they did. Never Let Me Go indicates the importance of having organ donors as these are the possible extremes that would take place if no one became a donor. </a:t>
            </a:r>
          </a:p>
          <a:p>
            <a:pPr marL="114300" indent="0">
              <a:buNone/>
            </a:pPr>
            <a:r>
              <a:rPr lang="en-GB" sz="1800" dirty="0" smtClean="0"/>
              <a:t>“it’s what we’re supposed to be doing” Ruth see’s donating as reaching her goal in life and fulfilling her purpose.  They live to give their organs. In reality you give your organs without having to ‘complete.’ You still have a life before and after the donations. Or the donations take place when you’re deceased. </a:t>
            </a:r>
          </a:p>
          <a:p>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154137"/>
            <a:ext cx="3316463" cy="1808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404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48</TotalTime>
  <Words>459</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Apothecary</vt:lpstr>
      <vt:lpstr>Organ donation</vt:lpstr>
      <vt:lpstr>Organ donation context</vt:lpstr>
      <vt:lpstr>Organ donation context</vt:lpstr>
      <vt:lpstr>Organ donation context</vt:lpstr>
      <vt:lpstr>Organ Donation Context</vt:lpstr>
      <vt:lpstr>Organ donation context</vt:lpstr>
      <vt:lpstr>Organ donation context</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 donation</dc:title>
  <dc:creator>Erin L Carey (154334)</dc:creator>
  <cp:lastModifiedBy>Patricia Wallis</cp:lastModifiedBy>
  <cp:revision>12</cp:revision>
  <dcterms:created xsi:type="dcterms:W3CDTF">2015-10-14T14:14:28Z</dcterms:created>
  <dcterms:modified xsi:type="dcterms:W3CDTF">2015-10-22T15:50:00Z</dcterms:modified>
</cp:coreProperties>
</file>