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9" r:id="rId3"/>
    <p:sldId id="270" r:id="rId4"/>
    <p:sldId id="273" r:id="rId5"/>
    <p:sldId id="271" r:id="rId6"/>
    <p:sldId id="257" r:id="rId7"/>
    <p:sldId id="275" r:id="rId8"/>
    <p:sldId id="276" r:id="rId9"/>
    <p:sldId id="258" r:id="rId10"/>
    <p:sldId id="260" r:id="rId11"/>
    <p:sldId id="259" r:id="rId12"/>
    <p:sldId id="261" r:id="rId13"/>
    <p:sldId id="266" r:id="rId14"/>
    <p:sldId id="262" r:id="rId15"/>
    <p:sldId id="263" r:id="rId16"/>
    <p:sldId id="265" r:id="rId17"/>
    <p:sldId id="264" r:id="rId18"/>
    <p:sldId id="267" r:id="rId19"/>
    <p:sldId id="272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F2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6B99B7-1202-4585-ADBF-C7EEC08A58E2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5CFFE-AAE4-48C6-82EB-B725FB489A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930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5CFFE-AAE4-48C6-82EB-B725FB489A66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574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2D047-5AD9-4D06-AEBB-7203441D594C}" type="datetimeFigureOut">
              <a:rPr lang="en-US" smtClean="0"/>
              <a:t>6/18/2021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50607-6D21-41A4-95BB-21A130C6214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2D047-5AD9-4D06-AEBB-7203441D594C}" type="datetimeFigureOut">
              <a:rPr lang="en-US" smtClean="0"/>
              <a:t>6/18/2021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50607-6D21-41A4-95BB-21A130C6214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2D047-5AD9-4D06-AEBB-7203441D594C}" type="datetimeFigureOut">
              <a:rPr lang="en-US" smtClean="0"/>
              <a:t>6/18/2021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50607-6D21-41A4-95BB-21A130C6214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2D047-5AD9-4D06-AEBB-7203441D594C}" type="datetimeFigureOut">
              <a:rPr lang="en-US" smtClean="0"/>
              <a:t>6/18/2021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50607-6D21-41A4-95BB-21A130C6214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2D047-5AD9-4D06-AEBB-7203441D594C}" type="datetimeFigureOut">
              <a:rPr lang="en-US" smtClean="0"/>
              <a:t>6/18/2021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50607-6D21-41A4-95BB-21A130C6214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2D047-5AD9-4D06-AEBB-7203441D594C}" type="datetimeFigureOut">
              <a:rPr lang="en-US" smtClean="0"/>
              <a:t>6/18/2021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50607-6D21-41A4-95BB-21A130C6214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2D047-5AD9-4D06-AEBB-7203441D594C}" type="datetimeFigureOut">
              <a:rPr lang="en-US" smtClean="0"/>
              <a:t>6/18/2021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50607-6D21-41A4-95BB-21A130C6214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2D047-5AD9-4D06-AEBB-7203441D594C}" type="datetimeFigureOut">
              <a:rPr lang="en-US" smtClean="0"/>
              <a:t>6/18/2021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50607-6D21-41A4-95BB-21A130C6214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2D047-5AD9-4D06-AEBB-7203441D594C}" type="datetimeFigureOut">
              <a:rPr lang="en-US" smtClean="0"/>
              <a:t>6/18/2021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50607-6D21-41A4-95BB-21A130C6214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2D047-5AD9-4D06-AEBB-7203441D594C}" type="datetimeFigureOut">
              <a:rPr lang="en-US" smtClean="0"/>
              <a:t>6/18/2021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50607-6D21-41A4-95BB-21A130C6214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2D047-5AD9-4D06-AEBB-7203441D594C}" type="datetimeFigureOut">
              <a:rPr lang="en-US" smtClean="0"/>
              <a:t>6/18/2021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50607-6D21-41A4-95BB-21A130C6214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1F2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2D047-5AD9-4D06-AEBB-7203441D594C}" type="datetimeFigureOut">
              <a:rPr lang="en-US" smtClean="0"/>
              <a:t>6/18/2021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50607-6D21-41A4-95BB-21A130C6214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Unit 3 - Customer Service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P1 continued - Presentation Skills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Dress and general appearance should suit the job, the organization and the customers expectations</a:t>
            </a:r>
            <a:r>
              <a:rPr lang="en-US" dirty="0" smtClean="0"/>
              <a:t>.</a:t>
            </a:r>
            <a:endParaRPr lang="en-GB" dirty="0"/>
          </a:p>
          <a:p>
            <a:r>
              <a:rPr lang="en-US" dirty="0"/>
              <a:t>General appearance: </a:t>
            </a:r>
            <a:r>
              <a:rPr lang="en-US" dirty="0" smtClean="0"/>
              <a:t>Think about</a:t>
            </a:r>
          </a:p>
          <a:p>
            <a:pPr>
              <a:buFontTx/>
              <a:buChar char="-"/>
            </a:pPr>
            <a:r>
              <a:rPr lang="en-US" dirty="0" smtClean="0"/>
              <a:t>Hair?</a:t>
            </a:r>
          </a:p>
          <a:p>
            <a:pPr>
              <a:buFontTx/>
              <a:buChar char="-"/>
            </a:pPr>
            <a:r>
              <a:rPr lang="en-US" dirty="0" smtClean="0"/>
              <a:t>Jewelry? </a:t>
            </a:r>
          </a:p>
          <a:p>
            <a:pPr>
              <a:buFontTx/>
              <a:buChar char="-"/>
            </a:pPr>
            <a:r>
              <a:rPr lang="en-US" dirty="0" smtClean="0"/>
              <a:t>Make </a:t>
            </a:r>
            <a:r>
              <a:rPr lang="en-US" dirty="0"/>
              <a:t>Up? 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Clean/Ironed </a:t>
            </a:r>
            <a:r>
              <a:rPr lang="en-US" dirty="0"/>
              <a:t>uniform</a:t>
            </a:r>
            <a:r>
              <a:rPr lang="en-US" dirty="0" smtClean="0"/>
              <a:t>? </a:t>
            </a:r>
          </a:p>
          <a:p>
            <a:pPr>
              <a:buFontTx/>
              <a:buChar char="-"/>
            </a:pPr>
            <a:r>
              <a:rPr lang="en-US" dirty="0" smtClean="0"/>
              <a:t>Tattoos?</a:t>
            </a:r>
            <a:endParaRPr lang="en-GB" dirty="0"/>
          </a:p>
          <a:p>
            <a:r>
              <a:rPr lang="en-US" dirty="0"/>
              <a:t>Equal Opportunities?</a:t>
            </a:r>
            <a:endParaRPr lang="en-GB" dirty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Suggest the appropriate appearance </a:t>
            </a:r>
            <a:r>
              <a:rPr lang="en-US" dirty="0"/>
              <a:t>for an employee in the following </a:t>
            </a:r>
            <a:r>
              <a:rPr lang="en-US" dirty="0" smtClean="0"/>
              <a:t>job roles:</a:t>
            </a:r>
            <a:endParaRPr lang="en-GB" dirty="0"/>
          </a:p>
          <a:p>
            <a:pPr lvl="0"/>
            <a:r>
              <a:rPr lang="en-US" dirty="0"/>
              <a:t>Assistant Manager of a </a:t>
            </a:r>
            <a:r>
              <a:rPr lang="en-US" dirty="0" smtClean="0"/>
              <a:t>spa </a:t>
            </a:r>
            <a:r>
              <a:rPr lang="en-US" dirty="0"/>
              <a:t>complex</a:t>
            </a:r>
            <a:r>
              <a:rPr lang="en-US" dirty="0" smtClean="0"/>
              <a:t>.</a:t>
            </a:r>
            <a:endParaRPr lang="en-GB" dirty="0"/>
          </a:p>
          <a:p>
            <a:pPr lvl="0"/>
            <a:r>
              <a:rPr lang="en-US" dirty="0"/>
              <a:t>Kitchen Assistant.</a:t>
            </a:r>
            <a:endParaRPr lang="en-GB" dirty="0"/>
          </a:p>
          <a:p>
            <a:pPr lvl="0"/>
            <a:r>
              <a:rPr lang="en-US" dirty="0"/>
              <a:t>Bar Tender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Hotel Receptionist.</a:t>
            </a:r>
            <a:endParaRPr lang="en-GB" dirty="0"/>
          </a:p>
          <a:p>
            <a:pPr lvl="0"/>
            <a:endParaRPr lang="en-GB" dirty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2. PERSONAL HYGIENE.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sz="3800" u="sng" dirty="0" smtClean="0"/>
          </a:p>
          <a:p>
            <a:pPr>
              <a:buNone/>
            </a:pPr>
            <a:r>
              <a:rPr lang="en-US" sz="3800" dirty="0" smtClean="0"/>
              <a:t>If a member of staff has poor personal hygiene, it can affect a</a:t>
            </a:r>
          </a:p>
          <a:p>
            <a:pPr>
              <a:buNone/>
            </a:pPr>
            <a:r>
              <a:rPr lang="en-US" sz="3800" dirty="0" smtClean="0"/>
              <a:t>customer’s perception of the whole facility.</a:t>
            </a:r>
          </a:p>
          <a:p>
            <a:pPr>
              <a:buNone/>
            </a:pPr>
            <a:endParaRPr lang="en-US" sz="3800" dirty="0" smtClean="0"/>
          </a:p>
          <a:p>
            <a:pPr>
              <a:buNone/>
            </a:pPr>
            <a:r>
              <a:rPr lang="en-US" sz="3800" dirty="0" smtClean="0"/>
              <a:t>In hospitality, hygiene is essential because an organisation can be </a:t>
            </a:r>
          </a:p>
          <a:p>
            <a:pPr>
              <a:buNone/>
            </a:pPr>
            <a:r>
              <a:rPr lang="en-US" sz="3800" dirty="0" smtClean="0"/>
              <a:t>closed down if hygiene levels are poor or if customers pick up </a:t>
            </a:r>
          </a:p>
          <a:p>
            <a:pPr>
              <a:buNone/>
            </a:pPr>
            <a:r>
              <a:rPr lang="en-US" sz="3800" dirty="0" smtClean="0"/>
              <a:t>diseases caused by poor hygiene (through food &amp; drink).</a:t>
            </a:r>
            <a:endParaRPr lang="en-US" sz="3800" dirty="0"/>
          </a:p>
          <a:p>
            <a:pPr>
              <a:buNone/>
            </a:pPr>
            <a:endParaRPr lang="en-US" sz="3800" u="sng" dirty="0"/>
          </a:p>
          <a:p>
            <a:pPr>
              <a:buNone/>
            </a:pPr>
            <a:r>
              <a:rPr lang="en-US" sz="3800" u="sng" dirty="0" smtClean="0"/>
              <a:t>a</a:t>
            </a:r>
            <a:r>
              <a:rPr lang="en-US" sz="3800" u="sng" dirty="0"/>
              <a:t>) Hair.</a:t>
            </a:r>
            <a:endParaRPr lang="en-GB" sz="3800" dirty="0"/>
          </a:p>
          <a:p>
            <a:pPr lvl="0"/>
            <a:r>
              <a:rPr lang="en-US" sz="3800" dirty="0" smtClean="0"/>
              <a:t>Clean</a:t>
            </a:r>
            <a:r>
              <a:rPr lang="en-US" sz="3800" dirty="0"/>
              <a:t> </a:t>
            </a:r>
            <a:r>
              <a:rPr lang="en-US" sz="3800" dirty="0" smtClean="0"/>
              <a:t>and tidy.</a:t>
            </a:r>
            <a:endParaRPr lang="en-GB" sz="3800" dirty="0"/>
          </a:p>
          <a:p>
            <a:pPr lvl="0"/>
            <a:r>
              <a:rPr lang="en-US" sz="3800" dirty="0"/>
              <a:t>Kept out of face.</a:t>
            </a:r>
            <a:endParaRPr lang="en-GB" sz="3800" dirty="0"/>
          </a:p>
          <a:p>
            <a:r>
              <a:rPr lang="en-US" sz="3800" dirty="0" smtClean="0"/>
              <a:t>Tied </a:t>
            </a:r>
            <a:r>
              <a:rPr lang="en-US" sz="3800" dirty="0"/>
              <a:t>back/ hats/ hair nets. </a:t>
            </a:r>
            <a:endParaRPr lang="en-US" sz="3800" dirty="0" smtClean="0"/>
          </a:p>
          <a:p>
            <a:r>
              <a:rPr lang="en-US" sz="3800" dirty="0" smtClean="0"/>
              <a:t>Clean shaven or beards </a:t>
            </a:r>
            <a:r>
              <a:rPr lang="en-US" sz="3800" dirty="0"/>
              <a:t>and moustaches – trimmed.</a:t>
            </a:r>
            <a:endParaRPr lang="en-GB" sz="3800" dirty="0"/>
          </a:p>
          <a:p>
            <a:pPr lvl="0"/>
            <a:endParaRPr lang="en-US" sz="3800" dirty="0" smtClean="0"/>
          </a:p>
          <a:p>
            <a:pPr lvl="0"/>
            <a:endParaRPr lang="en-GB" sz="3800" dirty="0"/>
          </a:p>
          <a:p>
            <a:pPr>
              <a:buNone/>
            </a:pPr>
            <a:endParaRPr lang="en-GB" sz="3800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u="sng" dirty="0"/>
              <a:t>b) Personal Freshness.</a:t>
            </a:r>
            <a:endParaRPr lang="en-GB" dirty="0"/>
          </a:p>
          <a:p>
            <a:pPr lvl="0"/>
            <a:r>
              <a:rPr lang="en-US" dirty="0"/>
              <a:t>Bad breath.</a:t>
            </a:r>
            <a:endParaRPr lang="en-GB" dirty="0"/>
          </a:p>
          <a:p>
            <a:pPr lvl="0"/>
            <a:r>
              <a:rPr lang="en-US" dirty="0"/>
              <a:t>Body </a:t>
            </a:r>
            <a:r>
              <a:rPr lang="en-US" dirty="0" err="1" smtClean="0"/>
              <a:t>odour</a:t>
            </a:r>
            <a:r>
              <a:rPr lang="en-US" dirty="0" smtClean="0"/>
              <a:t> </a:t>
            </a:r>
            <a:r>
              <a:rPr lang="en-US" dirty="0"/>
              <a:t>(underarms and feet</a:t>
            </a:r>
            <a:r>
              <a:rPr lang="en-US" dirty="0" smtClean="0"/>
              <a:t>).</a:t>
            </a:r>
          </a:p>
          <a:p>
            <a:pPr lvl="0"/>
            <a:r>
              <a:rPr lang="en-US" dirty="0" smtClean="0"/>
              <a:t>Smoke/other unpleasant smells on clothes.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US" dirty="0"/>
              <a:t>c</a:t>
            </a:r>
            <a:r>
              <a:rPr lang="en-US" u="sng" dirty="0"/>
              <a:t>) Hands and Fingernails.</a:t>
            </a:r>
            <a:endParaRPr lang="en-GB" dirty="0"/>
          </a:p>
          <a:p>
            <a:pPr lvl="0"/>
            <a:r>
              <a:rPr lang="en-US" dirty="0"/>
              <a:t>When on display, they should be clean.</a:t>
            </a:r>
            <a:endParaRPr lang="en-GB" dirty="0"/>
          </a:p>
          <a:p>
            <a:pPr lvl="0"/>
            <a:r>
              <a:rPr lang="en-US" dirty="0"/>
              <a:t>Provision of wash </a:t>
            </a:r>
            <a:r>
              <a:rPr lang="en-US" dirty="0" smtClean="0"/>
              <a:t>basins/anti-bacterial hand wash.</a:t>
            </a:r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US" u="sng" dirty="0"/>
              <a:t>d) Personal habits.</a:t>
            </a:r>
            <a:endParaRPr lang="en-GB" dirty="0"/>
          </a:p>
          <a:p>
            <a:pPr lvl="0"/>
            <a:r>
              <a:rPr lang="en-US" dirty="0"/>
              <a:t>Picking nose, biting nails etc.</a:t>
            </a:r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US" u="sng" dirty="0"/>
              <a:t>e) Consideration when </a:t>
            </a:r>
            <a:r>
              <a:rPr lang="en-US" u="sng" dirty="0" smtClean="0"/>
              <a:t>ill/COVID.</a:t>
            </a:r>
            <a:endParaRPr lang="en-US" u="sng" dirty="0" smtClean="0"/>
          </a:p>
          <a:p>
            <a:r>
              <a:rPr lang="en-US" dirty="0" smtClean="0"/>
              <a:t>Stopping the spread of germs.</a:t>
            </a:r>
          </a:p>
          <a:p>
            <a:pPr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7895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u="sng" dirty="0" smtClean="0"/>
              <a:t>3) PERSONALITY</a:t>
            </a:r>
            <a:r>
              <a:rPr lang="en-US" u="sng" dirty="0"/>
              <a:t>.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 is Important for employees to let their personality show through </a:t>
            </a:r>
            <a:r>
              <a:rPr lang="en-US" dirty="0" smtClean="0"/>
              <a:t>– Why?</a:t>
            </a:r>
            <a:endParaRPr lang="en-GB" dirty="0"/>
          </a:p>
          <a:p>
            <a:pPr lvl="0"/>
            <a:r>
              <a:rPr lang="en-US" dirty="0"/>
              <a:t>Customers know they are dealing with human, not a robot.</a:t>
            </a:r>
            <a:endParaRPr lang="en-GB" dirty="0"/>
          </a:p>
          <a:p>
            <a:pPr lvl="0"/>
            <a:r>
              <a:rPr lang="en-US" dirty="0"/>
              <a:t>Customers know </a:t>
            </a:r>
            <a:r>
              <a:rPr lang="en-US" dirty="0" smtClean="0"/>
              <a:t>staff </a:t>
            </a:r>
            <a:r>
              <a:rPr lang="en-US" dirty="0"/>
              <a:t>see them as a real person and not just another customer.</a:t>
            </a:r>
            <a:endParaRPr lang="en-GB" dirty="0"/>
          </a:p>
          <a:p>
            <a:pPr lvl="0"/>
            <a:r>
              <a:rPr lang="en-US" dirty="0"/>
              <a:t>Workers give customers the opportunity to make them feel a valued and necessary part of the organization.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Look at the following Hospitality jobs and discuss the specific types of personality that you think they would </a:t>
            </a:r>
            <a:r>
              <a:rPr lang="en-US" dirty="0"/>
              <a:t>require</a:t>
            </a:r>
            <a:r>
              <a:rPr lang="en-US" dirty="0" smtClean="0"/>
              <a:t>:</a:t>
            </a:r>
          </a:p>
          <a:p>
            <a:pPr lvl="0"/>
            <a:r>
              <a:rPr lang="en-US" dirty="0" smtClean="0"/>
              <a:t>Assistant </a:t>
            </a:r>
            <a:r>
              <a:rPr lang="en-US" dirty="0"/>
              <a:t>Manager of a spa complex.</a:t>
            </a:r>
            <a:endParaRPr lang="en-GB" dirty="0"/>
          </a:p>
          <a:p>
            <a:pPr lvl="0"/>
            <a:r>
              <a:rPr lang="en-US" dirty="0"/>
              <a:t>Kitchen Assistant.</a:t>
            </a:r>
            <a:endParaRPr lang="en-GB" dirty="0"/>
          </a:p>
          <a:p>
            <a:pPr lvl="0"/>
            <a:r>
              <a:rPr lang="en-US" dirty="0"/>
              <a:t>Bar Tender.</a:t>
            </a:r>
          </a:p>
          <a:p>
            <a:pPr lvl="0"/>
            <a:r>
              <a:rPr lang="en-US" dirty="0"/>
              <a:t>Hotel Receptionist.</a:t>
            </a:r>
            <a:endParaRPr lang="en-GB" dirty="0"/>
          </a:p>
          <a:p>
            <a:pPr>
              <a:buNone/>
            </a:pPr>
            <a:endParaRPr lang="en-GB" dirty="0"/>
          </a:p>
          <a:p>
            <a:r>
              <a:rPr lang="en-US" dirty="0"/>
              <a:t>What personal </a:t>
            </a:r>
            <a:r>
              <a:rPr lang="en-US" dirty="0" smtClean="0"/>
              <a:t>skills/qualities </a:t>
            </a:r>
            <a:r>
              <a:rPr lang="en-US" dirty="0"/>
              <a:t>do you feel are important for working in the </a:t>
            </a:r>
            <a:r>
              <a:rPr lang="en-US" dirty="0" smtClean="0"/>
              <a:t>Hospitality </a:t>
            </a:r>
            <a:r>
              <a:rPr lang="en-US" dirty="0"/>
              <a:t>industry?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Examples of Personal </a:t>
            </a:r>
            <a:r>
              <a:rPr lang="en-GB" dirty="0" smtClean="0"/>
              <a:t>Qualities</a:t>
            </a:r>
            <a:r>
              <a:rPr lang="en-GB" dirty="0" smtClean="0"/>
              <a:t>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Enthusiastic</a:t>
            </a:r>
          </a:p>
          <a:p>
            <a:r>
              <a:rPr lang="en-GB" dirty="0" smtClean="0"/>
              <a:t>Thoughtful</a:t>
            </a:r>
          </a:p>
          <a:p>
            <a:r>
              <a:rPr lang="en-GB" dirty="0" smtClean="0"/>
              <a:t>Individual</a:t>
            </a:r>
          </a:p>
          <a:p>
            <a:r>
              <a:rPr lang="en-GB" dirty="0" smtClean="0"/>
              <a:t>Pays Attention </a:t>
            </a:r>
          </a:p>
          <a:p>
            <a:r>
              <a:rPr lang="en-GB" dirty="0" smtClean="0"/>
              <a:t>Unflappable</a:t>
            </a:r>
          </a:p>
          <a:p>
            <a:r>
              <a:rPr lang="en-GB" dirty="0" smtClean="0"/>
              <a:t>Tolerant</a:t>
            </a:r>
          </a:p>
          <a:p>
            <a:r>
              <a:rPr lang="en-GB" dirty="0" smtClean="0"/>
              <a:t>Dependable</a:t>
            </a:r>
          </a:p>
          <a:p>
            <a:r>
              <a:rPr lang="en-GB" dirty="0" smtClean="0"/>
              <a:t>Thorough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4. Attitude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Attitude towards a customer is crucial as all customers are sensitive to the way staff feel about them.</a:t>
            </a:r>
          </a:p>
          <a:p>
            <a:r>
              <a:rPr lang="en-GB" dirty="0" smtClean="0"/>
              <a:t>A member of staff’s attitude will dictate how much they value their customers.</a:t>
            </a:r>
          </a:p>
          <a:p>
            <a:r>
              <a:rPr lang="en-GB" dirty="0" smtClean="0"/>
              <a:t>How can you describe someone’s attitude?</a:t>
            </a:r>
          </a:p>
          <a:p>
            <a:r>
              <a:rPr lang="en-GB" dirty="0" smtClean="0"/>
              <a:t>What can affect a staff member’s attitude?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ALSO CONSIDER: </a:t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>Presentation of the Workplace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How the organisation looks/sounds/smells can have a massive impact on the first impression a customer forms.</a:t>
            </a:r>
          </a:p>
          <a:p>
            <a:pPr marL="0" indent="0">
              <a:buNone/>
            </a:pPr>
            <a:r>
              <a:rPr lang="en-GB" u="sng" dirty="0" smtClean="0"/>
              <a:t>Consider the following:</a:t>
            </a:r>
            <a:endParaRPr lang="en-GB" u="sng" dirty="0"/>
          </a:p>
          <a:p>
            <a:pPr marL="514350" indent="-514350">
              <a:buAutoNum type="alphaLcParenR"/>
            </a:pPr>
            <a:r>
              <a:rPr lang="en-GB" dirty="0" smtClean="0"/>
              <a:t>Tidiness?</a:t>
            </a:r>
          </a:p>
          <a:p>
            <a:pPr marL="514350" indent="-514350">
              <a:buAutoNum type="alphaLcParenR"/>
            </a:pPr>
            <a:r>
              <a:rPr lang="en-GB" dirty="0" smtClean="0"/>
              <a:t>Cleanliness?</a:t>
            </a:r>
          </a:p>
          <a:p>
            <a:pPr marL="514350" indent="-514350">
              <a:buAutoNum type="alphaLcParenR"/>
            </a:pPr>
            <a:r>
              <a:rPr lang="en-GB" dirty="0" smtClean="0"/>
              <a:t>Stock levels?</a:t>
            </a:r>
          </a:p>
          <a:p>
            <a:pPr marL="514350" indent="-514350">
              <a:buAutoNum type="alphaLcParenR"/>
            </a:pPr>
            <a:r>
              <a:rPr lang="en-GB" dirty="0" smtClean="0"/>
              <a:t>Security?</a:t>
            </a:r>
          </a:p>
          <a:p>
            <a:pPr marL="514350" indent="-514350">
              <a:buAutoNum type="alphaLcParenR"/>
            </a:pPr>
            <a:r>
              <a:rPr lang="en-GB" dirty="0" smtClean="0"/>
              <a:t>Health and Safety?</a:t>
            </a:r>
          </a:p>
          <a:p>
            <a:pPr marL="514350" indent="-514350">
              <a:buAutoNum type="alphaLcParenR"/>
            </a:pPr>
            <a:r>
              <a:rPr lang="en-GB" dirty="0" smtClean="0"/>
              <a:t>Marketing Materials? (Menus, price lists, posters </a:t>
            </a:r>
            <a:r>
              <a:rPr lang="en-GB" dirty="0" smtClean="0"/>
              <a:t>etc., </a:t>
            </a:r>
            <a:r>
              <a:rPr lang="en-GB" dirty="0" smtClean="0"/>
              <a:t>are they up to date? Clean? Accurate? Spelt correctly etc.)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122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Instructions, for each </a:t>
            </a:r>
            <a:r>
              <a:rPr lang="en-GB" u="sng" dirty="0" smtClean="0"/>
              <a:t>scenario (x2):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7638"/>
            <a:ext cx="9011117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smtClean="0"/>
              <a:t>Remember, you are devising scenarios/scripts that will then be role played and filmed, in order to produce training videos for new staff.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1 BAD scenario – </a:t>
            </a:r>
            <a:r>
              <a:rPr lang="en-GB" dirty="0" smtClean="0"/>
              <a:t>when filmed, this should demonstrate potential negative aspects of personal presentation of staff/the workplace. i.e. WHAT NOT TO DO.</a:t>
            </a:r>
            <a:endParaRPr lang="en-GB" u="sng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1 EXCELLENT scenario – when filmed, this needs to show positive aspects of personal presentation of staff/the workplace (i.e. how things SHOULD be done).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Your scenarios should be representative of typical hospitality customer service situations e.g. A service in a restaurant, checking into a hotel etc.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pPr marL="0" indent="0">
              <a:buNone/>
            </a:pPr>
            <a:endParaRPr lang="en-GB" u="sng" dirty="0" smtClean="0"/>
          </a:p>
        </p:txBody>
      </p:sp>
    </p:spTree>
    <p:extLst>
      <p:ext uri="{BB962C8B-B14F-4D97-AF65-F5344CB8AC3E}">
        <p14:creationId xmlns:p14="http://schemas.microsoft.com/office/powerpoint/2010/main" val="14878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P1 Task 3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5584" y="1844824"/>
            <a:ext cx="8216680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44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691" y="2824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What you need to produce for each scenario (1 Bad, 1 Excellent).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628" y="1526586"/>
            <a:ext cx="8681726" cy="514277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sz="4200" u="sng" dirty="0" smtClean="0"/>
              <a:t>A written description of each </a:t>
            </a:r>
            <a:r>
              <a:rPr lang="en-GB" sz="4200" u="sng" dirty="0"/>
              <a:t>scenario: </a:t>
            </a:r>
          </a:p>
          <a:p>
            <a:pPr marL="742950" indent="-742950">
              <a:buFont typeface="+mj-lt"/>
              <a:buAutoNum type="alphaLcParenR"/>
            </a:pPr>
            <a:r>
              <a:rPr lang="en-GB" sz="4200" dirty="0"/>
              <a:t>Where, when, who, why?</a:t>
            </a:r>
          </a:p>
          <a:p>
            <a:pPr marL="742950" indent="-742950">
              <a:buFont typeface="+mj-lt"/>
              <a:buAutoNum type="alphaLcParenR"/>
            </a:pPr>
            <a:r>
              <a:rPr lang="en-GB" sz="4200" dirty="0"/>
              <a:t>Describe the appearance of the member of staff (why is this good/bad?)</a:t>
            </a:r>
          </a:p>
          <a:p>
            <a:pPr marL="742950" indent="-742950">
              <a:buFont typeface="+mj-lt"/>
              <a:buAutoNum type="alphaLcParenR"/>
            </a:pPr>
            <a:r>
              <a:rPr lang="en-GB" sz="4200" dirty="0"/>
              <a:t>Describe the personal hygiene of the member of staff (why is this good/bad?)</a:t>
            </a:r>
          </a:p>
          <a:p>
            <a:pPr marL="742950" indent="-742950">
              <a:buFont typeface="+mj-lt"/>
              <a:buAutoNum type="alphaLcParenR"/>
            </a:pPr>
            <a:r>
              <a:rPr lang="en-GB" sz="4200" dirty="0"/>
              <a:t>Describe the personality of the member of staff (why is this good/bad?)</a:t>
            </a:r>
          </a:p>
          <a:p>
            <a:pPr marL="742950" indent="-742950">
              <a:buFont typeface="+mj-lt"/>
              <a:buAutoNum type="alphaLcParenR"/>
            </a:pPr>
            <a:r>
              <a:rPr lang="en-GB" sz="4200" dirty="0"/>
              <a:t>Describe the attitude of the member of staff (why is this good/bad?)</a:t>
            </a:r>
          </a:p>
          <a:p>
            <a:pPr marL="742950" indent="-742950">
              <a:buFont typeface="+mj-lt"/>
              <a:buAutoNum type="alphaLcParenR"/>
            </a:pPr>
            <a:r>
              <a:rPr lang="en-GB" sz="4200" dirty="0"/>
              <a:t>Describe the presentation of the </a:t>
            </a:r>
            <a:r>
              <a:rPr lang="en-GB" sz="4200" dirty="0" smtClean="0"/>
              <a:t>environment/marketing materials </a:t>
            </a:r>
            <a:r>
              <a:rPr lang="en-GB" sz="4200" dirty="0"/>
              <a:t>(why is this good/bad?)</a:t>
            </a:r>
          </a:p>
          <a:p>
            <a:pPr marL="0" indent="0">
              <a:buNone/>
            </a:pPr>
            <a:endParaRPr lang="en-GB" sz="4200" dirty="0"/>
          </a:p>
          <a:p>
            <a:pPr marL="0" indent="0">
              <a:buNone/>
            </a:pPr>
            <a:r>
              <a:rPr lang="en-GB" sz="4200" u="sng" dirty="0"/>
              <a:t>Then write out your scripts:</a:t>
            </a:r>
          </a:p>
          <a:p>
            <a:r>
              <a:rPr lang="en-GB" sz="4200" dirty="0" smtClean="0"/>
              <a:t>The script should show dialogue between the member of staff and customer(s).</a:t>
            </a:r>
          </a:p>
          <a:p>
            <a:r>
              <a:rPr lang="en-GB" sz="4200" dirty="0" smtClean="0"/>
              <a:t>Also include </a:t>
            </a:r>
            <a:r>
              <a:rPr lang="en-GB" sz="4200" dirty="0"/>
              <a:t>descriptions of what the member of staff is doing at appropriate points</a:t>
            </a:r>
            <a:r>
              <a:rPr lang="en-GB" sz="4200" dirty="0" smtClean="0"/>
              <a:t>.</a:t>
            </a:r>
          </a:p>
          <a:p>
            <a:r>
              <a:rPr lang="en-GB" sz="4200" dirty="0" smtClean="0"/>
              <a:t>Each script should be 1-2 sides of A4. Once complete, please upload these to the appropriate area on GOL.</a:t>
            </a:r>
          </a:p>
          <a:p>
            <a:endParaRPr lang="en-GB" sz="38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76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P1 Task 3 - Guidance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Devise TWO scenarios, that will allow you to demonstrate EXCELLENT and BAD examples of presentation skills.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u="sng" dirty="0" smtClean="0"/>
              <a:t>Include:</a:t>
            </a:r>
          </a:p>
          <a:p>
            <a:pPr>
              <a:buFontTx/>
              <a:buChar char="-"/>
            </a:pPr>
            <a:r>
              <a:rPr lang="en-GB" dirty="0" smtClean="0"/>
              <a:t>A description of the scenario.</a:t>
            </a:r>
          </a:p>
          <a:p>
            <a:pPr>
              <a:buFontTx/>
              <a:buChar char="-"/>
            </a:pPr>
            <a:r>
              <a:rPr lang="en-GB" dirty="0" smtClean="0"/>
              <a:t>Scripts</a:t>
            </a:r>
          </a:p>
          <a:p>
            <a:pPr>
              <a:buFontTx/>
              <a:buChar char="-"/>
            </a:pPr>
            <a:r>
              <a:rPr lang="en-GB" dirty="0" smtClean="0"/>
              <a:t>An explanation of how and why the skills demonstrated are good/bad.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319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Read the following slides </a:t>
            </a:r>
            <a:r>
              <a:rPr lang="en-GB" dirty="0" smtClean="0"/>
              <a:t>to help you understand the importance of personal presentation in hospitality.</a:t>
            </a:r>
          </a:p>
          <a:p>
            <a:endParaRPr lang="en-GB" dirty="0"/>
          </a:p>
          <a:p>
            <a:r>
              <a:rPr lang="en-GB" dirty="0" smtClean="0"/>
              <a:t>Then look at the final slides (19/20) for instructions of how to write up your 2 scenarios.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429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Then…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When we are back in College, you will film your scenarios/training videos in groups of 3 or 4.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690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PERSONAL PRESENTATION</a:t>
            </a:r>
            <a:r>
              <a:rPr lang="en-US" dirty="0"/>
              <a:t>.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/>
              <a:t>1.APPEARANCE.</a:t>
            </a:r>
            <a:endParaRPr lang="en-GB" dirty="0"/>
          </a:p>
          <a:p>
            <a:pPr>
              <a:buNone/>
            </a:pPr>
            <a:r>
              <a:rPr lang="en-US" b="1" dirty="0"/>
              <a:t>2.PERSONAL HYGIENE.</a:t>
            </a:r>
            <a:endParaRPr lang="en-GB" dirty="0"/>
          </a:p>
          <a:p>
            <a:pPr>
              <a:buNone/>
            </a:pPr>
            <a:r>
              <a:rPr lang="en-US" b="1" dirty="0"/>
              <a:t>3.PERSONALITY.</a:t>
            </a:r>
            <a:endParaRPr lang="en-GB" dirty="0"/>
          </a:p>
          <a:p>
            <a:pPr>
              <a:buNone/>
            </a:pPr>
            <a:r>
              <a:rPr lang="en-US" b="1" dirty="0"/>
              <a:t>4.ATTITUDE</a:t>
            </a:r>
            <a:r>
              <a:rPr lang="en-US" dirty="0"/>
              <a:t>.</a:t>
            </a:r>
            <a:endParaRPr lang="en-GB" dirty="0"/>
          </a:p>
          <a:p>
            <a:pPr>
              <a:buNone/>
            </a:pPr>
            <a:r>
              <a:rPr lang="en-US" dirty="0"/>
              <a:t>Along with the physical </a:t>
            </a:r>
            <a:r>
              <a:rPr lang="en-US" dirty="0" smtClean="0"/>
              <a:t>facilities and marketing</a:t>
            </a:r>
          </a:p>
          <a:p>
            <a:pPr>
              <a:buNone/>
            </a:pPr>
            <a:r>
              <a:rPr lang="en-US" dirty="0" smtClean="0"/>
              <a:t>materials , </a:t>
            </a:r>
            <a:r>
              <a:rPr lang="en-US" dirty="0"/>
              <a:t>the way </a:t>
            </a:r>
            <a:r>
              <a:rPr lang="en-US" dirty="0" smtClean="0"/>
              <a:t>staff present </a:t>
            </a:r>
            <a:r>
              <a:rPr lang="en-US" dirty="0"/>
              <a:t>themselves to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customers </a:t>
            </a:r>
            <a:r>
              <a:rPr lang="en-US" dirty="0"/>
              <a:t>can create </a:t>
            </a:r>
            <a:r>
              <a:rPr lang="en-US" dirty="0" smtClean="0"/>
              <a:t>a positive </a:t>
            </a:r>
            <a:r>
              <a:rPr lang="en-US" dirty="0"/>
              <a:t>or negative </a:t>
            </a:r>
            <a:endParaRPr lang="en-US" dirty="0" smtClean="0"/>
          </a:p>
          <a:p>
            <a:pPr>
              <a:buNone/>
            </a:pPr>
            <a:r>
              <a:rPr lang="en-US" b="1" u="sng" dirty="0" smtClean="0"/>
              <a:t>FIRST </a:t>
            </a:r>
            <a:r>
              <a:rPr lang="en-US" b="1" u="sng" dirty="0"/>
              <a:t>IMPRESSION</a:t>
            </a:r>
            <a:r>
              <a:rPr lang="en-US" dirty="0"/>
              <a:t>.</a:t>
            </a:r>
            <a:endParaRPr lang="en-GB" dirty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1" y="-32819"/>
            <a:ext cx="4592165" cy="6890819"/>
          </a:xfrm>
        </p:spPr>
      </p:pic>
    </p:spTree>
    <p:extLst>
      <p:ext uri="{BB962C8B-B14F-4D97-AF65-F5344CB8AC3E}">
        <p14:creationId xmlns:p14="http://schemas.microsoft.com/office/powerpoint/2010/main" val="235965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99793" y="73891"/>
            <a:ext cx="3960440" cy="6832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00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 </a:t>
            </a:r>
            <a:r>
              <a:rPr lang="en-GB" dirty="0"/>
              <a:t/>
            </a:r>
            <a:br>
              <a:rPr lang="en-GB" dirty="0"/>
            </a:br>
            <a:r>
              <a:rPr lang="en-US" b="1" u="sng" dirty="0"/>
              <a:t>1. APPEARANCE</a:t>
            </a:r>
            <a:r>
              <a:rPr lang="en-US" dirty="0"/>
              <a:t>.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Why do you think so many </a:t>
            </a:r>
            <a:r>
              <a:rPr lang="en-US" dirty="0" smtClean="0"/>
              <a:t>Hospitality </a:t>
            </a:r>
            <a:r>
              <a:rPr lang="en-US" dirty="0"/>
              <a:t>organizations provide their staff with uniforms?</a:t>
            </a:r>
            <a:endParaRPr lang="en-GB" dirty="0"/>
          </a:p>
          <a:p>
            <a:pPr lvl="0"/>
            <a:r>
              <a:rPr lang="en-US" dirty="0"/>
              <a:t>It helps create a positive first </a:t>
            </a:r>
            <a:r>
              <a:rPr lang="en-US" dirty="0" smtClean="0"/>
              <a:t>impression – How?</a:t>
            </a:r>
            <a:endParaRPr lang="en-GB" dirty="0"/>
          </a:p>
          <a:p>
            <a:pPr lvl="0"/>
            <a:r>
              <a:rPr lang="en-US" dirty="0"/>
              <a:t>Staff can be recognized instantly as working for an organization.</a:t>
            </a:r>
            <a:endParaRPr lang="en-GB" dirty="0"/>
          </a:p>
          <a:p>
            <a:pPr lvl="0"/>
            <a:r>
              <a:rPr lang="en-US" dirty="0"/>
              <a:t>Staff can be identified quickly for advice or assistance.</a:t>
            </a:r>
            <a:endParaRPr lang="en-GB" dirty="0"/>
          </a:p>
          <a:p>
            <a:pPr lvl="0"/>
            <a:r>
              <a:rPr lang="en-US" dirty="0"/>
              <a:t>A member of staff’s job can be identified.</a:t>
            </a:r>
            <a:endParaRPr lang="en-GB" dirty="0"/>
          </a:p>
          <a:p>
            <a:pPr lvl="0"/>
            <a:r>
              <a:rPr lang="en-US" dirty="0"/>
              <a:t>It helps create a professional image.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963</Words>
  <Application>Microsoft Office PowerPoint</Application>
  <PresentationFormat>On-screen Show (4:3)</PresentationFormat>
  <Paragraphs>132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Unit 3 - Customer Service</vt:lpstr>
      <vt:lpstr>P1 Task 3</vt:lpstr>
      <vt:lpstr>P1 Task 3 - Guidance</vt:lpstr>
      <vt:lpstr>PowerPoint Presentation</vt:lpstr>
      <vt:lpstr>Then…</vt:lpstr>
      <vt:lpstr>PERSONAL PRESENTATION. </vt:lpstr>
      <vt:lpstr>PowerPoint Presentation</vt:lpstr>
      <vt:lpstr>PowerPoint Presentation</vt:lpstr>
      <vt:lpstr>  1. APPEARANCE. </vt:lpstr>
      <vt:lpstr>PowerPoint Presentation</vt:lpstr>
      <vt:lpstr>PowerPoint Presentation</vt:lpstr>
      <vt:lpstr>2. PERSONAL HYGIENE. </vt:lpstr>
      <vt:lpstr>PowerPoint Presentation</vt:lpstr>
      <vt:lpstr>3) PERSONALITY. </vt:lpstr>
      <vt:lpstr>PowerPoint Presentation</vt:lpstr>
      <vt:lpstr>Examples of Personal Qualities:</vt:lpstr>
      <vt:lpstr>4. Attitude</vt:lpstr>
      <vt:lpstr>ALSO CONSIDER:  Presentation of the Workplace</vt:lpstr>
      <vt:lpstr>Instructions, for each scenario (x2):</vt:lpstr>
      <vt:lpstr>What you need to produce for each scenario (1 Bad, 1 Excellent).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Customer Service</dc:title>
  <dc:creator>jes</dc:creator>
  <cp:lastModifiedBy>James Shepherd</cp:lastModifiedBy>
  <cp:revision>38</cp:revision>
  <dcterms:created xsi:type="dcterms:W3CDTF">2010-05-04T12:57:50Z</dcterms:created>
  <dcterms:modified xsi:type="dcterms:W3CDTF">2021-06-18T12:45:14Z</dcterms:modified>
</cp:coreProperties>
</file>