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1"/>
  </p:notesMasterIdLst>
  <p:handoutMasterIdLst>
    <p:handoutMasterId r:id="rId22"/>
  </p:handoutMasterIdLst>
  <p:sldIdLst>
    <p:sldId id="322" r:id="rId5"/>
    <p:sldId id="324" r:id="rId6"/>
    <p:sldId id="325" r:id="rId7"/>
    <p:sldId id="326" r:id="rId8"/>
    <p:sldId id="327" r:id="rId9"/>
    <p:sldId id="328" r:id="rId10"/>
    <p:sldId id="337" r:id="rId11"/>
    <p:sldId id="329" r:id="rId12"/>
    <p:sldId id="330" r:id="rId13"/>
    <p:sldId id="332" r:id="rId14"/>
    <p:sldId id="333" r:id="rId15"/>
    <p:sldId id="334" r:id="rId16"/>
    <p:sldId id="335" r:id="rId17"/>
    <p:sldId id="338" r:id="rId18"/>
    <p:sldId id="336" r:id="rId19"/>
    <p:sldId id="339" r:id="rId20"/>
  </p:sldIdLst>
  <p:sldSz cx="12188825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581" autoAdjust="0"/>
  </p:normalViewPr>
  <p:slideViewPr>
    <p:cSldViewPr showGuides="1">
      <p:cViewPr varScale="1">
        <p:scale>
          <a:sx n="76" d="100"/>
          <a:sy n="76" d="100"/>
        </p:scale>
        <p:origin x="126" y="660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6/24/2021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6/24/2021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1D2498CD-A622-4ACC-98D8-8365C1B868F0}" type="datetime1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CF6B-193C-4CEB-9860-F1C5F0818FA3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CBC3-4EDC-4C84-BDD0-15F2AD890B92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F3DB-CE40-42F4-BAF4-5D73D1160093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A6E5-33C6-44C3-9324-1BC5DF93F43F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C1D9-07E1-4387-AF34-89EE2802766D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E85B-B39A-43E9-82DE-E3279D984288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0C95-D35D-47FC-816D-E56328637043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63A7-695C-4C09-B334-6924060F5B71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D02-49B3-41C1-9893-391F698AE757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C91-90B4-40B7-917F-BAE86E369F96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B525-F3F4-481A-B8D5-B732FA9EB082}" type="datetime1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cast.com/blog/tips-handling-customer-complaints" TargetMode="External"/><Relationship Id="rId2" Type="http://schemas.openxmlformats.org/officeDocument/2006/relationships/hyperlink" Target="https://www.youtube.com/watch?v=NsErCieYm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gKRNRz6VK_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s.org.uk/sites/default/files/acs_disability_guide_d3_v1_01.07.15_aw2_lr_spreads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efeater.co.uk/en-gb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o1X0uuF1sw" TargetMode="External"/><Relationship Id="rId2" Type="http://schemas.openxmlformats.org/officeDocument/2006/relationships/hyperlink" Target="https://www.gcu.ac.uk/media/gcalwebv2/theuniversity/supportservices/guidelinesandpolicies/GCU_CHP_Flowchart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804" y="692696"/>
            <a:ext cx="10645822" cy="2895600"/>
          </a:xfrm>
        </p:spPr>
        <p:txBody>
          <a:bodyPr/>
          <a:lstStyle/>
          <a:p>
            <a:pPr algn="ctr"/>
            <a:r>
              <a:rPr lang="en-GB" u="sng" dirty="0" smtClean="0">
                <a:solidFill>
                  <a:srgbClr val="FFFF00"/>
                </a:solidFill>
              </a:rPr>
              <a:t>Unit </a:t>
            </a:r>
            <a:r>
              <a:rPr lang="en-GB" u="sng" dirty="0">
                <a:solidFill>
                  <a:srgbClr val="FFFF00"/>
                </a:solidFill>
              </a:rPr>
              <a:t>3.1 – Task 4 (M1</a:t>
            </a:r>
            <a:r>
              <a:rPr lang="en-GB" u="sng" dirty="0" smtClean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836" y="3861048"/>
            <a:ext cx="10513168" cy="1219200"/>
          </a:xfrm>
        </p:spPr>
        <p:txBody>
          <a:bodyPr/>
          <a:lstStyle/>
          <a:p>
            <a:r>
              <a:rPr lang="en-GB" u="sng" dirty="0">
                <a:solidFill>
                  <a:srgbClr val="FF0000"/>
                </a:solidFill>
              </a:rPr>
              <a:t>Explaining</a:t>
            </a:r>
            <a:r>
              <a:rPr lang="en-GB" dirty="0"/>
              <a:t> communication methods used in specific situations.</a:t>
            </a:r>
          </a:p>
        </p:txBody>
      </p:sp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804" y="836712"/>
            <a:ext cx="10945215" cy="49685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dirty="0" smtClean="0">
                <a:solidFill>
                  <a:srgbClr val="FFFF00"/>
                </a:solidFill>
                <a:effectLst/>
              </a:rPr>
              <a:t>Organisations that actively encourage customers to complain can increase customer retention by 10%.</a:t>
            </a:r>
          </a:p>
          <a:p>
            <a:pPr>
              <a:lnSpc>
                <a:spcPct val="90000"/>
              </a:lnSpc>
            </a:pPr>
            <a:r>
              <a:rPr lang="en-GB" altLang="en-US" dirty="0" smtClean="0">
                <a:solidFill>
                  <a:srgbClr val="FFFF00"/>
                </a:solidFill>
                <a:effectLst/>
              </a:rPr>
              <a:t>WHY?</a:t>
            </a:r>
          </a:p>
          <a:p>
            <a:pPr>
              <a:lnSpc>
                <a:spcPct val="90000"/>
              </a:lnSpc>
            </a:pPr>
            <a:r>
              <a:rPr lang="en-GB" altLang="en-US" dirty="0" smtClean="0">
                <a:solidFill>
                  <a:srgbClr val="FFFF00"/>
                </a:solidFill>
                <a:effectLst/>
              </a:rPr>
              <a:t>Actually responding to a complaint can boost chances of retaining that customer by up to 75% and if the customer is very satisfied, there is a 95% chance they will return</a:t>
            </a:r>
            <a:r>
              <a:rPr lang="en-GB" altLang="en-US" dirty="0" smtClean="0">
                <a:solidFill>
                  <a:srgbClr val="FFFF00"/>
                </a:solidFill>
                <a:effectLst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dirty="0" smtClean="0">
                <a:solidFill>
                  <a:srgbClr val="FFFF00"/>
                </a:solidFill>
              </a:rPr>
              <a:t>(Source – </a:t>
            </a:r>
            <a:r>
              <a:rPr lang="en-GB" altLang="en-US" dirty="0" err="1" smtClean="0">
                <a:solidFill>
                  <a:srgbClr val="FFFF00"/>
                </a:solidFill>
              </a:rPr>
              <a:t>Estoban</a:t>
            </a:r>
            <a:r>
              <a:rPr lang="en-GB" altLang="en-US" dirty="0" smtClean="0">
                <a:solidFill>
                  <a:srgbClr val="FFFF00"/>
                </a:solidFill>
              </a:rPr>
              <a:t> </a:t>
            </a:r>
            <a:r>
              <a:rPr lang="en-GB" altLang="en-US" dirty="0" err="1" smtClean="0">
                <a:solidFill>
                  <a:srgbClr val="FFFF00"/>
                </a:solidFill>
              </a:rPr>
              <a:t>Kolsky</a:t>
            </a:r>
            <a:r>
              <a:rPr lang="en-GB" altLang="en-US" dirty="0" smtClean="0">
                <a:solidFill>
                  <a:srgbClr val="FFFF00"/>
                </a:solidFill>
              </a:rPr>
              <a:t>)</a:t>
            </a:r>
            <a:endParaRPr lang="en-GB" altLang="en-US" dirty="0" smtClean="0">
              <a:solidFill>
                <a:srgbClr val="FFFF00"/>
              </a:solidFill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endParaRPr lang="en-GB" altLang="en-US" dirty="0" smtClean="0">
              <a:hlinkClick r:id="rId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dirty="0" smtClean="0">
                <a:hlinkClick r:id="rId2"/>
              </a:rPr>
              <a:t>https</a:t>
            </a:r>
            <a:r>
              <a:rPr lang="en-GB" altLang="en-US" dirty="0">
                <a:hlinkClick r:id="rId2"/>
              </a:rPr>
              <a:t>://</a:t>
            </a:r>
            <a:r>
              <a:rPr lang="en-GB" altLang="en-US" dirty="0" smtClean="0">
                <a:hlinkClick r:id="rId2"/>
              </a:rPr>
              <a:t>www.youtube.com/watch?v=NsErCieYmxE</a:t>
            </a:r>
            <a:endParaRPr lang="en-GB" altLang="en-US" dirty="0" smtClean="0"/>
          </a:p>
          <a:p>
            <a:pPr marL="0" indent="0">
              <a:buNone/>
            </a:pPr>
            <a:r>
              <a:rPr lang="en-GB" altLang="en-US" dirty="0">
                <a:hlinkClick r:id="rId3"/>
              </a:rPr>
              <a:t>https://</a:t>
            </a:r>
            <a:r>
              <a:rPr lang="en-GB" altLang="en-US" dirty="0" smtClean="0">
                <a:hlinkClick r:id="rId3"/>
              </a:rPr>
              <a:t>www.skillcast.com/blog/tips-handling-customer-complaints</a:t>
            </a:r>
            <a:endParaRPr lang="en-GB" altLang="en-US" dirty="0" smtClean="0"/>
          </a:p>
          <a:p>
            <a:pPr marL="0" indent="0">
              <a:buNone/>
            </a:pPr>
            <a:endParaRPr lang="en-GB" altLang="en-US" dirty="0" smtClean="0"/>
          </a:p>
          <a:p>
            <a:pPr>
              <a:lnSpc>
                <a:spcPct val="90000"/>
              </a:lnSpc>
            </a:pPr>
            <a:endParaRPr lang="en-GB" altLang="en-US" dirty="0" smtClean="0">
              <a:effectLst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4732" y="3320988"/>
            <a:ext cx="2413090" cy="152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2" y="188640"/>
            <a:ext cx="8229600" cy="9001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GB" sz="2000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/>
                <a:ea typeface="+mn-ea"/>
                <a:cs typeface="+mn-cs"/>
              </a:rPr>
              <a:t>Example </a:t>
            </a:r>
            <a:r>
              <a:rPr lang="en-GB" sz="2000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/>
                <a:ea typeface="+mn-ea"/>
                <a:cs typeface="+mn-cs"/>
              </a:rPr>
              <a:t>of </a:t>
            </a:r>
            <a:r>
              <a:rPr lang="en-GB" sz="2000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/>
                <a:ea typeface="+mn-ea"/>
                <a:cs typeface="+mn-cs"/>
              </a:rPr>
              <a:t>how to handle guest </a:t>
            </a:r>
            <a:r>
              <a:rPr lang="en-GB" sz="2000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/>
                <a:ea typeface="+mn-ea"/>
                <a:cs typeface="+mn-cs"/>
              </a:rPr>
              <a:t>c</a:t>
            </a:r>
            <a:r>
              <a:rPr lang="en-GB" sz="2000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/>
                <a:ea typeface="+mn-ea"/>
                <a:cs typeface="+mn-cs"/>
              </a:rPr>
              <a:t>omplaints</a:t>
            </a:r>
            <a:r>
              <a:rPr lang="en-GB" sz="2000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/>
                <a:ea typeface="+mn-ea"/>
                <a:cs typeface="+mn-cs"/>
              </a:rPr>
              <a:t>:</a:t>
            </a:r>
            <a:r>
              <a:rPr lang="en-GB" sz="2000" dirty="0">
                <a:solidFill>
                  <a:srgbClr val="FFFF00"/>
                </a:solidFill>
                <a:latin typeface="Roboto"/>
                <a:ea typeface="+mn-ea"/>
                <a:cs typeface="+mn-cs"/>
              </a:rPr>
              <a:t/>
            </a:r>
            <a:br>
              <a:rPr lang="en-GB" sz="2000" dirty="0">
                <a:solidFill>
                  <a:srgbClr val="FFFF00"/>
                </a:solidFill>
                <a:latin typeface="Roboto"/>
                <a:ea typeface="+mn-ea"/>
                <a:cs typeface="+mn-cs"/>
              </a:rPr>
            </a:b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72" y="1070360"/>
            <a:ext cx="11593288" cy="5472608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en-GB" sz="4300" dirty="0">
                <a:solidFill>
                  <a:srgbClr val="FFFF00"/>
                </a:solidFill>
                <a:latin typeface="verdana"/>
              </a:rPr>
              <a:t>1. </a:t>
            </a:r>
            <a:r>
              <a:rPr lang="en-GB" sz="4300" dirty="0">
                <a:solidFill>
                  <a:srgbClr val="FFFF00"/>
                </a:solidFill>
                <a:latin typeface="verdana"/>
              </a:rPr>
              <a:t>Listen with concern and empathy</a:t>
            </a:r>
            <a:r>
              <a:rPr lang="en-GB" sz="4300" dirty="0" smtClean="0">
                <a:solidFill>
                  <a:srgbClr val="FFFF00"/>
                </a:solidFill>
                <a:latin typeface="verdana"/>
              </a:rPr>
              <a:t>.</a:t>
            </a:r>
            <a:endParaRPr lang="en-GB" sz="4300" dirty="0">
              <a:solidFill>
                <a:srgbClr val="FFFF00"/>
              </a:solidFill>
              <a:latin typeface="Roboto"/>
            </a:endParaRPr>
          </a:p>
          <a:p>
            <a:pPr marL="0" indent="0" algn="just">
              <a:buNone/>
            </a:pPr>
            <a:r>
              <a:rPr lang="en-GB" sz="4300" dirty="0">
                <a:solidFill>
                  <a:srgbClr val="FFFF00"/>
                </a:solidFill>
                <a:latin typeface="verdana"/>
              </a:rPr>
              <a:t>2. </a:t>
            </a:r>
            <a:r>
              <a:rPr lang="en-GB" sz="4300" dirty="0">
                <a:solidFill>
                  <a:srgbClr val="FFFF00"/>
                </a:solidFill>
                <a:latin typeface="verdana"/>
              </a:rPr>
              <a:t>Isolate the guest if possible, so that other guests won't overhear</a:t>
            </a:r>
            <a:r>
              <a:rPr lang="en-GB" sz="4300" dirty="0" smtClean="0">
                <a:solidFill>
                  <a:srgbClr val="FFFF00"/>
                </a:solidFill>
                <a:latin typeface="verdana"/>
              </a:rPr>
              <a:t>.</a:t>
            </a:r>
            <a:endParaRPr lang="en-GB" sz="4300" dirty="0">
              <a:solidFill>
                <a:srgbClr val="FFFF00"/>
              </a:solidFill>
              <a:latin typeface="Roboto"/>
            </a:endParaRPr>
          </a:p>
          <a:p>
            <a:pPr marL="0" indent="0" algn="just">
              <a:buNone/>
            </a:pPr>
            <a:r>
              <a:rPr lang="en-GB" sz="4300" dirty="0">
                <a:solidFill>
                  <a:srgbClr val="FFFF00"/>
                </a:solidFill>
                <a:latin typeface="verdana"/>
              </a:rPr>
              <a:t>3. Stay calm. </a:t>
            </a:r>
            <a:r>
              <a:rPr lang="en-GB" sz="4300" dirty="0">
                <a:solidFill>
                  <a:srgbClr val="FFFF00"/>
                </a:solidFill>
                <a:latin typeface="verdana"/>
              </a:rPr>
              <a:t>Don't argue with the guest</a:t>
            </a:r>
            <a:r>
              <a:rPr lang="en-GB" sz="4300" dirty="0" smtClean="0">
                <a:solidFill>
                  <a:srgbClr val="FFFF00"/>
                </a:solidFill>
                <a:latin typeface="verdana"/>
              </a:rPr>
              <a:t>.</a:t>
            </a:r>
            <a:endParaRPr lang="en-GB" sz="4300" dirty="0">
              <a:solidFill>
                <a:srgbClr val="FFFF00"/>
              </a:solidFill>
              <a:latin typeface="verdana"/>
            </a:endParaRPr>
          </a:p>
          <a:p>
            <a:pPr marL="0" indent="0" algn="just">
              <a:buNone/>
            </a:pPr>
            <a:r>
              <a:rPr lang="en-GB" sz="4300" dirty="0">
                <a:solidFill>
                  <a:srgbClr val="FFFF00"/>
                </a:solidFill>
                <a:latin typeface="verdana"/>
              </a:rPr>
              <a:t>4. </a:t>
            </a:r>
            <a:r>
              <a:rPr lang="en-GB" sz="4300" dirty="0" smtClean="0">
                <a:solidFill>
                  <a:srgbClr val="FFFF00"/>
                </a:solidFill>
                <a:latin typeface="verdana"/>
              </a:rPr>
              <a:t>Be aware </a:t>
            </a:r>
            <a:r>
              <a:rPr lang="en-GB" sz="4300" dirty="0">
                <a:solidFill>
                  <a:srgbClr val="FFFF00"/>
                </a:solidFill>
                <a:latin typeface="verdana"/>
              </a:rPr>
              <a:t>of the guest's self-esteem. Show a personal interest in the problem, try to use the guest name frequently</a:t>
            </a:r>
            <a:r>
              <a:rPr lang="en-GB" sz="4300" dirty="0" smtClean="0">
                <a:solidFill>
                  <a:srgbClr val="FFFF00"/>
                </a:solidFill>
                <a:latin typeface="verdana"/>
              </a:rPr>
              <a:t>.</a:t>
            </a:r>
            <a:endParaRPr lang="en-GB" sz="4300" dirty="0">
              <a:solidFill>
                <a:srgbClr val="FFFF00"/>
              </a:solidFill>
              <a:latin typeface="Roboto"/>
            </a:endParaRPr>
          </a:p>
          <a:p>
            <a:pPr marL="0" indent="0" algn="just">
              <a:buNone/>
            </a:pPr>
            <a:r>
              <a:rPr lang="en-GB" sz="4300" dirty="0">
                <a:solidFill>
                  <a:srgbClr val="FFFF00"/>
                </a:solidFill>
                <a:latin typeface="Roboto"/>
              </a:rPr>
              <a:t>5. </a:t>
            </a:r>
            <a:r>
              <a:rPr lang="en-GB" sz="4300" dirty="0">
                <a:solidFill>
                  <a:srgbClr val="FFFF00"/>
                </a:solidFill>
                <a:latin typeface="verdana"/>
              </a:rPr>
              <a:t>Give the guest your undivided attention. Concentrate on the problem, no on placing blame. </a:t>
            </a:r>
            <a:r>
              <a:rPr lang="en-GB" sz="4300" dirty="0">
                <a:solidFill>
                  <a:srgbClr val="FFFF00"/>
                </a:solidFill>
                <a:latin typeface="verdana"/>
              </a:rPr>
              <a:t>Do NOT Insult the guest</a:t>
            </a:r>
            <a:r>
              <a:rPr lang="en-GB" sz="4300" dirty="0" smtClean="0">
                <a:solidFill>
                  <a:srgbClr val="FFFF00"/>
                </a:solidFill>
                <a:latin typeface="verdana"/>
              </a:rPr>
              <a:t>.</a:t>
            </a:r>
            <a:endParaRPr lang="en-GB" sz="4300" dirty="0">
              <a:solidFill>
                <a:srgbClr val="FFFF00"/>
              </a:solidFill>
              <a:latin typeface="verdana"/>
            </a:endParaRPr>
          </a:p>
          <a:p>
            <a:pPr marL="0" indent="0" algn="just">
              <a:buNone/>
            </a:pPr>
            <a:r>
              <a:rPr lang="en-GB" sz="4300" dirty="0">
                <a:solidFill>
                  <a:srgbClr val="FFFF00"/>
                </a:solidFill>
                <a:latin typeface="verdana"/>
              </a:rPr>
              <a:t>6. Take notes. Writing down the key facts saves time if someone else must get involved. </a:t>
            </a:r>
            <a:r>
              <a:rPr lang="en-GB" sz="4300" dirty="0">
                <a:solidFill>
                  <a:srgbClr val="FFFF00"/>
                </a:solidFill>
                <a:latin typeface="verdana"/>
              </a:rPr>
              <a:t>Also, Guests tends to slow down when they see the front desk agent trying to write down the issue</a:t>
            </a:r>
            <a:r>
              <a:rPr lang="en-GB" sz="4300" dirty="0" smtClean="0">
                <a:solidFill>
                  <a:srgbClr val="FFFF00"/>
                </a:solidFill>
                <a:latin typeface="verdana"/>
              </a:rPr>
              <a:t>.</a:t>
            </a:r>
            <a:endParaRPr lang="en-GB" sz="4300" dirty="0">
              <a:solidFill>
                <a:srgbClr val="FFFF00"/>
              </a:solidFill>
              <a:latin typeface="Roboto"/>
            </a:endParaRPr>
          </a:p>
          <a:p>
            <a:pPr marL="0" indent="0" algn="just">
              <a:buNone/>
            </a:pPr>
            <a:r>
              <a:rPr lang="en-GB" sz="4300" dirty="0">
                <a:solidFill>
                  <a:srgbClr val="FFFF00"/>
                </a:solidFill>
                <a:latin typeface="verdana"/>
              </a:rPr>
              <a:t>7. Tell the guest what can be the best done. Offer choices. </a:t>
            </a:r>
            <a:r>
              <a:rPr lang="en-GB" sz="4300" dirty="0">
                <a:solidFill>
                  <a:srgbClr val="FFFF00"/>
                </a:solidFill>
                <a:latin typeface="verdana"/>
              </a:rPr>
              <a:t>Don't promise the impossible, and don't exceed your authority</a:t>
            </a:r>
            <a:r>
              <a:rPr lang="en-GB" sz="4300" dirty="0" smtClean="0">
                <a:solidFill>
                  <a:srgbClr val="FFFF00"/>
                </a:solidFill>
                <a:latin typeface="verdana"/>
              </a:rPr>
              <a:t>.</a:t>
            </a:r>
            <a:endParaRPr lang="en-GB" sz="4300" dirty="0">
              <a:solidFill>
                <a:srgbClr val="FFFF00"/>
              </a:solidFill>
              <a:latin typeface="verdana"/>
            </a:endParaRPr>
          </a:p>
          <a:p>
            <a:pPr marL="0" indent="0" algn="just">
              <a:buNone/>
            </a:pPr>
            <a:r>
              <a:rPr lang="en-GB" sz="4300" dirty="0">
                <a:solidFill>
                  <a:srgbClr val="FFFF00"/>
                </a:solidFill>
                <a:latin typeface="Roboto"/>
              </a:rPr>
              <a:t>8. </a:t>
            </a:r>
            <a:r>
              <a:rPr lang="en-GB" sz="4300" dirty="0">
                <a:solidFill>
                  <a:srgbClr val="FFFF00"/>
                </a:solidFill>
                <a:latin typeface="verdana"/>
              </a:rPr>
              <a:t>Set an approximate time for completion of corrective actions. </a:t>
            </a:r>
            <a:r>
              <a:rPr lang="en-GB" sz="4300" dirty="0">
                <a:solidFill>
                  <a:srgbClr val="FFFF00"/>
                </a:solidFill>
                <a:latin typeface="verdana"/>
              </a:rPr>
              <a:t>Be specific, but do not underestimate the amount of time it will take to resolve the problem</a:t>
            </a:r>
            <a:r>
              <a:rPr lang="en-GB" sz="4300" dirty="0" smtClean="0">
                <a:solidFill>
                  <a:srgbClr val="FFFF00"/>
                </a:solidFill>
                <a:latin typeface="verdana"/>
              </a:rPr>
              <a:t>.</a:t>
            </a:r>
            <a:endParaRPr lang="en-GB" sz="4300" dirty="0">
              <a:solidFill>
                <a:srgbClr val="FFFF00"/>
              </a:solidFill>
              <a:latin typeface="Roboto"/>
            </a:endParaRPr>
          </a:p>
          <a:p>
            <a:pPr marL="0" indent="0" algn="just">
              <a:buNone/>
            </a:pPr>
            <a:r>
              <a:rPr lang="en-GB" sz="4300" dirty="0">
                <a:solidFill>
                  <a:srgbClr val="FFFF00"/>
                </a:solidFill>
                <a:latin typeface="verdana"/>
              </a:rPr>
              <a:t>9. </a:t>
            </a:r>
            <a:r>
              <a:rPr lang="en-GB" sz="4300" dirty="0">
                <a:solidFill>
                  <a:srgbClr val="FFFF00"/>
                </a:solidFill>
                <a:latin typeface="verdana"/>
              </a:rPr>
              <a:t>Monitor the progress of the corrective action</a:t>
            </a:r>
            <a:r>
              <a:rPr lang="en-GB" sz="4300" dirty="0" smtClean="0">
                <a:solidFill>
                  <a:srgbClr val="FFFF00"/>
                </a:solidFill>
                <a:latin typeface="verdana"/>
              </a:rPr>
              <a:t>.</a:t>
            </a:r>
            <a:endParaRPr lang="en-GB" sz="4300" dirty="0">
              <a:solidFill>
                <a:srgbClr val="FFFF00"/>
              </a:solidFill>
              <a:latin typeface="Roboto"/>
            </a:endParaRPr>
          </a:p>
          <a:p>
            <a:pPr marL="0" indent="0" algn="just">
              <a:buNone/>
            </a:pPr>
            <a:r>
              <a:rPr lang="en-GB" sz="4300" dirty="0">
                <a:solidFill>
                  <a:srgbClr val="FFFF00"/>
                </a:solidFill>
                <a:latin typeface="Roboto"/>
              </a:rPr>
              <a:t>10.</a:t>
            </a:r>
            <a:r>
              <a:rPr lang="en-GB" sz="4300" dirty="0">
                <a:solidFill>
                  <a:srgbClr val="FFFF00"/>
                </a:solidFill>
                <a:latin typeface="verdana"/>
              </a:rPr>
              <a:t>Follow up. Even if the complaint was resolved by someone else, Contact the guest to ensure that the problem was resolved satisfactory (using appropriate communication method).</a:t>
            </a:r>
            <a:endParaRPr lang="en-GB" sz="4300" dirty="0">
              <a:solidFill>
                <a:srgbClr val="FFFF00"/>
              </a:solidFill>
              <a:latin typeface="Roboto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17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04" y="476672"/>
            <a:ext cx="9144001" cy="771872"/>
          </a:xfrm>
        </p:spPr>
        <p:txBody>
          <a:bodyPr>
            <a:normAutofit/>
          </a:bodyPr>
          <a:lstStyle/>
          <a:p>
            <a:r>
              <a:rPr lang="en-GB" altLang="en-US" sz="3200" dirty="0"/>
              <a:t>Types of complainers/awkward customers.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80" y="1484784"/>
            <a:ext cx="9134391" cy="45365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dirty="0" smtClean="0">
                <a:effectLst/>
              </a:rPr>
              <a:t>The aggressive complainer.</a:t>
            </a:r>
          </a:p>
          <a:p>
            <a:pPr>
              <a:lnSpc>
                <a:spcPct val="90000"/>
              </a:lnSpc>
            </a:pPr>
            <a:r>
              <a:rPr lang="en-GB" altLang="en-US" dirty="0" smtClean="0">
                <a:effectLst/>
              </a:rPr>
              <a:t>The passive complainer.</a:t>
            </a:r>
          </a:p>
          <a:p>
            <a:pPr>
              <a:lnSpc>
                <a:spcPct val="90000"/>
              </a:lnSpc>
            </a:pPr>
            <a:r>
              <a:rPr lang="en-GB" altLang="en-US" dirty="0" smtClean="0">
                <a:effectLst/>
              </a:rPr>
              <a:t>The </a:t>
            </a:r>
            <a:r>
              <a:rPr lang="en-GB" altLang="en-US" dirty="0" smtClean="0">
                <a:effectLst/>
              </a:rPr>
              <a:t>constructive (or professional) </a:t>
            </a:r>
            <a:r>
              <a:rPr lang="en-GB" altLang="en-US" dirty="0" smtClean="0">
                <a:effectLst/>
              </a:rPr>
              <a:t>complainer.</a:t>
            </a:r>
          </a:p>
          <a:p>
            <a:pPr>
              <a:lnSpc>
                <a:spcPct val="90000"/>
              </a:lnSpc>
            </a:pPr>
            <a:r>
              <a:rPr lang="en-GB" altLang="en-US" dirty="0" smtClean="0">
                <a:effectLst/>
              </a:rPr>
              <a:t>The rude/obnoxious </a:t>
            </a:r>
            <a:r>
              <a:rPr lang="en-GB" altLang="en-US" dirty="0" smtClean="0">
                <a:effectLst/>
              </a:rPr>
              <a:t>customer.</a:t>
            </a:r>
          </a:p>
          <a:p>
            <a:pPr>
              <a:lnSpc>
                <a:spcPct val="90000"/>
              </a:lnSpc>
            </a:pPr>
            <a:r>
              <a:rPr lang="en-GB" altLang="en-US" dirty="0" smtClean="0">
                <a:effectLst/>
              </a:rPr>
              <a:t>The </a:t>
            </a:r>
            <a:r>
              <a:rPr lang="en-GB" altLang="en-US" dirty="0" smtClean="0">
                <a:effectLst/>
              </a:rPr>
              <a:t>over-demanding customer.</a:t>
            </a:r>
          </a:p>
          <a:p>
            <a:pPr>
              <a:lnSpc>
                <a:spcPct val="90000"/>
              </a:lnSpc>
            </a:pPr>
            <a:r>
              <a:rPr lang="en-GB" altLang="en-US" dirty="0" smtClean="0">
                <a:effectLst/>
              </a:rPr>
              <a:t>The angry customer.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620" y="1916832"/>
            <a:ext cx="387083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3812" y="476672"/>
            <a:ext cx="9144001" cy="771872"/>
          </a:xfrm>
        </p:spPr>
        <p:txBody>
          <a:bodyPr/>
          <a:lstStyle/>
          <a:p>
            <a:r>
              <a:rPr lang="en-GB" dirty="0" smtClean="0"/>
              <a:t>Also consider…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6" y="1412776"/>
            <a:ext cx="10801200" cy="49685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altLang="en-US" dirty="0" smtClean="0">
                <a:effectLst/>
              </a:rPr>
              <a:t>The seething but silent individual.</a:t>
            </a:r>
          </a:p>
          <a:p>
            <a:pPr>
              <a:lnSpc>
                <a:spcPct val="90000"/>
              </a:lnSpc>
            </a:pPr>
            <a:r>
              <a:rPr lang="en-GB" altLang="en-US" dirty="0" smtClean="0">
                <a:effectLst/>
              </a:rPr>
              <a:t>The “nothing’s ever going to be right for this person” customer.</a:t>
            </a:r>
          </a:p>
          <a:p>
            <a:pPr>
              <a:lnSpc>
                <a:spcPct val="90000"/>
              </a:lnSpc>
            </a:pPr>
            <a:r>
              <a:rPr lang="en-GB" altLang="en-US" dirty="0" smtClean="0">
                <a:effectLst/>
              </a:rPr>
              <a:t>The constant critic.</a:t>
            </a:r>
          </a:p>
          <a:p>
            <a:pPr>
              <a:lnSpc>
                <a:spcPct val="90000"/>
              </a:lnSpc>
            </a:pPr>
            <a:r>
              <a:rPr lang="en-GB" altLang="en-US" dirty="0" smtClean="0">
                <a:effectLst/>
              </a:rPr>
              <a:t>The non-stop talker.</a:t>
            </a:r>
          </a:p>
          <a:p>
            <a:pPr>
              <a:lnSpc>
                <a:spcPct val="90000"/>
              </a:lnSpc>
            </a:pPr>
            <a:r>
              <a:rPr lang="en-GB" altLang="en-US" dirty="0" smtClean="0">
                <a:effectLst/>
              </a:rPr>
              <a:t>The weirdo.</a:t>
            </a:r>
          </a:p>
          <a:p>
            <a:pPr>
              <a:lnSpc>
                <a:spcPct val="90000"/>
              </a:lnSpc>
            </a:pPr>
            <a:r>
              <a:rPr lang="en-GB" altLang="en-US" dirty="0" smtClean="0">
                <a:effectLst/>
              </a:rPr>
              <a:t>The indecisive customer.</a:t>
            </a:r>
          </a:p>
          <a:p>
            <a:pPr>
              <a:lnSpc>
                <a:spcPct val="90000"/>
              </a:lnSpc>
            </a:pPr>
            <a:r>
              <a:rPr lang="en-GB" altLang="en-US" dirty="0" smtClean="0">
                <a:effectLst/>
              </a:rPr>
              <a:t>The drunk.</a:t>
            </a:r>
          </a:p>
          <a:p>
            <a:pPr>
              <a:lnSpc>
                <a:spcPct val="90000"/>
              </a:lnSpc>
            </a:pPr>
            <a:r>
              <a:rPr lang="en-GB" altLang="en-US" dirty="0" smtClean="0">
                <a:effectLst/>
              </a:rPr>
              <a:t>The argumentative complainer.</a:t>
            </a:r>
          </a:p>
          <a:p>
            <a:pPr marL="114300" indent="0">
              <a:buNone/>
            </a:pPr>
            <a:endParaRPr lang="en-GB" altLang="en-US" dirty="0"/>
          </a:p>
          <a:p>
            <a:pPr marL="114300" indent="0">
              <a:buNone/>
            </a:pPr>
            <a:r>
              <a:rPr lang="en-GB" altLang="en-US" dirty="0">
                <a:hlinkClick r:id="rId2"/>
              </a:rPr>
              <a:t>https://</a:t>
            </a:r>
            <a:r>
              <a:rPr lang="en-GB" altLang="en-US" dirty="0" smtClean="0">
                <a:hlinkClick r:id="rId2"/>
              </a:rPr>
              <a:t>www.youtube.com/watch?v=gKRNRz6VK_k</a:t>
            </a:r>
            <a:endParaRPr lang="en-GB" altLang="en-US" dirty="0" smtClean="0"/>
          </a:p>
          <a:p>
            <a:pPr marL="114300" indent="0">
              <a:buNone/>
            </a:pPr>
            <a:endParaRPr lang="en-GB" altLang="en-US" dirty="0" smtClean="0">
              <a:effectLst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468" y="2564904"/>
            <a:ext cx="4268731" cy="298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7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Dealing With Complaints -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2060848"/>
            <a:ext cx="9134391" cy="411480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Leaflet: What can staff do to EXCEED customer requirements when communicating during </a:t>
            </a:r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 complaints?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42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274638"/>
            <a:ext cx="11233248" cy="1143000"/>
          </a:xfrm>
        </p:spPr>
        <p:txBody>
          <a:bodyPr>
            <a:normAutofit/>
          </a:bodyPr>
          <a:lstStyle/>
          <a:p>
            <a:pPr algn="ctr"/>
            <a:r>
              <a:rPr lang="en-GB" u="sng" dirty="0"/>
              <a:t>Leaflet Section 3:</a:t>
            </a:r>
            <a:br>
              <a:rPr lang="en-GB" u="sng" dirty="0"/>
            </a:br>
            <a:r>
              <a:rPr lang="en-GB" u="sng" dirty="0"/>
              <a:t>When a customer has specific needs 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72" y="1484784"/>
            <a:ext cx="11521280" cy="49685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4000" b="1" dirty="0">
                <a:solidFill>
                  <a:srgbClr val="FF0000"/>
                </a:solidFill>
              </a:rPr>
              <a:t>For your leaflet, add a section that explains the considerations that staff should make when communicating with </a:t>
            </a:r>
            <a:r>
              <a:rPr lang="en-GB" sz="4000" b="1" u="sng" dirty="0">
                <a:solidFill>
                  <a:srgbClr val="FF0000"/>
                </a:solidFill>
              </a:rPr>
              <a:t>3 specific customer types.</a:t>
            </a:r>
          </a:p>
          <a:p>
            <a:pPr marL="0" indent="0">
              <a:buNone/>
            </a:pPr>
            <a:endParaRPr lang="en-GB" sz="3800" b="1" u="sng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3800" b="1" u="sng" dirty="0" smtClean="0">
                <a:solidFill>
                  <a:srgbClr val="FFFF00"/>
                </a:solidFill>
              </a:rPr>
              <a:t>Examples </a:t>
            </a:r>
            <a:r>
              <a:rPr lang="en-GB" sz="3800" b="1" u="sng" dirty="0" smtClean="0">
                <a:solidFill>
                  <a:srgbClr val="FFFF00"/>
                </a:solidFill>
              </a:rPr>
              <a:t>of specific needs?</a:t>
            </a:r>
          </a:p>
          <a:p>
            <a:pPr>
              <a:buFontTx/>
              <a:buChar char="-"/>
            </a:pPr>
            <a:r>
              <a:rPr lang="en-GB" sz="3800" b="1" dirty="0" smtClean="0">
                <a:solidFill>
                  <a:srgbClr val="FFFF00"/>
                </a:solidFill>
              </a:rPr>
              <a:t>Physical?</a:t>
            </a:r>
          </a:p>
          <a:p>
            <a:pPr>
              <a:buFontTx/>
              <a:buChar char="-"/>
            </a:pPr>
            <a:r>
              <a:rPr lang="en-GB" sz="3800" b="1" dirty="0" smtClean="0">
                <a:solidFill>
                  <a:srgbClr val="FFFF00"/>
                </a:solidFill>
              </a:rPr>
              <a:t>Mental?</a:t>
            </a:r>
          </a:p>
          <a:p>
            <a:pPr>
              <a:buFontTx/>
              <a:buChar char="-"/>
            </a:pPr>
            <a:r>
              <a:rPr lang="en-GB" sz="3800" b="1" dirty="0" smtClean="0">
                <a:solidFill>
                  <a:srgbClr val="FFFF00"/>
                </a:solidFill>
              </a:rPr>
              <a:t>Hidden</a:t>
            </a:r>
            <a:r>
              <a:rPr lang="en-GB" sz="3800" b="1" dirty="0" smtClean="0">
                <a:solidFill>
                  <a:srgbClr val="FFFF00"/>
                </a:solidFill>
              </a:rPr>
              <a:t>?</a:t>
            </a:r>
            <a:endParaRPr lang="en-GB" sz="3400" b="1" dirty="0">
              <a:solidFill>
                <a:srgbClr val="FFFF00"/>
              </a:solidFill>
            </a:endParaRPr>
          </a:p>
          <a:p>
            <a:r>
              <a:rPr lang="en-GB" sz="3400" b="1" dirty="0" smtClean="0">
                <a:solidFill>
                  <a:srgbClr val="FFFF00"/>
                </a:solidFill>
                <a:hlinkClick r:id="rId2"/>
              </a:rPr>
              <a:t>Communication </a:t>
            </a:r>
            <a:r>
              <a:rPr lang="en-GB" sz="3400" b="1" dirty="0">
                <a:solidFill>
                  <a:srgbClr val="FFFF00"/>
                </a:solidFill>
                <a:hlinkClick r:id="rId2"/>
              </a:rPr>
              <a:t>to be used when dealing with </a:t>
            </a:r>
            <a:r>
              <a:rPr lang="en-GB" sz="3400" b="1" dirty="0" smtClean="0">
                <a:solidFill>
                  <a:srgbClr val="FFFF00"/>
                </a:solidFill>
                <a:hlinkClick r:id="rId2"/>
              </a:rPr>
              <a:t>specific customers?</a:t>
            </a:r>
            <a:endParaRPr lang="en-GB" sz="3400" b="1" dirty="0" smtClean="0">
              <a:solidFill>
                <a:srgbClr val="FFFF00"/>
              </a:solidFill>
            </a:endParaRPr>
          </a:p>
          <a:p>
            <a:pPr marL="114300" indent="0">
              <a:buNone/>
            </a:pPr>
            <a:endParaRPr lang="en-GB" sz="3400" b="1" dirty="0" smtClean="0">
              <a:solidFill>
                <a:srgbClr val="FFFF00"/>
              </a:solidFill>
            </a:endParaRPr>
          </a:p>
          <a:p>
            <a:r>
              <a:rPr lang="en-GB" sz="3400" b="1" dirty="0" smtClean="0">
                <a:solidFill>
                  <a:srgbClr val="FFFF00"/>
                </a:solidFill>
              </a:rPr>
              <a:t>Consider verbal/non-verbal, listening, written, electronic communication and how these need to be ADAPTED to meet different needs.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83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Needs -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Leaflet: What can staff do to EXCEED customer requirements when communicating </a:t>
            </a:r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customers who have specific needs?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9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68" y="332656"/>
            <a:ext cx="9144001" cy="699864"/>
          </a:xfrm>
        </p:spPr>
        <p:txBody>
          <a:bodyPr/>
          <a:lstStyle/>
          <a:p>
            <a:r>
              <a:rPr lang="en-GB" u="sng" dirty="0" smtClean="0"/>
              <a:t>3.1 Task 4</a:t>
            </a:r>
            <a:endParaRPr lang="en-GB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043" y="1196752"/>
            <a:ext cx="9376765" cy="2520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9796" y="4285545"/>
            <a:ext cx="11089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Read through the following slideshow</a:t>
            </a:r>
            <a:r>
              <a:rPr lang="en-GB" b="1" dirty="0" smtClean="0">
                <a:solidFill>
                  <a:srgbClr val="FF0000"/>
                </a:solidFill>
              </a:rPr>
              <a:t>.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Follow the </a:t>
            </a:r>
            <a:r>
              <a:rPr lang="en-GB" b="1" dirty="0" smtClean="0">
                <a:solidFill>
                  <a:srgbClr val="FF0000"/>
                </a:solidFill>
              </a:rPr>
              <a:t>RED instructions </a:t>
            </a:r>
            <a:r>
              <a:rPr lang="en-GB" b="1" dirty="0">
                <a:solidFill>
                  <a:srgbClr val="FF0000"/>
                </a:solidFill>
              </a:rPr>
              <a:t>on what to include in your leaflet</a:t>
            </a:r>
            <a:r>
              <a:rPr lang="en-GB" b="1" dirty="0" smtClean="0">
                <a:solidFill>
                  <a:srgbClr val="FF0000"/>
                </a:solidFill>
              </a:rPr>
              <a:t>.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You can choose the format of your leaflet (word/publisher </a:t>
            </a:r>
            <a:r>
              <a:rPr lang="en-GB" b="1" dirty="0" smtClean="0">
                <a:solidFill>
                  <a:srgbClr val="FF0000"/>
                </a:solidFill>
              </a:rPr>
              <a:t>etc.), </a:t>
            </a:r>
            <a:r>
              <a:rPr lang="en-GB" b="1" dirty="0">
                <a:solidFill>
                  <a:srgbClr val="FF0000"/>
                </a:solidFill>
              </a:rPr>
              <a:t>but please make sure you include clear headings and relevant illustrations/screen shots to give it a professional feel.</a:t>
            </a:r>
          </a:p>
        </p:txBody>
      </p:sp>
    </p:spTree>
    <p:extLst>
      <p:ext uri="{BB962C8B-B14F-4D97-AF65-F5344CB8AC3E}">
        <p14:creationId xmlns:p14="http://schemas.microsoft.com/office/powerpoint/2010/main" val="39317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548680"/>
            <a:ext cx="8748405" cy="1143000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 smtClean="0"/>
              <a:t>Leaflet Section 1</a:t>
            </a:r>
            <a:r>
              <a:rPr lang="en-GB" b="1" u="sng" dirty="0"/>
              <a:t>:</a:t>
            </a:r>
            <a:r>
              <a:rPr lang="en-GB" b="1" u="sng" dirty="0" smtClean="0"/>
              <a:t> Taking a booking:</a:t>
            </a:r>
            <a:br>
              <a:rPr lang="en-GB" b="1" u="sng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828" y="1412776"/>
            <a:ext cx="10873208" cy="51125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7400" b="1" u="sng" dirty="0" smtClean="0">
                <a:solidFill>
                  <a:srgbClr val="FF0000"/>
                </a:solidFill>
              </a:rPr>
              <a:t>Leaflet: Write </a:t>
            </a:r>
            <a:r>
              <a:rPr lang="en-GB" sz="7400" b="1" u="sng" dirty="0">
                <a:solidFill>
                  <a:srgbClr val="FF0000"/>
                </a:solidFill>
              </a:rPr>
              <a:t>an introduction to this section that covers the following: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6000" b="1" dirty="0">
                <a:solidFill>
                  <a:srgbClr val="FFFF00"/>
                </a:solidFill>
              </a:rPr>
              <a:t>Why are bookings/reservations made? (Restaurants? Hotels? Leisure Facilities? Events</a:t>
            </a:r>
            <a:r>
              <a:rPr lang="en-GB" sz="6000" b="1" dirty="0" smtClean="0">
                <a:solidFill>
                  <a:srgbClr val="FFFF00"/>
                </a:solidFill>
              </a:rPr>
              <a:t>?)</a:t>
            </a:r>
            <a:endParaRPr lang="en-GB" sz="6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6000" b="1" dirty="0">
                <a:solidFill>
                  <a:srgbClr val="FFFF00"/>
                </a:solidFill>
              </a:rPr>
              <a:t>When are bookings made</a:t>
            </a:r>
            <a:r>
              <a:rPr lang="en-GB" sz="6000" b="1" dirty="0" smtClean="0">
                <a:solidFill>
                  <a:srgbClr val="FFFF00"/>
                </a:solidFill>
              </a:rPr>
              <a:t>?</a:t>
            </a:r>
            <a:endParaRPr lang="en-GB" sz="6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6000" b="1" dirty="0">
                <a:solidFill>
                  <a:srgbClr val="FFFF00"/>
                </a:solidFill>
              </a:rPr>
              <a:t>What information is essential…</a:t>
            </a:r>
          </a:p>
          <a:p>
            <a:pPr indent="-342900">
              <a:buFontTx/>
              <a:buChar char="-"/>
            </a:pPr>
            <a:r>
              <a:rPr lang="en-GB" sz="6000" b="1" dirty="0">
                <a:solidFill>
                  <a:srgbClr val="FFFF00"/>
                </a:solidFill>
              </a:rPr>
              <a:t>For the business?</a:t>
            </a:r>
          </a:p>
          <a:p>
            <a:pPr indent="-342900">
              <a:buFontTx/>
              <a:buChar char="-"/>
            </a:pPr>
            <a:r>
              <a:rPr lang="en-GB" sz="6000" b="1" dirty="0">
                <a:solidFill>
                  <a:srgbClr val="FFFF00"/>
                </a:solidFill>
              </a:rPr>
              <a:t>For the customer</a:t>
            </a:r>
            <a:r>
              <a:rPr lang="en-GB" sz="6000" b="1" dirty="0" smtClean="0">
                <a:solidFill>
                  <a:srgbClr val="FFFF00"/>
                </a:solidFill>
              </a:rPr>
              <a:t>?</a:t>
            </a:r>
            <a:endParaRPr lang="en-GB" sz="6000" b="1" u="sng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6000" b="1" u="sng" dirty="0">
                <a:solidFill>
                  <a:srgbClr val="FFFF00"/>
                </a:solidFill>
              </a:rPr>
              <a:t>How are </a:t>
            </a:r>
            <a:r>
              <a:rPr lang="en-GB" sz="6000" b="1" u="sng" dirty="0" smtClean="0">
                <a:solidFill>
                  <a:srgbClr val="FFFF00"/>
                </a:solidFill>
              </a:rPr>
              <a:t>bookings </a:t>
            </a:r>
            <a:r>
              <a:rPr lang="en-GB" sz="6000" b="1" u="sng" dirty="0">
                <a:solidFill>
                  <a:srgbClr val="FFFF00"/>
                </a:solidFill>
              </a:rPr>
              <a:t>made? Think about:</a:t>
            </a:r>
          </a:p>
          <a:p>
            <a:pPr marL="0" indent="0">
              <a:buNone/>
            </a:pPr>
            <a:r>
              <a:rPr lang="en-GB" sz="6000" b="1" dirty="0">
                <a:solidFill>
                  <a:srgbClr val="FFFF00"/>
                </a:solidFill>
              </a:rPr>
              <a:t>a) Face to face bookings</a:t>
            </a:r>
          </a:p>
          <a:p>
            <a:pPr marL="0" indent="0">
              <a:buNone/>
            </a:pPr>
            <a:r>
              <a:rPr lang="en-GB" sz="6000" b="1" dirty="0">
                <a:solidFill>
                  <a:srgbClr val="FFFF00"/>
                </a:solidFill>
              </a:rPr>
              <a:t>b) Bookings made over the telephone</a:t>
            </a:r>
          </a:p>
          <a:p>
            <a:pPr marL="0" indent="0">
              <a:buNone/>
            </a:pPr>
            <a:r>
              <a:rPr lang="en-GB" sz="6000" b="1" dirty="0">
                <a:solidFill>
                  <a:srgbClr val="FFFF00"/>
                </a:solidFill>
              </a:rPr>
              <a:t>c) E-mail/Online bookings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492" y="2924944"/>
            <a:ext cx="437191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829" y="548680"/>
            <a:ext cx="9144001" cy="843880"/>
          </a:xfrm>
        </p:spPr>
        <p:txBody>
          <a:bodyPr/>
          <a:lstStyle/>
          <a:p>
            <a:r>
              <a:rPr lang="en-GB" dirty="0" smtClean="0"/>
              <a:t>1a) Face to face booking: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829" y="1904999"/>
            <a:ext cx="10513168" cy="4332313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Leaflet: Write a summary of the main considerations for staff (when they are taking face to face bookings) that covers the following:</a:t>
            </a:r>
          </a:p>
          <a:p>
            <a:pPr>
              <a:buFontTx/>
              <a:buChar char="-"/>
            </a:pPr>
            <a:r>
              <a:rPr lang="en-GB" b="1" dirty="0" smtClean="0">
                <a:solidFill>
                  <a:srgbClr val="FFFF00"/>
                </a:solidFill>
              </a:rPr>
              <a:t>Where and when are face to face bookings usually made?</a:t>
            </a:r>
          </a:p>
          <a:p>
            <a:pPr>
              <a:buFontTx/>
              <a:buChar char="-"/>
            </a:pPr>
            <a:r>
              <a:rPr lang="en-GB" b="1" dirty="0" smtClean="0">
                <a:solidFill>
                  <a:srgbClr val="FFFF00"/>
                </a:solidFill>
              </a:rPr>
              <a:t>What types of communication is commonly used?</a:t>
            </a:r>
          </a:p>
          <a:p>
            <a:pPr>
              <a:buFontTx/>
              <a:buChar char="-"/>
            </a:pPr>
            <a:r>
              <a:rPr lang="en-GB" b="1" dirty="0" smtClean="0">
                <a:solidFill>
                  <a:srgbClr val="FFFF00"/>
                </a:solidFill>
              </a:rPr>
              <a:t>Verbal? Non-verbal?</a:t>
            </a:r>
          </a:p>
          <a:p>
            <a:pPr>
              <a:buFontTx/>
              <a:buChar char="-"/>
            </a:pPr>
            <a:r>
              <a:rPr lang="en-GB" b="1" dirty="0" smtClean="0">
                <a:solidFill>
                  <a:srgbClr val="FFFF00"/>
                </a:solidFill>
              </a:rPr>
              <a:t>What information is usually communicated?</a:t>
            </a:r>
          </a:p>
          <a:p>
            <a:pPr>
              <a:buFontTx/>
              <a:buChar char="-"/>
            </a:pPr>
            <a:r>
              <a:rPr lang="en-GB" b="1" dirty="0" smtClean="0">
                <a:solidFill>
                  <a:srgbClr val="FFFF00"/>
                </a:solidFill>
              </a:rPr>
              <a:t>What should be done with the information received from the customer?</a:t>
            </a:r>
          </a:p>
          <a:p>
            <a:pPr>
              <a:buFontTx/>
              <a:buChar char="-"/>
            </a:pPr>
            <a:r>
              <a:rPr lang="en-GB" b="1" dirty="0" smtClean="0">
                <a:solidFill>
                  <a:srgbClr val="FFFF00"/>
                </a:solidFill>
              </a:rPr>
              <a:t>How can communication be used to meet specific customer requirements? (Think about what questions staff should ask customers).</a:t>
            </a:r>
          </a:p>
          <a:p>
            <a:pPr>
              <a:buFontTx/>
              <a:buChar char="-"/>
            </a:pPr>
            <a:r>
              <a:rPr lang="en-GB" b="1" dirty="0" smtClean="0">
                <a:solidFill>
                  <a:srgbClr val="FFFF00"/>
                </a:solidFill>
              </a:rPr>
              <a:t>What training would staff require to be able to take face-to-face bookings professionally/accurately?</a:t>
            </a:r>
          </a:p>
          <a:p>
            <a:pPr>
              <a:buFontTx/>
              <a:buChar char="-"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65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001" y="692696"/>
            <a:ext cx="9144001" cy="843880"/>
          </a:xfrm>
        </p:spPr>
        <p:txBody>
          <a:bodyPr/>
          <a:lstStyle/>
          <a:p>
            <a:r>
              <a:rPr lang="en-GB" dirty="0" smtClean="0"/>
              <a:t>1b) Telephone booking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20" y="1916832"/>
            <a:ext cx="9793088" cy="4114801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GB" sz="2900" b="1" dirty="0" smtClean="0">
                <a:solidFill>
                  <a:srgbClr val="FF0000"/>
                </a:solidFill>
              </a:rPr>
              <a:t>Leaflet: Write </a:t>
            </a:r>
            <a:r>
              <a:rPr lang="en-GB" sz="2900" b="1" dirty="0">
                <a:solidFill>
                  <a:srgbClr val="FF0000"/>
                </a:solidFill>
              </a:rPr>
              <a:t>a summary of the main considerations for staff (when they are taking </a:t>
            </a:r>
            <a:r>
              <a:rPr lang="en-GB" sz="2900" b="1" dirty="0" smtClean="0">
                <a:solidFill>
                  <a:srgbClr val="FF0000"/>
                </a:solidFill>
              </a:rPr>
              <a:t>telephone </a:t>
            </a:r>
            <a:r>
              <a:rPr lang="en-GB" sz="2900" b="1" dirty="0">
                <a:solidFill>
                  <a:srgbClr val="FF0000"/>
                </a:solidFill>
              </a:rPr>
              <a:t>bookings) that covers the following:</a:t>
            </a:r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r>
              <a:rPr lang="en-GB" b="1" dirty="0" smtClean="0">
                <a:solidFill>
                  <a:srgbClr val="FFFF00"/>
                </a:solidFill>
              </a:rPr>
              <a:t>Consider “telephone etiquette” (see Task 1a Posters).</a:t>
            </a:r>
          </a:p>
          <a:p>
            <a:pPr>
              <a:buFontTx/>
              <a:buChar char="-"/>
            </a:pPr>
            <a:r>
              <a:rPr lang="en-GB" b="1" dirty="0" smtClean="0">
                <a:solidFill>
                  <a:srgbClr val="FFFF00"/>
                </a:solidFill>
              </a:rPr>
              <a:t>What type of communication are commonly used during a telephone booking?</a:t>
            </a:r>
          </a:p>
          <a:p>
            <a:pPr>
              <a:buFontTx/>
              <a:buChar char="-"/>
            </a:pPr>
            <a:r>
              <a:rPr lang="en-GB" b="1" dirty="0" smtClean="0">
                <a:solidFill>
                  <a:srgbClr val="FFFF00"/>
                </a:solidFill>
              </a:rPr>
              <a:t>What information is usually communicated?</a:t>
            </a:r>
          </a:p>
          <a:p>
            <a:pPr>
              <a:buFontTx/>
              <a:buChar char="-"/>
            </a:pPr>
            <a:r>
              <a:rPr lang="en-GB" b="1" dirty="0" smtClean="0">
                <a:solidFill>
                  <a:srgbClr val="FFFF00"/>
                </a:solidFill>
              </a:rPr>
              <a:t>What should be done with the information received from the customer?</a:t>
            </a:r>
          </a:p>
          <a:p>
            <a:pPr>
              <a:buFontTx/>
              <a:buChar char="-"/>
            </a:pPr>
            <a:r>
              <a:rPr lang="en-GB" b="1" dirty="0">
                <a:solidFill>
                  <a:srgbClr val="FFFF00"/>
                </a:solidFill>
              </a:rPr>
              <a:t>How can communication be used to meet specific customer requirements? (Think about what questions staff should ask customers</a:t>
            </a:r>
            <a:r>
              <a:rPr lang="en-GB" b="1" dirty="0" smtClean="0">
                <a:solidFill>
                  <a:srgbClr val="FFFF00"/>
                </a:solidFill>
              </a:rPr>
              <a:t>).</a:t>
            </a:r>
            <a:endParaRPr lang="en-GB" b="1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GB" b="1" dirty="0">
                <a:solidFill>
                  <a:srgbClr val="FFFF00"/>
                </a:solidFill>
              </a:rPr>
              <a:t>What training would staff require to be able to take </a:t>
            </a:r>
            <a:r>
              <a:rPr lang="en-GB" b="1" dirty="0" smtClean="0">
                <a:solidFill>
                  <a:srgbClr val="FFFF00"/>
                </a:solidFill>
              </a:rPr>
              <a:t>telephone </a:t>
            </a:r>
            <a:r>
              <a:rPr lang="en-GB" b="1" dirty="0">
                <a:solidFill>
                  <a:srgbClr val="FFFF00"/>
                </a:solidFill>
              </a:rPr>
              <a:t>bookings professionally/accurately?</a:t>
            </a:r>
          </a:p>
        </p:txBody>
      </p:sp>
    </p:spTree>
    <p:extLst>
      <p:ext uri="{BB962C8B-B14F-4D97-AF65-F5344CB8AC3E}">
        <p14:creationId xmlns:p14="http://schemas.microsoft.com/office/powerpoint/2010/main" val="222312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44" y="836712"/>
            <a:ext cx="9144001" cy="915888"/>
          </a:xfrm>
        </p:spPr>
        <p:txBody>
          <a:bodyPr/>
          <a:lstStyle/>
          <a:p>
            <a:r>
              <a:rPr lang="en-GB" dirty="0" smtClean="0"/>
              <a:t>1c) E-mail/Online booking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844" y="2060848"/>
            <a:ext cx="9721080" cy="4114801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GB" sz="2900" b="1" dirty="0" smtClean="0">
                <a:solidFill>
                  <a:srgbClr val="FF0000"/>
                </a:solidFill>
              </a:rPr>
              <a:t>Leaflet: Write </a:t>
            </a:r>
            <a:r>
              <a:rPr lang="en-GB" sz="2900" b="1" dirty="0">
                <a:solidFill>
                  <a:srgbClr val="FF0000"/>
                </a:solidFill>
              </a:rPr>
              <a:t>a summary of the main considerations for staff (when they are </a:t>
            </a:r>
            <a:r>
              <a:rPr lang="en-GB" sz="2900" b="1" dirty="0" smtClean="0">
                <a:solidFill>
                  <a:srgbClr val="FF0000"/>
                </a:solidFill>
              </a:rPr>
              <a:t>dealing with/monitoring e-mail/online bookings</a:t>
            </a:r>
            <a:r>
              <a:rPr lang="en-GB" sz="2900" b="1" dirty="0">
                <a:solidFill>
                  <a:srgbClr val="FF0000"/>
                </a:solidFill>
              </a:rPr>
              <a:t>) that covers the following:</a:t>
            </a:r>
          </a:p>
          <a:p>
            <a:pPr marL="114300" indent="0">
              <a:buNone/>
            </a:pPr>
            <a:endParaRPr lang="en-GB" dirty="0" smtClean="0"/>
          </a:p>
          <a:p>
            <a:pPr>
              <a:buFontTx/>
              <a:buChar char="-"/>
            </a:pPr>
            <a:r>
              <a:rPr lang="en-GB" sz="2600" b="1" dirty="0" smtClean="0">
                <a:solidFill>
                  <a:srgbClr val="FFFF00"/>
                </a:solidFill>
              </a:rPr>
              <a:t>Research Online booking systems – look at the websites of different hospitality businesses…how can a customer make a reservation/booking? </a:t>
            </a:r>
            <a:r>
              <a:rPr lang="en-GB" sz="2600" b="1" dirty="0" smtClean="0">
                <a:solidFill>
                  <a:srgbClr val="FFFF00"/>
                </a:solidFill>
                <a:hlinkClick r:id="rId2"/>
              </a:rPr>
              <a:t>Include examples</a:t>
            </a:r>
            <a:r>
              <a:rPr lang="en-GB" sz="2600" b="1" dirty="0" smtClean="0">
                <a:solidFill>
                  <a:srgbClr val="FFFF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GB" sz="2600" b="1" dirty="0" smtClean="0">
                <a:solidFill>
                  <a:srgbClr val="FFFF00"/>
                </a:solidFill>
              </a:rPr>
              <a:t>Do some businesses invite guests to email them?</a:t>
            </a:r>
          </a:p>
          <a:p>
            <a:pPr>
              <a:buFontTx/>
              <a:buChar char="-"/>
            </a:pPr>
            <a:r>
              <a:rPr lang="en-GB" sz="2600" b="1" dirty="0" smtClean="0">
                <a:solidFill>
                  <a:srgbClr val="FFFF00"/>
                </a:solidFill>
              </a:rPr>
              <a:t>What types of communication are commonly used in online/email communication?</a:t>
            </a:r>
          </a:p>
          <a:p>
            <a:pPr>
              <a:buFontTx/>
              <a:buChar char="-"/>
            </a:pPr>
            <a:r>
              <a:rPr lang="en-GB" sz="2600" b="1" dirty="0" smtClean="0">
                <a:solidFill>
                  <a:srgbClr val="FFFF00"/>
                </a:solidFill>
              </a:rPr>
              <a:t>What information is usually communicated?</a:t>
            </a:r>
          </a:p>
          <a:p>
            <a:pPr>
              <a:buFontTx/>
              <a:buChar char="-"/>
            </a:pPr>
            <a:r>
              <a:rPr lang="en-GB" sz="2600" b="1" dirty="0" smtClean="0">
                <a:solidFill>
                  <a:srgbClr val="FFFF00"/>
                </a:solidFill>
              </a:rPr>
              <a:t>What should be done with the information received from the customer?</a:t>
            </a:r>
          </a:p>
          <a:p>
            <a:pPr>
              <a:buFontTx/>
              <a:buChar char="-"/>
            </a:pPr>
            <a:r>
              <a:rPr lang="en-GB" sz="2600" b="1" dirty="0">
                <a:solidFill>
                  <a:srgbClr val="FFFF00"/>
                </a:solidFill>
              </a:rPr>
              <a:t>How can communication be used to meet specific customer requirements? (Think about what </a:t>
            </a:r>
            <a:r>
              <a:rPr lang="en-GB" sz="2600" b="1" dirty="0" smtClean="0">
                <a:solidFill>
                  <a:srgbClr val="FFFF00"/>
                </a:solidFill>
              </a:rPr>
              <a:t>information the system should ask a customer when they are booking online).</a:t>
            </a:r>
          </a:p>
          <a:p>
            <a:pPr>
              <a:buFontTx/>
              <a:buChar char="-"/>
            </a:pPr>
            <a:r>
              <a:rPr lang="en-GB" sz="2600" b="1" dirty="0">
                <a:solidFill>
                  <a:srgbClr val="FFFF00"/>
                </a:solidFill>
              </a:rPr>
              <a:t>What training would staff require to be able to </a:t>
            </a:r>
            <a:r>
              <a:rPr lang="en-GB" sz="2600" b="1" dirty="0" smtClean="0">
                <a:solidFill>
                  <a:srgbClr val="FFFF00"/>
                </a:solidFill>
              </a:rPr>
              <a:t>manage online bookings?</a:t>
            </a:r>
            <a:endParaRPr lang="en-GB" sz="2600" b="1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76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Bookings -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Leaflet: What can staff do to EXCEED customer requirements when communicating during taking a booking?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12" y="116632"/>
            <a:ext cx="10441159" cy="843880"/>
          </a:xfrm>
        </p:spPr>
        <p:txBody>
          <a:bodyPr/>
          <a:lstStyle/>
          <a:p>
            <a:pPr algn="ctr"/>
            <a:r>
              <a:rPr lang="en-GB" b="1" u="sng" dirty="0" smtClean="0"/>
              <a:t>Leaflet Section 2:Dealing with a complaint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876" y="1146129"/>
            <a:ext cx="10009112" cy="56886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4000" b="1" dirty="0" smtClean="0">
                <a:solidFill>
                  <a:srgbClr val="FF0000"/>
                </a:solidFill>
              </a:rPr>
              <a:t>Leaflet: Read through slides 7-12, then…</a:t>
            </a:r>
          </a:p>
          <a:p>
            <a:pPr marL="0" indent="0">
              <a:buNone/>
            </a:pPr>
            <a:r>
              <a:rPr lang="en-GB" sz="4000" b="1" dirty="0" smtClean="0">
                <a:solidFill>
                  <a:srgbClr val="FF0000"/>
                </a:solidFill>
              </a:rPr>
              <a:t>Add a section to your leaflet that explains the communication that should be used by staff </a:t>
            </a:r>
          </a:p>
          <a:p>
            <a:pPr marL="457200" indent="-457200">
              <a:buAutoNum type="alphaLcParenR"/>
            </a:pPr>
            <a:r>
              <a:rPr lang="en-GB" sz="4000" b="1" dirty="0" smtClean="0">
                <a:solidFill>
                  <a:srgbClr val="FF0000"/>
                </a:solidFill>
              </a:rPr>
              <a:t>during the receiving of a customer complaint, </a:t>
            </a:r>
          </a:p>
          <a:p>
            <a:pPr marL="457200" indent="-457200">
              <a:buAutoNum type="alphaLcParenR"/>
            </a:pPr>
            <a:r>
              <a:rPr lang="en-GB" sz="4000" b="1" dirty="0" smtClean="0">
                <a:solidFill>
                  <a:srgbClr val="FF0000"/>
                </a:solidFill>
              </a:rPr>
              <a:t>processing a complaint, </a:t>
            </a:r>
          </a:p>
          <a:p>
            <a:pPr marL="457200" indent="-457200">
              <a:buAutoNum type="alphaLcParenR"/>
            </a:pPr>
            <a:r>
              <a:rPr lang="en-GB" sz="4000" b="1" dirty="0" smtClean="0">
                <a:solidFill>
                  <a:srgbClr val="FF0000"/>
                </a:solidFill>
              </a:rPr>
              <a:t>responding to a complaint.</a:t>
            </a:r>
          </a:p>
          <a:p>
            <a:pPr marL="0" indent="0">
              <a:buNone/>
            </a:pPr>
            <a:r>
              <a:rPr lang="en-GB" sz="4000" b="1" dirty="0" smtClean="0">
                <a:solidFill>
                  <a:srgbClr val="FF0000"/>
                </a:solidFill>
              </a:rPr>
              <a:t>It is important that you GIVE REASONS for how staff should deal with complaints (and for the communication that they should use).</a:t>
            </a:r>
            <a:endParaRPr lang="en-GB" sz="4000" b="1" dirty="0" smtClean="0"/>
          </a:p>
          <a:p>
            <a:pPr marL="0" indent="0">
              <a:buNone/>
            </a:pPr>
            <a:r>
              <a:rPr lang="en-GB" sz="3800" b="1" dirty="0" smtClean="0">
                <a:solidFill>
                  <a:srgbClr val="FFFF00"/>
                </a:solidFill>
              </a:rPr>
              <a:t>Again, think of face-to-face, telephone, written options.</a:t>
            </a:r>
          </a:p>
          <a:p>
            <a:pPr marL="0" indent="0">
              <a:buNone/>
            </a:pPr>
            <a:r>
              <a:rPr lang="en-GB" sz="3800" b="1" dirty="0" smtClean="0">
                <a:solidFill>
                  <a:srgbClr val="FFFF00"/>
                </a:solidFill>
              </a:rPr>
              <a:t>It’s vital to follow the organisation’s </a:t>
            </a:r>
            <a:r>
              <a:rPr lang="en-GB" sz="3800" b="1" dirty="0" smtClean="0">
                <a:solidFill>
                  <a:srgbClr val="FFFF00"/>
                </a:solidFill>
                <a:hlinkClick r:id="rId2"/>
              </a:rPr>
              <a:t>complaints procedure </a:t>
            </a:r>
            <a:r>
              <a:rPr lang="en-GB" sz="3800" b="1" dirty="0" smtClean="0">
                <a:solidFill>
                  <a:srgbClr val="FFFF00"/>
                </a:solidFill>
              </a:rPr>
              <a:t>– why?</a:t>
            </a:r>
          </a:p>
          <a:p>
            <a:pPr marL="0" indent="0">
              <a:buNone/>
            </a:pPr>
            <a:r>
              <a:rPr lang="en-GB" sz="3800" b="1" dirty="0" smtClean="0">
                <a:solidFill>
                  <a:srgbClr val="FFFF00"/>
                </a:solidFill>
                <a:hlinkClick r:id="rId3"/>
              </a:rPr>
              <a:t>Is Training Important?</a:t>
            </a:r>
            <a:endParaRPr lang="en-GB" sz="38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3800" b="1" dirty="0" smtClean="0">
                <a:solidFill>
                  <a:srgbClr val="FFFF00"/>
                </a:solidFill>
              </a:rPr>
              <a:t>If a complaint is handled well, a good relationship can be established and the customer may return in the future.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48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764704"/>
            <a:ext cx="9144001" cy="915888"/>
          </a:xfrm>
        </p:spPr>
        <p:txBody>
          <a:bodyPr/>
          <a:lstStyle/>
          <a:p>
            <a:r>
              <a:rPr lang="en-GB" dirty="0" smtClean="0"/>
              <a:t>Complaint research: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11" y="2276872"/>
            <a:ext cx="11620386" cy="4114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dirty="0" smtClean="0">
                <a:solidFill>
                  <a:srgbClr val="FFFF00"/>
                </a:solidFill>
                <a:effectLst/>
              </a:rPr>
              <a:t>A happy customer will tell 4 other people about good service they receive.</a:t>
            </a:r>
          </a:p>
          <a:p>
            <a:pPr>
              <a:lnSpc>
                <a:spcPct val="90000"/>
              </a:lnSpc>
            </a:pPr>
            <a:r>
              <a:rPr lang="en-GB" altLang="en-US" dirty="0" smtClean="0">
                <a:solidFill>
                  <a:srgbClr val="FFFF00"/>
                </a:solidFill>
                <a:effectLst/>
              </a:rPr>
              <a:t>A dissatisfied customer will tell at least 15 people about bad service they receive.</a:t>
            </a:r>
          </a:p>
          <a:p>
            <a:pPr>
              <a:lnSpc>
                <a:spcPct val="90000"/>
              </a:lnSpc>
            </a:pPr>
            <a:r>
              <a:rPr lang="en-GB" altLang="en-US" dirty="0" smtClean="0">
                <a:solidFill>
                  <a:srgbClr val="FFFF00"/>
                </a:solidFill>
                <a:effectLst/>
              </a:rPr>
              <a:t>94% of customers who receive bad service do not complain, but simply walk away and don’t return.</a:t>
            </a:r>
          </a:p>
          <a:p>
            <a:pPr>
              <a:lnSpc>
                <a:spcPct val="90000"/>
              </a:lnSpc>
            </a:pPr>
            <a:r>
              <a:rPr lang="en-GB" altLang="en-US" dirty="0" smtClean="0">
                <a:solidFill>
                  <a:srgbClr val="FFFF00"/>
                </a:solidFill>
                <a:effectLst/>
              </a:rPr>
              <a:t>Most organisations lose between 45-50% of their customers every 5 years through bad handling of complaints.</a:t>
            </a:r>
          </a:p>
          <a:p>
            <a:pPr>
              <a:lnSpc>
                <a:spcPct val="90000"/>
              </a:lnSpc>
            </a:pPr>
            <a:r>
              <a:rPr lang="en-GB" altLang="en-US" dirty="0" smtClean="0">
                <a:solidFill>
                  <a:srgbClr val="FFFF00"/>
                </a:solidFill>
                <a:effectLst/>
              </a:rPr>
              <a:t>Replacing lost customers costs 5 times as much as retaining existing ones.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420" y="548680"/>
            <a:ext cx="4968552" cy="14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7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ue atom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ue atom design slides.potx" id="{20958743-FA80-43E5-9586-B48EF2BE42B5}" vid="{6B9132C0-2E4C-4DF6-B21A-C2322474BD21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49C11C-71DC-49B6-ACD8-27E3AE088D14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40262f94-9f35-4ac3-9a90-690165a166b7"/>
    <ds:schemaRef ds:uri="http://schemas.openxmlformats.org/package/2006/metadata/core-properties"/>
    <ds:schemaRef ds:uri="a4f35948-e619-41b3-aa29-22878b09cfd2"/>
  </ds:schemaRefs>
</ds:datastoreItem>
</file>

<file path=customXml/itemProps2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F78577-2839-4BFF-9EC7-673BD8FE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slides</Template>
  <TotalTime>5432</TotalTime>
  <Words>1210</Words>
  <Application>Microsoft Office PowerPoint</Application>
  <PresentationFormat>Custom</PresentationFormat>
  <Paragraphs>123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Rounded MT Bold</vt:lpstr>
      <vt:lpstr>Calibri</vt:lpstr>
      <vt:lpstr>Century Gothic</vt:lpstr>
      <vt:lpstr>Roboto</vt:lpstr>
      <vt:lpstr>Times New Roman</vt:lpstr>
      <vt:lpstr>verdana</vt:lpstr>
      <vt:lpstr>Blue atom design template</vt:lpstr>
      <vt:lpstr>Unit 3.1 – Task 4 (M1)</vt:lpstr>
      <vt:lpstr>3.1 Task 4</vt:lpstr>
      <vt:lpstr>Leaflet Section 1: Taking a booking: </vt:lpstr>
      <vt:lpstr>1a) Face to face booking:</vt:lpstr>
      <vt:lpstr>1b) Telephone booking</vt:lpstr>
      <vt:lpstr>1c) E-mail/Online booking</vt:lpstr>
      <vt:lpstr>Bookings - Summary</vt:lpstr>
      <vt:lpstr>Leaflet Section 2:Dealing with a complaint</vt:lpstr>
      <vt:lpstr>Complaint research:</vt:lpstr>
      <vt:lpstr>PowerPoint Presentation</vt:lpstr>
      <vt:lpstr>Example of how to handle guest complaints: </vt:lpstr>
      <vt:lpstr>Types of complainers/awkward customers.</vt:lpstr>
      <vt:lpstr>Also consider…</vt:lpstr>
      <vt:lpstr>Dealing With Complaints - Summary</vt:lpstr>
      <vt:lpstr>Leaflet Section 3: When a customer has specific needs </vt:lpstr>
      <vt:lpstr>Specific Needs - Summary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3.1 – Task 4 (M1)</dc:title>
  <dc:creator>James Shepherd</dc:creator>
  <cp:lastModifiedBy>James Shepherd</cp:lastModifiedBy>
  <cp:revision>15</cp:revision>
  <dcterms:created xsi:type="dcterms:W3CDTF">2021-06-24T13:02:03Z</dcterms:created>
  <dcterms:modified xsi:type="dcterms:W3CDTF">2021-06-28T07:43:09Z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0x010100AA3F7D94069FF64A86F7DFF56D60E3BE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