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79" r:id="rId6"/>
    <p:sldId id="261" r:id="rId7"/>
    <p:sldId id="282" r:id="rId8"/>
    <p:sldId id="264" r:id="rId9"/>
    <p:sldId id="263" r:id="rId10"/>
    <p:sldId id="260" r:id="rId11"/>
    <p:sldId id="262" r:id="rId12"/>
    <p:sldId id="265" r:id="rId13"/>
    <p:sldId id="266" r:id="rId14"/>
    <p:sldId id="283" r:id="rId15"/>
    <p:sldId id="267" r:id="rId16"/>
    <p:sldId id="268" r:id="rId17"/>
    <p:sldId id="269" r:id="rId18"/>
    <p:sldId id="270" r:id="rId19"/>
    <p:sldId id="271" r:id="rId20"/>
    <p:sldId id="273" r:id="rId21"/>
    <p:sldId id="280" r:id="rId22"/>
    <p:sldId id="274" r:id="rId23"/>
    <p:sldId id="275" r:id="rId24"/>
    <p:sldId id="281" r:id="rId25"/>
    <p:sldId id="276" r:id="rId26"/>
    <p:sldId id="277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9B739-4F7E-4379-962D-10F411330555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382D7F-3A84-414B-B74C-ED69E8443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65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215CAC-8D3D-4854-B117-D4FA5C3F507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090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69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58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02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58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1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1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71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16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0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5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8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8B1E3-968E-4DF0-8659-C0F2B0B7BC88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9A53-DD9A-4BAA-8FE7-CF00D28B22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73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s81A__1hL8" TargetMode="External"/><Relationship Id="rId2" Type="http://schemas.openxmlformats.org/officeDocument/2006/relationships/hyperlink" Target="https://www.youtube.com/watch?v=inOgNt0kIN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MjPnCAhnlU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BTEC Hospitality Unit 19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Personal Selling and Promotional Skills for Hospitality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8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solidFill>
                  <a:srgbClr val="002060"/>
                </a:solidFill>
              </a:rPr>
              <a:t>b</a:t>
            </a:r>
            <a:r>
              <a:rPr lang="en-GB" b="1" u="sng" dirty="0" smtClean="0">
                <a:solidFill>
                  <a:srgbClr val="002060"/>
                </a:solidFill>
              </a:rPr>
              <a:t>) Personal Selling</a:t>
            </a:r>
            <a:endParaRPr lang="en-GB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For your 2 chosen businesses, summarise the following:</a:t>
            </a:r>
          </a:p>
          <a:p>
            <a:pPr marL="0" indent="0">
              <a:buNone/>
            </a:pP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How does each business use personal selling?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What are the benefits to the organisation of using these methods of personal selling?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Resources and support needed by staff when personal selling.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Training they may need.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Staff benefits.</a:t>
            </a:r>
          </a:p>
          <a:p>
            <a:pPr marL="571500" indent="-571500">
              <a:buFont typeface="+mj-lt"/>
              <a:buAutoNum type="romanLcPeriod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Use the information on the following slides to help you.</a:t>
            </a:r>
          </a:p>
        </p:txBody>
      </p:sp>
    </p:spTree>
    <p:extLst>
      <p:ext uri="{BB962C8B-B14F-4D97-AF65-F5344CB8AC3E}">
        <p14:creationId xmlns:p14="http://schemas.microsoft.com/office/powerpoint/2010/main" val="85454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i) What personal selling methods do your businesses use?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Consider these common aspects of personal selling:</a:t>
            </a:r>
          </a:p>
          <a:p>
            <a:pPr>
              <a:buFontTx/>
              <a:buChar char="-"/>
            </a:pPr>
            <a:r>
              <a:rPr lang="en-GB" dirty="0" smtClean="0"/>
              <a:t>Selling in an appealing way (use the right adjectives: “luxurious” “mouth-watering” “sumptuous” “sparkly”)?</a:t>
            </a:r>
          </a:p>
          <a:p>
            <a:pPr>
              <a:buFontTx/>
              <a:buChar char="-"/>
            </a:pPr>
            <a:r>
              <a:rPr lang="en-GB" dirty="0" smtClean="0"/>
              <a:t>Promote the right product to the right person (seek information from the customer to do this)?</a:t>
            </a:r>
          </a:p>
          <a:p>
            <a:pPr>
              <a:buFontTx/>
              <a:buChar char="-"/>
            </a:pPr>
            <a:r>
              <a:rPr lang="en-GB" dirty="0" smtClean="0"/>
              <a:t>Provide description of the product/dish, how it’s served, source of ingredients, story behind it?</a:t>
            </a:r>
          </a:p>
          <a:p>
            <a:pPr>
              <a:buFontTx/>
              <a:buChar char="-"/>
            </a:pPr>
            <a:r>
              <a:rPr lang="en-GB" dirty="0" smtClean="0"/>
              <a:t>Use opportunities to sell additional items?</a:t>
            </a:r>
          </a:p>
          <a:p>
            <a:pPr>
              <a:buFontTx/>
              <a:buChar char="-"/>
            </a:pPr>
            <a:r>
              <a:rPr lang="en-GB" dirty="0" smtClean="0"/>
              <a:t>Seek the customer’s view on the products and your service?</a:t>
            </a:r>
          </a:p>
        </p:txBody>
      </p:sp>
    </p:spTree>
    <p:extLst>
      <p:ext uri="{BB962C8B-B14F-4D97-AF65-F5344CB8AC3E}">
        <p14:creationId xmlns:p14="http://schemas.microsoft.com/office/powerpoint/2010/main" val="169282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Upselling</a:t>
            </a:r>
            <a:r>
              <a:rPr lang="en-GB" dirty="0" smtClean="0"/>
              <a:t> – does your organisation: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Encourage the customer to upgrade their choice?</a:t>
            </a:r>
          </a:p>
          <a:p>
            <a:r>
              <a:rPr lang="en-GB" dirty="0" smtClean="0"/>
              <a:t>Expose customers to options that they may not have considered (and explain why they would want to upgrade)?</a:t>
            </a:r>
          </a:p>
          <a:p>
            <a:r>
              <a:rPr lang="en-GB" dirty="0" smtClean="0"/>
              <a:t>E.g. Side orders, sharing a desert, a deluxe room with a sea view.</a:t>
            </a:r>
          </a:p>
          <a:p>
            <a:r>
              <a:rPr lang="en-GB" dirty="0" smtClean="0"/>
              <a:t>A </a:t>
            </a:r>
            <a:r>
              <a:rPr lang="en-GB" dirty="0" smtClean="0">
                <a:hlinkClick r:id="rId3"/>
              </a:rPr>
              <a:t>balanced approach </a:t>
            </a:r>
            <a:r>
              <a:rPr lang="en-GB" dirty="0" smtClean="0"/>
              <a:t>is vital.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68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 they use Suggestive Selling?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salesperson suggests additional items that are related to the original item being purchased.</a:t>
            </a:r>
          </a:p>
          <a:p>
            <a:r>
              <a:rPr lang="en-GB" u="sng" dirty="0" smtClean="0"/>
              <a:t>For example: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“Would you like to reserve a table for dinner tonight?”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002060"/>
                </a:solidFill>
              </a:rPr>
              <a:t>“Would you like a glass of champagne while you look at the menu?”</a:t>
            </a:r>
          </a:p>
          <a:p>
            <a:r>
              <a:rPr lang="en-GB" dirty="0" smtClean="0"/>
              <a:t>The outcome is to enhance their experience and hopefully leading to increase profits (and improving the wow factor/positive word of mouth).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193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10146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GB" sz="2500" u="sng" dirty="0" smtClean="0">
                <a:solidFill>
                  <a:prstClr val="black"/>
                </a:solidFill>
                <a:ea typeface="+mn-ea"/>
                <a:cs typeface="+mn-cs"/>
              </a:rPr>
              <a:t>For each business: Describe SPECIFIC </a:t>
            </a:r>
            <a:r>
              <a:rPr lang="en-GB" sz="2500" u="sng" dirty="0">
                <a:solidFill>
                  <a:prstClr val="black"/>
                </a:solidFill>
                <a:ea typeface="+mn-ea"/>
                <a:cs typeface="+mn-cs"/>
              </a:rPr>
              <a:t>methods/examples used </a:t>
            </a:r>
            <a:r>
              <a:rPr lang="en-GB" sz="2500" u="sng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500" u="sng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GB" sz="2500" u="sng" dirty="0" smtClean="0">
                <a:solidFill>
                  <a:prstClr val="black"/>
                </a:solidFill>
                <a:ea typeface="+mn-ea"/>
                <a:cs typeface="+mn-cs"/>
              </a:rPr>
              <a:t>during </a:t>
            </a:r>
            <a:r>
              <a:rPr lang="en-GB" sz="2500" u="sng" dirty="0">
                <a:solidFill>
                  <a:prstClr val="black"/>
                </a:solidFill>
                <a:ea typeface="+mn-ea"/>
                <a:cs typeface="+mn-cs"/>
              </a:rPr>
              <a:t>the different stages of the “selling process”:</a:t>
            </a:r>
            <a:r>
              <a:rPr lang="en-GB" sz="25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GB" sz="2500" dirty="0">
                <a:solidFill>
                  <a:prstClr val="black"/>
                </a:solidFill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How do they prospect </a:t>
            </a:r>
            <a:r>
              <a:rPr lang="en-GB" dirty="0"/>
              <a:t>for leads (getting people through the door</a:t>
            </a:r>
            <a:r>
              <a:rPr lang="en-GB" dirty="0" smtClean="0"/>
              <a:t>)?</a:t>
            </a:r>
            <a:endParaRPr lang="en-GB" dirty="0"/>
          </a:p>
          <a:p>
            <a:r>
              <a:rPr lang="en-GB" dirty="0" smtClean="0"/>
              <a:t>How to they approaching </a:t>
            </a:r>
            <a:r>
              <a:rPr lang="en-GB" dirty="0"/>
              <a:t>the customer (meeting, greeting and seating</a:t>
            </a:r>
            <a:r>
              <a:rPr lang="en-GB" dirty="0" smtClean="0"/>
              <a:t>)?</a:t>
            </a:r>
            <a:endParaRPr lang="en-GB" dirty="0"/>
          </a:p>
          <a:p>
            <a:r>
              <a:rPr lang="en-GB" dirty="0" smtClean="0"/>
              <a:t>How do they establish customer </a:t>
            </a:r>
            <a:r>
              <a:rPr lang="en-GB" dirty="0"/>
              <a:t>needs and </a:t>
            </a:r>
            <a:r>
              <a:rPr lang="en-GB" dirty="0" smtClean="0"/>
              <a:t>meet </a:t>
            </a:r>
            <a:r>
              <a:rPr lang="en-GB" dirty="0"/>
              <a:t>these needs (age, special diets etc</a:t>
            </a:r>
            <a:r>
              <a:rPr lang="en-GB" dirty="0" smtClean="0"/>
              <a:t>.)?</a:t>
            </a:r>
            <a:endParaRPr lang="en-GB" dirty="0"/>
          </a:p>
          <a:p>
            <a:r>
              <a:rPr lang="en-GB" dirty="0" smtClean="0"/>
              <a:t>Describe their sales </a:t>
            </a:r>
            <a:r>
              <a:rPr lang="en-GB" dirty="0"/>
              <a:t>presentation/answering questions (including describing products, upselling, suggestive selling – use specific examples</a:t>
            </a:r>
            <a:r>
              <a:rPr lang="en-GB" dirty="0" smtClean="0"/>
              <a:t>)?</a:t>
            </a:r>
            <a:endParaRPr lang="en-GB" dirty="0"/>
          </a:p>
          <a:p>
            <a:r>
              <a:rPr lang="en-GB" dirty="0" smtClean="0"/>
              <a:t>How do they “closing </a:t>
            </a:r>
            <a:r>
              <a:rPr lang="en-GB" dirty="0"/>
              <a:t>the </a:t>
            </a:r>
            <a:r>
              <a:rPr lang="en-GB" dirty="0" smtClean="0"/>
              <a:t>sale” </a:t>
            </a:r>
            <a:r>
              <a:rPr lang="en-GB" dirty="0"/>
              <a:t>(taking an order/booking</a:t>
            </a:r>
            <a:r>
              <a:rPr lang="en-GB" dirty="0" smtClean="0"/>
              <a:t>)?</a:t>
            </a:r>
            <a:endParaRPr lang="en-GB" dirty="0"/>
          </a:p>
          <a:p>
            <a:r>
              <a:rPr lang="en-GB" dirty="0" smtClean="0"/>
              <a:t>How do they following up the sale </a:t>
            </a:r>
            <a:r>
              <a:rPr lang="en-GB" dirty="0"/>
              <a:t>(asking for feedback, checking customer is satisfied</a:t>
            </a:r>
            <a:r>
              <a:rPr lang="en-GB" dirty="0" smtClean="0"/>
              <a:t>)?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202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ii) Benefits to the Organisation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Effective personal selling by staff can lead to the following benefits for organisations:</a:t>
            </a:r>
          </a:p>
          <a:p>
            <a:r>
              <a:rPr lang="en-GB" dirty="0" smtClean="0"/>
              <a:t>Increased occupancy/usage of the business.</a:t>
            </a:r>
          </a:p>
          <a:p>
            <a:r>
              <a:rPr lang="en-GB" dirty="0" smtClean="0"/>
              <a:t>Increased sales (and profits).</a:t>
            </a:r>
          </a:p>
          <a:p>
            <a:r>
              <a:rPr lang="en-GB" dirty="0" smtClean="0"/>
              <a:t>Customer loyalty/repeat business.</a:t>
            </a:r>
          </a:p>
          <a:p>
            <a:r>
              <a:rPr lang="en-GB" dirty="0" smtClean="0"/>
              <a:t>New business.</a:t>
            </a:r>
          </a:p>
          <a:p>
            <a:r>
              <a:rPr lang="en-GB" dirty="0" smtClean="0"/>
              <a:t>Increased market share (competitive advantage).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68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iii) Resources and support needed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To ensure staff are able to sell effectively, they will need the following:</a:t>
            </a:r>
          </a:p>
          <a:p>
            <a:r>
              <a:rPr lang="en-GB" dirty="0" smtClean="0"/>
              <a:t>Effective training (see next slide).</a:t>
            </a:r>
          </a:p>
          <a:p>
            <a:r>
              <a:rPr lang="en-GB" dirty="0" smtClean="0"/>
              <a:t>Communication from back of house staff (e.g. availability of dishes, accuracy of information regarding ingredients).</a:t>
            </a:r>
          </a:p>
          <a:p>
            <a:r>
              <a:rPr lang="en-GB" dirty="0" smtClean="0"/>
              <a:t>Support from/access to senior staff members to deal with problems/questions etc.</a:t>
            </a:r>
          </a:p>
          <a:p>
            <a:r>
              <a:rPr lang="en-GB" dirty="0" smtClean="0"/>
              <a:t>Accurate booking system (to show vacancies, free tables etc.)</a:t>
            </a:r>
          </a:p>
          <a:p>
            <a:r>
              <a:rPr lang="en-GB" dirty="0" smtClean="0"/>
              <a:t>Up to date menu/prices.</a:t>
            </a:r>
          </a:p>
          <a:p>
            <a:r>
              <a:rPr lang="en-GB" dirty="0" smtClean="0"/>
              <a:t>Appropriate working conditions/environment.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96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iv) Staff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Product knowledge, developed through:</a:t>
            </a:r>
          </a:p>
          <a:p>
            <a:r>
              <a:rPr lang="en-GB" dirty="0" smtClean="0"/>
              <a:t>Regular tastings of menus/specials.</a:t>
            </a:r>
          </a:p>
          <a:p>
            <a:r>
              <a:rPr lang="en-GB" dirty="0" smtClean="0"/>
              <a:t>Training and briefing sessions (especially pre-shift).</a:t>
            </a:r>
          </a:p>
          <a:p>
            <a:r>
              <a:rPr lang="en-GB" dirty="0" smtClean="0"/>
              <a:t>Sales scripts?</a:t>
            </a:r>
          </a:p>
          <a:p>
            <a:r>
              <a:rPr lang="en-GB" dirty="0" smtClean="0"/>
              <a:t>Trips out to suppliers.</a:t>
            </a:r>
          </a:p>
          <a:p>
            <a:r>
              <a:rPr lang="en-GB" dirty="0" smtClean="0"/>
              <a:t>Trips to competitors (local and out of area).</a:t>
            </a:r>
          </a:p>
          <a:p>
            <a:r>
              <a:rPr lang="en-GB" dirty="0" smtClean="0"/>
              <a:t>Also, identifying standards of performance required.</a:t>
            </a:r>
          </a:p>
          <a:p>
            <a:r>
              <a:rPr lang="en-GB" dirty="0" smtClean="0"/>
              <a:t>Job rotation.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12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v) Staff benefits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High morale – satisfied customers.</a:t>
            </a:r>
          </a:p>
          <a:p>
            <a:r>
              <a:rPr lang="en-GB" dirty="0" smtClean="0"/>
              <a:t>Less complaints.</a:t>
            </a:r>
          </a:p>
          <a:p>
            <a:r>
              <a:rPr lang="en-GB" dirty="0" smtClean="0"/>
              <a:t>Potential tips.</a:t>
            </a:r>
          </a:p>
          <a:p>
            <a:r>
              <a:rPr lang="en-GB" dirty="0" smtClean="0"/>
              <a:t>Job security (returning customers boost business).</a:t>
            </a:r>
          </a:p>
          <a:p>
            <a:r>
              <a:rPr lang="en-GB" dirty="0" smtClean="0"/>
              <a:t>Promotion opportunities (through increased product knowledge).</a:t>
            </a:r>
          </a:p>
        </p:txBody>
      </p:sp>
    </p:spTree>
    <p:extLst>
      <p:ext uri="{BB962C8B-B14F-4D97-AF65-F5344CB8AC3E}">
        <p14:creationId xmlns:p14="http://schemas.microsoft.com/office/powerpoint/2010/main" val="145913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solidFill>
                  <a:srgbClr val="002060"/>
                </a:solidFill>
              </a:rPr>
              <a:t>c</a:t>
            </a:r>
            <a:r>
              <a:rPr lang="en-GB" b="1" u="sng" dirty="0" smtClean="0">
                <a:solidFill>
                  <a:srgbClr val="002060"/>
                </a:solidFill>
              </a:rPr>
              <a:t>) Promotional Activities</a:t>
            </a:r>
            <a:endParaRPr lang="en-GB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Include a definition of “PROMOTIONAL ACTIVITES”:</a:t>
            </a:r>
          </a:p>
          <a:p>
            <a:r>
              <a:rPr lang="en-GB" dirty="0"/>
              <a:t>The types of activities that a business undertakes to increase their </a:t>
            </a:r>
            <a:r>
              <a:rPr lang="en-GB" dirty="0" smtClean="0"/>
              <a:t>brand awareness, sales </a:t>
            </a:r>
            <a:r>
              <a:rPr lang="en-GB" dirty="0"/>
              <a:t>and profit. </a:t>
            </a:r>
          </a:p>
          <a:p>
            <a:r>
              <a:rPr lang="en-GB" dirty="0"/>
              <a:t>Examples?</a:t>
            </a:r>
          </a:p>
          <a:p>
            <a:r>
              <a:rPr lang="en-GB" dirty="0"/>
              <a:t>Fliers</a:t>
            </a:r>
          </a:p>
          <a:p>
            <a:r>
              <a:rPr lang="en-GB" dirty="0"/>
              <a:t>E-mails</a:t>
            </a:r>
          </a:p>
          <a:p>
            <a:r>
              <a:rPr lang="en-GB" dirty="0"/>
              <a:t>Websites</a:t>
            </a:r>
          </a:p>
          <a:p>
            <a:r>
              <a:rPr lang="en-GB" dirty="0"/>
              <a:t>Loyalty cards</a:t>
            </a:r>
          </a:p>
          <a:p>
            <a:r>
              <a:rPr lang="en-GB" dirty="0"/>
              <a:t>Advertisements</a:t>
            </a:r>
          </a:p>
          <a:p>
            <a:r>
              <a:rPr lang="en-GB" dirty="0"/>
              <a:t>An organisation’s “Promotion Mix” is the combination of promotional activities used to help achieve their goals.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72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Unit 19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Personal selling is the marketing function that deals with the customer on a direct or face-to-face basis.</a:t>
            </a:r>
          </a:p>
          <a:p>
            <a:r>
              <a:rPr lang="en-GB" dirty="0"/>
              <a:t>Personal selling attempts to inform and educate prospective customers and to persuade them to </a:t>
            </a:r>
            <a:r>
              <a:rPr lang="en-GB" dirty="0" smtClean="0"/>
              <a:t>purchase products </a:t>
            </a:r>
            <a:r>
              <a:rPr lang="en-GB" dirty="0"/>
              <a:t>and services. </a:t>
            </a:r>
            <a:endParaRPr lang="en-GB" dirty="0" smtClean="0"/>
          </a:p>
          <a:p>
            <a:r>
              <a:rPr lang="en-GB" dirty="0" smtClean="0"/>
              <a:t>Promotional </a:t>
            </a:r>
            <a:r>
              <a:rPr lang="en-GB" dirty="0"/>
              <a:t>activities are essential within marketing to create awareness and </a:t>
            </a:r>
            <a:r>
              <a:rPr lang="en-GB" dirty="0" smtClean="0"/>
              <a:t>to stimulate </a:t>
            </a:r>
            <a:r>
              <a:rPr lang="en-GB" dirty="0"/>
              <a:t>interest in the product or service offered.</a:t>
            </a:r>
          </a:p>
        </p:txBody>
      </p:sp>
    </p:spTree>
    <p:extLst>
      <p:ext uri="{BB962C8B-B14F-4D97-AF65-F5344CB8AC3E}">
        <p14:creationId xmlns:p14="http://schemas.microsoft.com/office/powerpoint/2010/main" val="115692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Offering meal deals/packages.</a:t>
            </a:r>
          </a:p>
          <a:p>
            <a:r>
              <a:rPr lang="en-GB" dirty="0" smtClean="0"/>
              <a:t>Children’s menus.</a:t>
            </a:r>
          </a:p>
          <a:p>
            <a:r>
              <a:rPr lang="en-GB" dirty="0" smtClean="0"/>
              <a:t>Drinks promotions (in association with suppliers).</a:t>
            </a:r>
          </a:p>
          <a:p>
            <a:r>
              <a:rPr lang="en-GB" dirty="0" smtClean="0"/>
              <a:t>Links with special occasions (e.g. Olympics)</a:t>
            </a:r>
          </a:p>
          <a:p>
            <a:r>
              <a:rPr lang="en-GB" dirty="0" smtClean="0"/>
              <a:t>Products to complement seasons and/or specific calendar dates.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744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404664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Then:</a:t>
            </a:r>
          </a:p>
          <a:p>
            <a:pPr marL="0" indent="0">
              <a:buNone/>
            </a:pPr>
            <a:r>
              <a:rPr lang="en-GB" dirty="0" smtClean="0"/>
              <a:t>For your 2 chosen businesses, complete the following:</a:t>
            </a:r>
          </a:p>
          <a:p>
            <a:pPr marL="0" indent="0">
              <a:buNone/>
            </a:pP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Describe their promotional mix (include advertising, merchandising and publicity methods that they use).</a:t>
            </a:r>
          </a:p>
          <a:p>
            <a:pPr marL="571500" indent="-571500">
              <a:buFont typeface="+mj-lt"/>
              <a:buAutoNum type="romanLcPeriod"/>
            </a:pP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Describe any public relations activities that they undertake (include press releases, sponsorship and corporate communications).</a:t>
            </a:r>
          </a:p>
          <a:p>
            <a:pPr marL="571500" indent="-571500">
              <a:buFont typeface="+mj-lt"/>
              <a:buAutoNum type="romanLcPeriod"/>
            </a:pP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Describe direct marketing methods that they use.</a:t>
            </a:r>
          </a:p>
          <a:p>
            <a:pPr marL="571500" indent="-571500">
              <a:buFont typeface="+mj-lt"/>
              <a:buAutoNum type="romanLcPeriod"/>
            </a:pPr>
            <a:endParaRPr lang="en-GB" dirty="0" smtClean="0"/>
          </a:p>
          <a:p>
            <a:pPr marL="571500" indent="-571500">
              <a:buFont typeface="+mj-lt"/>
              <a:buAutoNum type="romanLcPeriod"/>
            </a:pPr>
            <a:r>
              <a:rPr lang="en-GB" dirty="0" smtClean="0"/>
              <a:t>Identify the benefits to the organisation of the promotional methods that they use.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90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i) Promotional Mix: Advertising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“Contacting and engaging with existing or potential target markets, providing information, raising awareness and encouraging buying”.</a:t>
            </a:r>
          </a:p>
          <a:p>
            <a:r>
              <a:rPr lang="en-GB" dirty="0" smtClean="0"/>
              <a:t>Broadcast (radio/TV).</a:t>
            </a:r>
          </a:p>
          <a:p>
            <a:r>
              <a:rPr lang="en-GB" dirty="0" smtClean="0"/>
              <a:t>Print (newspapers/magazines/guides/directories).</a:t>
            </a:r>
          </a:p>
          <a:p>
            <a:r>
              <a:rPr lang="en-GB" dirty="0" smtClean="0"/>
              <a:t>Postal advertising (mail drops).</a:t>
            </a:r>
          </a:p>
          <a:p>
            <a:r>
              <a:rPr lang="en-GB" dirty="0" smtClean="0"/>
              <a:t>Other (transport, stations, airports, billboards)</a:t>
            </a:r>
          </a:p>
          <a:p>
            <a:r>
              <a:rPr lang="en-GB" dirty="0" smtClean="0"/>
              <a:t>Electronic (pop-ups, cookies).</a:t>
            </a:r>
          </a:p>
          <a:p>
            <a:r>
              <a:rPr lang="en-GB" dirty="0" smtClean="0"/>
              <a:t>AIDA principle.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04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i) Promotional Mix: Merchandising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“Methods, practices and operations carried out to promote and sell certain products”. Mediums include:</a:t>
            </a:r>
          </a:p>
          <a:p>
            <a:r>
              <a:rPr lang="en-GB" dirty="0" smtClean="0"/>
              <a:t>Menus</a:t>
            </a:r>
          </a:p>
          <a:p>
            <a:r>
              <a:rPr lang="en-GB" dirty="0" smtClean="0"/>
              <a:t>Posters in and around the business.</a:t>
            </a:r>
          </a:p>
          <a:p>
            <a:r>
              <a:rPr lang="en-GB" dirty="0" smtClean="0"/>
              <a:t>Window displays.</a:t>
            </a:r>
          </a:p>
          <a:p>
            <a:r>
              <a:rPr lang="en-GB" dirty="0" smtClean="0"/>
              <a:t>Aromas.</a:t>
            </a:r>
          </a:p>
          <a:p>
            <a:r>
              <a:rPr lang="en-GB" dirty="0" smtClean="0"/>
              <a:t>Blackboards.</a:t>
            </a:r>
          </a:p>
          <a:p>
            <a:r>
              <a:rPr lang="en-GB" dirty="0" smtClean="0"/>
              <a:t>Cards on the table.</a:t>
            </a:r>
          </a:p>
          <a:p>
            <a:r>
              <a:rPr lang="en-GB" dirty="0" smtClean="0"/>
              <a:t>Fascia boards.</a:t>
            </a:r>
          </a:p>
          <a:p>
            <a:r>
              <a:rPr lang="en-GB" dirty="0" smtClean="0"/>
              <a:t>Brochures.</a:t>
            </a:r>
          </a:p>
          <a:p>
            <a:r>
              <a:rPr lang="en-GB" dirty="0" smtClean="0"/>
              <a:t>Drinks coasters/place mats.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66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i) Promotional Mix: Other Methods?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04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ii) </a:t>
            </a:r>
            <a:r>
              <a:rPr lang="en-GB" smtClean="0"/>
              <a:t>Public Relations (PR)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Public relations (PR) is the way organisations, companies and individuals communicate with the public and media.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the practice of deliberately managing the spread of information between an individual or an </a:t>
            </a:r>
            <a:r>
              <a:rPr lang="en-GB" dirty="0" smtClean="0"/>
              <a:t>organisation </a:t>
            </a:r>
            <a:r>
              <a:rPr lang="en-GB" dirty="0"/>
              <a:t>and the public</a:t>
            </a:r>
          </a:p>
          <a:p>
            <a:r>
              <a:rPr lang="en-GB" dirty="0" smtClean="0"/>
              <a:t>A </a:t>
            </a:r>
            <a:r>
              <a:rPr lang="en-GB" dirty="0"/>
              <a:t>PR specialist communicates with the target audience directly or indirectly through media with an aim to create and maintain a positive image and create a strong relationship with the audience</a:t>
            </a:r>
            <a:r>
              <a:rPr lang="en-GB" dirty="0" smtClean="0"/>
              <a:t>. (IPR)</a:t>
            </a:r>
          </a:p>
          <a:p>
            <a:r>
              <a:rPr lang="en-GB" dirty="0" smtClean="0"/>
              <a:t>Methods include: Press Releases, Sponsorship, “Corporate” Communications with the media/customers/suppliers etc. (including social media).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1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iii) Direct Marketing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Communicating directly with potential customers, to entice them to buy a product/service. Examples include:</a:t>
            </a:r>
          </a:p>
          <a:p>
            <a:r>
              <a:rPr lang="en-GB" dirty="0"/>
              <a:t>T</a:t>
            </a:r>
            <a:r>
              <a:rPr lang="en-GB" dirty="0" smtClean="0"/>
              <a:t>ext </a:t>
            </a:r>
            <a:r>
              <a:rPr lang="en-GB" dirty="0"/>
              <a:t>messaging, email, interactive consumer websites, online display ads</a:t>
            </a:r>
            <a:r>
              <a:rPr lang="en-GB" dirty="0" smtClean="0"/>
              <a:t>, telesales, fliers, catalogue </a:t>
            </a:r>
            <a:r>
              <a:rPr lang="en-GB" dirty="0"/>
              <a:t>distribution, promotional </a:t>
            </a:r>
            <a:r>
              <a:rPr lang="en-GB" dirty="0" smtClean="0"/>
              <a:t>letters (direct mail), </a:t>
            </a:r>
            <a:r>
              <a:rPr lang="en-GB" dirty="0"/>
              <a:t>targeted television commercials, response-generating newspaper/magazine </a:t>
            </a:r>
            <a:r>
              <a:rPr lang="en-GB" dirty="0" smtClean="0"/>
              <a:t>advertisements (direct response).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10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iv) Identify the Benefits of Methods used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Increased occupancy/usage of the business.</a:t>
            </a:r>
          </a:p>
          <a:p>
            <a:r>
              <a:rPr lang="en-GB" dirty="0" smtClean="0"/>
              <a:t>Increased awareness (leading to word of mouth recommendations).</a:t>
            </a:r>
            <a:endParaRPr lang="en-GB" dirty="0"/>
          </a:p>
          <a:p>
            <a:r>
              <a:rPr lang="en-GB" dirty="0"/>
              <a:t>Increased </a:t>
            </a:r>
            <a:r>
              <a:rPr lang="en-GB" dirty="0" smtClean="0"/>
              <a:t>sales (and profits).</a:t>
            </a:r>
            <a:endParaRPr lang="en-GB" dirty="0"/>
          </a:p>
          <a:p>
            <a:r>
              <a:rPr lang="en-GB" dirty="0"/>
              <a:t>Customer loyalty/repeat business.</a:t>
            </a:r>
          </a:p>
          <a:p>
            <a:r>
              <a:rPr lang="en-GB" dirty="0"/>
              <a:t>New business.</a:t>
            </a:r>
          </a:p>
          <a:p>
            <a:r>
              <a:rPr lang="en-GB" dirty="0"/>
              <a:t>Increased market share.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45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Know how personal selling and promotional activities benefit hospitality businesses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Know </a:t>
            </a:r>
            <a:r>
              <a:rPr lang="en-GB" dirty="0"/>
              <a:t>the various types of customers and the factors that influence their decisions to purchase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</a:t>
            </a:r>
            <a:r>
              <a:rPr lang="en-GB" dirty="0"/>
              <a:t>able to design promotions for use in hospitality businesses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</a:t>
            </a:r>
            <a:r>
              <a:rPr lang="en-GB" dirty="0"/>
              <a:t>able to use personal selling skills to promote and sell hospitality products and services.</a:t>
            </a:r>
          </a:p>
        </p:txBody>
      </p:sp>
    </p:spTree>
    <p:extLst>
      <p:ext uri="{BB962C8B-B14F-4D97-AF65-F5344CB8AC3E}">
        <p14:creationId xmlns:p14="http://schemas.microsoft.com/office/powerpoint/2010/main" val="106305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n-GB" u="sng" dirty="0" smtClean="0">
                <a:effectLst/>
                <a:latin typeface="Arial Rounded MT Bold"/>
                <a:ea typeface="Calibri"/>
                <a:cs typeface="Humanist531BT-BoldA"/>
              </a:rPr>
              <a:t/>
            </a:r>
            <a:br>
              <a:rPr lang="en-GB" u="sng" dirty="0" smtClean="0">
                <a:effectLst/>
                <a:latin typeface="Arial Rounded MT Bold"/>
                <a:ea typeface="Calibri"/>
                <a:cs typeface="Humanist531BT-BoldA"/>
              </a:rPr>
            </a:br>
            <a:r>
              <a:rPr lang="en-GB" u="sng" dirty="0" smtClean="0">
                <a:effectLst/>
                <a:latin typeface="Arial Rounded MT Bold"/>
                <a:ea typeface="Calibri"/>
                <a:cs typeface="Humanist531BT-BoldA"/>
              </a:rPr>
              <a:t>Task 1 (P1)</a:t>
            </a:r>
            <a:r>
              <a:rPr lang="en-GB" sz="5400" dirty="0" smtClean="0">
                <a:ea typeface="Calibri"/>
                <a:cs typeface="Times New Roman"/>
              </a:rPr>
              <a:t/>
            </a:r>
            <a:br>
              <a:rPr lang="en-GB" sz="5400" dirty="0" smtClean="0">
                <a:ea typeface="Calibri"/>
                <a:cs typeface="Times New Roman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4000" b="1" u="sng" dirty="0">
                <a:ea typeface="Calibri"/>
                <a:cs typeface="Times New Roman"/>
              </a:rPr>
              <a:t>SCENARIO</a:t>
            </a:r>
            <a:endParaRPr lang="en-GB" sz="4000" u="sng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4000" dirty="0">
                <a:ea typeface="Calibri"/>
                <a:cs typeface="Times New Roman"/>
              </a:rPr>
              <a:t>You are working for a marketing agency that has been hired by a local hospitality business to research, design and deliver promotional material for their business. You need to produce a report outlining your research into promotions in the local area.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GB" sz="40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dirty="0" smtClean="0">
                <a:effectLst/>
                <a:latin typeface="Arial Rounded MT Bold"/>
                <a:ea typeface="Calibri"/>
                <a:cs typeface="Humanist531BT-BoldA"/>
              </a:rPr>
              <a:t>You need to </a:t>
            </a:r>
            <a:r>
              <a:rPr lang="en-GB" i="1" u="sng" dirty="0" smtClean="0">
                <a:solidFill>
                  <a:srgbClr val="FF0000"/>
                </a:solidFill>
                <a:effectLst/>
                <a:latin typeface="Arial Rounded MT Bold"/>
                <a:ea typeface="Calibri"/>
                <a:cs typeface="Humanist531BT-BoldA"/>
              </a:rPr>
              <a:t>describe a range</a:t>
            </a:r>
            <a:r>
              <a:rPr lang="en-GB" dirty="0" smtClean="0">
                <a:solidFill>
                  <a:srgbClr val="FF0000"/>
                </a:solidFill>
                <a:effectLst/>
                <a:latin typeface="Arial Rounded MT Bold"/>
                <a:ea typeface="Calibri"/>
                <a:cs typeface="Humanist531BT-BoldA"/>
              </a:rPr>
              <a:t> </a:t>
            </a:r>
            <a:r>
              <a:rPr lang="en-GB" dirty="0" smtClean="0">
                <a:effectLst/>
                <a:latin typeface="Arial Rounded MT Bold"/>
                <a:ea typeface="Calibri"/>
                <a:cs typeface="Humanist531BT-BoldA"/>
              </a:rPr>
              <a:t>of a) personal selling and b) promotional activities used by 2 hospitality businesses in Godalming (or chosen substitute town) and </a:t>
            </a:r>
            <a:r>
              <a:rPr lang="en-GB" i="1" u="sng" dirty="0" smtClean="0">
                <a:solidFill>
                  <a:srgbClr val="FF0000"/>
                </a:solidFill>
                <a:effectLst/>
                <a:latin typeface="Arial Rounded MT Bold"/>
                <a:ea typeface="Calibri"/>
                <a:cs typeface="Humanist531BT-BoldA"/>
              </a:rPr>
              <a:t>outline the benefits</a:t>
            </a:r>
            <a:r>
              <a:rPr lang="en-GB" dirty="0" smtClean="0">
                <a:solidFill>
                  <a:srgbClr val="FF0000"/>
                </a:solidFill>
                <a:effectLst/>
                <a:latin typeface="Arial Rounded MT Bold"/>
                <a:ea typeface="Calibri"/>
                <a:cs typeface="Humanist531BT-BoldA"/>
              </a:rPr>
              <a:t> </a:t>
            </a:r>
            <a:r>
              <a:rPr lang="en-GB" dirty="0" smtClean="0">
                <a:effectLst/>
                <a:latin typeface="Arial Rounded MT Bold"/>
                <a:ea typeface="Calibri"/>
                <a:cs typeface="Humanist531BT-BoldA"/>
              </a:rPr>
              <a:t>of these activities.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GB" sz="3300" dirty="0" smtClean="0">
              <a:latin typeface="Arial Rounded MT Bold"/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3300" u="sng" dirty="0" smtClean="0">
                <a:latin typeface="Arial Rounded MT Bold"/>
                <a:ea typeface="Calibri"/>
                <a:cs typeface="Times New Roman"/>
              </a:rPr>
              <a:t>Choose your 2 organisations carefully: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3300" dirty="0" smtClean="0">
                <a:latin typeface="Arial Rounded MT Bold"/>
                <a:ea typeface="Calibri"/>
                <a:cs typeface="Times New Roman"/>
              </a:rPr>
              <a:t>1 Smaller independent business.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GB" sz="3300" dirty="0" smtClean="0">
                <a:latin typeface="Arial Rounded MT Bold"/>
                <a:ea typeface="Calibri"/>
                <a:cs typeface="Times New Roman"/>
              </a:rPr>
              <a:t>1 Larger business (or an outlet for a larger chain organisation).</a:t>
            </a:r>
            <a:endParaRPr lang="en-GB" sz="33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en-GB" sz="4000" i="1" u="sng" dirty="0" smtClean="0">
              <a:solidFill>
                <a:srgbClr val="FF0000"/>
              </a:solidFill>
              <a:effectLst/>
              <a:latin typeface="Arial Rounded MT Bold"/>
              <a:ea typeface="Calibri"/>
              <a:cs typeface="Times New Roman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62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a) 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i</a:t>
            </a:r>
            <a:r>
              <a:rPr lang="en-GB" dirty="0" smtClean="0"/>
              <a:t>) Write </a:t>
            </a:r>
            <a:r>
              <a:rPr lang="en-GB" dirty="0"/>
              <a:t>a definition of “Personal Selling” and “Promotional Activities” with examples of methods that can be used in the Hospitality industry.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ii) Introduce your 2 chosen organisations, with some relevant background information.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956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i) What is Personal Selling?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Personal Selling is also called FACE-TO-FACE Selling.</a:t>
            </a:r>
          </a:p>
          <a:p>
            <a:r>
              <a:rPr lang="en-GB" dirty="0" smtClean="0"/>
              <a:t>Generally speaking, when a customer enters a Hospitality business they are already looking to spend money for services.</a:t>
            </a:r>
          </a:p>
          <a:p>
            <a:r>
              <a:rPr lang="en-GB" dirty="0" smtClean="0"/>
              <a:t>Therefore, personal selling in Hospitality is likely to involve maximising customer spend during their visit (and creating a positive impression so that they return).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316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5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hlinkClick r:id="rId3"/>
              </a:rPr>
              <a:t>Personal selling </a:t>
            </a:r>
            <a:r>
              <a:rPr lang="en-GB" dirty="0" smtClean="0">
                <a:hlinkClick r:id="rId3"/>
              </a:rPr>
              <a:t>in </a:t>
            </a:r>
            <a:r>
              <a:rPr lang="en-GB" dirty="0">
                <a:hlinkClick r:id="rId3"/>
              </a:rPr>
              <a:t>a restaurant </a:t>
            </a:r>
            <a:r>
              <a:rPr lang="en-GB" dirty="0"/>
              <a:t>is most usually done by the restaurant staff talking directly to customers, and is an on-going </a:t>
            </a:r>
            <a:r>
              <a:rPr lang="en-GB" dirty="0" smtClean="0"/>
              <a:t>process</a:t>
            </a:r>
            <a:r>
              <a:rPr lang="en-GB" dirty="0"/>
              <a:t> </a:t>
            </a:r>
            <a:r>
              <a:rPr lang="en-GB" dirty="0" smtClean="0"/>
              <a:t>lasting for the duration of their visit.</a:t>
            </a:r>
          </a:p>
          <a:p>
            <a:r>
              <a:rPr lang="en-GB" dirty="0" smtClean="0"/>
              <a:t>All </a:t>
            </a:r>
            <a:r>
              <a:rPr lang="en-GB" dirty="0"/>
              <a:t>staff should be made aware of the importance of boosting business by selling the restaurant as a whole, as well as individual menu items.</a:t>
            </a:r>
          </a:p>
          <a:p>
            <a:r>
              <a:rPr lang="en-GB" dirty="0"/>
              <a:t>To successfully do this, staff should receive training to ensure they have good knowledge of all food and drinks offered. </a:t>
            </a:r>
            <a:endParaRPr lang="en-GB" dirty="0" smtClean="0"/>
          </a:p>
          <a:p>
            <a:r>
              <a:rPr lang="en-GB" dirty="0" smtClean="0"/>
              <a:t>For </a:t>
            </a:r>
            <a:r>
              <a:rPr lang="en-GB" dirty="0"/>
              <a:t>instance, they should know the taste and providence of every cheese on the cheese board.</a:t>
            </a:r>
          </a:p>
          <a:p>
            <a:r>
              <a:rPr lang="en-GB" dirty="0"/>
              <a:t>Good selling requires staff with good social skills with the ability to communicate clearly and empathically with customers.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614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1026"/>
          <p:cNvSpPr txBox="1">
            <a:spLocks noChangeArrowheads="1"/>
          </p:cNvSpPr>
          <p:nvPr/>
        </p:nvSpPr>
        <p:spPr bwMode="auto">
          <a:xfrm>
            <a:off x="2076450" y="982663"/>
            <a:ext cx="4933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400">
                <a:solidFill>
                  <a:srgbClr val="993300"/>
                </a:solidFill>
              </a:rPr>
              <a:t>The Selling Process</a:t>
            </a:r>
            <a:endParaRPr lang="en-US" altLang="en-US">
              <a:solidFill>
                <a:srgbClr val="993300"/>
              </a:solidFill>
            </a:endParaRPr>
          </a:p>
        </p:txBody>
      </p:sp>
      <p:sp>
        <p:nvSpPr>
          <p:cNvPr id="132138" name="Text Box 1066"/>
          <p:cNvSpPr txBox="1">
            <a:spLocks noChangeArrowheads="1"/>
          </p:cNvSpPr>
          <p:nvPr/>
        </p:nvSpPr>
        <p:spPr bwMode="auto">
          <a:xfrm>
            <a:off x="221967" y="2192338"/>
            <a:ext cx="1435100" cy="1216025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</a:pPr>
            <a:endParaRPr lang="en-US" altLang="en-US" dirty="0"/>
          </a:p>
          <a:p>
            <a:pPr algn="ctr">
              <a:spcBef>
                <a:spcPct val="50000"/>
              </a:spcBef>
            </a:pPr>
            <a:r>
              <a:rPr lang="en-US" altLang="en-US" sz="1600" dirty="0" smtClean="0"/>
              <a:t>Prospecting </a:t>
            </a:r>
            <a:r>
              <a:rPr lang="en-US" altLang="en-US" sz="1600" dirty="0"/>
              <a:t>for Leads</a:t>
            </a:r>
          </a:p>
        </p:txBody>
      </p:sp>
      <p:sp>
        <p:nvSpPr>
          <p:cNvPr id="132139" name="Line 1067"/>
          <p:cNvSpPr>
            <a:spLocks noChangeShapeType="1"/>
          </p:cNvSpPr>
          <p:nvPr/>
        </p:nvSpPr>
        <p:spPr bwMode="auto">
          <a:xfrm>
            <a:off x="1752600" y="2819400"/>
            <a:ext cx="76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40" name="Rectangle 1068"/>
          <p:cNvSpPr>
            <a:spLocks noChangeArrowheads="1"/>
          </p:cNvSpPr>
          <p:nvPr/>
        </p:nvSpPr>
        <p:spPr bwMode="auto">
          <a:xfrm>
            <a:off x="1828800" y="2209800"/>
            <a:ext cx="1295400" cy="1219200"/>
          </a:xfrm>
          <a:prstGeom prst="rect">
            <a:avLst/>
          </a:prstGeom>
          <a:solidFill>
            <a:srgbClr val="73FFD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41" name="Text Box 1069"/>
          <p:cNvSpPr txBox="1">
            <a:spLocks noChangeArrowheads="1"/>
          </p:cNvSpPr>
          <p:nvPr/>
        </p:nvSpPr>
        <p:spPr bwMode="auto">
          <a:xfrm>
            <a:off x="1752600" y="2438400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/>
              <a:t>Approaching Customers</a:t>
            </a:r>
          </a:p>
        </p:txBody>
      </p:sp>
      <p:sp>
        <p:nvSpPr>
          <p:cNvPr id="132142" name="Line 1070"/>
          <p:cNvSpPr>
            <a:spLocks noChangeShapeType="1"/>
          </p:cNvSpPr>
          <p:nvPr/>
        </p:nvSpPr>
        <p:spPr bwMode="auto">
          <a:xfrm>
            <a:off x="3200400" y="2819400"/>
            <a:ext cx="76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43" name="Rectangle 1071"/>
          <p:cNvSpPr>
            <a:spLocks noChangeArrowheads="1"/>
          </p:cNvSpPr>
          <p:nvPr/>
        </p:nvSpPr>
        <p:spPr bwMode="auto">
          <a:xfrm>
            <a:off x="3276600" y="2209800"/>
            <a:ext cx="1371600" cy="1219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44" name="Text Box 1072"/>
          <p:cNvSpPr txBox="1">
            <a:spLocks noChangeArrowheads="1"/>
          </p:cNvSpPr>
          <p:nvPr/>
        </p:nvSpPr>
        <p:spPr bwMode="auto">
          <a:xfrm>
            <a:off x="3276600" y="2438400"/>
            <a:ext cx="1447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/>
              <a:t>Determining Customer Wants</a:t>
            </a:r>
          </a:p>
        </p:txBody>
      </p:sp>
      <p:sp>
        <p:nvSpPr>
          <p:cNvPr id="132145" name="Line 1073"/>
          <p:cNvSpPr>
            <a:spLocks noChangeShapeType="1"/>
          </p:cNvSpPr>
          <p:nvPr/>
        </p:nvSpPr>
        <p:spPr bwMode="auto">
          <a:xfrm>
            <a:off x="4724400" y="2895600"/>
            <a:ext cx="76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46" name="Rectangle 1074"/>
          <p:cNvSpPr>
            <a:spLocks noChangeArrowheads="1"/>
          </p:cNvSpPr>
          <p:nvPr/>
        </p:nvSpPr>
        <p:spPr bwMode="auto">
          <a:xfrm>
            <a:off x="4800600" y="2209800"/>
            <a:ext cx="1447800" cy="12192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47" name="Text Box 1075"/>
          <p:cNvSpPr txBox="1">
            <a:spLocks noChangeArrowheads="1"/>
          </p:cNvSpPr>
          <p:nvPr/>
        </p:nvSpPr>
        <p:spPr bwMode="auto">
          <a:xfrm>
            <a:off x="4800600" y="2582863"/>
            <a:ext cx="1447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/>
              <a:t>Giving a Sales Presentation</a:t>
            </a:r>
          </a:p>
        </p:txBody>
      </p:sp>
      <p:sp>
        <p:nvSpPr>
          <p:cNvPr id="132148" name="Line 1076"/>
          <p:cNvSpPr>
            <a:spLocks noChangeShapeType="1"/>
          </p:cNvSpPr>
          <p:nvPr/>
        </p:nvSpPr>
        <p:spPr bwMode="auto">
          <a:xfrm flipH="1">
            <a:off x="5486400" y="3429000"/>
            <a:ext cx="0" cy="15240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49" name="Rectangle 1077"/>
          <p:cNvSpPr>
            <a:spLocks noChangeArrowheads="1"/>
          </p:cNvSpPr>
          <p:nvPr/>
        </p:nvSpPr>
        <p:spPr bwMode="auto">
          <a:xfrm>
            <a:off x="4808561" y="3577988"/>
            <a:ext cx="1371600" cy="1219200"/>
          </a:xfrm>
          <a:prstGeom prst="rect">
            <a:avLst/>
          </a:prstGeom>
          <a:solidFill>
            <a:srgbClr val="F6C8F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50" name="Text Box 1078"/>
          <p:cNvSpPr txBox="1">
            <a:spLocks noChangeArrowheads="1"/>
          </p:cNvSpPr>
          <p:nvPr/>
        </p:nvSpPr>
        <p:spPr bwMode="auto">
          <a:xfrm>
            <a:off x="4876800" y="3962400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/>
              <a:t>Answering Questions</a:t>
            </a:r>
          </a:p>
        </p:txBody>
      </p:sp>
      <p:sp>
        <p:nvSpPr>
          <p:cNvPr id="132151" name="Line 1079"/>
          <p:cNvSpPr>
            <a:spLocks noChangeShapeType="1"/>
          </p:cNvSpPr>
          <p:nvPr/>
        </p:nvSpPr>
        <p:spPr bwMode="auto">
          <a:xfrm>
            <a:off x="6248400" y="4267200"/>
            <a:ext cx="76200" cy="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52" name="Rectangle 1080"/>
          <p:cNvSpPr>
            <a:spLocks noChangeArrowheads="1"/>
          </p:cNvSpPr>
          <p:nvPr/>
        </p:nvSpPr>
        <p:spPr bwMode="auto">
          <a:xfrm>
            <a:off x="6324600" y="3577988"/>
            <a:ext cx="1335360" cy="121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53" name="Text Box 1081"/>
          <p:cNvSpPr txBox="1">
            <a:spLocks noChangeArrowheads="1"/>
          </p:cNvSpPr>
          <p:nvPr/>
        </p:nvSpPr>
        <p:spPr bwMode="auto">
          <a:xfrm>
            <a:off x="6573180" y="3962400"/>
            <a:ext cx="1143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/>
              <a:t>Closing the Sale</a:t>
            </a:r>
          </a:p>
        </p:txBody>
      </p:sp>
      <p:sp>
        <p:nvSpPr>
          <p:cNvPr id="132154" name="Line 1082"/>
          <p:cNvSpPr>
            <a:spLocks noChangeShapeType="1"/>
          </p:cNvSpPr>
          <p:nvPr/>
        </p:nvSpPr>
        <p:spPr bwMode="auto">
          <a:xfrm flipH="1">
            <a:off x="7010400" y="4797188"/>
            <a:ext cx="0" cy="228600"/>
          </a:xfrm>
          <a:prstGeom prst="line">
            <a:avLst/>
          </a:prstGeom>
          <a:noFill/>
          <a:ln w="3810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55" name="Rectangle 1083"/>
          <p:cNvSpPr>
            <a:spLocks noChangeArrowheads="1"/>
          </p:cNvSpPr>
          <p:nvPr/>
        </p:nvSpPr>
        <p:spPr bwMode="auto">
          <a:xfrm>
            <a:off x="6400800" y="5050951"/>
            <a:ext cx="1259160" cy="1219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2156" name="Text Box 1084"/>
          <p:cNvSpPr txBox="1">
            <a:spLocks noChangeArrowheads="1"/>
          </p:cNvSpPr>
          <p:nvPr/>
        </p:nvSpPr>
        <p:spPr bwMode="auto">
          <a:xfrm>
            <a:off x="6420780" y="5370038"/>
            <a:ext cx="1219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dirty="0"/>
              <a:t>Following Up </a:t>
            </a:r>
          </a:p>
        </p:txBody>
      </p:sp>
    </p:spTree>
    <p:extLst>
      <p:ext uri="{BB962C8B-B14F-4D97-AF65-F5344CB8AC3E}">
        <p14:creationId xmlns:p14="http://schemas.microsoft.com/office/powerpoint/2010/main" val="135291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2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2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2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2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3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2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38" grpId="0" animBg="1" autoUpdateAnimBg="0"/>
      <p:bldP spid="132138" grpId="1" animBg="1"/>
      <p:bldP spid="132139" grpId="0" animBg="1"/>
      <p:bldP spid="132140" grpId="0" animBg="1"/>
      <p:bldP spid="132141" grpId="0" autoUpdateAnimBg="0"/>
      <p:bldP spid="132142" grpId="0" animBg="1"/>
      <p:bldP spid="132143" grpId="0" animBg="1"/>
      <p:bldP spid="132144" grpId="0" autoUpdateAnimBg="0"/>
      <p:bldP spid="132145" grpId="0" animBg="1"/>
      <p:bldP spid="132146" grpId="0" animBg="1"/>
      <p:bldP spid="132147" grpId="0" autoUpdateAnimBg="0"/>
      <p:bldP spid="132148" grpId="0" animBg="1"/>
      <p:bldP spid="132149" grpId="0" animBg="1"/>
      <p:bldP spid="132150" grpId="0" autoUpdateAnimBg="0"/>
      <p:bldP spid="132151" grpId="0" animBg="1"/>
      <p:bldP spid="132152" grpId="0" animBg="1"/>
      <p:bldP spid="132153" grpId="0" autoUpdateAnimBg="0"/>
      <p:bldP spid="132154" grpId="0" animBg="1"/>
      <p:bldP spid="132155" grpId="0" animBg="1"/>
      <p:bldP spid="13215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DIPADA </a:t>
            </a:r>
            <a:r>
              <a:rPr lang="en-GB" sz="1600" dirty="0" smtClean="0"/>
              <a:t>(Hunter, Tinton, </a:t>
            </a:r>
            <a:r>
              <a:rPr lang="en-GB" sz="1600" dirty="0" err="1" smtClean="0"/>
              <a:t>Mannell</a:t>
            </a:r>
            <a:r>
              <a:rPr lang="en-GB" sz="1600" dirty="0" smtClean="0"/>
              <a:t>, NVQ Level 3 Hospitality Supervision).</a:t>
            </a:r>
            <a:endParaRPr lang="en-GB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Define</a:t>
            </a:r>
            <a:r>
              <a:rPr lang="en-GB" dirty="0" smtClean="0"/>
              <a:t>: Who is your customer/their budget?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Identify</a:t>
            </a:r>
            <a:r>
              <a:rPr lang="en-GB" dirty="0" smtClean="0"/>
              <a:t>: What service are they looking for?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Prove</a:t>
            </a:r>
            <a:r>
              <a:rPr lang="en-GB" dirty="0" smtClean="0"/>
              <a:t>: Demonstrate why you are the best and why they should buy from you.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Acceptance</a:t>
            </a:r>
            <a:r>
              <a:rPr lang="en-GB" dirty="0" smtClean="0"/>
              <a:t>: Is the customer going to buy from you or do they still have questions?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Desire</a:t>
            </a:r>
            <a:r>
              <a:rPr lang="en-GB" dirty="0" smtClean="0"/>
              <a:t>: Make the customer want what you are selling.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Ask</a:t>
            </a:r>
            <a:r>
              <a:rPr lang="en-GB" dirty="0" smtClean="0"/>
              <a:t>: Are they ready to make the order/booking?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1667</Words>
  <Application>Microsoft Office PowerPoint</Application>
  <PresentationFormat>On-screen Show (4:3)</PresentationFormat>
  <Paragraphs>178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Rounded MT Bold</vt:lpstr>
      <vt:lpstr>Calibri</vt:lpstr>
      <vt:lpstr>Humanist531BT-BoldA</vt:lpstr>
      <vt:lpstr>Times New Roman</vt:lpstr>
      <vt:lpstr>Office Theme</vt:lpstr>
      <vt:lpstr>BTEC Hospitality Unit 19</vt:lpstr>
      <vt:lpstr>Unit 19 Overview</vt:lpstr>
      <vt:lpstr>Learning Aims</vt:lpstr>
      <vt:lpstr> Task 1 (P1) </vt:lpstr>
      <vt:lpstr>a) INTRODUCTION</vt:lpstr>
      <vt:lpstr>i) What is Personal Selling?</vt:lpstr>
      <vt:lpstr>PowerPoint Presentation</vt:lpstr>
      <vt:lpstr>PowerPoint Presentation</vt:lpstr>
      <vt:lpstr>DIPADA (Hunter, Tinton, Mannell, NVQ Level 3 Hospitality Supervision).</vt:lpstr>
      <vt:lpstr>b) Personal Selling</vt:lpstr>
      <vt:lpstr>i) What personal selling methods do your businesses use?</vt:lpstr>
      <vt:lpstr>Upselling – does your organisation:</vt:lpstr>
      <vt:lpstr>Do they use Suggestive Selling?</vt:lpstr>
      <vt:lpstr>For each business: Describe SPECIFIC methods/examples used  during the different stages of the “selling process”: </vt:lpstr>
      <vt:lpstr>ii) Benefits to the Organisation</vt:lpstr>
      <vt:lpstr>iii) Resources and support needed</vt:lpstr>
      <vt:lpstr>iv) Staff Training</vt:lpstr>
      <vt:lpstr>v) Staff benefits</vt:lpstr>
      <vt:lpstr>c) Promotional Activities</vt:lpstr>
      <vt:lpstr>Other examples</vt:lpstr>
      <vt:lpstr>PowerPoint Presentation</vt:lpstr>
      <vt:lpstr>i) Promotional Mix: Advertising</vt:lpstr>
      <vt:lpstr>i) Promotional Mix: Merchandising</vt:lpstr>
      <vt:lpstr>i) Promotional Mix: Other Methods? </vt:lpstr>
      <vt:lpstr>ii) Public Relations (PR)</vt:lpstr>
      <vt:lpstr>iii) Direct Marketing</vt:lpstr>
      <vt:lpstr>iv) Identify the Benefits of Methods used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19</dc:title>
  <dc:creator>Jim Shepherd</dc:creator>
  <cp:lastModifiedBy>James Shepherd</cp:lastModifiedBy>
  <cp:revision>59</cp:revision>
  <dcterms:created xsi:type="dcterms:W3CDTF">2015-11-01T14:36:02Z</dcterms:created>
  <dcterms:modified xsi:type="dcterms:W3CDTF">2020-10-06T13:03:50Z</dcterms:modified>
</cp:coreProperties>
</file>