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60" r:id="rId4"/>
    <p:sldId id="261" r:id="rId5"/>
    <p:sldId id="262" r:id="rId6"/>
    <p:sldId id="264" r:id="rId7"/>
    <p:sldId id="266" r:id="rId8"/>
    <p:sldId id="265" r:id="rId9"/>
    <p:sldId id="267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CBB0CB-B374-4B12-8063-6AC2A0F950ED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67745B-0EDE-45C7-A0A2-CBCAC7F030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466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7745B-0EDE-45C7-A0A2-CBCAC7F0309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665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7745B-0EDE-45C7-A0A2-CBCAC7F0309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665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7745B-0EDE-45C7-A0A2-CBCAC7F0309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665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7745B-0EDE-45C7-A0A2-CBCAC7F0309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665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7745B-0EDE-45C7-A0A2-CBCAC7F0309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6650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7745B-0EDE-45C7-A0A2-CBCAC7F0309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6650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7745B-0EDE-45C7-A0A2-CBCAC7F0309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6650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7745B-0EDE-45C7-A0A2-CBCAC7F03097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665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757B-C281-4332-B895-B15B7CCA8790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340E9-0EBB-42EC-B6C4-0F0A685CC89B}" type="slidenum">
              <a:rPr lang="en-GB" smtClean="0"/>
              <a:t>‹#›</a:t>
            </a:fld>
            <a:endParaRPr lang="en-GB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757B-C281-4332-B895-B15B7CCA8790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340E9-0EBB-42EC-B6C4-0F0A685CC8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757B-C281-4332-B895-B15B7CCA8790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340E9-0EBB-42EC-B6C4-0F0A685CC8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757B-C281-4332-B895-B15B7CCA8790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340E9-0EBB-42EC-B6C4-0F0A685CC8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757B-C281-4332-B895-B15B7CCA8790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340E9-0EBB-42EC-B6C4-0F0A685CC89B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757B-C281-4332-B895-B15B7CCA8790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340E9-0EBB-42EC-B6C4-0F0A685CC8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757B-C281-4332-B895-B15B7CCA8790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340E9-0EBB-42EC-B6C4-0F0A685CC8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757B-C281-4332-B895-B15B7CCA8790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340E9-0EBB-42EC-B6C4-0F0A685CC8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757B-C281-4332-B895-B15B7CCA8790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340E9-0EBB-42EC-B6C4-0F0A685CC8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757B-C281-4332-B895-B15B7CCA8790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340E9-0EBB-42EC-B6C4-0F0A685CC89B}" type="slidenum">
              <a:rPr lang="en-GB" smtClean="0"/>
              <a:t>‹#›</a:t>
            </a:fld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757B-C281-4332-B895-B15B7CCA8790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340E9-0EBB-42EC-B6C4-0F0A685CC89B}" type="slidenum">
              <a:rPr lang="en-GB" smtClean="0"/>
              <a:t>‹#›</a:t>
            </a:fld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C90757B-C281-4332-B895-B15B7CCA8790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40340E9-0EBB-42EC-B6C4-0F0A685CC89B}" type="slidenum">
              <a:rPr lang="en-GB" smtClean="0"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GB" dirty="0" smtClean="0"/>
              <a:t>Godalming College History Department</a:t>
            </a:r>
            <a:br>
              <a:rPr lang="en-GB" dirty="0" smtClean="0"/>
            </a:br>
            <a:r>
              <a:rPr lang="en-GB" dirty="0" smtClean="0"/>
              <a:t>AS </a:t>
            </a:r>
            <a:r>
              <a:rPr lang="en-GB" dirty="0" smtClean="0"/>
              <a:t>History 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832520" y="1934830"/>
            <a:ext cx="76999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Welcome to Godalming College and to the History Department</a:t>
            </a:r>
            <a:endParaRPr lang="en-GB" sz="6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8684" y="5733256"/>
            <a:ext cx="8059960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b="1" dirty="0" smtClean="0"/>
              <a:t>Jonathan Sparshott</a:t>
            </a:r>
            <a:endParaRPr lang="en-GB" sz="4000" b="1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323528" y="1628800"/>
            <a:ext cx="849694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0099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44488" y="251937"/>
            <a:ext cx="805996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Reminders for next lesson</a:t>
            </a:r>
            <a:endParaRPr lang="en-GB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36476" y="1124744"/>
            <a:ext cx="827598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 smtClean="0"/>
              <a:t>Organisation </a:t>
            </a:r>
            <a:r>
              <a:rPr lang="en-GB" sz="2400" dirty="0" smtClean="0"/>
              <a:t>– make sure you have a folder ready to keep your notes as ordered as possible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 smtClean="0"/>
              <a:t>Homework</a:t>
            </a:r>
            <a:r>
              <a:rPr lang="en-GB" sz="2400" dirty="0" smtClean="0"/>
              <a:t> – If you are going to use a diary you will need one for the start of next week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 smtClean="0"/>
              <a:t>On line resources</a:t>
            </a:r>
            <a:r>
              <a:rPr lang="en-GB" sz="2400" dirty="0" smtClean="0"/>
              <a:t> – if you haven’t already, make sure you have logged on to Godalming Online and have located the correct History page – </a:t>
            </a:r>
            <a:r>
              <a:rPr lang="en-GB" sz="2400" dirty="0" smtClean="0"/>
              <a:t>‘AS History </a:t>
            </a:r>
            <a:r>
              <a:rPr lang="en-GB" sz="2400" dirty="0" smtClean="0"/>
              <a:t>D&amp;D </a:t>
            </a:r>
            <a:r>
              <a:rPr lang="en-GB" sz="2400" dirty="0" smtClean="0"/>
              <a:t>U1’ </a:t>
            </a:r>
            <a:r>
              <a:rPr lang="en-GB" sz="2400" dirty="0" smtClean="0"/>
              <a:t>– Resources will be uploaded throughout the term and you will need to stay up-to-date. Also make sure you can locate </a:t>
            </a:r>
            <a:r>
              <a:rPr lang="en-GB" sz="2400" dirty="0" err="1" smtClean="0"/>
              <a:t>estream</a:t>
            </a:r>
            <a:r>
              <a:rPr lang="en-GB" sz="2400" dirty="0"/>
              <a:t>.</a:t>
            </a:r>
            <a:r>
              <a:rPr lang="en-GB" sz="2400" dirty="0" smtClean="0"/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 smtClean="0"/>
              <a:t>Emails</a:t>
            </a:r>
            <a:r>
              <a:rPr lang="en-GB" sz="2400" dirty="0" smtClean="0"/>
              <a:t> – get in the habit of checking your college email account regularly. It will be the main way that teachers contact you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150312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3395" y="352128"/>
            <a:ext cx="805996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Introduction to the Course</a:t>
            </a:r>
            <a:endParaRPr lang="en-GB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23528" y="1275010"/>
            <a:ext cx="84969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In your </a:t>
            </a:r>
            <a:r>
              <a:rPr lang="en-GB" sz="2800" i="1" u="sng" dirty="0" smtClean="0"/>
              <a:t>AS</a:t>
            </a:r>
            <a:r>
              <a:rPr lang="en-GB" sz="2800" i="1" u="sng" dirty="0" smtClean="0"/>
              <a:t> </a:t>
            </a:r>
            <a:r>
              <a:rPr lang="en-GB" sz="2800" i="1" u="sng" dirty="0" smtClean="0"/>
              <a:t>year</a:t>
            </a:r>
            <a:r>
              <a:rPr lang="en-GB" sz="2800" dirty="0" smtClean="0"/>
              <a:t> at college you will study </a:t>
            </a:r>
            <a:r>
              <a:rPr lang="en-GB" sz="2800" b="1" dirty="0" smtClean="0"/>
              <a:t>two units</a:t>
            </a:r>
            <a:r>
              <a:rPr lang="en-GB" sz="2800" dirty="0" smtClean="0"/>
              <a:t>, one </a:t>
            </a:r>
            <a:r>
              <a:rPr lang="en-GB" sz="2800" b="1" dirty="0" smtClean="0"/>
              <a:t>British</a:t>
            </a:r>
            <a:r>
              <a:rPr lang="en-GB" sz="2800" dirty="0" smtClean="0"/>
              <a:t> and one </a:t>
            </a:r>
            <a:r>
              <a:rPr lang="en-GB" sz="2800" b="1" dirty="0" smtClean="0"/>
              <a:t>non-British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Each unit is worth 50% of your overall AS level</a:t>
            </a:r>
            <a:endParaRPr lang="en-GB" sz="2800" dirty="0" smtClean="0"/>
          </a:p>
          <a:p>
            <a:endParaRPr lang="en-GB" sz="2800" b="1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484015"/>
              </p:ext>
            </p:extLst>
          </p:nvPr>
        </p:nvGraphicFramePr>
        <p:xfrm>
          <a:off x="878892" y="3429000"/>
          <a:ext cx="7308966" cy="197411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654483"/>
                <a:gridCol w="3654483"/>
              </a:tblGrid>
              <a:tr h="576064">
                <a:tc gridSpan="2"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AS</a:t>
                      </a:r>
                      <a:r>
                        <a:rPr lang="en-GB" sz="2800" baseline="0" dirty="0" smtClean="0"/>
                        <a:t> History</a:t>
                      </a:r>
                      <a:endParaRPr lang="en-GB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398046">
                <a:tc>
                  <a:txBody>
                    <a:bodyPr/>
                    <a:lstStyle/>
                    <a:p>
                      <a:pPr algn="l"/>
                      <a:r>
                        <a:rPr lang="en-GB" sz="2400" b="1" dirty="0" smtClean="0"/>
                        <a:t>Unit 1</a:t>
                      </a:r>
                      <a:r>
                        <a:rPr lang="en-GB" sz="2400" dirty="0" smtClean="0"/>
                        <a:t>;</a:t>
                      </a:r>
                      <a:r>
                        <a:rPr lang="en-GB" sz="2400" baseline="0" dirty="0" smtClean="0"/>
                        <a:t>  England 1485-1558: the Early Tudors</a:t>
                      </a:r>
                      <a:endParaRPr lang="en-GB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 smtClean="0"/>
                        <a:t>Unit 2</a:t>
                      </a:r>
                      <a:r>
                        <a:rPr lang="en-GB" sz="2400" dirty="0" smtClean="0"/>
                        <a:t>;</a:t>
                      </a:r>
                      <a:r>
                        <a:rPr lang="en-GB" sz="2400" baseline="0" dirty="0" smtClean="0"/>
                        <a:t>  Democracy and Dictatorships  in Germany 1919-1963</a:t>
                      </a:r>
                      <a:endParaRPr lang="en-GB" sz="24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1332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44488" y="352128"/>
            <a:ext cx="805996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Introduction to the Course</a:t>
            </a:r>
            <a:endParaRPr lang="en-GB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25996" y="1700808"/>
            <a:ext cx="84969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All </a:t>
            </a:r>
            <a:r>
              <a:rPr lang="en-GB" sz="2400" dirty="0" smtClean="0"/>
              <a:t>AS </a:t>
            </a:r>
            <a:r>
              <a:rPr lang="en-GB" sz="2400" dirty="0" smtClean="0"/>
              <a:t>students </a:t>
            </a:r>
            <a:r>
              <a:rPr lang="en-GB" sz="2400" dirty="0" smtClean="0"/>
              <a:t>will </a:t>
            </a:r>
            <a:r>
              <a:rPr lang="en-GB" sz="2400" dirty="0" smtClean="0"/>
              <a:t>take </a:t>
            </a:r>
            <a:r>
              <a:rPr lang="en-GB" sz="2400" dirty="0" smtClean="0"/>
              <a:t>the Unit 1 and Unit 2 </a:t>
            </a:r>
            <a:r>
              <a:rPr lang="en-GB" sz="2400" b="1" dirty="0" smtClean="0"/>
              <a:t>AS exams</a:t>
            </a:r>
            <a:r>
              <a:rPr lang="en-GB" sz="2400" dirty="0" smtClean="0"/>
              <a:t> at the end of their first year. </a:t>
            </a:r>
            <a:endParaRPr lang="en-GB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Y</a:t>
            </a:r>
            <a:r>
              <a:rPr lang="en-GB" sz="2400" dirty="0" smtClean="0"/>
              <a:t>our </a:t>
            </a:r>
            <a:r>
              <a:rPr lang="en-GB" sz="2400" dirty="0" smtClean="0"/>
              <a:t>time will be divided equally between the Unit 1 and Unit 2 courses – you will have </a:t>
            </a:r>
            <a:r>
              <a:rPr lang="en-GB" sz="2400" b="1" i="1" dirty="0" smtClean="0"/>
              <a:t>three 45 minute lessons </a:t>
            </a:r>
            <a:r>
              <a:rPr lang="en-GB" sz="2400" dirty="0" smtClean="0"/>
              <a:t>on each side of the course per week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This means a total of 4 hours 30 minutes of History each week</a:t>
            </a:r>
          </a:p>
          <a:p>
            <a:endParaRPr lang="en-GB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You will be taught each unit by a different teacher </a:t>
            </a:r>
          </a:p>
        </p:txBody>
      </p:sp>
    </p:spTree>
    <p:extLst>
      <p:ext uri="{BB962C8B-B14F-4D97-AF65-F5344CB8AC3E}">
        <p14:creationId xmlns:p14="http://schemas.microsoft.com/office/powerpoint/2010/main" val="3400741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44488" y="352128"/>
            <a:ext cx="805996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Introduction to the Course</a:t>
            </a:r>
            <a:endParaRPr lang="en-GB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99592" y="1052736"/>
            <a:ext cx="7344816" cy="5232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Unit 1; England 1485-1558: The Early Tudors</a:t>
            </a:r>
            <a:endParaRPr lang="en-GB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7141822" y="1775800"/>
            <a:ext cx="1778341" cy="2301272"/>
            <a:chOff x="7141822" y="1844824"/>
            <a:chExt cx="1778341" cy="2301272"/>
          </a:xfrm>
        </p:grpSpPr>
        <p:pic>
          <p:nvPicPr>
            <p:cNvPr id="1028" name="Picture 4" descr="http://www.ancestraltrails.ca/walker%20for%20web-o/henry_tudor_of_england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52174" y="1844824"/>
              <a:ext cx="1429067" cy="1721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>
              <a:off x="7141822" y="3561321"/>
              <a:ext cx="177834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/>
                <a:t>Henry VII</a:t>
              </a:r>
            </a:p>
            <a:p>
              <a:pPr algn="ctr"/>
              <a:r>
                <a:rPr lang="en-GB" sz="1600" dirty="0" smtClean="0"/>
                <a:t>1485-1509</a:t>
              </a:r>
              <a:endParaRPr lang="en-GB" sz="1600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7274619" y="4243336"/>
            <a:ext cx="1645544" cy="2426024"/>
            <a:chOff x="7274619" y="4180039"/>
            <a:chExt cx="1645544" cy="2426024"/>
          </a:xfrm>
        </p:grpSpPr>
        <p:pic>
          <p:nvPicPr>
            <p:cNvPr id="1030" name="Picture 6" descr="http://2.bp.blogspot.com/-qg3UEsbrE1k/TwDVUi-Uw4I/AAAAAAAAAFU/7x03eqUH4Rw/s1600/HenryVIII.jp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914"/>
            <a:stretch/>
          </p:blipFill>
          <p:spPr bwMode="auto">
            <a:xfrm>
              <a:off x="7352174" y="4180039"/>
              <a:ext cx="1567989" cy="18556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7274619" y="6021288"/>
              <a:ext cx="158417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/>
                <a:t>Henry VIII</a:t>
              </a:r>
            </a:p>
            <a:p>
              <a:pPr algn="ctr"/>
              <a:r>
                <a:rPr lang="en-GB" sz="1600" dirty="0" smtClean="0"/>
                <a:t>1509-1547</a:t>
              </a:r>
              <a:endParaRPr lang="en-GB" sz="1600" dirty="0"/>
            </a:p>
          </p:txBody>
        </p:sp>
      </p:grpSp>
      <p:cxnSp>
        <p:nvCxnSpPr>
          <p:cNvPr id="10" name="Straight Connector 9"/>
          <p:cNvCxnSpPr/>
          <p:nvPr/>
        </p:nvCxnSpPr>
        <p:spPr>
          <a:xfrm>
            <a:off x="7141822" y="1703792"/>
            <a:ext cx="0" cy="46731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23528" y="1844824"/>
            <a:ext cx="655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Unit 1 topic examines the changing nature and impact of one the most important ruling dynasties in English History – the Early Tudors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323528" y="2626829"/>
            <a:ext cx="65527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It combines detailed </a:t>
            </a:r>
            <a:r>
              <a:rPr lang="en-GB" b="1" dirty="0" smtClean="0"/>
              <a:t>own knowledge </a:t>
            </a:r>
            <a:r>
              <a:rPr lang="en-GB" dirty="0" smtClean="0"/>
              <a:t>of the period with the ability to analyse and use </a:t>
            </a:r>
            <a:r>
              <a:rPr lang="en-GB" b="1" dirty="0" smtClean="0"/>
              <a:t>primary 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In the Unit 1 exam you will answer questions from two sections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r>
              <a:rPr lang="en-GB" dirty="0" smtClean="0"/>
              <a:t>	</a:t>
            </a:r>
            <a:r>
              <a:rPr lang="en-GB" b="1" dirty="0" smtClean="0"/>
              <a:t>SECTION A</a:t>
            </a:r>
            <a:r>
              <a:rPr lang="en-GB" dirty="0" smtClean="0"/>
              <a:t>:  a 10 and a 20 mark question analysing a 	selection of three sources </a:t>
            </a:r>
          </a:p>
          <a:p>
            <a:endParaRPr lang="en-GB" dirty="0" smtClean="0"/>
          </a:p>
          <a:p>
            <a:r>
              <a:rPr lang="en-GB" dirty="0"/>
              <a:t>	</a:t>
            </a:r>
            <a:r>
              <a:rPr lang="en-GB" b="1" dirty="0" smtClean="0"/>
              <a:t>SECTION B</a:t>
            </a:r>
            <a:r>
              <a:rPr lang="en-GB" dirty="0" smtClean="0"/>
              <a:t>: one 20 mark own knowledge essay asking you 	to evaluate a key historical question  within the period 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899592" y="5805264"/>
            <a:ext cx="5616624" cy="46166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cap="small" dirty="0" smtClean="0"/>
              <a:t>Unit 1= 50 marks, 1 hour 30 minutes exam</a:t>
            </a:r>
            <a:endParaRPr lang="en-GB" sz="2400" cap="small" dirty="0"/>
          </a:p>
        </p:txBody>
      </p:sp>
    </p:spTree>
    <p:extLst>
      <p:ext uri="{BB962C8B-B14F-4D97-AF65-F5344CB8AC3E}">
        <p14:creationId xmlns:p14="http://schemas.microsoft.com/office/powerpoint/2010/main" val="982246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44488" y="352128"/>
            <a:ext cx="805996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Introduction to the Course</a:t>
            </a:r>
            <a:endParaRPr lang="en-GB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99592" y="1052736"/>
            <a:ext cx="7344816" cy="5232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Unit 1; England 1485-1558: The Early Tudors</a:t>
            </a:r>
            <a:endParaRPr lang="en-GB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7141822" y="1703792"/>
            <a:ext cx="0" cy="46731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23528" y="1844824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 smtClean="0"/>
              <a:t>The unit 1 Course will cover the following key areas: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7141822" y="1931202"/>
            <a:ext cx="1778341" cy="2073862"/>
            <a:chOff x="7141822" y="1931202"/>
            <a:chExt cx="1778341" cy="2073862"/>
          </a:xfrm>
        </p:grpSpPr>
        <p:pic>
          <p:nvPicPr>
            <p:cNvPr id="16" name="Picture 2" descr="http://images5.fanpop.com/image/photos/29800000/Edward-VI-12-October-1537-6-July-1553-celebrities-who-died-young-29802130-1542-1975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42924" y="1931202"/>
              <a:ext cx="1176135" cy="15058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TextBox 16"/>
            <p:cNvSpPr txBox="1"/>
            <p:nvPr/>
          </p:nvSpPr>
          <p:spPr>
            <a:xfrm>
              <a:off x="7141822" y="3420289"/>
              <a:ext cx="177834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/>
                <a:t>Edward VI</a:t>
              </a:r>
            </a:p>
            <a:p>
              <a:pPr algn="ctr"/>
              <a:r>
                <a:rPr lang="en-GB" sz="1600" dirty="0" smtClean="0"/>
                <a:t>1547-1553</a:t>
              </a:r>
              <a:endParaRPr lang="en-GB" sz="16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7238904" y="4191666"/>
            <a:ext cx="1584176" cy="2185306"/>
            <a:chOff x="7274619" y="4484054"/>
            <a:chExt cx="1584176" cy="2185306"/>
          </a:xfrm>
        </p:grpSpPr>
        <p:sp>
          <p:nvSpPr>
            <p:cNvPr id="9" name="TextBox 8"/>
            <p:cNvSpPr txBox="1"/>
            <p:nvPr/>
          </p:nvSpPr>
          <p:spPr>
            <a:xfrm>
              <a:off x="7274619" y="6084585"/>
              <a:ext cx="158417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/>
                <a:t>Mary I</a:t>
              </a:r>
            </a:p>
            <a:p>
              <a:pPr algn="ctr"/>
              <a:r>
                <a:rPr lang="en-GB" sz="1600" dirty="0" smtClean="0"/>
                <a:t>1553-1558</a:t>
              </a:r>
              <a:endParaRPr lang="en-GB" sz="1600" dirty="0"/>
            </a:p>
          </p:txBody>
        </p:sp>
        <p:pic>
          <p:nvPicPr>
            <p:cNvPr id="3074" name="Picture 2" descr="http://superiorplatform.com/kings/queens_pictures/mary-tudor-year-1554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27174" y="4484054"/>
              <a:ext cx="1479065" cy="16363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extBox 7"/>
          <p:cNvSpPr txBox="1"/>
          <p:nvPr/>
        </p:nvSpPr>
        <p:spPr>
          <a:xfrm>
            <a:off x="323528" y="2668172"/>
            <a:ext cx="681829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 smtClean="0"/>
              <a:t>The Government of Henry VII and the threats to his rule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 smtClean="0"/>
              <a:t>Henry VIII’s Foreign Policy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 smtClean="0"/>
              <a:t>Henry VIII and Wolsey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 smtClean="0"/>
              <a:t>The reign of Henry VIII after 1529</a:t>
            </a:r>
          </a:p>
        </p:txBody>
      </p:sp>
    </p:spTree>
    <p:extLst>
      <p:ext uri="{BB962C8B-B14F-4D97-AF65-F5344CB8AC3E}">
        <p14:creationId xmlns:p14="http://schemas.microsoft.com/office/powerpoint/2010/main" val="2520170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44488" y="352128"/>
            <a:ext cx="805996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Introduction to the Course</a:t>
            </a:r>
            <a:endParaRPr lang="en-GB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99592" y="1052736"/>
            <a:ext cx="7344816" cy="5232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Unit 1; England 1485-1558: The Early Tudors</a:t>
            </a:r>
            <a:endParaRPr lang="en-GB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7141822" y="1703792"/>
            <a:ext cx="0" cy="46731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7141822" y="1931202"/>
            <a:ext cx="1778341" cy="2073862"/>
            <a:chOff x="7141822" y="1931202"/>
            <a:chExt cx="1778341" cy="2073862"/>
          </a:xfrm>
        </p:grpSpPr>
        <p:pic>
          <p:nvPicPr>
            <p:cNvPr id="16" name="Picture 2" descr="http://images5.fanpop.com/image/photos/29800000/Edward-VI-12-October-1537-6-July-1553-celebrities-who-died-young-29802130-1542-1975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42924" y="1931202"/>
              <a:ext cx="1176135" cy="15058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TextBox 16"/>
            <p:cNvSpPr txBox="1"/>
            <p:nvPr/>
          </p:nvSpPr>
          <p:spPr>
            <a:xfrm>
              <a:off x="7141822" y="3420289"/>
              <a:ext cx="177834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/>
                <a:t>Edward VI</a:t>
              </a:r>
            </a:p>
            <a:p>
              <a:pPr algn="ctr"/>
              <a:r>
                <a:rPr lang="en-GB" sz="1600" dirty="0" smtClean="0"/>
                <a:t>1547-1553</a:t>
              </a:r>
              <a:endParaRPr lang="en-GB" sz="16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7238904" y="4191666"/>
            <a:ext cx="1584176" cy="2185306"/>
            <a:chOff x="7274619" y="4484054"/>
            <a:chExt cx="1584176" cy="2185306"/>
          </a:xfrm>
        </p:grpSpPr>
        <p:sp>
          <p:nvSpPr>
            <p:cNvPr id="9" name="TextBox 8"/>
            <p:cNvSpPr txBox="1"/>
            <p:nvPr/>
          </p:nvSpPr>
          <p:spPr>
            <a:xfrm>
              <a:off x="7274619" y="6084585"/>
              <a:ext cx="158417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/>
                <a:t>Mary I</a:t>
              </a:r>
            </a:p>
            <a:p>
              <a:pPr algn="ctr"/>
              <a:r>
                <a:rPr lang="en-GB" sz="1600" dirty="0" smtClean="0"/>
                <a:t>1553-1558</a:t>
              </a:r>
              <a:endParaRPr lang="en-GB" sz="1600" dirty="0"/>
            </a:p>
          </p:txBody>
        </p:sp>
        <p:pic>
          <p:nvPicPr>
            <p:cNvPr id="3074" name="Picture 2" descr="http://superiorplatform.com/kings/queens_pictures/mary-tudor-year-1554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27174" y="4484054"/>
              <a:ext cx="1479065" cy="16363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extBox 7"/>
          <p:cNvSpPr txBox="1"/>
          <p:nvPr/>
        </p:nvSpPr>
        <p:spPr>
          <a:xfrm>
            <a:off x="327637" y="1962861"/>
            <a:ext cx="681829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 smtClean="0"/>
              <a:t>The stability of the monarchy 1547-1558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 smtClean="0"/>
              <a:t>Religious changes 1547-1558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 smtClean="0"/>
              <a:t>Rebellion and Unrest 1547-1558</a:t>
            </a:r>
          </a:p>
          <a:p>
            <a:endParaRPr lang="en-GB" sz="2400" b="1" dirty="0" smtClean="0"/>
          </a:p>
        </p:txBody>
      </p:sp>
      <p:sp>
        <p:nvSpPr>
          <p:cNvPr id="2" name="Double Bracket 1"/>
          <p:cNvSpPr/>
          <p:nvPr/>
        </p:nvSpPr>
        <p:spPr>
          <a:xfrm>
            <a:off x="750920" y="4437112"/>
            <a:ext cx="5971728" cy="1647472"/>
          </a:xfrm>
          <a:prstGeom prst="bracketPair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The above thee points make up what is called the ‘Enquiry Topic’. Here you will focus on the period 1547-1558 , known as the ‘Mid-Tudor Crisis’. It is also from this period that you will be given sources in the exam</a:t>
            </a:r>
            <a:endParaRPr lang="en-GB" sz="2000" b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220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44488" y="234794"/>
            <a:ext cx="8059960" cy="14465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Today’s Aims:</a:t>
            </a:r>
          </a:p>
          <a:p>
            <a:pPr algn="ctr"/>
            <a:r>
              <a:rPr lang="en-GB" sz="2800" dirty="0" smtClean="0"/>
              <a:t>-Investigate Henry VII’s claim to the throne</a:t>
            </a:r>
          </a:p>
          <a:p>
            <a:pPr algn="ctr"/>
            <a:r>
              <a:rPr lang="en-GB" sz="2800" dirty="0" smtClean="0"/>
              <a:t>-Assess the strength of this claim</a:t>
            </a:r>
            <a:endParaRPr lang="en-GB" sz="28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7141822" y="1703792"/>
            <a:ext cx="4109" cy="23732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27637" y="1962861"/>
            <a:ext cx="681829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In pairs and using the work you were given during induction agree an answer to the following questions (make sure you know the name of the person you are working with):</a:t>
            </a:r>
          </a:p>
          <a:p>
            <a:endParaRPr lang="en-GB" sz="24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/>
              <a:t>Where did Henry VII’s claim to the throne come from?</a:t>
            </a:r>
          </a:p>
          <a:p>
            <a:pPr marL="514350" indent="-514350">
              <a:buFont typeface="+mj-lt"/>
              <a:buAutoNum type="arabicPeriod"/>
            </a:pPr>
            <a:endParaRPr lang="en-GB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/>
              <a:t>How strong was this claim? (think carefully and make sure you explain you answer fully)</a:t>
            </a:r>
            <a:endParaRPr lang="en-GB" sz="2800" dirty="0"/>
          </a:p>
          <a:p>
            <a:pPr marL="457200" indent="-457200">
              <a:buFont typeface="+mj-lt"/>
              <a:buAutoNum type="arabicPeriod"/>
            </a:pPr>
            <a:endParaRPr lang="en-GB" sz="2000" b="1" dirty="0" smtClean="0"/>
          </a:p>
        </p:txBody>
      </p:sp>
      <p:grpSp>
        <p:nvGrpSpPr>
          <p:cNvPr id="3" name="Group 2"/>
          <p:cNvGrpSpPr/>
          <p:nvPr/>
        </p:nvGrpSpPr>
        <p:grpSpPr>
          <a:xfrm>
            <a:off x="7141822" y="1807546"/>
            <a:ext cx="1778341" cy="2269526"/>
            <a:chOff x="7141822" y="1807546"/>
            <a:chExt cx="1778341" cy="2269526"/>
          </a:xfrm>
        </p:grpSpPr>
        <p:sp>
          <p:nvSpPr>
            <p:cNvPr id="13" name="TextBox 12"/>
            <p:cNvSpPr txBox="1"/>
            <p:nvPr/>
          </p:nvSpPr>
          <p:spPr>
            <a:xfrm>
              <a:off x="7141822" y="3492297"/>
              <a:ext cx="177834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/>
                <a:t>Henry VII</a:t>
              </a:r>
            </a:p>
            <a:p>
              <a:pPr algn="ctr"/>
              <a:r>
                <a:rPr lang="en-GB" sz="1600" dirty="0" smtClean="0"/>
                <a:t>1485-1509</a:t>
              </a:r>
              <a:endParaRPr lang="en-GB" sz="1600" dirty="0"/>
            </a:p>
          </p:txBody>
        </p:sp>
        <p:pic>
          <p:nvPicPr>
            <p:cNvPr id="15" name="Picture 4" descr="http://www.ancestraltrails.ca/walker%20for%20web-o/henry_tudor_of_england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16458" y="1807546"/>
              <a:ext cx="1429067" cy="1721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12" name="Straight Connector 11"/>
          <p:cNvCxnSpPr/>
          <p:nvPr/>
        </p:nvCxnSpPr>
        <p:spPr>
          <a:xfrm>
            <a:off x="7145931" y="4107160"/>
            <a:ext cx="177834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4056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44488" y="234794"/>
            <a:ext cx="8059960" cy="14465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Today’s Aims:</a:t>
            </a:r>
          </a:p>
          <a:p>
            <a:pPr algn="ctr"/>
            <a:r>
              <a:rPr lang="en-GB" sz="2800" dirty="0" smtClean="0"/>
              <a:t>-Investigate Henry VII’s claim to the throne</a:t>
            </a:r>
          </a:p>
          <a:p>
            <a:pPr algn="ctr"/>
            <a:r>
              <a:rPr lang="en-GB" sz="2800" dirty="0" smtClean="0"/>
              <a:t>-Assess the strength of this claim</a:t>
            </a:r>
            <a:endParaRPr lang="en-GB" sz="28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7141822" y="1703792"/>
            <a:ext cx="4109" cy="23732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27637" y="1962861"/>
            <a:ext cx="681829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Join briefly with another pair to for a group of four and consider the following question:</a:t>
            </a:r>
          </a:p>
          <a:p>
            <a:pPr marL="457200" indent="-457200">
              <a:buFont typeface="+mj-lt"/>
              <a:buAutoNum type="arabicPeriod"/>
            </a:pPr>
            <a:endParaRPr lang="en-GB" sz="2000" b="1" dirty="0" smtClean="0"/>
          </a:p>
        </p:txBody>
      </p:sp>
      <p:grpSp>
        <p:nvGrpSpPr>
          <p:cNvPr id="3" name="Group 2"/>
          <p:cNvGrpSpPr/>
          <p:nvPr/>
        </p:nvGrpSpPr>
        <p:grpSpPr>
          <a:xfrm>
            <a:off x="7141822" y="1807546"/>
            <a:ext cx="1778341" cy="2269526"/>
            <a:chOff x="7141822" y="1807546"/>
            <a:chExt cx="1778341" cy="2269526"/>
          </a:xfrm>
        </p:grpSpPr>
        <p:sp>
          <p:nvSpPr>
            <p:cNvPr id="13" name="TextBox 12"/>
            <p:cNvSpPr txBox="1"/>
            <p:nvPr/>
          </p:nvSpPr>
          <p:spPr>
            <a:xfrm>
              <a:off x="7141822" y="3492297"/>
              <a:ext cx="177834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/>
                <a:t>Henry VII</a:t>
              </a:r>
            </a:p>
            <a:p>
              <a:pPr algn="ctr"/>
              <a:r>
                <a:rPr lang="en-GB" sz="1600" dirty="0" smtClean="0"/>
                <a:t>1485-1509</a:t>
              </a:r>
              <a:endParaRPr lang="en-GB" sz="1600" dirty="0"/>
            </a:p>
          </p:txBody>
        </p:sp>
        <p:pic>
          <p:nvPicPr>
            <p:cNvPr id="15" name="Picture 4" descr="http://www.ancestraltrails.ca/walker%20for%20web-o/henry_tudor_of_england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16458" y="1807546"/>
              <a:ext cx="1429067" cy="1721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12" name="Straight Connector 11"/>
          <p:cNvCxnSpPr/>
          <p:nvPr/>
        </p:nvCxnSpPr>
        <p:spPr>
          <a:xfrm>
            <a:off x="7145931" y="4107160"/>
            <a:ext cx="177834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27637" y="2936260"/>
            <a:ext cx="6620627" cy="138499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en-GB" sz="2800" b="1" dirty="0" smtClean="0">
                <a:latin typeface="Calibri" panose="020F0502020204030204" pitchFamily="34" charset="0"/>
              </a:rPr>
              <a:t>What is the potential short-term and long-term significance Henry VII’s claim to the throne?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682414"/>
              </p:ext>
            </p:extLst>
          </p:nvPr>
        </p:nvGraphicFramePr>
        <p:xfrm>
          <a:off x="544488" y="4941168"/>
          <a:ext cx="8059960" cy="158417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029980"/>
                <a:gridCol w="4029980"/>
              </a:tblGrid>
              <a:tr h="1584176">
                <a:tc>
                  <a:txBody>
                    <a:bodyPr/>
                    <a:lstStyle/>
                    <a:p>
                      <a:pPr algn="ctr"/>
                      <a:r>
                        <a:rPr lang="en-GB" sz="2400" u="sng" dirty="0" smtClean="0"/>
                        <a:t>Short Term</a:t>
                      </a:r>
                      <a:endParaRPr lang="en-GB" sz="24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u="sng" dirty="0" smtClean="0"/>
                        <a:t>Long Term</a:t>
                      </a:r>
                      <a:endParaRPr lang="en-GB" sz="2400" u="sng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4234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44488" y="234794"/>
            <a:ext cx="8059960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Homework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7141822" y="1703792"/>
            <a:ext cx="4109" cy="23732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oup 2"/>
          <p:cNvGrpSpPr/>
          <p:nvPr/>
        </p:nvGrpSpPr>
        <p:grpSpPr>
          <a:xfrm>
            <a:off x="7141822" y="1807546"/>
            <a:ext cx="1778341" cy="2269526"/>
            <a:chOff x="7141822" y="1807546"/>
            <a:chExt cx="1778341" cy="2269526"/>
          </a:xfrm>
        </p:grpSpPr>
        <p:sp>
          <p:nvSpPr>
            <p:cNvPr id="13" name="TextBox 12"/>
            <p:cNvSpPr txBox="1"/>
            <p:nvPr/>
          </p:nvSpPr>
          <p:spPr>
            <a:xfrm>
              <a:off x="7141822" y="3492297"/>
              <a:ext cx="177834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/>
                <a:t>Henry VII</a:t>
              </a:r>
            </a:p>
            <a:p>
              <a:pPr algn="ctr"/>
              <a:r>
                <a:rPr lang="en-GB" sz="1600" dirty="0" smtClean="0"/>
                <a:t>1485-1509</a:t>
              </a:r>
              <a:endParaRPr lang="en-GB" sz="1600" dirty="0"/>
            </a:p>
          </p:txBody>
        </p:sp>
        <p:pic>
          <p:nvPicPr>
            <p:cNvPr id="15" name="Picture 4" descr="http://www.ancestraltrails.ca/walker%20for%20web-o/henry_tudor_of_england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16458" y="1807546"/>
              <a:ext cx="1429067" cy="1721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12" name="Straight Connector 11"/>
          <p:cNvCxnSpPr/>
          <p:nvPr/>
        </p:nvCxnSpPr>
        <p:spPr>
          <a:xfrm>
            <a:off x="7145931" y="4107160"/>
            <a:ext cx="177834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098" name="Picture 2" descr="Homepage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279"/>
          <a:stretch/>
        </p:blipFill>
        <p:spPr bwMode="auto">
          <a:xfrm>
            <a:off x="4084921" y="5805264"/>
            <a:ext cx="4835242" cy="748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61887" y="1151494"/>
            <a:ext cx="669674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400" dirty="0"/>
          </a:p>
          <a:p>
            <a:r>
              <a:rPr lang="en-GB" sz="2800" b="1" dirty="0" smtClean="0"/>
              <a:t>Watch the documentary on </a:t>
            </a:r>
            <a:r>
              <a:rPr lang="en-GB" sz="2800" b="1" dirty="0" err="1" smtClean="0"/>
              <a:t>estream</a:t>
            </a:r>
            <a:r>
              <a:rPr lang="en-GB" sz="2800" b="1" dirty="0"/>
              <a:t> </a:t>
            </a:r>
            <a:r>
              <a:rPr lang="en-GB" sz="2800" b="1" u="sng" dirty="0" smtClean="0"/>
              <a:t>‘War Walks – Bosworth’ </a:t>
            </a:r>
            <a:r>
              <a:rPr lang="en-GB" sz="2800" b="1" dirty="0" smtClean="0"/>
              <a:t>which examines the final battle of the Wars of the Roses and the beginning of the Tudor Dynasty</a:t>
            </a:r>
          </a:p>
          <a:p>
            <a:endParaRPr lang="en-GB" sz="2800" b="1" dirty="0"/>
          </a:p>
          <a:p>
            <a:r>
              <a:rPr lang="en-GB" sz="2800" b="1" dirty="0" smtClean="0"/>
              <a:t>As you watch this (28 minutes) record answers on p.3-5 of your workbook</a:t>
            </a:r>
            <a:endParaRPr lang="en-GB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195736" y="5013176"/>
            <a:ext cx="5400600" cy="46166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chemeClr val="bg1"/>
                </a:solidFill>
              </a:rPr>
              <a:t>DUE</a:t>
            </a:r>
            <a:r>
              <a:rPr lang="en-GB" sz="2400" dirty="0" smtClean="0">
                <a:solidFill>
                  <a:schemeClr val="bg1"/>
                </a:solidFill>
              </a:rPr>
              <a:t>:</a:t>
            </a:r>
            <a:endParaRPr lang="en-GB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187848"/>
      </p:ext>
    </p:extLst>
  </p:cSld>
  <p:clrMapOvr>
    <a:masterClrMapping/>
  </p:clrMapOvr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400</TotalTime>
  <Words>680</Words>
  <Application>Microsoft Office PowerPoint</Application>
  <PresentationFormat>On-screen Show (4:3)</PresentationFormat>
  <Paragraphs>101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Tw Cen MT</vt:lpstr>
      <vt:lpstr>Thatch</vt:lpstr>
      <vt:lpstr>Godalming College History Department AS History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Godalming College History Department AS / A Level History</dc:title>
  <dc:creator>Jonathan Sparshott</dc:creator>
  <cp:lastModifiedBy>Jonathan Sparshott</cp:lastModifiedBy>
  <cp:revision>34</cp:revision>
  <dcterms:created xsi:type="dcterms:W3CDTF">2015-08-28T11:21:09Z</dcterms:created>
  <dcterms:modified xsi:type="dcterms:W3CDTF">2016-09-08T10:08:08Z</dcterms:modified>
</cp:coreProperties>
</file>