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71" r:id="rId3"/>
    <p:sldId id="272" r:id="rId4"/>
    <p:sldId id="268" r:id="rId5"/>
    <p:sldId id="258" r:id="rId6"/>
    <p:sldId id="259" r:id="rId7"/>
    <p:sldId id="260" r:id="rId8"/>
    <p:sldId id="261" r:id="rId9"/>
    <p:sldId id="262" r:id="rId10"/>
    <p:sldId id="263" r:id="rId11"/>
    <p:sldId id="264" r:id="rId12"/>
    <p:sldId id="265" r:id="rId13"/>
    <p:sldId id="266" r:id="rId14"/>
    <p:sldId id="267" r:id="rId15"/>
    <p:sldId id="269" r:id="rId16"/>
    <p:sldId id="27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798299-DE6B-4D1A-BE35-072F1991F4E4}" type="datetimeFigureOut">
              <a:rPr lang="en-GB" smtClean="0"/>
              <a:t>08/09/2016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29AD7B-9546-4111-B653-146CAA0A7E13}" type="slidenum">
              <a:rPr lang="en-GB" smtClean="0"/>
              <a:t>‹#›</a:t>
            </a:fld>
            <a:endParaRPr lang="en-GB"/>
          </a:p>
        </p:txBody>
      </p:sp>
    </p:spTree>
    <p:extLst>
      <p:ext uri="{BB962C8B-B14F-4D97-AF65-F5344CB8AC3E}">
        <p14:creationId xmlns:p14="http://schemas.microsoft.com/office/powerpoint/2010/main" val="96348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67745B-0EDE-45C7-A0A2-CBCAC7F03097}" type="slidenum">
              <a:rPr lang="en-GB" smtClean="0"/>
              <a:t>2</a:t>
            </a:fld>
            <a:endParaRPr lang="en-GB"/>
          </a:p>
        </p:txBody>
      </p:sp>
    </p:spTree>
    <p:extLst>
      <p:ext uri="{BB962C8B-B14F-4D97-AF65-F5344CB8AC3E}">
        <p14:creationId xmlns:p14="http://schemas.microsoft.com/office/powerpoint/2010/main" val="1977665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67745B-0EDE-45C7-A0A2-CBCAC7F03097}" type="slidenum">
              <a:rPr lang="en-GB" smtClean="0"/>
              <a:t>3</a:t>
            </a:fld>
            <a:endParaRPr lang="en-GB"/>
          </a:p>
        </p:txBody>
      </p:sp>
    </p:spTree>
    <p:extLst>
      <p:ext uri="{BB962C8B-B14F-4D97-AF65-F5344CB8AC3E}">
        <p14:creationId xmlns:p14="http://schemas.microsoft.com/office/powerpoint/2010/main" val="1977665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67745B-0EDE-45C7-A0A2-CBCAC7F03097}" type="slidenum">
              <a:rPr lang="en-GB" smtClean="0"/>
              <a:t>16</a:t>
            </a:fld>
            <a:endParaRPr lang="en-GB"/>
          </a:p>
        </p:txBody>
      </p:sp>
    </p:spTree>
    <p:extLst>
      <p:ext uri="{BB962C8B-B14F-4D97-AF65-F5344CB8AC3E}">
        <p14:creationId xmlns:p14="http://schemas.microsoft.com/office/powerpoint/2010/main" val="1977665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1E0E7CA-5397-4A01-8524-567E311A80DA}" type="datetimeFigureOut">
              <a:rPr lang="en-GB" smtClean="0"/>
              <a:t>08/09/2016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5E8BBA-6A7A-49C7-A09B-C56BCFB46E6C}" type="slidenum">
              <a:rPr lang="en-GB" smtClean="0"/>
              <a:t>‹#›</a:t>
            </a:fld>
            <a:endParaRPr lang="en-GB"/>
          </a:p>
        </p:txBody>
      </p:sp>
    </p:spTree>
    <p:extLst>
      <p:ext uri="{BB962C8B-B14F-4D97-AF65-F5344CB8AC3E}">
        <p14:creationId xmlns:p14="http://schemas.microsoft.com/office/powerpoint/2010/main" val="2934422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1E0E7CA-5397-4A01-8524-567E311A80DA}" type="datetimeFigureOut">
              <a:rPr lang="en-GB" smtClean="0"/>
              <a:t>08/09/2016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5E8BBA-6A7A-49C7-A09B-C56BCFB46E6C}" type="slidenum">
              <a:rPr lang="en-GB" smtClean="0"/>
              <a:t>‹#›</a:t>
            </a:fld>
            <a:endParaRPr lang="en-GB"/>
          </a:p>
        </p:txBody>
      </p:sp>
    </p:spTree>
    <p:extLst>
      <p:ext uri="{BB962C8B-B14F-4D97-AF65-F5344CB8AC3E}">
        <p14:creationId xmlns:p14="http://schemas.microsoft.com/office/powerpoint/2010/main" val="1230021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1E0E7CA-5397-4A01-8524-567E311A80DA}" type="datetimeFigureOut">
              <a:rPr lang="en-GB" smtClean="0"/>
              <a:t>08/09/2016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5E8BBA-6A7A-49C7-A09B-C56BCFB46E6C}" type="slidenum">
              <a:rPr lang="en-GB" smtClean="0"/>
              <a:t>‹#›</a:t>
            </a:fld>
            <a:endParaRPr lang="en-GB"/>
          </a:p>
        </p:txBody>
      </p:sp>
    </p:spTree>
    <p:extLst>
      <p:ext uri="{BB962C8B-B14F-4D97-AF65-F5344CB8AC3E}">
        <p14:creationId xmlns:p14="http://schemas.microsoft.com/office/powerpoint/2010/main" val="1635285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1E0E7CA-5397-4A01-8524-567E311A80DA}" type="datetimeFigureOut">
              <a:rPr lang="en-GB" smtClean="0"/>
              <a:t>08/09/2016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5E8BBA-6A7A-49C7-A09B-C56BCFB46E6C}" type="slidenum">
              <a:rPr lang="en-GB" smtClean="0"/>
              <a:t>‹#›</a:t>
            </a:fld>
            <a:endParaRPr lang="en-GB"/>
          </a:p>
        </p:txBody>
      </p:sp>
    </p:spTree>
    <p:extLst>
      <p:ext uri="{BB962C8B-B14F-4D97-AF65-F5344CB8AC3E}">
        <p14:creationId xmlns:p14="http://schemas.microsoft.com/office/powerpoint/2010/main" val="1360658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E0E7CA-5397-4A01-8524-567E311A80DA}" type="datetimeFigureOut">
              <a:rPr lang="en-GB" smtClean="0"/>
              <a:t>08/09/2016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5E8BBA-6A7A-49C7-A09B-C56BCFB46E6C}" type="slidenum">
              <a:rPr lang="en-GB" smtClean="0"/>
              <a:t>‹#›</a:t>
            </a:fld>
            <a:endParaRPr lang="en-GB"/>
          </a:p>
        </p:txBody>
      </p:sp>
    </p:spTree>
    <p:extLst>
      <p:ext uri="{BB962C8B-B14F-4D97-AF65-F5344CB8AC3E}">
        <p14:creationId xmlns:p14="http://schemas.microsoft.com/office/powerpoint/2010/main" val="1713041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1E0E7CA-5397-4A01-8524-567E311A80DA}" type="datetimeFigureOut">
              <a:rPr lang="en-GB" smtClean="0"/>
              <a:t>08/09/2016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5E8BBA-6A7A-49C7-A09B-C56BCFB46E6C}" type="slidenum">
              <a:rPr lang="en-GB" smtClean="0"/>
              <a:t>‹#›</a:t>
            </a:fld>
            <a:endParaRPr lang="en-GB"/>
          </a:p>
        </p:txBody>
      </p:sp>
    </p:spTree>
    <p:extLst>
      <p:ext uri="{BB962C8B-B14F-4D97-AF65-F5344CB8AC3E}">
        <p14:creationId xmlns:p14="http://schemas.microsoft.com/office/powerpoint/2010/main" val="1081236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1E0E7CA-5397-4A01-8524-567E311A80DA}" type="datetimeFigureOut">
              <a:rPr lang="en-GB" smtClean="0"/>
              <a:t>08/09/2016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45E8BBA-6A7A-49C7-A09B-C56BCFB46E6C}" type="slidenum">
              <a:rPr lang="en-GB" smtClean="0"/>
              <a:t>‹#›</a:t>
            </a:fld>
            <a:endParaRPr lang="en-GB"/>
          </a:p>
        </p:txBody>
      </p:sp>
    </p:spTree>
    <p:extLst>
      <p:ext uri="{BB962C8B-B14F-4D97-AF65-F5344CB8AC3E}">
        <p14:creationId xmlns:p14="http://schemas.microsoft.com/office/powerpoint/2010/main" val="1205076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1E0E7CA-5397-4A01-8524-567E311A80DA}" type="datetimeFigureOut">
              <a:rPr lang="en-GB" smtClean="0"/>
              <a:t>08/09/2016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45E8BBA-6A7A-49C7-A09B-C56BCFB46E6C}" type="slidenum">
              <a:rPr lang="en-GB" smtClean="0"/>
              <a:t>‹#›</a:t>
            </a:fld>
            <a:endParaRPr lang="en-GB"/>
          </a:p>
        </p:txBody>
      </p:sp>
    </p:spTree>
    <p:extLst>
      <p:ext uri="{BB962C8B-B14F-4D97-AF65-F5344CB8AC3E}">
        <p14:creationId xmlns:p14="http://schemas.microsoft.com/office/powerpoint/2010/main" val="1398228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E0E7CA-5397-4A01-8524-567E311A80DA}" type="datetimeFigureOut">
              <a:rPr lang="en-GB" smtClean="0"/>
              <a:t>08/09/2016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45E8BBA-6A7A-49C7-A09B-C56BCFB46E6C}" type="slidenum">
              <a:rPr lang="en-GB" smtClean="0"/>
              <a:t>‹#›</a:t>
            </a:fld>
            <a:endParaRPr lang="en-GB"/>
          </a:p>
        </p:txBody>
      </p:sp>
    </p:spTree>
    <p:extLst>
      <p:ext uri="{BB962C8B-B14F-4D97-AF65-F5344CB8AC3E}">
        <p14:creationId xmlns:p14="http://schemas.microsoft.com/office/powerpoint/2010/main" val="3552298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E0E7CA-5397-4A01-8524-567E311A80DA}" type="datetimeFigureOut">
              <a:rPr lang="en-GB" smtClean="0"/>
              <a:t>08/09/2016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5E8BBA-6A7A-49C7-A09B-C56BCFB46E6C}" type="slidenum">
              <a:rPr lang="en-GB" smtClean="0"/>
              <a:t>‹#›</a:t>
            </a:fld>
            <a:endParaRPr lang="en-GB"/>
          </a:p>
        </p:txBody>
      </p:sp>
    </p:spTree>
    <p:extLst>
      <p:ext uri="{BB962C8B-B14F-4D97-AF65-F5344CB8AC3E}">
        <p14:creationId xmlns:p14="http://schemas.microsoft.com/office/powerpoint/2010/main" val="1518290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E0E7CA-5397-4A01-8524-567E311A80DA}" type="datetimeFigureOut">
              <a:rPr lang="en-GB" smtClean="0"/>
              <a:t>08/09/2016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5E8BBA-6A7A-49C7-A09B-C56BCFB46E6C}" type="slidenum">
              <a:rPr lang="en-GB" smtClean="0"/>
              <a:t>‹#›</a:t>
            </a:fld>
            <a:endParaRPr lang="en-GB"/>
          </a:p>
        </p:txBody>
      </p:sp>
    </p:spTree>
    <p:extLst>
      <p:ext uri="{BB962C8B-B14F-4D97-AF65-F5344CB8AC3E}">
        <p14:creationId xmlns:p14="http://schemas.microsoft.com/office/powerpoint/2010/main" val="291925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E0E7CA-5397-4A01-8524-567E311A80DA}" type="datetimeFigureOut">
              <a:rPr lang="en-GB" smtClean="0"/>
              <a:t>08/09/2016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5E8BBA-6A7A-49C7-A09B-C56BCFB46E6C}" type="slidenum">
              <a:rPr lang="en-GB" smtClean="0"/>
              <a:t>‹#›</a:t>
            </a:fld>
            <a:endParaRPr lang="en-GB"/>
          </a:p>
        </p:txBody>
      </p:sp>
    </p:spTree>
    <p:extLst>
      <p:ext uri="{BB962C8B-B14F-4D97-AF65-F5344CB8AC3E}">
        <p14:creationId xmlns:p14="http://schemas.microsoft.com/office/powerpoint/2010/main" val="5395736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hyperlink" Target="https://www.google.co.uk/url?sa=i&amp;rct=j&amp;q=&amp;esrc=s&amp;frm=1&amp;source=images&amp;cd=&amp;cad=rja&amp;uact=8&amp;ved=0CAcQjRxqFQoTCLvDlJHH2McCFQI_2wods7IJLQ&amp;url=https://en.wikipedia.org/wiki/Beer_Hall_Putsch&amp;psig=AFQjCNHhaBZejTvTeAJ8QqnydHLdQIvRmQ&amp;ust=1441290344349515" TargetMode="External"/><Relationship Id="rId7"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Layout" Target="../slideLayouts/slideLayout6.xml"/><Relationship Id="rId6" Type="http://schemas.openxmlformats.org/officeDocument/2006/relationships/hyperlink" Target="http://www.google.co.uk/url?sa=i&amp;rct=j&amp;q=&amp;esrc=s&amp;frm=1&amp;source=images&amp;cd=&amp;cad=rja&amp;uact=8&amp;ved=0CAcQjRxqFQoTCOD_u_PH2McCFYNq2wodcU8Dlg&amp;url=http://www.historyplace.com/worldhistory/firstworldwar/ger-fledgling-democracy.html&amp;bvm=bv.101800829,d.ZGU&amp;psig=AFQjCNFluVsQHDRkspY3gunOYD1wkkLLwg&amp;ust=1441290537625338" TargetMode="Externa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789040"/>
            <a:ext cx="7772400" cy="1800199"/>
          </a:xfrm>
        </p:spPr>
        <p:txBody>
          <a:bodyPr/>
          <a:lstStyle/>
          <a:p>
            <a:r>
              <a:rPr lang="en-GB" dirty="0" smtClean="0"/>
              <a:t>Jonathan Sparshott</a:t>
            </a:r>
            <a:endParaRPr lang="en-GB"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319480"/>
            <a:ext cx="3029302" cy="144016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755576" y="1628801"/>
            <a:ext cx="7772400" cy="1800199"/>
          </a:xfrm>
          <a:prstGeom prst="rect">
            <a:avLst/>
          </a:prstGeom>
        </p:spPr>
        <p:style>
          <a:lnRef idx="1">
            <a:schemeClr val="accent5"/>
          </a:lnRef>
          <a:fillRef idx="3">
            <a:schemeClr val="accent5"/>
          </a:fillRef>
          <a:effectRef idx="2">
            <a:schemeClr val="accent5"/>
          </a:effectRef>
          <a:fontRef idx="minor">
            <a:schemeClr val="lt1"/>
          </a:fontRef>
        </p:style>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t>Welcome to Godalming College and the History and Politics Department</a:t>
            </a:r>
            <a:endParaRPr lang="en-GB" dirty="0"/>
          </a:p>
        </p:txBody>
      </p:sp>
    </p:spTree>
    <p:extLst>
      <p:ext uri="{BB962C8B-B14F-4D97-AF65-F5344CB8AC3E}">
        <p14:creationId xmlns:p14="http://schemas.microsoft.com/office/powerpoint/2010/main" val="27346534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HOW DID THE NAZIS KEEP GERMANY FIGHTING TO THE END IN WW2?</a:t>
            </a:r>
            <a:endParaRPr lang="en-GB" dirty="0"/>
          </a:p>
        </p:txBody>
      </p:sp>
      <p:pic>
        <p:nvPicPr>
          <p:cNvPr id="6146" name="Picture 2" descr="http://i.imgur.com/Q2RU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3" y="1556792"/>
            <a:ext cx="6624735" cy="5094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5552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WHY DID THE HOLOCAUST HAPPEN?</a:t>
            </a:r>
            <a:endParaRPr lang="en-GB" dirty="0"/>
          </a:p>
        </p:txBody>
      </p:sp>
      <p:pic>
        <p:nvPicPr>
          <p:cNvPr id="8194" name="Picture 2" descr="http://www.ducksters.com/history/world_war_ii/holocaust_jewish_arrest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875" y="1268760"/>
            <a:ext cx="7553533" cy="5360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74549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WHY WAS GERMANY DIVIDED IN 1949?</a:t>
            </a:r>
            <a:endParaRPr lang="en-GB" dirty="0"/>
          </a:p>
        </p:txBody>
      </p:sp>
      <p:pic>
        <p:nvPicPr>
          <p:cNvPr id="9220" name="Picture 4" descr="http://c3e308.medialib.glogster.com/media/be/be9c79750b89cfcb5bbb1625367fb51a9b63c0aa75e01e8bf3cc9b9116026d38/19957-jp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556792"/>
            <a:ext cx="6619875" cy="4905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91066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WHY WAS WEST GERMANY SO PROSPEROUS &amp; SUCCESSFUL 1949-63?</a:t>
            </a:r>
            <a:endParaRPr lang="en-GB" dirty="0"/>
          </a:p>
        </p:txBody>
      </p:sp>
      <p:pic>
        <p:nvPicPr>
          <p:cNvPr id="10242" name="Picture 2" descr="http://www.phoenix.de/fm/8/Unser_Wirtschaftswun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81986"/>
            <a:ext cx="4176464" cy="2347462"/>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imgc.allpostersimages.com/images/P-473-488-90/17/1747/F3M3D00Z/posters/konrad-adenauer-poster-for-the-1957-elections-urging-the-people-of-germany-not-to-experi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481986"/>
            <a:ext cx="3650266" cy="4867023"/>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descr="Image result for wirtschaftswund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4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4077072"/>
            <a:ext cx="4962220" cy="2520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24395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844824"/>
          </a:xfrm>
        </p:spPr>
        <p:txBody>
          <a:bodyPr>
            <a:normAutofit fontScale="90000"/>
          </a:bodyPr>
          <a:lstStyle/>
          <a:p>
            <a:r>
              <a:rPr lang="en-GB" dirty="0" smtClean="0"/>
              <a:t>WHY WAS EAST GERMANY SUCH AN ECONOMIC FAILURE THAT THEY HAD TO BUILD THE BERLIN WALL?</a:t>
            </a:r>
            <a:endParaRPr lang="en-GB" dirty="0"/>
          </a:p>
        </p:txBody>
      </p:sp>
      <p:pic>
        <p:nvPicPr>
          <p:cNvPr id="11266" name="Picture 2" descr="http://www.lacasapark.com/la/wp-content/uploads/2010/03/berlin-wall-1024x7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2812" y="2060848"/>
            <a:ext cx="4989667" cy="3888432"/>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www.leipzig-lese.de/files_leipzig_lese/ulbricht-stal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722" y="2204864"/>
            <a:ext cx="3513182"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3520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908719"/>
          </a:xfrm>
        </p:spPr>
        <p:txBody>
          <a:bodyPr/>
          <a:lstStyle/>
          <a:p>
            <a:r>
              <a:rPr lang="en-GB" b="1" dirty="0" smtClean="0"/>
              <a:t>ASSESSMENT</a:t>
            </a:r>
            <a:endParaRPr lang="en-GB" b="1" dirty="0"/>
          </a:p>
        </p:txBody>
      </p:sp>
      <p:sp>
        <p:nvSpPr>
          <p:cNvPr id="3" name="Subtitle 2"/>
          <p:cNvSpPr>
            <a:spLocks noGrp="1"/>
          </p:cNvSpPr>
          <p:nvPr>
            <p:ph type="subTitle" idx="1"/>
          </p:nvPr>
        </p:nvSpPr>
        <p:spPr>
          <a:xfrm>
            <a:off x="323528" y="1916832"/>
            <a:ext cx="8496944" cy="2448272"/>
          </a:xfrm>
        </p:spPr>
        <p:txBody>
          <a:bodyPr/>
          <a:lstStyle/>
          <a:p>
            <a:pPr algn="l"/>
            <a:r>
              <a:rPr lang="en-GB" b="1" dirty="0" smtClean="0">
                <a:solidFill>
                  <a:srgbClr val="002060"/>
                </a:solidFill>
              </a:rPr>
              <a:t>AS LEVEL EXAM 1 HOUR 30 MINUTES</a:t>
            </a:r>
          </a:p>
          <a:p>
            <a:pPr algn="l"/>
            <a:r>
              <a:rPr lang="en-GB" dirty="0" smtClean="0">
                <a:solidFill>
                  <a:srgbClr val="002060"/>
                </a:solidFill>
              </a:rPr>
              <a:t>SECTION A: 1 OF 2 ESSAY QUESTIONS (30 MARKS)</a:t>
            </a:r>
          </a:p>
          <a:p>
            <a:pPr algn="l"/>
            <a:r>
              <a:rPr lang="en-GB" dirty="0" smtClean="0">
                <a:solidFill>
                  <a:srgbClr val="002060"/>
                </a:solidFill>
              </a:rPr>
              <a:t>SECTION B: 1 COMPULSORY INTERPRETATION QUESTION (20 MARKS)</a:t>
            </a:r>
          </a:p>
          <a:p>
            <a:pPr algn="l"/>
            <a:endParaRPr lang="en-GB" dirty="0">
              <a:solidFill>
                <a:srgbClr val="002060"/>
              </a:solidFill>
            </a:endParaRPr>
          </a:p>
        </p:txBody>
      </p:sp>
    </p:spTree>
    <p:extLst>
      <p:ext uri="{BB962C8B-B14F-4D97-AF65-F5344CB8AC3E}">
        <p14:creationId xmlns:p14="http://schemas.microsoft.com/office/powerpoint/2010/main" val="1606325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8410" y="260648"/>
            <a:ext cx="1996761" cy="9492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06016" y="352128"/>
            <a:ext cx="6403776"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sz="3200" b="1" dirty="0" smtClean="0"/>
              <a:t>Todays Lesson</a:t>
            </a:r>
            <a:endParaRPr lang="en-GB" sz="3200" b="1" dirty="0"/>
          </a:p>
        </p:txBody>
      </p:sp>
      <p:sp>
        <p:nvSpPr>
          <p:cNvPr id="7" name="TextBox 6"/>
          <p:cNvSpPr txBox="1"/>
          <p:nvPr/>
        </p:nvSpPr>
        <p:spPr>
          <a:xfrm>
            <a:off x="72009" y="980728"/>
            <a:ext cx="8964487" cy="52322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defRPr/>
            </a:pPr>
            <a:r>
              <a:rPr lang="en-GB"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AIM: </a:t>
            </a:r>
            <a:r>
              <a:rPr lang="en-GB"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Review Induction work and introduce basic terms/geography</a:t>
            </a:r>
            <a:endParaRPr lang="en-GB"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TextBox 1"/>
          <p:cNvSpPr txBox="1"/>
          <p:nvPr/>
        </p:nvSpPr>
        <p:spPr>
          <a:xfrm>
            <a:off x="7141822" y="3492297"/>
            <a:ext cx="1778341" cy="338554"/>
          </a:xfrm>
          <a:prstGeom prst="rect">
            <a:avLst/>
          </a:prstGeom>
          <a:noFill/>
        </p:spPr>
        <p:txBody>
          <a:bodyPr wrap="square" rtlCol="0">
            <a:spAutoFit/>
          </a:bodyPr>
          <a:lstStyle/>
          <a:p>
            <a:pPr algn="ctr"/>
            <a:r>
              <a:rPr lang="en-GB" sz="1600" dirty="0" smtClean="0"/>
              <a:t>Gustav Stresemann</a:t>
            </a:r>
            <a:endParaRPr lang="en-GB" sz="1600" dirty="0"/>
          </a:p>
        </p:txBody>
      </p:sp>
      <p:sp>
        <p:nvSpPr>
          <p:cNvPr id="9" name="TextBox 8"/>
          <p:cNvSpPr txBox="1"/>
          <p:nvPr/>
        </p:nvSpPr>
        <p:spPr>
          <a:xfrm>
            <a:off x="7274619" y="5970766"/>
            <a:ext cx="1584176" cy="338554"/>
          </a:xfrm>
          <a:prstGeom prst="rect">
            <a:avLst/>
          </a:prstGeom>
          <a:noFill/>
        </p:spPr>
        <p:txBody>
          <a:bodyPr wrap="square" rtlCol="0">
            <a:spAutoFit/>
          </a:bodyPr>
          <a:lstStyle/>
          <a:p>
            <a:pPr algn="ctr"/>
            <a:r>
              <a:rPr lang="en-GB" sz="1600" dirty="0" smtClean="0"/>
              <a:t>Adolf Hitler</a:t>
            </a:r>
          </a:p>
        </p:txBody>
      </p:sp>
      <p:cxnSp>
        <p:nvCxnSpPr>
          <p:cNvPr id="10" name="Straight Connector 9"/>
          <p:cNvCxnSpPr/>
          <p:nvPr/>
        </p:nvCxnSpPr>
        <p:spPr>
          <a:xfrm>
            <a:off x="7141822" y="1703792"/>
            <a:ext cx="0" cy="467318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31540" y="1864892"/>
            <a:ext cx="6552728" cy="3046988"/>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Take out the induction work you were given during enrolment and turn to the section on Germany</a:t>
            </a:r>
          </a:p>
          <a:p>
            <a:pPr marL="285750" indent="-285750">
              <a:buFont typeface="Arial" panose="020B0604020202020204" pitchFamily="34" charset="0"/>
              <a:buChar char="•"/>
            </a:pPr>
            <a:endParaRPr lang="en-GB" sz="2400" dirty="0" smtClean="0"/>
          </a:p>
          <a:p>
            <a:pPr marL="285750" indent="-285750">
              <a:buFont typeface="Arial" panose="020B0604020202020204" pitchFamily="34" charset="0"/>
              <a:buChar char="•"/>
            </a:pPr>
            <a:r>
              <a:rPr lang="en-GB" sz="2400" dirty="0" smtClean="0"/>
              <a:t>With the person next to you spend 5 minutes checking your answers to the map-based questions (make sure you know the name of the person you are working with)</a:t>
            </a:r>
            <a:endParaRPr lang="en-GB" sz="2400" dirty="0"/>
          </a:p>
        </p:txBody>
      </p:sp>
      <p:sp>
        <p:nvSpPr>
          <p:cNvPr id="12" name="TextBox 11"/>
          <p:cNvSpPr txBox="1"/>
          <p:nvPr/>
        </p:nvSpPr>
        <p:spPr>
          <a:xfrm>
            <a:off x="431540" y="5724544"/>
            <a:ext cx="6478252" cy="830997"/>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GB" sz="2400" cap="small" dirty="0" smtClean="0"/>
              <a:t>HOMEWORK: Complete the summary activity on page 3 of your workbook </a:t>
            </a:r>
            <a:endParaRPr lang="en-GB" sz="2400" cap="small" dirty="0"/>
          </a:p>
        </p:txBody>
      </p:sp>
      <p:pic>
        <p:nvPicPr>
          <p:cNvPr id="2050" name="Picture 2" descr="http://upload.wikimedia.org/wikipedia/commons/thumb/2/2b/Bundesarchiv_Bild_146-1989-040-27%2C_Gustav_Stresemann.jpg/220px-Bundesarchiv_Bild_146-1989-040-27%2C_Gustav_Streseman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2644" y="1847890"/>
            <a:ext cx="1076695" cy="16444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2" name="Picture 4" descr="http://1.bp.blogspot.com/-y5EQOu01bLc/UPmDGzOasFI/AAAAAAAAAKI/sr5ctnBBTWs/s1600/hitler+(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16716" y="4229975"/>
            <a:ext cx="1340148" cy="17013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667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3395" y="333800"/>
            <a:ext cx="6444869"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sz="3200" b="1" dirty="0" smtClean="0"/>
              <a:t>Introduction to the </a:t>
            </a:r>
            <a:r>
              <a:rPr lang="en-GB" sz="3200" b="1" dirty="0" smtClean="0"/>
              <a:t> AS Course</a:t>
            </a:r>
            <a:endParaRPr lang="en-GB" sz="3200" b="1" dirty="0"/>
          </a:p>
        </p:txBody>
      </p:sp>
      <p:sp>
        <p:nvSpPr>
          <p:cNvPr id="6" name="TextBox 5"/>
          <p:cNvSpPr txBox="1"/>
          <p:nvPr/>
        </p:nvSpPr>
        <p:spPr>
          <a:xfrm>
            <a:off x="341453" y="1628800"/>
            <a:ext cx="8496944" cy="2246769"/>
          </a:xfrm>
          <a:prstGeom prst="rect">
            <a:avLst/>
          </a:prstGeom>
          <a:noFill/>
        </p:spPr>
        <p:txBody>
          <a:bodyPr wrap="square" rtlCol="0">
            <a:spAutoFit/>
          </a:bodyPr>
          <a:lstStyle/>
          <a:p>
            <a:pPr marL="285750" indent="-285750">
              <a:buFont typeface="Arial" panose="020B0604020202020204" pitchFamily="34" charset="0"/>
              <a:buChar char="•"/>
            </a:pPr>
            <a:r>
              <a:rPr lang="en-GB" sz="2800" dirty="0" smtClean="0"/>
              <a:t>In your </a:t>
            </a:r>
            <a:r>
              <a:rPr lang="en-GB" sz="2800" i="1" u="sng" dirty="0" smtClean="0"/>
              <a:t>AS Level </a:t>
            </a:r>
            <a:r>
              <a:rPr lang="en-GB" sz="2800" dirty="0" smtClean="0"/>
              <a:t>you </a:t>
            </a:r>
            <a:r>
              <a:rPr lang="en-GB" sz="2800" dirty="0" smtClean="0"/>
              <a:t>will study </a:t>
            </a:r>
            <a:r>
              <a:rPr lang="en-GB" sz="2800" b="1" dirty="0" smtClean="0"/>
              <a:t>two units</a:t>
            </a:r>
            <a:r>
              <a:rPr lang="en-GB" sz="2800" dirty="0" smtClean="0"/>
              <a:t>, one </a:t>
            </a:r>
            <a:r>
              <a:rPr lang="en-GB" sz="2800" b="1" dirty="0" smtClean="0"/>
              <a:t>British</a:t>
            </a:r>
            <a:r>
              <a:rPr lang="en-GB" sz="2800" dirty="0" smtClean="0"/>
              <a:t> and one </a:t>
            </a:r>
            <a:r>
              <a:rPr lang="en-GB" sz="2800" b="1" dirty="0" smtClean="0"/>
              <a:t>non-British</a:t>
            </a:r>
          </a:p>
          <a:p>
            <a:pPr marL="285750" indent="-285750">
              <a:buFont typeface="Arial" panose="020B0604020202020204" pitchFamily="34" charset="0"/>
              <a:buChar char="•"/>
            </a:pPr>
            <a:endParaRPr lang="en-GB" sz="2800" b="1" dirty="0" smtClean="0"/>
          </a:p>
          <a:p>
            <a:pPr marL="285750" indent="-285750">
              <a:buFont typeface="Arial" panose="020B0604020202020204" pitchFamily="34" charset="0"/>
              <a:buChar char="•"/>
            </a:pPr>
            <a:r>
              <a:rPr lang="en-GB" sz="2800" dirty="0" smtClean="0"/>
              <a:t>Each is worth 50% of the overall AS Level </a:t>
            </a:r>
            <a:endParaRPr lang="en-GB" sz="2800" dirty="0" smtClean="0"/>
          </a:p>
          <a:p>
            <a:pPr marL="285750" indent="-285750">
              <a:buFont typeface="Arial" panose="020B0604020202020204" pitchFamily="34" charset="0"/>
              <a:buChar char="•"/>
            </a:pPr>
            <a:endParaRPr lang="en-GB" sz="2800" b="1" dirty="0" smtClean="0"/>
          </a:p>
        </p:txBody>
      </p:sp>
      <p:graphicFrame>
        <p:nvGraphicFramePr>
          <p:cNvPr id="7" name="Table 6"/>
          <p:cNvGraphicFramePr>
            <a:graphicFrameLocks noGrp="1"/>
          </p:cNvGraphicFramePr>
          <p:nvPr>
            <p:extLst>
              <p:ext uri="{D42A27DB-BD31-4B8C-83A1-F6EECF244321}">
                <p14:modId xmlns:p14="http://schemas.microsoft.com/office/powerpoint/2010/main" val="1914384027"/>
              </p:ext>
            </p:extLst>
          </p:nvPr>
        </p:nvGraphicFramePr>
        <p:xfrm>
          <a:off x="503395" y="4005064"/>
          <a:ext cx="7741014" cy="1974110"/>
        </p:xfrm>
        <a:graphic>
          <a:graphicData uri="http://schemas.openxmlformats.org/drawingml/2006/table">
            <a:tbl>
              <a:tblPr firstRow="1" bandRow="1">
                <a:effectLst>
                  <a:outerShdw blurRad="50800" dist="38100" dir="5400000" algn="t" rotWithShape="0">
                    <a:prstClr val="black">
                      <a:alpha val="40000"/>
                    </a:prstClr>
                  </a:outerShdw>
                </a:effectLst>
                <a:tableStyleId>{0505E3EF-67EA-436B-97B2-0124C06EBD24}</a:tableStyleId>
              </a:tblPr>
              <a:tblGrid>
                <a:gridCol w="3870507"/>
                <a:gridCol w="3870507"/>
              </a:tblGrid>
              <a:tr h="576064">
                <a:tc gridSpan="2">
                  <a:txBody>
                    <a:bodyPr/>
                    <a:lstStyle/>
                    <a:p>
                      <a:pPr algn="ctr"/>
                      <a:r>
                        <a:rPr lang="en-GB" sz="2800" dirty="0" smtClean="0"/>
                        <a:t>AS Level</a:t>
                      </a:r>
                      <a:endParaRPr lang="en-GB"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endParaRPr lang="en-GB" dirty="0"/>
                    </a:p>
                  </a:txBody>
                  <a:tcPr/>
                </a:tc>
              </a:tr>
              <a:tr h="1398046">
                <a:tc>
                  <a:txBody>
                    <a:bodyPr/>
                    <a:lstStyle/>
                    <a:p>
                      <a:pPr algn="l"/>
                      <a:r>
                        <a:rPr lang="en-GB" sz="2800" b="1" dirty="0" smtClean="0"/>
                        <a:t>Unit 1</a:t>
                      </a:r>
                      <a:r>
                        <a:rPr lang="en-GB" sz="2800" dirty="0" smtClean="0"/>
                        <a:t>;</a:t>
                      </a:r>
                      <a:r>
                        <a:rPr lang="en-GB" sz="2800" baseline="0" dirty="0" smtClean="0"/>
                        <a:t>  England 1485-1558: the Early Tudors</a:t>
                      </a:r>
                      <a:endParaRPr lang="en-GB" sz="2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800" b="1" dirty="0" smtClean="0"/>
                        <a:t>Unit 2</a:t>
                      </a:r>
                      <a:r>
                        <a:rPr lang="en-GB" sz="2800" dirty="0" smtClean="0"/>
                        <a:t>;</a:t>
                      </a:r>
                      <a:r>
                        <a:rPr lang="en-GB" sz="2800" baseline="0" dirty="0" smtClean="0"/>
                        <a:t>  Democracy and Dictatorships  in Germany 1919-1963</a:t>
                      </a:r>
                      <a:endParaRPr lang="en-GB" sz="28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r>
            </a:tbl>
          </a:graphicData>
        </a:graphic>
      </p:graphicFrame>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8410" y="333800"/>
            <a:ext cx="1996761" cy="949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838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8410" y="260648"/>
            <a:ext cx="1996761" cy="9492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44488" y="352128"/>
            <a:ext cx="6403776"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sz="3200" b="1" dirty="0" smtClean="0"/>
              <a:t>Introduction to the Course</a:t>
            </a:r>
            <a:endParaRPr lang="en-GB" sz="3200" b="1" dirty="0"/>
          </a:p>
        </p:txBody>
      </p:sp>
      <p:sp>
        <p:nvSpPr>
          <p:cNvPr id="7" name="TextBox 6"/>
          <p:cNvSpPr txBox="1"/>
          <p:nvPr/>
        </p:nvSpPr>
        <p:spPr>
          <a:xfrm>
            <a:off x="72009" y="980728"/>
            <a:ext cx="8964487" cy="523220"/>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defRPr/>
            </a:pPr>
            <a:r>
              <a:rPr lang="en-GB"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Unit 2; </a:t>
            </a:r>
            <a:r>
              <a:rPr lang="en-GB" sz="2800" dirty="0"/>
              <a:t>Democracy and Dictatorships  in Germany 1919-1963</a:t>
            </a:r>
          </a:p>
        </p:txBody>
      </p:sp>
      <p:sp>
        <p:nvSpPr>
          <p:cNvPr id="2" name="TextBox 1"/>
          <p:cNvSpPr txBox="1"/>
          <p:nvPr/>
        </p:nvSpPr>
        <p:spPr>
          <a:xfrm>
            <a:off x="7141822" y="3492297"/>
            <a:ext cx="1778341" cy="338554"/>
          </a:xfrm>
          <a:prstGeom prst="rect">
            <a:avLst/>
          </a:prstGeom>
          <a:noFill/>
        </p:spPr>
        <p:txBody>
          <a:bodyPr wrap="square" rtlCol="0">
            <a:spAutoFit/>
          </a:bodyPr>
          <a:lstStyle/>
          <a:p>
            <a:pPr algn="ctr"/>
            <a:r>
              <a:rPr lang="en-GB" sz="1600" dirty="0" smtClean="0"/>
              <a:t>Gustav Stresemann</a:t>
            </a:r>
            <a:endParaRPr lang="en-GB" sz="1600" dirty="0"/>
          </a:p>
        </p:txBody>
      </p:sp>
      <p:sp>
        <p:nvSpPr>
          <p:cNvPr id="9" name="TextBox 8"/>
          <p:cNvSpPr txBox="1"/>
          <p:nvPr/>
        </p:nvSpPr>
        <p:spPr>
          <a:xfrm>
            <a:off x="7274619" y="5970766"/>
            <a:ext cx="1584176" cy="338554"/>
          </a:xfrm>
          <a:prstGeom prst="rect">
            <a:avLst/>
          </a:prstGeom>
          <a:noFill/>
        </p:spPr>
        <p:txBody>
          <a:bodyPr wrap="square" rtlCol="0">
            <a:spAutoFit/>
          </a:bodyPr>
          <a:lstStyle/>
          <a:p>
            <a:pPr algn="ctr"/>
            <a:r>
              <a:rPr lang="en-GB" sz="1600" dirty="0" smtClean="0"/>
              <a:t>Adolf Hitler</a:t>
            </a:r>
          </a:p>
        </p:txBody>
      </p:sp>
      <p:cxnSp>
        <p:nvCxnSpPr>
          <p:cNvPr id="10" name="Straight Connector 9"/>
          <p:cNvCxnSpPr/>
          <p:nvPr/>
        </p:nvCxnSpPr>
        <p:spPr>
          <a:xfrm>
            <a:off x="7141822" y="1703792"/>
            <a:ext cx="0" cy="467318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79512" y="1701592"/>
            <a:ext cx="6908898" cy="1200329"/>
          </a:xfrm>
          <a:prstGeom prst="rect">
            <a:avLst/>
          </a:prstGeom>
          <a:noFill/>
        </p:spPr>
        <p:txBody>
          <a:bodyPr wrap="square" rtlCol="0">
            <a:spAutoFit/>
          </a:bodyPr>
          <a:lstStyle/>
          <a:p>
            <a:r>
              <a:rPr lang="en-GB" dirty="0" smtClean="0"/>
              <a:t>The Unit 2 topic examines Germany between 1919 and 1963 looking at the turbulent changes it experienced following the First World War, the rise and rule of the Nazis, and how Germany emerged from the Second World War only to be divided and at the heart of the Cold War</a:t>
            </a:r>
            <a:endParaRPr lang="en-GB" dirty="0"/>
          </a:p>
        </p:txBody>
      </p:sp>
      <p:sp>
        <p:nvSpPr>
          <p:cNvPr id="15" name="TextBox 14"/>
          <p:cNvSpPr txBox="1"/>
          <p:nvPr/>
        </p:nvSpPr>
        <p:spPr>
          <a:xfrm>
            <a:off x="470012" y="3068960"/>
            <a:ext cx="6552728" cy="2862322"/>
          </a:xfrm>
          <a:prstGeom prst="rect">
            <a:avLst/>
          </a:prstGeom>
          <a:noFill/>
        </p:spPr>
        <p:txBody>
          <a:bodyPr wrap="square" rtlCol="0">
            <a:spAutoFit/>
          </a:bodyPr>
          <a:lstStyle/>
          <a:p>
            <a:pPr marL="285750" indent="-285750">
              <a:buFont typeface="Arial" panose="020B0604020202020204" pitchFamily="34" charset="0"/>
              <a:buChar char="•"/>
            </a:pPr>
            <a:r>
              <a:rPr lang="en-GB" dirty="0" smtClean="0"/>
              <a:t>It combines detailed </a:t>
            </a:r>
            <a:r>
              <a:rPr lang="en-GB" b="1" dirty="0" smtClean="0"/>
              <a:t>own knowledge </a:t>
            </a:r>
            <a:r>
              <a:rPr lang="en-GB" dirty="0" smtClean="0"/>
              <a:t>of the period with the ability to analyse and use </a:t>
            </a:r>
            <a:r>
              <a:rPr lang="en-GB" b="1" dirty="0" smtClean="0"/>
              <a:t>historical interpretations</a:t>
            </a:r>
          </a:p>
          <a:p>
            <a:pPr marL="285750" indent="-285750">
              <a:buFont typeface="Arial" panose="020B0604020202020204" pitchFamily="34" charset="0"/>
              <a:buChar char="•"/>
            </a:pPr>
            <a:endParaRPr lang="en-GB" b="1" dirty="0" smtClean="0"/>
          </a:p>
          <a:p>
            <a:pPr marL="285750" indent="-285750">
              <a:buFont typeface="Arial" panose="020B0604020202020204" pitchFamily="34" charset="0"/>
              <a:buChar char="•"/>
            </a:pPr>
            <a:r>
              <a:rPr lang="en-GB" dirty="0" smtClean="0"/>
              <a:t>In the Unit 1 exam you will answer questions from two sections</a:t>
            </a:r>
          </a:p>
          <a:p>
            <a:pPr marL="285750" indent="-285750">
              <a:buFont typeface="Arial" panose="020B0604020202020204" pitchFamily="34" charset="0"/>
              <a:buChar char="•"/>
            </a:pPr>
            <a:endParaRPr lang="en-GB" dirty="0" smtClean="0"/>
          </a:p>
          <a:p>
            <a:r>
              <a:rPr lang="en-GB" dirty="0" smtClean="0"/>
              <a:t>	</a:t>
            </a:r>
            <a:r>
              <a:rPr lang="en-GB" b="1" dirty="0" smtClean="0"/>
              <a:t>SECTION A</a:t>
            </a:r>
            <a:r>
              <a:rPr lang="en-GB" dirty="0" smtClean="0"/>
              <a:t>:  one 30 mark own knowledge essay from a 	choice of two</a:t>
            </a:r>
          </a:p>
          <a:p>
            <a:endParaRPr lang="en-GB" dirty="0" smtClean="0"/>
          </a:p>
          <a:p>
            <a:r>
              <a:rPr lang="en-GB" dirty="0"/>
              <a:t>	</a:t>
            </a:r>
            <a:r>
              <a:rPr lang="en-GB" b="1" dirty="0" smtClean="0"/>
              <a:t>SECTION B</a:t>
            </a:r>
            <a:r>
              <a:rPr lang="en-GB" dirty="0" smtClean="0"/>
              <a:t>: a 20 mark answer based on a historical 	interpretation</a:t>
            </a:r>
            <a:endParaRPr lang="en-GB" dirty="0"/>
          </a:p>
        </p:txBody>
      </p:sp>
      <p:sp>
        <p:nvSpPr>
          <p:cNvPr id="12" name="TextBox 11"/>
          <p:cNvSpPr txBox="1"/>
          <p:nvPr/>
        </p:nvSpPr>
        <p:spPr>
          <a:xfrm>
            <a:off x="899592" y="6036096"/>
            <a:ext cx="5616624" cy="46166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GB" sz="2400" cap="small" dirty="0" smtClean="0"/>
              <a:t>Unit 1= 50 marks, 1 hour 30 minutes exam</a:t>
            </a:r>
            <a:endParaRPr lang="en-GB" sz="2400" cap="small" dirty="0"/>
          </a:p>
        </p:txBody>
      </p:sp>
      <p:pic>
        <p:nvPicPr>
          <p:cNvPr id="2050" name="Picture 2" descr="http://upload.wikimedia.org/wikipedia/commons/thumb/2/2b/Bundesarchiv_Bild_146-1989-040-27%2C_Gustav_Stresemann.jpg/220px-Bundesarchiv_Bild_146-1989-040-27%2C_Gustav_Streseman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2644" y="1847890"/>
            <a:ext cx="1076695" cy="16444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2" name="Picture 4" descr="http://1.bp.blogspot.com/-y5EQOu01bLc/UPmDGzOasFI/AAAAAAAAAKI/sr5ctnBBTWs/s1600/hitler+(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16716" y="4229975"/>
            <a:ext cx="1340148" cy="17013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6195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2880320" cy="6178698"/>
          </a:xfrm>
        </p:spPr>
        <p:txBody>
          <a:bodyPr>
            <a:noAutofit/>
          </a:bodyPr>
          <a:lstStyle/>
          <a:p>
            <a:pPr algn="l"/>
            <a:r>
              <a:rPr lang="en-GB" sz="2400" b="1" dirty="0" smtClean="0"/>
              <a:t>THE SYLLABUS IS IN 4 MAIN PARTS:</a:t>
            </a:r>
            <a:br>
              <a:rPr lang="en-GB" sz="2400" b="1" dirty="0" smtClean="0"/>
            </a:br>
            <a:r>
              <a:rPr lang="en-GB" sz="2400" b="1" dirty="0" smtClean="0"/>
              <a:t>1. </a:t>
            </a:r>
            <a:r>
              <a:rPr lang="en-GB" sz="2000" b="1" dirty="0" smtClean="0"/>
              <a:t>The </a:t>
            </a:r>
            <a:r>
              <a:rPr lang="en-GB" sz="2000" b="1" dirty="0"/>
              <a:t>establishment and development of the Weimar Republic </a:t>
            </a:r>
            <a:r>
              <a:rPr lang="en-GB" sz="2000" b="1" dirty="0" smtClean="0"/>
              <a:t>1919–33</a:t>
            </a:r>
            <a:br>
              <a:rPr lang="en-GB" sz="2000" b="1" dirty="0" smtClean="0"/>
            </a:br>
            <a:r>
              <a:rPr lang="en-GB" sz="2000" b="1" dirty="0" smtClean="0"/>
              <a:t/>
            </a:r>
            <a:br>
              <a:rPr lang="en-GB" sz="2000" b="1" dirty="0" smtClean="0"/>
            </a:br>
            <a:r>
              <a:rPr lang="en-GB" sz="2000" b="1" dirty="0" smtClean="0"/>
              <a:t>2.  The </a:t>
            </a:r>
            <a:r>
              <a:rPr lang="en-GB" sz="2000" b="1" dirty="0"/>
              <a:t>establishment of the Nazi Dictatorship and its domestic policies 1933–9 </a:t>
            </a:r>
            <a:r>
              <a:rPr lang="en-GB" sz="2000" b="1" dirty="0" smtClean="0"/>
              <a:t/>
            </a:r>
            <a:br>
              <a:rPr lang="en-GB" sz="2000" b="1" dirty="0" smtClean="0"/>
            </a:br>
            <a:r>
              <a:rPr lang="en-GB" sz="2000" b="1" dirty="0" smtClean="0"/>
              <a:t/>
            </a:r>
            <a:br>
              <a:rPr lang="en-GB" sz="2000" b="1" dirty="0" smtClean="0"/>
            </a:br>
            <a:r>
              <a:rPr lang="en-GB" sz="2000" b="1" dirty="0" smtClean="0"/>
              <a:t>3. </a:t>
            </a:r>
            <a:r>
              <a:rPr lang="en-GB" sz="2000" b="1" dirty="0"/>
              <a:t>The impact of war and defeat on Germany 1939–49 </a:t>
            </a:r>
            <a:r>
              <a:rPr lang="en-GB" sz="2000" b="1" dirty="0" smtClean="0"/>
              <a:t/>
            </a:r>
            <a:br>
              <a:rPr lang="en-GB" sz="2000" b="1" dirty="0" smtClean="0"/>
            </a:br>
            <a:r>
              <a:rPr lang="en-GB" sz="2000" dirty="0"/>
              <a:t/>
            </a:r>
            <a:br>
              <a:rPr lang="en-GB" sz="2000" dirty="0"/>
            </a:br>
            <a:r>
              <a:rPr lang="en-GB" sz="2000" b="1" dirty="0" smtClean="0"/>
              <a:t>4. </a:t>
            </a:r>
            <a:r>
              <a:rPr lang="en-GB" sz="2000" b="1" dirty="0"/>
              <a:t>Divided Germany: The Federal Republic and the DDR 1949–63 </a:t>
            </a:r>
            <a:r>
              <a:rPr lang="en-GB" sz="2000" dirty="0"/>
              <a:t/>
            </a:r>
            <a:br>
              <a:rPr lang="en-GB" sz="2000" dirty="0"/>
            </a:br>
            <a:endParaRPr lang="en-GB" sz="2000" dirty="0"/>
          </a:p>
        </p:txBody>
      </p:sp>
      <p:pic>
        <p:nvPicPr>
          <p:cNvPr id="12290" name="Picture 2" descr="http://qph.is.quoracdn.net/main-qimg-566660d27b0a4f7ddef3d54748b4afed?convert_to_webp=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9335" y="116632"/>
            <a:ext cx="3224039" cy="1933043"/>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s://www.jewishvirtuallibrary.org/images/hitl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2161510"/>
            <a:ext cx="2657426" cy="1915561"/>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i0.wp.com/i.dailymail.co.uk/i/pix/2013/06/23/article-2346829-1A7192D7000005DC-55_634x428.jpg?resize=634%2C4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2161511"/>
            <a:ext cx="2880320" cy="1944443"/>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8" descr="Image result for adenauer and ulbrich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229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7824" y="4293096"/>
            <a:ext cx="4165902" cy="2340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9" name="Picture 11" descr="http://home.wlu.edu/~patchw/His_215/_borders/1928_metropolis2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61063" y="160339"/>
            <a:ext cx="2022324" cy="1828502"/>
          </a:xfrm>
          <a:prstGeom prst="rect">
            <a:avLst/>
          </a:prstGeom>
          <a:noFill/>
          <a:extLst>
            <a:ext uri="{909E8E84-426E-40DD-AFC4-6F175D3DCCD1}">
              <a14:hiddenFill xmlns:a14="http://schemas.microsoft.com/office/drawing/2010/main">
                <a:solidFill>
                  <a:srgbClr val="FFFFFF"/>
                </a:solidFill>
              </a14:hiddenFill>
            </a:ext>
          </a:extLst>
        </p:spPr>
      </p:pic>
      <p:pic>
        <p:nvPicPr>
          <p:cNvPr id="12301" name="Picture 13" descr="http://www.jfklibrary.org/~/media/assets/Rollout/JFK%20in%20History/berlinredbluejpg.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25470" y="4265171"/>
            <a:ext cx="1811027" cy="2368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518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HOW DID THE WEIMAR REPUBLIC  SURVIVE THE MANY CHALLENGES TO IT UP TO 1929?</a:t>
            </a:r>
            <a:endParaRPr lang="en-GB" dirty="0"/>
          </a:p>
        </p:txBody>
      </p:sp>
      <p:pic>
        <p:nvPicPr>
          <p:cNvPr id="2050" name="Picture 2" descr="Deutsches Reich / Inflation ~ Reichsbankdirektorium Berlin ~ 1 Bio. Mark 1923 ~ I-II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641" y="1864957"/>
            <a:ext cx="4901660" cy="235613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upload.wikimedia.org/wikipedia/commons/d/d7/Bundesarchiv_Bild_146-2007-0003,_Soldaten_bei_der_Verhaftung_von_Stadtr%C3%A4ten.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8281" y="1829519"/>
            <a:ext cx="3413029" cy="246357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friedrich ebert and gustav streseman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405" y="4509120"/>
            <a:ext cx="4587003" cy="216024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8" descr="Image result for friedrich ebert and gustav stresemann"/>
          <p:cNvSpPr>
            <a:spLocks noChangeAspect="1" noChangeArrowheads="1"/>
          </p:cNvSpPr>
          <p:nvPr/>
        </p:nvSpPr>
        <p:spPr bwMode="auto">
          <a:xfrm>
            <a:off x="1206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10" descr="Image result for friedrich ebert and gustav stresemann"/>
          <p:cNvSpPr>
            <a:spLocks noChangeAspect="1" noChangeArrowheads="1"/>
          </p:cNvSpPr>
          <p:nvPr/>
        </p:nvSpPr>
        <p:spPr bwMode="auto">
          <a:xfrm>
            <a:off x="27305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60" name="Picture 12" descr="http://www.historyplace.com/worldhistory/firstworldwar/ger-340-ebert.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3568" y="4293096"/>
            <a:ext cx="2391990"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0124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WHY NEVERTHELESS WAS HITLER ABLE TO COME TO POWER IN 1933?</a:t>
            </a:r>
            <a:endParaRPr lang="en-GB" dirty="0"/>
          </a:p>
        </p:txBody>
      </p:sp>
      <p:pic>
        <p:nvPicPr>
          <p:cNvPr id="3074" name="Picture 2" descr="Unemploy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12776"/>
            <a:ext cx="3540224" cy="244827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endzog.files.wordpress.com/2012/04/hitler-in-crowd-nuremberg-1933.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0012" y="1770788"/>
            <a:ext cx="4322508" cy="432250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hitlertriumphant.files.wordpress.com/2010/07/h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494" y="4077072"/>
            <a:ext cx="3865458" cy="247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7884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HOW DID HITLER MANAGE TO CREATE A NAZI DICTATORSHIP SO QUICKLY?</a:t>
            </a:r>
            <a:endParaRPr lang="en-GB" dirty="0"/>
          </a:p>
        </p:txBody>
      </p:sp>
      <p:pic>
        <p:nvPicPr>
          <p:cNvPr id="4098" name="Picture 2" descr="http://alphahistory.com/nazigermany/wp-content/uploads/2012/06/dossier-start-bg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621073"/>
            <a:ext cx="1728192" cy="230425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crystalinks.com/nightlongkniv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1628800"/>
            <a:ext cx="5715000" cy="318135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ushmm.org/lcmedia/photo/lc/image/31/3136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4221088"/>
            <a:ext cx="3647643" cy="226127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8" descr="Image result for army oath to hitl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106" name="Picture 10" descr="http://jewishcurrents.org/wp-content/uploads/2013/08/fuehreroath.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064" y="4869158"/>
            <a:ext cx="2069654" cy="1830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22666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HOW DID THE NAZIS CONTROL GERMANY 1933-9?</a:t>
            </a:r>
            <a:endParaRPr lang="en-GB" dirty="0"/>
          </a:p>
        </p:txBody>
      </p:sp>
      <p:pic>
        <p:nvPicPr>
          <p:cNvPr id="5122" name="Picture 2" descr="https://www2.bc.edu/sean-scanlon-4/Final/images/propagand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385" y="1700808"/>
            <a:ext cx="4290623" cy="497874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i.dailymail.co.uk/i/pix/2013/04/16/article-2309885-1953153F000005DC-284_964x64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9724" y="4278934"/>
            <a:ext cx="3604663" cy="2400616"/>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http://www.mobal.com/blog/wp-content/uploads/2009/12/Autobahn-Histor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6194" y="1556792"/>
            <a:ext cx="3708194" cy="2521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9358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HOW SUCCESSFUL WAS NAZI ECONOMIC POLICY 1933-9?</a:t>
            </a:r>
            <a:endParaRPr lang="en-GB" dirty="0"/>
          </a:p>
        </p:txBody>
      </p:sp>
      <p:pic>
        <p:nvPicPr>
          <p:cNvPr id="3" name="Picture 6" descr="http://3.bp.blogspot.com/-nbXhnziLON4/UJnUHxkovCI/AAAAAAAAAVk/BqQIeuJtNxY/s1600/Nazi_ec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1862403"/>
            <a:ext cx="2265040" cy="351081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2" descr="http://resources0.news.com.au/images/2011/02/16/1226006/921792-hitler-3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11" y="1941174"/>
            <a:ext cx="5839389" cy="3288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4791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387</TotalTime>
  <Words>396</Words>
  <Application>Microsoft Office PowerPoint</Application>
  <PresentationFormat>On-screen Show (4:3)</PresentationFormat>
  <Paragraphs>48</Paragraphs>
  <Slides>16</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Jonathan Sparshott</vt:lpstr>
      <vt:lpstr>PowerPoint Presentation</vt:lpstr>
      <vt:lpstr>PowerPoint Presentation</vt:lpstr>
      <vt:lpstr>THE SYLLABUS IS IN 4 MAIN PARTS: 1. The establishment and development of the Weimar Republic 1919–33  2.  The establishment of the Nazi Dictatorship and its domestic policies 1933–9   3. The impact of war and defeat on Germany 1939–49   4. Divided Germany: The Federal Republic and the DDR 1949–63  </vt:lpstr>
      <vt:lpstr>HOW DID THE WEIMAR REPUBLIC  SURVIVE THE MANY CHALLENGES TO IT UP TO 1929?</vt:lpstr>
      <vt:lpstr>WHY NEVERTHELESS WAS HITLER ABLE TO COME TO POWER IN 1933?</vt:lpstr>
      <vt:lpstr>HOW DID HITLER MANAGE TO CREATE A NAZI DICTATORSHIP SO QUICKLY?</vt:lpstr>
      <vt:lpstr>HOW DID THE NAZIS CONTROL GERMANY 1933-9?</vt:lpstr>
      <vt:lpstr>HOW SUCCESSFUL WAS NAZI ECONOMIC POLICY 1933-9?</vt:lpstr>
      <vt:lpstr>HOW DID THE NAZIS KEEP GERMANY FIGHTING TO THE END IN WW2?</vt:lpstr>
      <vt:lpstr>WHY DID THE HOLOCAUST HAPPEN?</vt:lpstr>
      <vt:lpstr>WHY WAS GERMANY DIVIDED IN 1949?</vt:lpstr>
      <vt:lpstr>WHY WAS WEST GERMANY SO PROSPEROUS &amp; SUCCESSFUL 1949-63?</vt:lpstr>
      <vt:lpstr>WHY WAS EAST GERMANY SUCH AN ECONOMIC FAILURE THAT THEY HAD TO BUILD THE BERLIN WALL?</vt:lpstr>
      <vt:lpstr>ASSESSMENT</vt:lpstr>
      <vt:lpstr>PowerPoint Presentation</vt:lpstr>
    </vt:vector>
  </TitlesOfParts>
  <Company>Godalming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DEMOCRACY &amp; DICTATORSHIP UNIT 2</dc:title>
  <dc:creator>Anthony Kirby</dc:creator>
  <cp:lastModifiedBy>Jonathan Sparshott</cp:lastModifiedBy>
  <cp:revision>24</cp:revision>
  <dcterms:created xsi:type="dcterms:W3CDTF">2015-09-02T14:07:32Z</dcterms:created>
  <dcterms:modified xsi:type="dcterms:W3CDTF">2016-09-08T10:49:09Z</dcterms:modified>
</cp:coreProperties>
</file>