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56" r:id="rId2"/>
    <p:sldId id="257" r:id="rId3"/>
    <p:sldId id="258" r:id="rId4"/>
    <p:sldId id="259"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130" d="100"/>
          <a:sy n="130" d="100"/>
        </p:scale>
        <p:origin x="-1392" y="-68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ADC306C-1346-6149-9DB4-9B684D358B50}" type="datetimeFigureOut">
              <a:rPr lang="en-GB" smtClean="0"/>
              <a:t>13/10/16</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212E35C-4948-9D4B-826B-156B47DEFD14}" type="slidenum">
              <a:rPr lang="en-GB" smtClean="0"/>
              <a:t>‹#›</a:t>
            </a:fld>
            <a:endParaRPr lang="en-GB"/>
          </a:p>
        </p:txBody>
      </p:sp>
    </p:spTree>
    <p:extLst>
      <p:ext uri="{BB962C8B-B14F-4D97-AF65-F5344CB8AC3E}">
        <p14:creationId xmlns:p14="http://schemas.microsoft.com/office/powerpoint/2010/main" val="11096323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DEBA09-6710-174F-90CF-7D63CCB5C0DB}" type="datetimeFigureOut">
              <a:rPr lang="en-GB" smtClean="0"/>
              <a:t>13/10/16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2A0EE1-2A83-0F41-A3A3-610B6F8D7470}" type="slidenum">
              <a:rPr lang="en-GB" smtClean="0"/>
              <a:t>‹#›</a:t>
            </a:fld>
            <a:endParaRPr lang="en-GB"/>
          </a:p>
        </p:txBody>
      </p:sp>
    </p:spTree>
    <p:extLst>
      <p:ext uri="{BB962C8B-B14F-4D97-AF65-F5344CB8AC3E}">
        <p14:creationId xmlns:p14="http://schemas.microsoft.com/office/powerpoint/2010/main" val="100751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13/10/16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13/10/16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13/10/16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13/10/16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13/10/16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13/10/16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13/10/16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13/10/16</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1.png"/><Relationship Id="rId3"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microsoft.com/office/2007/relationships/hdphoto" Target="../media/hdphoto1.wdp"/></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SOnnenenergie</a:t>
            </a:r>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rotWithShape="1">
          <a:blip r:embed="rId2">
            <a:alphaModFix amt="5000"/>
            <a:extLst>
              <a:ext uri="{BEBA8EAE-BF5A-486C-A8C5-ECC9F3942E4B}">
                <a14:imgProps xmlns:a14="http://schemas.microsoft.com/office/drawing/2010/main">
                  <a14:imgLayer r:embed="rId3">
                    <a14:imgEffect>
                      <a14:backgroundRemoval t="8019" b="90566" l="10821" r="81343">
                        <a14:foregroundMark x1="17910" y1="20283" x2="17910" y2="20283"/>
                        <a14:foregroundMark x1="49627" y1="90566" x2="49627" y2="90566"/>
                      </a14:backgroundRemoval>
                    </a14:imgEffect>
                  </a14:imgLayer>
                </a14:imgProps>
              </a:ext>
              <a:ext uri="{28A0092B-C50C-407E-A947-70E740481C1C}">
                <a14:useLocalDpi xmlns:a14="http://schemas.microsoft.com/office/drawing/2010/main" val="0"/>
              </a:ext>
            </a:extLst>
          </a:blip>
          <a:srcRect l="14311" t="9046" r="18130" b="17036"/>
          <a:stretch/>
        </p:blipFill>
        <p:spPr>
          <a:xfrm>
            <a:off x="2697453" y="685799"/>
            <a:ext cx="6414248" cy="5551517"/>
          </a:xfrm>
          <a:prstGeom prst="rect">
            <a:avLst/>
          </a:prstGeom>
          <a:noFill/>
        </p:spPr>
      </p:pic>
    </p:spTree>
    <p:extLst>
      <p:ext uri="{BB962C8B-B14F-4D97-AF65-F5344CB8AC3E}">
        <p14:creationId xmlns:p14="http://schemas.microsoft.com/office/powerpoint/2010/main" val="692408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10058400" cy="1324720"/>
          </a:xfrm>
        </p:spPr>
        <p:txBody>
          <a:bodyPr/>
          <a:lstStyle/>
          <a:p>
            <a:r>
              <a:rPr lang="en-GB" dirty="0" smtClean="0"/>
              <a:t>Was </a:t>
            </a:r>
            <a:r>
              <a:rPr lang="de-DE" dirty="0" smtClean="0"/>
              <a:t>ist Sonnenenergie </a:t>
            </a:r>
            <a:endParaRPr lang="en-GB" dirty="0"/>
          </a:p>
        </p:txBody>
      </p:sp>
      <p:sp>
        <p:nvSpPr>
          <p:cNvPr id="3" name="Text Placeholder 2"/>
          <p:cNvSpPr>
            <a:spLocks noGrp="1"/>
          </p:cNvSpPr>
          <p:nvPr>
            <p:ph type="body" idx="1"/>
          </p:nvPr>
        </p:nvSpPr>
        <p:spPr>
          <a:xfrm>
            <a:off x="684212" y="2010520"/>
            <a:ext cx="8535988" cy="3983880"/>
          </a:xfrm>
          <a:noFill/>
          <a:ln>
            <a:noFill/>
          </a:ln>
        </p:spPr>
        <p:txBody>
          <a:bodyPr/>
          <a:lstStyle/>
          <a:p>
            <a:pPr marL="342900" indent="-342900">
              <a:buFont typeface="Arial" charset="0"/>
              <a:buChar char="•"/>
            </a:pPr>
            <a:r>
              <a:rPr lang="de-DE" dirty="0" smtClean="0"/>
              <a:t>Sonnenenergie, auch Solarenergie </a:t>
            </a:r>
            <a:r>
              <a:rPr lang="de-DE" dirty="0" smtClean="0"/>
              <a:t>genannt</a:t>
            </a:r>
            <a:r>
              <a:rPr lang="de-DE" dirty="0" smtClean="0"/>
              <a:t>, ist </a:t>
            </a:r>
            <a:r>
              <a:rPr lang="de-DE" dirty="0" smtClean="0"/>
              <a:t>eine Energiequelle, die </a:t>
            </a:r>
            <a:r>
              <a:rPr lang="de-DE" dirty="0" smtClean="0"/>
              <a:t>von </a:t>
            </a:r>
            <a:r>
              <a:rPr lang="de-DE" dirty="0" smtClean="0"/>
              <a:t>der </a:t>
            </a:r>
            <a:r>
              <a:rPr lang="de-DE" dirty="0" smtClean="0"/>
              <a:t>Sonnenstrahlung kommen. </a:t>
            </a:r>
          </a:p>
          <a:p>
            <a:pPr marL="342900" indent="-342900">
              <a:buFont typeface="Arial" charset="0"/>
              <a:buChar char="•"/>
            </a:pPr>
            <a:r>
              <a:rPr lang="de-DE" dirty="0" smtClean="0"/>
              <a:t>Wir bekommen die </a:t>
            </a:r>
            <a:r>
              <a:rPr lang="de-DE" dirty="0"/>
              <a:t>Energie von </a:t>
            </a:r>
            <a:r>
              <a:rPr lang="de-DE" dirty="0" smtClean="0"/>
              <a:t>Solarplatten. </a:t>
            </a:r>
            <a:r>
              <a:rPr lang="de-DE" dirty="0"/>
              <a:t>D</a:t>
            </a:r>
            <a:r>
              <a:rPr lang="de-DE" dirty="0" smtClean="0"/>
              <a:t>ie</a:t>
            </a:r>
            <a:r>
              <a:rPr lang="en-GB" dirty="0" smtClean="0"/>
              <a:t> </a:t>
            </a:r>
            <a:r>
              <a:rPr lang="en-GB" dirty="0" err="1"/>
              <a:t>Sonne</a:t>
            </a:r>
            <a:r>
              <a:rPr lang="en-GB" dirty="0"/>
              <a:t> </a:t>
            </a:r>
            <a:r>
              <a:rPr lang="en-GB" dirty="0" err="1"/>
              <a:t>gibt</a:t>
            </a:r>
            <a:r>
              <a:rPr lang="en-GB" dirty="0"/>
              <a:t>, </a:t>
            </a:r>
            <a:r>
              <a:rPr lang="en-GB" dirty="0" err="1"/>
              <a:t>seitdem</a:t>
            </a:r>
            <a:r>
              <a:rPr lang="en-GB" dirty="0"/>
              <a:t> die </a:t>
            </a:r>
            <a:r>
              <a:rPr lang="en-GB" dirty="0" err="1"/>
              <a:t>Solarenergie</a:t>
            </a:r>
            <a:r>
              <a:rPr lang="en-GB" dirty="0"/>
              <a:t> </a:t>
            </a:r>
            <a:r>
              <a:rPr lang="en-GB" dirty="0" err="1"/>
              <a:t>überhaupt</a:t>
            </a:r>
            <a:r>
              <a:rPr lang="en-GB" dirty="0"/>
              <a:t> </a:t>
            </a:r>
            <a:r>
              <a:rPr lang="en-GB" dirty="0" err="1"/>
              <a:t>messbar</a:t>
            </a:r>
            <a:r>
              <a:rPr lang="en-GB" dirty="0"/>
              <a:t> </a:t>
            </a:r>
            <a:r>
              <a:rPr lang="en-GB" dirty="0" err="1"/>
              <a:t>ist</a:t>
            </a:r>
            <a:r>
              <a:rPr lang="en-GB" dirty="0"/>
              <a:t>, </a:t>
            </a:r>
            <a:r>
              <a:rPr lang="en-GB" dirty="0" err="1"/>
              <a:t>eine</a:t>
            </a:r>
            <a:r>
              <a:rPr lang="en-GB" dirty="0"/>
              <a:t> </a:t>
            </a:r>
            <a:r>
              <a:rPr lang="en-GB" dirty="0" err="1"/>
              <a:t>beinahe</a:t>
            </a:r>
            <a:r>
              <a:rPr lang="en-GB" dirty="0"/>
              <a:t> </a:t>
            </a:r>
            <a:r>
              <a:rPr lang="en-GB" dirty="0" err="1"/>
              <a:t>konstante</a:t>
            </a:r>
            <a:r>
              <a:rPr lang="en-GB" dirty="0"/>
              <a:t> </a:t>
            </a:r>
            <a:r>
              <a:rPr lang="en-GB" dirty="0" err="1"/>
              <a:t>Strahlungsenergie</a:t>
            </a:r>
            <a:r>
              <a:rPr lang="en-GB" dirty="0"/>
              <a:t> </a:t>
            </a:r>
            <a:r>
              <a:rPr lang="en-GB" dirty="0" smtClean="0"/>
              <a:t>a</a:t>
            </a:r>
            <a:r>
              <a:rPr lang="de-DE" dirty="0" smtClean="0"/>
              <a:t>b. Somit </a:t>
            </a:r>
            <a:r>
              <a:rPr lang="de-DE" dirty="0" smtClean="0"/>
              <a:t>ist</a:t>
            </a:r>
            <a:r>
              <a:rPr lang="de-DE" dirty="0" smtClean="0"/>
              <a:t> </a:t>
            </a:r>
            <a:r>
              <a:rPr lang="de-DE" dirty="0" smtClean="0"/>
              <a:t>die Solarenergie eine schier grenzenlose Energiequelle.</a:t>
            </a:r>
            <a:endParaRPr lang="en-GB" dirty="0"/>
          </a:p>
        </p:txBody>
      </p:sp>
      <p:pic>
        <p:nvPicPr>
          <p:cNvPr id="4" name="Picture 3"/>
          <p:cNvPicPr>
            <a:picLocks noChangeAspect="1"/>
          </p:cNvPicPr>
          <p:nvPr/>
        </p:nvPicPr>
        <p:blipFill rotWithShape="1">
          <a:blip r:embed="rId2">
            <a:alphaModFix amt="5000"/>
            <a:extLst>
              <a:ext uri="{BEBA8EAE-BF5A-486C-A8C5-ECC9F3942E4B}">
                <a14:imgProps xmlns:a14="http://schemas.microsoft.com/office/drawing/2010/main">
                  <a14:imgLayer r:embed="rId3">
                    <a14:imgEffect>
                      <a14:backgroundRemoval t="8019" b="90566" l="10821" r="81343">
                        <a14:foregroundMark x1="17910" y1="20283" x2="17910" y2="20283"/>
                        <a14:foregroundMark x1="49627" y1="90566" x2="49627" y2="90566"/>
                      </a14:backgroundRemoval>
                    </a14:imgEffect>
                  </a14:imgLayer>
                </a14:imgProps>
              </a:ext>
              <a:ext uri="{28A0092B-C50C-407E-A947-70E740481C1C}">
                <a14:useLocalDpi xmlns:a14="http://schemas.microsoft.com/office/drawing/2010/main" val="0"/>
              </a:ext>
            </a:extLst>
          </a:blip>
          <a:srcRect l="14311" t="9046" r="18130" b="17036"/>
          <a:stretch/>
        </p:blipFill>
        <p:spPr>
          <a:xfrm>
            <a:off x="2697453" y="536352"/>
            <a:ext cx="6414248" cy="5551517"/>
          </a:xfrm>
          <a:prstGeom prst="rect">
            <a:avLst/>
          </a:prstGeom>
          <a:noFill/>
        </p:spPr>
      </p:pic>
    </p:spTree>
    <p:extLst>
      <p:ext uri="{BB962C8B-B14F-4D97-AF65-F5344CB8AC3E}">
        <p14:creationId xmlns:p14="http://schemas.microsoft.com/office/powerpoint/2010/main" val="1935277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366517"/>
            <a:ext cx="8534400" cy="1507067"/>
          </a:xfrm>
        </p:spPr>
        <p:txBody>
          <a:bodyPr/>
          <a:lstStyle/>
          <a:p>
            <a:r>
              <a:rPr lang="de-DE" dirty="0" smtClean="0"/>
              <a:t>Wie funktioniert es?</a:t>
            </a:r>
            <a:endParaRPr lang="en-GB" dirty="0"/>
          </a:p>
        </p:txBody>
      </p:sp>
      <p:sp>
        <p:nvSpPr>
          <p:cNvPr id="3" name="Content Placeholder 2"/>
          <p:cNvSpPr>
            <a:spLocks noGrp="1"/>
          </p:cNvSpPr>
          <p:nvPr>
            <p:ph idx="1"/>
          </p:nvPr>
        </p:nvSpPr>
        <p:spPr>
          <a:xfrm>
            <a:off x="684212" y="902369"/>
            <a:ext cx="8519946" cy="5825478"/>
          </a:xfrm>
        </p:spPr>
        <p:txBody>
          <a:bodyPr/>
          <a:lstStyle/>
          <a:p>
            <a:pPr>
              <a:buFont typeface="Arial" charset="0"/>
              <a:buChar char="•"/>
            </a:pPr>
            <a:r>
              <a:rPr lang="en-GB" dirty="0"/>
              <a:t>Die </a:t>
            </a:r>
            <a:r>
              <a:rPr lang="en-GB" dirty="0" err="1"/>
              <a:t>Sonne</a:t>
            </a:r>
            <a:r>
              <a:rPr lang="en-GB" dirty="0"/>
              <a:t> </a:t>
            </a:r>
            <a:r>
              <a:rPr lang="en-GB" dirty="0" err="1"/>
              <a:t>sendet</a:t>
            </a:r>
            <a:r>
              <a:rPr lang="en-GB" dirty="0"/>
              <a:t> </a:t>
            </a:r>
            <a:r>
              <a:rPr lang="en-GB" dirty="0" err="1"/>
              <a:t>verschiedene</a:t>
            </a:r>
            <a:r>
              <a:rPr lang="en-GB" dirty="0"/>
              <a:t> </a:t>
            </a:r>
            <a:r>
              <a:rPr lang="en-GB" dirty="0" err="1"/>
              <a:t>Energieformen</a:t>
            </a:r>
            <a:r>
              <a:rPr lang="en-GB" dirty="0"/>
              <a:t> </a:t>
            </a:r>
            <a:r>
              <a:rPr lang="en-GB" dirty="0" err="1"/>
              <a:t>aus</a:t>
            </a:r>
            <a:r>
              <a:rPr lang="en-GB" dirty="0"/>
              <a:t>, </a:t>
            </a:r>
            <a:r>
              <a:rPr lang="en-GB" dirty="0" smtClean="0"/>
              <a:t>so </a:t>
            </a:r>
            <a:r>
              <a:rPr lang="en-GB" dirty="0" err="1" smtClean="0"/>
              <a:t>dass</a:t>
            </a:r>
            <a:r>
              <a:rPr lang="en-GB" dirty="0" smtClean="0"/>
              <a:t> </a:t>
            </a:r>
            <a:r>
              <a:rPr lang="en-GB" dirty="0" err="1"/>
              <a:t>es</a:t>
            </a:r>
            <a:r>
              <a:rPr lang="en-GB" dirty="0"/>
              <a:t> </a:t>
            </a:r>
            <a:r>
              <a:rPr lang="en-GB" dirty="0" err="1"/>
              <a:t>auch</a:t>
            </a:r>
            <a:r>
              <a:rPr lang="en-GB" dirty="0"/>
              <a:t> </a:t>
            </a:r>
            <a:r>
              <a:rPr lang="en-GB" dirty="0" err="1"/>
              <a:t>verschiedene</a:t>
            </a:r>
            <a:r>
              <a:rPr lang="en-GB" dirty="0"/>
              <a:t> </a:t>
            </a:r>
            <a:r>
              <a:rPr lang="en-GB" dirty="0" err="1"/>
              <a:t>Arten</a:t>
            </a:r>
            <a:r>
              <a:rPr lang="en-GB" dirty="0"/>
              <a:t> der </a:t>
            </a:r>
            <a:r>
              <a:rPr lang="en-GB" dirty="0" err="1"/>
              <a:t>Nutzung</a:t>
            </a:r>
            <a:r>
              <a:rPr lang="en-GB" dirty="0"/>
              <a:t> der </a:t>
            </a:r>
            <a:r>
              <a:rPr lang="en-GB" dirty="0" err="1"/>
              <a:t>Solarenergie</a:t>
            </a:r>
            <a:r>
              <a:rPr lang="en-GB" dirty="0"/>
              <a:t> in </a:t>
            </a:r>
            <a:r>
              <a:rPr lang="en-GB" dirty="0" err="1"/>
              <a:t>Solaranlagen</a:t>
            </a:r>
            <a:r>
              <a:rPr lang="en-GB" dirty="0"/>
              <a:t> </a:t>
            </a:r>
            <a:r>
              <a:rPr lang="en-GB" dirty="0" smtClean="0"/>
              <a:t>gib</a:t>
            </a:r>
            <a:r>
              <a:rPr lang="de-DE" dirty="0" smtClean="0"/>
              <a:t>t. Zum Beispiel </a:t>
            </a:r>
            <a:r>
              <a:rPr lang="de-DE" dirty="0"/>
              <a:t>W</a:t>
            </a:r>
            <a:r>
              <a:rPr lang="de-DE" dirty="0" smtClean="0"/>
              <a:t>ärmeenergie </a:t>
            </a:r>
            <a:r>
              <a:rPr lang="de-DE" dirty="0" smtClean="0"/>
              <a:t>und </a:t>
            </a:r>
            <a:r>
              <a:rPr lang="de-DE" dirty="0" smtClean="0"/>
              <a:t>Lichtenergie.</a:t>
            </a:r>
            <a:endParaRPr lang="de-DE" dirty="0" smtClean="0"/>
          </a:p>
          <a:p>
            <a:pPr>
              <a:buFont typeface="Arial" charset="0"/>
              <a:buChar char="•"/>
            </a:pPr>
            <a:r>
              <a:rPr lang="de-DE" b="1" dirty="0"/>
              <a:t>Wärmeenergie</a:t>
            </a:r>
            <a:r>
              <a:rPr lang="de-DE" dirty="0"/>
              <a:t>-Für die Nutzung werden auf dem Hausdach </a:t>
            </a:r>
            <a:r>
              <a:rPr lang="de-DE" dirty="0" err="1"/>
              <a:t>Solarthermiemodule</a:t>
            </a:r>
            <a:r>
              <a:rPr lang="de-DE" dirty="0"/>
              <a:t> befestigt. Hierbei handelt es sich um plattenförmige Bauelemente, auf denen dünne Röhrchen befestigt sind. Die Röhrchen sind zu einem Kreislauf verbunden und enthalten eine Flüssigkeit, die als Wärmeträger dient. Die Flüssigkeit wird vom Dach aus in einem Kreislauf geführt, der sie an einen Wärmetauscher im Inneren des Hauses vorbeiführt. Hier wird die Wärme entzogen und genutzt um warmes Wasser zu erzeugen. </a:t>
            </a:r>
            <a:r>
              <a:rPr lang="de-DE" dirty="0" smtClean="0"/>
              <a:t>Dann benutzen wir das heiße </a:t>
            </a:r>
            <a:r>
              <a:rPr lang="de-DE" dirty="0" smtClean="0"/>
              <a:t>Wasser in </a:t>
            </a:r>
            <a:r>
              <a:rPr lang="de-DE" dirty="0" smtClean="0"/>
              <a:t>unserem </a:t>
            </a:r>
            <a:r>
              <a:rPr lang="de-DE" dirty="0" smtClean="0"/>
              <a:t>Haushalt </a:t>
            </a:r>
            <a:r>
              <a:rPr lang="de-DE" dirty="0" smtClean="0"/>
              <a:t>fürs Baden </a:t>
            </a:r>
            <a:r>
              <a:rPr lang="de-DE" dirty="0" smtClean="0"/>
              <a:t>und andere Dinge. </a:t>
            </a:r>
          </a:p>
          <a:p>
            <a:pPr>
              <a:buFont typeface="Arial" charset="0"/>
              <a:buChar char="•"/>
            </a:pPr>
            <a:r>
              <a:rPr lang="de-DE" b="1" dirty="0" smtClean="0"/>
              <a:t>Lichtenergie- </a:t>
            </a:r>
            <a:r>
              <a:rPr lang="de-DE" dirty="0" smtClean="0"/>
              <a:t>so ähnlich wie warme Energie, </a:t>
            </a:r>
            <a:r>
              <a:rPr lang="de-DE" dirty="0" smtClean="0"/>
              <a:t>man</a:t>
            </a:r>
            <a:r>
              <a:rPr lang="de-DE" dirty="0" smtClean="0"/>
              <a:t> braucht einen Solarkollektor, der jedoch </a:t>
            </a:r>
            <a:r>
              <a:rPr lang="de-DE" dirty="0" smtClean="0"/>
              <a:t>nur die </a:t>
            </a:r>
            <a:r>
              <a:rPr lang="de-DE" dirty="0"/>
              <a:t>L</a:t>
            </a:r>
            <a:r>
              <a:rPr lang="de-DE" dirty="0" smtClean="0"/>
              <a:t>ichtenergie benutzt. </a:t>
            </a:r>
            <a:endParaRPr lang="de-DE" b="1" dirty="0" smtClean="0"/>
          </a:p>
          <a:p>
            <a:pPr>
              <a:buFont typeface="Arial" charset="0"/>
              <a:buChar char="•"/>
            </a:pPr>
            <a:endParaRPr lang="en-GB" dirty="0"/>
          </a:p>
        </p:txBody>
      </p:sp>
      <p:pic>
        <p:nvPicPr>
          <p:cNvPr id="4" name="Picture 3"/>
          <p:cNvPicPr>
            <a:picLocks noChangeAspect="1"/>
          </p:cNvPicPr>
          <p:nvPr/>
        </p:nvPicPr>
        <p:blipFill>
          <a:blip r:embed="rId2"/>
          <a:stretch>
            <a:fillRect/>
          </a:stretch>
        </p:blipFill>
        <p:spPr>
          <a:xfrm>
            <a:off x="9293173" y="5055474"/>
            <a:ext cx="2898827" cy="1672372"/>
          </a:xfrm>
          <a:prstGeom prst="rect">
            <a:avLst/>
          </a:prstGeom>
        </p:spPr>
      </p:pic>
      <p:pic>
        <p:nvPicPr>
          <p:cNvPr id="5" name="Picture 4"/>
          <p:cNvPicPr>
            <a:picLocks noChangeAspect="1"/>
          </p:cNvPicPr>
          <p:nvPr/>
        </p:nvPicPr>
        <p:blipFill rotWithShape="1">
          <a:blip r:embed="rId3">
            <a:alphaModFix amt="5000"/>
            <a:extLst>
              <a:ext uri="{BEBA8EAE-BF5A-486C-A8C5-ECC9F3942E4B}">
                <a14:imgProps xmlns:a14="http://schemas.microsoft.com/office/drawing/2010/main">
                  <a14:imgLayer r:embed="rId4">
                    <a14:imgEffect>
                      <a14:backgroundRemoval t="8019" b="90566" l="10821" r="81343">
                        <a14:foregroundMark x1="17910" y1="20283" x2="17910" y2="20283"/>
                        <a14:foregroundMark x1="49627" y1="90566" x2="49627" y2="90566"/>
                      </a14:backgroundRemoval>
                    </a14:imgEffect>
                  </a14:imgLayer>
                </a14:imgProps>
              </a:ext>
              <a:ext uri="{28A0092B-C50C-407E-A947-70E740481C1C}">
                <a14:useLocalDpi xmlns:a14="http://schemas.microsoft.com/office/drawing/2010/main" val="0"/>
              </a:ext>
            </a:extLst>
          </a:blip>
          <a:srcRect l="14311" t="9046" r="18130" b="17036"/>
          <a:stretch/>
        </p:blipFill>
        <p:spPr>
          <a:xfrm>
            <a:off x="6086049" y="-3864469"/>
            <a:ext cx="6414248" cy="5551517"/>
          </a:xfrm>
          <a:prstGeom prst="rect">
            <a:avLst/>
          </a:prstGeom>
          <a:noFill/>
        </p:spPr>
      </p:pic>
    </p:spTree>
    <p:extLst>
      <p:ext uri="{BB962C8B-B14F-4D97-AF65-F5344CB8AC3E}">
        <p14:creationId xmlns:p14="http://schemas.microsoft.com/office/powerpoint/2010/main" val="970172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659" y="-67734"/>
            <a:ext cx="8534400" cy="1507067"/>
          </a:xfrm>
        </p:spPr>
        <p:txBody>
          <a:bodyPr/>
          <a:lstStyle/>
          <a:p>
            <a:r>
              <a:rPr lang="de-DE" dirty="0" smtClean="0"/>
              <a:t>Pro</a:t>
            </a:r>
            <a:endParaRPr lang="en-GB" dirty="0"/>
          </a:p>
        </p:txBody>
      </p:sp>
      <p:sp>
        <p:nvSpPr>
          <p:cNvPr id="3" name="Content Placeholder 2"/>
          <p:cNvSpPr>
            <a:spLocks noGrp="1"/>
          </p:cNvSpPr>
          <p:nvPr>
            <p:ph idx="1"/>
          </p:nvPr>
        </p:nvSpPr>
        <p:spPr>
          <a:xfrm>
            <a:off x="577301" y="2472602"/>
            <a:ext cx="8534400" cy="3615267"/>
          </a:xfrm>
        </p:spPr>
        <p:txBody>
          <a:bodyPr/>
          <a:lstStyle/>
          <a:p>
            <a:pPr>
              <a:buFont typeface="Arial" charset="0"/>
              <a:buChar char="•"/>
            </a:pPr>
            <a:r>
              <a:rPr lang="de-DE" dirty="0" smtClean="0"/>
              <a:t>Wir werden immer </a:t>
            </a:r>
            <a:r>
              <a:rPr lang="de-DE" dirty="0" smtClean="0"/>
              <a:t>Sonne haben, </a:t>
            </a:r>
            <a:r>
              <a:rPr lang="de-DE" dirty="0" smtClean="0"/>
              <a:t>um Energie zu produzieren </a:t>
            </a:r>
          </a:p>
          <a:p>
            <a:pPr>
              <a:buFont typeface="Arial" charset="0"/>
              <a:buChar char="•"/>
            </a:pPr>
            <a:r>
              <a:rPr lang="de-DE" dirty="0" smtClean="0"/>
              <a:t>Man kann ein bisschen Geld </a:t>
            </a:r>
            <a:r>
              <a:rPr lang="de-DE" dirty="0" smtClean="0"/>
              <a:t>sparen, </a:t>
            </a:r>
            <a:r>
              <a:rPr lang="de-DE" dirty="0" smtClean="0"/>
              <a:t>weil man weniger Energie von </a:t>
            </a:r>
            <a:r>
              <a:rPr lang="de-DE" dirty="0" smtClean="0"/>
              <a:t>fossilen </a:t>
            </a:r>
            <a:r>
              <a:rPr lang="de-DE" dirty="0" err="1" smtClean="0"/>
              <a:t>Brennstoffene</a:t>
            </a:r>
            <a:r>
              <a:rPr lang="de-DE" dirty="0" smtClean="0"/>
              <a:t> </a:t>
            </a:r>
            <a:r>
              <a:rPr lang="de-DE" dirty="0" smtClean="0"/>
              <a:t>benutzt </a:t>
            </a:r>
          </a:p>
          <a:p>
            <a:pPr>
              <a:buFont typeface="Arial" charset="0"/>
              <a:buChar char="•"/>
            </a:pPr>
            <a:r>
              <a:rPr lang="de-DE" dirty="0" smtClean="0"/>
              <a:t>Die </a:t>
            </a:r>
            <a:r>
              <a:rPr lang="de-DE" dirty="0" smtClean="0"/>
              <a:t>Preise f</a:t>
            </a:r>
            <a:r>
              <a:rPr lang="de-DE" dirty="0" smtClean="0"/>
              <a:t>ür</a:t>
            </a:r>
            <a:r>
              <a:rPr lang="de-DE" dirty="0" smtClean="0"/>
              <a:t> </a:t>
            </a:r>
            <a:r>
              <a:rPr lang="de-DE" dirty="0" smtClean="0"/>
              <a:t>Solar </a:t>
            </a:r>
            <a:r>
              <a:rPr lang="de-DE" dirty="0" smtClean="0"/>
              <a:t>Paneelen </a:t>
            </a:r>
            <a:r>
              <a:rPr lang="de-DE" dirty="0" smtClean="0"/>
              <a:t>fallen jedes Jahr .</a:t>
            </a:r>
          </a:p>
          <a:p>
            <a:pPr marL="0" indent="0">
              <a:buNone/>
            </a:pPr>
            <a:r>
              <a:rPr lang="de-DE" dirty="0" smtClean="0"/>
              <a:t> </a:t>
            </a:r>
            <a:endParaRPr lang="en-GB" dirty="0"/>
          </a:p>
        </p:txBody>
      </p:sp>
      <p:pic>
        <p:nvPicPr>
          <p:cNvPr id="4" name="Picture 3"/>
          <p:cNvPicPr>
            <a:picLocks noChangeAspect="1"/>
          </p:cNvPicPr>
          <p:nvPr/>
        </p:nvPicPr>
        <p:blipFill rotWithShape="1">
          <a:blip r:embed="rId2">
            <a:alphaModFix amt="5000"/>
            <a:extLst>
              <a:ext uri="{BEBA8EAE-BF5A-486C-A8C5-ECC9F3942E4B}">
                <a14:imgProps xmlns:a14="http://schemas.microsoft.com/office/drawing/2010/main">
                  <a14:imgLayer r:embed="rId3">
                    <a14:imgEffect>
                      <a14:backgroundRemoval t="8019" b="90566" l="10821" r="81343">
                        <a14:foregroundMark x1="17910" y1="20283" x2="17910" y2="20283"/>
                        <a14:foregroundMark x1="49627" y1="90566" x2="49627" y2="90566"/>
                      </a14:backgroundRemoval>
                    </a14:imgEffect>
                  </a14:imgLayer>
                </a14:imgProps>
              </a:ext>
              <a:ext uri="{28A0092B-C50C-407E-A947-70E740481C1C}">
                <a14:useLocalDpi xmlns:a14="http://schemas.microsoft.com/office/drawing/2010/main" val="0"/>
              </a:ext>
            </a:extLst>
          </a:blip>
          <a:srcRect l="14311" t="9046" r="18130" b="17036"/>
          <a:stretch/>
        </p:blipFill>
        <p:spPr>
          <a:xfrm>
            <a:off x="2697453" y="536352"/>
            <a:ext cx="6414248" cy="5551517"/>
          </a:xfrm>
          <a:prstGeom prst="rect">
            <a:avLst/>
          </a:prstGeom>
          <a:noFill/>
        </p:spPr>
      </p:pic>
    </p:spTree>
    <p:extLst>
      <p:ext uri="{BB962C8B-B14F-4D97-AF65-F5344CB8AC3E}">
        <p14:creationId xmlns:p14="http://schemas.microsoft.com/office/powerpoint/2010/main" val="86395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974" y="-67734"/>
            <a:ext cx="8534400" cy="1507067"/>
          </a:xfrm>
        </p:spPr>
        <p:txBody>
          <a:bodyPr/>
          <a:lstStyle/>
          <a:p>
            <a:r>
              <a:rPr lang="de-DE" dirty="0" smtClean="0"/>
              <a:t>Contra</a:t>
            </a:r>
            <a:endParaRPr lang="en-GB" dirty="0"/>
          </a:p>
        </p:txBody>
      </p:sp>
      <p:sp>
        <p:nvSpPr>
          <p:cNvPr id="3" name="Content Placeholder 2"/>
          <p:cNvSpPr>
            <a:spLocks noGrp="1"/>
          </p:cNvSpPr>
          <p:nvPr>
            <p:ph idx="1"/>
          </p:nvPr>
        </p:nvSpPr>
        <p:spPr>
          <a:xfrm>
            <a:off x="567974" y="2196885"/>
            <a:ext cx="8534400" cy="3615267"/>
          </a:xfrm>
        </p:spPr>
        <p:txBody>
          <a:bodyPr/>
          <a:lstStyle/>
          <a:p>
            <a:pPr>
              <a:buFont typeface="Arial" charset="0"/>
              <a:buChar char="•"/>
            </a:pPr>
            <a:r>
              <a:rPr lang="en-GB" dirty="0"/>
              <a:t>Man </a:t>
            </a:r>
            <a:r>
              <a:rPr lang="en-GB" dirty="0" err="1"/>
              <a:t>kann</a:t>
            </a:r>
            <a:r>
              <a:rPr lang="en-GB" dirty="0"/>
              <a:t> </a:t>
            </a:r>
            <a:r>
              <a:rPr lang="en-GB" dirty="0" err="1"/>
              <a:t>allerdings</a:t>
            </a:r>
            <a:r>
              <a:rPr lang="en-GB" dirty="0"/>
              <a:t> </a:t>
            </a:r>
            <a:r>
              <a:rPr lang="en-GB" dirty="0" err="1"/>
              <a:t>dagegenhalten</a:t>
            </a:r>
            <a:r>
              <a:rPr lang="en-GB" dirty="0"/>
              <a:t>, </a:t>
            </a:r>
            <a:r>
              <a:rPr lang="en-GB" dirty="0" err="1"/>
              <a:t>dass</a:t>
            </a:r>
            <a:r>
              <a:rPr lang="en-GB" dirty="0"/>
              <a:t> die </a:t>
            </a:r>
            <a:r>
              <a:rPr lang="en-GB" dirty="0" err="1"/>
              <a:t>Sonne</a:t>
            </a:r>
            <a:r>
              <a:rPr lang="en-GB" dirty="0"/>
              <a:t> gar </a:t>
            </a:r>
            <a:r>
              <a:rPr lang="en-GB" dirty="0" err="1"/>
              <a:t>nicht</a:t>
            </a:r>
            <a:r>
              <a:rPr lang="en-GB" dirty="0"/>
              <a:t> so </a:t>
            </a:r>
            <a:r>
              <a:rPr lang="en-GB" dirty="0" err="1"/>
              <a:t>zuverlässig</a:t>
            </a:r>
            <a:r>
              <a:rPr lang="en-GB" dirty="0"/>
              <a:t> </a:t>
            </a:r>
            <a:r>
              <a:rPr lang="en-GB" dirty="0" err="1" smtClean="0"/>
              <a:t>ist</a:t>
            </a:r>
            <a:r>
              <a:rPr lang="de-DE" dirty="0" smtClean="0"/>
              <a:t>.</a:t>
            </a:r>
          </a:p>
          <a:p>
            <a:pPr>
              <a:buFont typeface="Arial" charset="0"/>
              <a:buChar char="•"/>
            </a:pPr>
            <a:r>
              <a:rPr lang="de-DE" dirty="0" smtClean="0"/>
              <a:t>Es </a:t>
            </a:r>
            <a:r>
              <a:rPr lang="de-DE" dirty="0" smtClean="0"/>
              <a:t>gibt</a:t>
            </a:r>
            <a:r>
              <a:rPr lang="de-DE" dirty="0" smtClean="0"/>
              <a:t> hohe Kosten </a:t>
            </a:r>
            <a:r>
              <a:rPr lang="de-DE" dirty="0" smtClean="0"/>
              <a:t>für die </a:t>
            </a:r>
            <a:r>
              <a:rPr lang="de-DE" dirty="0" smtClean="0"/>
              <a:t>S</a:t>
            </a:r>
            <a:r>
              <a:rPr lang="de-DE" dirty="0" smtClean="0"/>
              <a:t>onnenanlage. </a:t>
            </a:r>
            <a:endParaRPr lang="de-DE" dirty="0" smtClean="0"/>
          </a:p>
          <a:p>
            <a:pPr>
              <a:buFont typeface="Arial" charset="0"/>
              <a:buChar char="•"/>
            </a:pPr>
            <a:r>
              <a:rPr lang="de-DE" dirty="0" smtClean="0"/>
              <a:t>Es kann bis zu 10 </a:t>
            </a:r>
            <a:r>
              <a:rPr lang="de-DE" dirty="0" smtClean="0"/>
              <a:t>Jahre dauern </a:t>
            </a:r>
            <a:r>
              <a:rPr lang="de-DE" dirty="0" smtClean="0"/>
              <a:t>Energie zu </a:t>
            </a:r>
            <a:r>
              <a:rPr lang="de-DE" smtClean="0"/>
              <a:t>gewinnen </a:t>
            </a:r>
            <a:r>
              <a:rPr lang="de-DE" smtClean="0"/>
              <a:t>wegen der </a:t>
            </a:r>
            <a:r>
              <a:rPr lang="de-DE" dirty="0" smtClean="0"/>
              <a:t>hohen Kosten.</a:t>
            </a:r>
          </a:p>
          <a:p>
            <a:pPr>
              <a:buFont typeface="Arial" charset="0"/>
              <a:buChar char="•"/>
            </a:pPr>
            <a:r>
              <a:rPr lang="de-DE" dirty="0" smtClean="0"/>
              <a:t>Nicht sehr einfach zu benutzen.</a:t>
            </a:r>
            <a:endParaRPr lang="en-GB" dirty="0"/>
          </a:p>
        </p:txBody>
      </p:sp>
      <p:pic>
        <p:nvPicPr>
          <p:cNvPr id="4" name="Picture 3"/>
          <p:cNvPicPr>
            <a:picLocks noChangeAspect="1"/>
          </p:cNvPicPr>
          <p:nvPr/>
        </p:nvPicPr>
        <p:blipFill rotWithShape="1">
          <a:blip r:embed="rId2">
            <a:alphaModFix amt="5000"/>
            <a:extLst>
              <a:ext uri="{BEBA8EAE-BF5A-486C-A8C5-ECC9F3942E4B}">
                <a14:imgProps xmlns:a14="http://schemas.microsoft.com/office/drawing/2010/main">
                  <a14:imgLayer r:embed="rId3">
                    <a14:imgEffect>
                      <a14:backgroundRemoval t="8019" b="90566" l="10821" r="81343">
                        <a14:foregroundMark x1="17910" y1="20283" x2="17910" y2="20283"/>
                        <a14:foregroundMark x1="49627" y1="90566" x2="49627" y2="90566"/>
                      </a14:backgroundRemoval>
                    </a14:imgEffect>
                  </a14:imgLayer>
                </a14:imgProps>
              </a:ext>
              <a:ext uri="{28A0092B-C50C-407E-A947-70E740481C1C}">
                <a14:useLocalDpi xmlns:a14="http://schemas.microsoft.com/office/drawing/2010/main" val="0"/>
              </a:ext>
            </a:extLst>
          </a:blip>
          <a:srcRect l="14311" t="9046" r="18130" b="17036"/>
          <a:stretch/>
        </p:blipFill>
        <p:spPr>
          <a:xfrm>
            <a:off x="2688126" y="-3354632"/>
            <a:ext cx="6414248" cy="5551517"/>
          </a:xfrm>
          <a:prstGeom prst="rect">
            <a:avLst/>
          </a:prstGeom>
          <a:noFill/>
        </p:spPr>
      </p:pic>
    </p:spTree>
    <p:extLst>
      <p:ext uri="{BB962C8B-B14F-4D97-AF65-F5344CB8AC3E}">
        <p14:creationId xmlns:p14="http://schemas.microsoft.com/office/powerpoint/2010/main" val="1393399844"/>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{F057D630-8CA5-6C4E-A720-44B25DD73596}tf16392442</Template>
  <TotalTime>186</TotalTime>
  <Words>278</Words>
  <Application>Microsoft Macintosh PowerPoint</Application>
  <PresentationFormat>Custom</PresentationFormat>
  <Paragraphs>18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Slice</vt:lpstr>
      <vt:lpstr>SOnnenenergie</vt:lpstr>
      <vt:lpstr>Was ist Sonnenenergie </vt:lpstr>
      <vt:lpstr>Wie funktioniert es?</vt:lpstr>
      <vt:lpstr>Pro</vt:lpstr>
      <vt:lpstr>Contra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Howard</dc:creator>
  <cp:lastModifiedBy>Jutta</cp:lastModifiedBy>
  <cp:revision>62</cp:revision>
  <dcterms:created xsi:type="dcterms:W3CDTF">2016-10-12T23:45:25Z</dcterms:created>
  <dcterms:modified xsi:type="dcterms:W3CDTF">2016-10-14T03:47:52Z</dcterms:modified>
</cp:coreProperties>
</file>