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49D96BB-64F4-490A-ABB0-6030874AE1E1}" type="datetimeFigureOut">
              <a:rPr lang="en-GB" smtClean="0"/>
              <a:t>12/10/2016</a:t>
            </a:fld>
            <a:endParaRPr lang="en-GB"/>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BB2B8EC-35C2-4C09-94FB-DB23CA6966BA}" type="slidenum">
              <a:rPr lang="en-GB" smtClean="0"/>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67484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9D96BB-64F4-490A-ABB0-6030874AE1E1}"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367407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9D96BB-64F4-490A-ABB0-6030874AE1E1}"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423350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9D96BB-64F4-490A-ABB0-6030874AE1E1}"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420238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D96BB-64F4-490A-ABB0-6030874AE1E1}"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B2B8EC-35C2-4C09-94FB-DB23CA6966BA}" type="slidenum">
              <a:rPr lang="en-GB" smtClean="0"/>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670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9D96BB-64F4-490A-ABB0-6030874AE1E1}"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412889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9D96BB-64F4-490A-ABB0-6030874AE1E1}" type="datetimeFigureOut">
              <a:rPr lang="en-GB" smtClean="0"/>
              <a:t>12/10/2016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242113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9D96BB-64F4-490A-ABB0-6030874AE1E1}" type="datetimeFigureOut">
              <a:rPr lang="en-GB" smtClean="0"/>
              <a:t>12/10/2016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71188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D96BB-64F4-490A-ABB0-6030874AE1E1}" type="datetimeFigureOut">
              <a:rPr lang="en-GB" smtClean="0"/>
              <a:t>12/10/2016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32133132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D96BB-64F4-490A-ABB0-6030874AE1E1}"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32120979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D96BB-64F4-490A-ABB0-6030874AE1E1}"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B2B8EC-35C2-4C09-94FB-DB23CA6966BA}" type="slidenum">
              <a:rPr lang="en-GB" smtClean="0"/>
              <a:t>‹#›</a:t>
            </a:fld>
            <a:endParaRPr lang="en-GB"/>
          </a:p>
        </p:txBody>
      </p:sp>
    </p:spTree>
    <p:extLst>
      <p:ext uri="{BB962C8B-B14F-4D97-AF65-F5344CB8AC3E}">
        <p14:creationId xmlns:p14="http://schemas.microsoft.com/office/powerpoint/2010/main" val="19763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49D96BB-64F4-490A-ABB0-6030874AE1E1}" type="datetimeFigureOut">
              <a:rPr lang="en-GB" smtClean="0"/>
              <a:t>12/10/2016</a:t>
            </a:fld>
            <a:endParaRPr lang="en-GB"/>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GB"/>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BB2B8EC-35C2-4C09-94FB-DB23CA6966BA}" type="slidenum">
              <a:rPr lang="en-GB" smtClean="0"/>
              <a:t>‹#›</a:t>
            </a:fld>
            <a:endParaRPr lang="en-GB"/>
          </a:p>
        </p:txBody>
      </p:sp>
    </p:spTree>
    <p:extLst>
      <p:ext uri="{BB962C8B-B14F-4D97-AF65-F5344CB8AC3E}">
        <p14:creationId xmlns:p14="http://schemas.microsoft.com/office/powerpoint/2010/main" val="339345271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ergy.gov/eere/wind/animation-how-wind-turbine-work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261872" y="212035"/>
            <a:ext cx="9793357" cy="6528904"/>
          </a:xfrm>
          <a:prstGeom prst="rect">
            <a:avLst/>
          </a:prstGeom>
        </p:spPr>
      </p:pic>
      <p:sp>
        <p:nvSpPr>
          <p:cNvPr id="2" name="Title 1"/>
          <p:cNvSpPr>
            <a:spLocks noGrp="1"/>
          </p:cNvSpPr>
          <p:nvPr>
            <p:ph type="ctrTitle"/>
          </p:nvPr>
        </p:nvSpPr>
        <p:spPr>
          <a:xfrm>
            <a:off x="1261872" y="212035"/>
            <a:ext cx="6490650" cy="1666196"/>
          </a:xfrm>
        </p:spPr>
        <p:txBody>
          <a:bodyPr/>
          <a:lstStyle/>
          <a:p>
            <a:r>
              <a:rPr lang="en-GB" dirty="0" err="1" smtClean="0"/>
              <a:t>Windenergie</a:t>
            </a:r>
            <a:endParaRPr lang="en-GB" dirty="0"/>
          </a:p>
        </p:txBody>
      </p:sp>
    </p:spTree>
    <p:extLst>
      <p:ext uri="{BB962C8B-B14F-4D97-AF65-F5344CB8AC3E}">
        <p14:creationId xmlns:p14="http://schemas.microsoft.com/office/powerpoint/2010/main" val="2329133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6742441" cy="1325562"/>
          </a:xfrm>
        </p:spPr>
        <p:txBody>
          <a:bodyPr/>
          <a:lstStyle/>
          <a:p>
            <a:r>
              <a:rPr lang="en-GB" dirty="0" smtClean="0"/>
              <a:t>Was </a:t>
            </a:r>
            <a:r>
              <a:rPr lang="en-GB" dirty="0" err="1" smtClean="0"/>
              <a:t>ist</a:t>
            </a:r>
            <a:r>
              <a:rPr lang="en-GB" dirty="0" smtClean="0"/>
              <a:t> </a:t>
            </a:r>
            <a:r>
              <a:rPr lang="en-GB" dirty="0" err="1" smtClean="0"/>
              <a:t>Windenergie</a:t>
            </a:r>
            <a:r>
              <a:rPr lang="en-GB" dirty="0" smtClean="0"/>
              <a:t>? </a:t>
            </a:r>
            <a:r>
              <a:rPr lang="en-GB" dirty="0" err="1" smtClean="0"/>
              <a:t>Wie</a:t>
            </a:r>
            <a:r>
              <a:rPr lang="en-GB" dirty="0" smtClean="0"/>
              <a:t> </a:t>
            </a:r>
            <a:r>
              <a:rPr lang="en-GB" dirty="0" err="1" smtClean="0"/>
              <a:t>funktioniert</a:t>
            </a:r>
            <a:r>
              <a:rPr lang="en-GB" dirty="0" smtClean="0"/>
              <a:t> </a:t>
            </a:r>
            <a:r>
              <a:rPr lang="en-GB" dirty="0" err="1" smtClean="0"/>
              <a:t>sie</a:t>
            </a:r>
            <a:r>
              <a:rPr lang="en-GB" dirty="0" smtClean="0"/>
              <a:t>?</a:t>
            </a:r>
            <a:endParaRPr lang="en-GB" dirty="0"/>
          </a:p>
        </p:txBody>
      </p:sp>
      <p:sp>
        <p:nvSpPr>
          <p:cNvPr id="3" name="Content Placeholder 2"/>
          <p:cNvSpPr>
            <a:spLocks noGrp="1"/>
          </p:cNvSpPr>
          <p:nvPr>
            <p:ph idx="1"/>
          </p:nvPr>
        </p:nvSpPr>
        <p:spPr>
          <a:xfrm>
            <a:off x="1261872" y="1828800"/>
            <a:ext cx="5973815" cy="4351337"/>
          </a:xfrm>
        </p:spPr>
        <p:txBody>
          <a:bodyPr>
            <a:normAutofit/>
          </a:bodyPr>
          <a:lstStyle/>
          <a:p>
            <a:r>
              <a:rPr lang="de-DE" dirty="0" smtClean="0"/>
              <a:t>Der Wind dreht die Rotorblätter, die ein Getriebe bewegen.</a:t>
            </a:r>
          </a:p>
          <a:p>
            <a:r>
              <a:rPr lang="de-DE" dirty="0" smtClean="0"/>
              <a:t>Das Getriebe treibt den Generator an und erzeugt auf diese Weise Strom für unsere Häuser.</a:t>
            </a:r>
            <a:endParaRPr lang="de-DE" dirty="0"/>
          </a:p>
          <a:p>
            <a:endParaRPr lang="de-DE" dirty="0"/>
          </a:p>
          <a:p>
            <a:r>
              <a:rPr lang="de-DE" dirty="0">
                <a:hlinkClick r:id="rId2"/>
              </a:rPr>
              <a:t>http://</a:t>
            </a:r>
            <a:r>
              <a:rPr lang="de-DE" dirty="0" smtClean="0">
                <a:hlinkClick r:id="rId2"/>
              </a:rPr>
              <a:t>energy.gov/eere/wind/animation-how-wind-turbine-works</a:t>
            </a:r>
            <a:endParaRPr lang="de-DE" dirty="0" smtClean="0"/>
          </a:p>
          <a:p>
            <a:endParaRPr lang="de-DE" dirty="0"/>
          </a:p>
          <a:p>
            <a:pPr marL="0" indent="0">
              <a:buNone/>
            </a:pPr>
            <a:r>
              <a:rPr lang="de-DE" dirty="0" smtClean="0"/>
              <a:t>Noch </a:t>
            </a:r>
            <a:r>
              <a:rPr lang="de-DE" dirty="0"/>
              <a:t>vor wenigen Jahren ahnte niemand, welche Bedeutung die Windkraft für unsere Energieversorgung gewinnen würde.</a:t>
            </a:r>
            <a:endParaRPr lang="en-GB" dirty="0"/>
          </a:p>
        </p:txBody>
      </p:sp>
      <p:pic>
        <p:nvPicPr>
          <p:cNvPr id="1026" name="Picture 2" descr="http://www.energienpoint.de/fileadmin/templates-energienpoint/Aufbau_eines_Windrad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922" y="365760"/>
            <a:ext cx="4002157" cy="594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954156"/>
            <a:ext cx="2621015" cy="737165"/>
          </a:xfrm>
        </p:spPr>
        <p:txBody>
          <a:bodyPr/>
          <a:lstStyle/>
          <a:p>
            <a:r>
              <a:rPr lang="en-GB" dirty="0" err="1" smtClean="0"/>
              <a:t>Vorteile</a:t>
            </a:r>
            <a:endParaRPr lang="en-GB" dirty="0"/>
          </a:p>
        </p:txBody>
      </p:sp>
      <p:sp>
        <p:nvSpPr>
          <p:cNvPr id="3" name="Content Placeholder 2"/>
          <p:cNvSpPr>
            <a:spLocks noGrp="1"/>
          </p:cNvSpPr>
          <p:nvPr>
            <p:ph idx="1"/>
          </p:nvPr>
        </p:nvSpPr>
        <p:spPr>
          <a:xfrm>
            <a:off x="1261872" y="1828801"/>
            <a:ext cx="5987067" cy="1537251"/>
          </a:xfrm>
        </p:spPr>
        <p:txBody>
          <a:bodyPr>
            <a:normAutofit/>
          </a:bodyPr>
          <a:lstStyle/>
          <a:p>
            <a:pPr marL="0" indent="0">
              <a:buNone/>
            </a:pPr>
            <a:r>
              <a:rPr lang="de-DE" dirty="0" smtClean="0"/>
              <a:t>•Wind </a:t>
            </a:r>
            <a:r>
              <a:rPr lang="de-DE" dirty="0"/>
              <a:t>entsteht immer auf der Erde und er weht auch weiter ohne nennenswerte Veränderung, wenn ein Teil seiner Bewegungsenergie durch Windenergieanlagen in elektrische Energie umgewandelt wird. </a:t>
            </a:r>
            <a:endParaRPr lang="de-DE" dirty="0" smtClean="0"/>
          </a:p>
        </p:txBody>
      </p:sp>
      <p:pic>
        <p:nvPicPr>
          <p:cNvPr id="4" name="Picture 3"/>
          <p:cNvPicPr>
            <a:picLocks noChangeAspect="1"/>
          </p:cNvPicPr>
          <p:nvPr/>
        </p:nvPicPr>
        <p:blipFill>
          <a:blip r:embed="rId2"/>
          <a:stretch>
            <a:fillRect/>
          </a:stretch>
        </p:blipFill>
        <p:spPr>
          <a:xfrm>
            <a:off x="7407965" y="365760"/>
            <a:ext cx="3546547" cy="2687979"/>
          </a:xfrm>
          <a:prstGeom prst="rect">
            <a:avLst/>
          </a:prstGeom>
        </p:spPr>
      </p:pic>
      <p:pic>
        <p:nvPicPr>
          <p:cNvPr id="5" name="Picture 4"/>
          <p:cNvPicPr>
            <a:picLocks noChangeAspect="1"/>
          </p:cNvPicPr>
          <p:nvPr/>
        </p:nvPicPr>
        <p:blipFill>
          <a:blip r:embed="rId3"/>
          <a:stretch>
            <a:fillRect/>
          </a:stretch>
        </p:blipFill>
        <p:spPr>
          <a:xfrm>
            <a:off x="320967" y="3914928"/>
            <a:ext cx="2702433" cy="2710176"/>
          </a:xfrm>
          <a:prstGeom prst="rect">
            <a:avLst/>
          </a:prstGeom>
        </p:spPr>
      </p:pic>
      <p:sp>
        <p:nvSpPr>
          <p:cNvPr id="6" name="TextBox 5"/>
          <p:cNvSpPr txBox="1"/>
          <p:nvPr/>
        </p:nvSpPr>
        <p:spPr>
          <a:xfrm>
            <a:off x="4200939" y="4870778"/>
            <a:ext cx="6753573" cy="1754326"/>
          </a:xfrm>
          <a:prstGeom prst="rect">
            <a:avLst/>
          </a:prstGeom>
          <a:noFill/>
        </p:spPr>
        <p:txBody>
          <a:bodyPr wrap="square" rtlCol="0">
            <a:spAutoFit/>
          </a:bodyPr>
          <a:lstStyle/>
          <a:p>
            <a:r>
              <a:rPr lang="de-DE" dirty="0" smtClean="0"/>
              <a:t>•Die Nutzung von Windenergie birgt keine Gefahren für den Menschen (im Gegensatz, zum Beispiel zur Atomkraft) und für die Umwelt (im Gegensatz beispielsweise zur Verbrennung von Kohle oder Gas) und sie kann so betrieben werden, dass schädliche Auswirkungen auf Mensch, Umwelt und Natur in nur geringem Umfang auftreten.</a:t>
            </a:r>
          </a:p>
        </p:txBody>
      </p:sp>
      <p:sp>
        <p:nvSpPr>
          <p:cNvPr id="7" name="TextBox 6"/>
          <p:cNvSpPr txBox="1"/>
          <p:nvPr/>
        </p:nvSpPr>
        <p:spPr>
          <a:xfrm>
            <a:off x="3167269" y="3491745"/>
            <a:ext cx="7522199" cy="1200329"/>
          </a:xfrm>
          <a:prstGeom prst="rect">
            <a:avLst/>
          </a:prstGeom>
          <a:noFill/>
        </p:spPr>
        <p:txBody>
          <a:bodyPr wrap="square" rtlCol="0">
            <a:spAutoFit/>
          </a:bodyPr>
          <a:lstStyle/>
          <a:p>
            <a:pPr marL="285750" indent="-285750">
              <a:buFont typeface="Arial" panose="020B0604020202020204" pitchFamily="34" charset="0"/>
              <a:buChar char="•"/>
            </a:pPr>
            <a:r>
              <a:rPr lang="de-DE" dirty="0" smtClean="0"/>
              <a:t>Wind ist erneuerbar. Durch die Nutzung davon werden keine Ressourcen verbraucht und keine Abfall- oder Reststoffe produziert.</a:t>
            </a:r>
          </a:p>
          <a:p>
            <a:endParaRPr lang="en-GB" dirty="0"/>
          </a:p>
        </p:txBody>
      </p:sp>
    </p:spTree>
    <p:extLst>
      <p:ext uri="{BB962C8B-B14F-4D97-AF65-F5344CB8AC3E}">
        <p14:creationId xmlns:p14="http://schemas.microsoft.com/office/powerpoint/2010/main" val="319353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Nachteile</a:t>
            </a:r>
            <a:endParaRPr lang="en-GB" dirty="0"/>
          </a:p>
        </p:txBody>
      </p:sp>
      <p:sp>
        <p:nvSpPr>
          <p:cNvPr id="3" name="Content Placeholder 2"/>
          <p:cNvSpPr>
            <a:spLocks noGrp="1"/>
          </p:cNvSpPr>
          <p:nvPr>
            <p:ph idx="1"/>
          </p:nvPr>
        </p:nvSpPr>
        <p:spPr>
          <a:xfrm>
            <a:off x="1261872" y="1828801"/>
            <a:ext cx="8595360" cy="1828800"/>
          </a:xfrm>
        </p:spPr>
        <p:txBody>
          <a:bodyPr/>
          <a:lstStyle/>
          <a:p>
            <a:pPr marL="0" indent="0">
              <a:buNone/>
            </a:pPr>
            <a:r>
              <a:rPr lang="de-DE" dirty="0" smtClean="0"/>
              <a:t>•Grundsätzlich </a:t>
            </a:r>
            <a:r>
              <a:rPr lang="de-DE" dirty="0"/>
              <a:t>wird kritisiert, dass Windenergie nur einen sehr kleinen Teil zur notwendigen Stromproduktion beitragen kann. </a:t>
            </a:r>
            <a:endParaRPr lang="de-DE" dirty="0" smtClean="0"/>
          </a:p>
          <a:p>
            <a:endParaRPr lang="de-DE" dirty="0"/>
          </a:p>
          <a:p>
            <a:pPr marL="0" indent="0">
              <a:buNone/>
            </a:pPr>
            <a:r>
              <a:rPr lang="de-DE" dirty="0" smtClean="0"/>
              <a:t>•Große </a:t>
            </a:r>
            <a:r>
              <a:rPr lang="de-DE" dirty="0"/>
              <a:t>Naturflächen werden durch den Bau von Windrädern entstellt </a:t>
            </a:r>
            <a:endParaRPr lang="de-DE" dirty="0" smtClean="0"/>
          </a:p>
          <a:p>
            <a:endParaRPr lang="en-GB" dirty="0"/>
          </a:p>
        </p:txBody>
      </p:sp>
      <p:pic>
        <p:nvPicPr>
          <p:cNvPr id="4" name="Picture 3"/>
          <p:cNvPicPr>
            <a:picLocks noChangeAspect="1"/>
          </p:cNvPicPr>
          <p:nvPr/>
        </p:nvPicPr>
        <p:blipFill>
          <a:blip r:embed="rId2"/>
          <a:stretch>
            <a:fillRect/>
          </a:stretch>
        </p:blipFill>
        <p:spPr>
          <a:xfrm>
            <a:off x="7275443" y="3883686"/>
            <a:ext cx="3679069" cy="2296451"/>
          </a:xfrm>
          <a:prstGeom prst="rect">
            <a:avLst/>
          </a:prstGeom>
        </p:spPr>
      </p:pic>
      <p:sp>
        <p:nvSpPr>
          <p:cNvPr id="5" name="TextBox 4"/>
          <p:cNvSpPr txBox="1"/>
          <p:nvPr/>
        </p:nvSpPr>
        <p:spPr>
          <a:xfrm>
            <a:off x="1261872" y="3883686"/>
            <a:ext cx="5579165" cy="2031325"/>
          </a:xfrm>
          <a:prstGeom prst="rect">
            <a:avLst/>
          </a:prstGeom>
          <a:noFill/>
        </p:spPr>
        <p:txBody>
          <a:bodyPr wrap="square" rtlCol="0">
            <a:spAutoFit/>
          </a:bodyPr>
          <a:lstStyle/>
          <a:p>
            <a:r>
              <a:rPr lang="de-DE" dirty="0" smtClean="0"/>
              <a:t>•Lichtreflexionen und Lärm beeinträchtigen die unmittelbaren Anwohner.</a:t>
            </a:r>
          </a:p>
          <a:p>
            <a:endParaRPr lang="de-DE" dirty="0" smtClean="0"/>
          </a:p>
          <a:p>
            <a:endParaRPr lang="de-DE" dirty="0" smtClean="0"/>
          </a:p>
          <a:p>
            <a:r>
              <a:rPr lang="de-DE" dirty="0" smtClean="0"/>
              <a:t>•Wenn die Windräder im Meer auf großen Flächen gebaut werden, können die Seehunde oder Wale dort gestrandet werden. </a:t>
            </a:r>
            <a:endParaRPr lang="de-DE" dirty="0"/>
          </a:p>
        </p:txBody>
      </p:sp>
      <p:pic>
        <p:nvPicPr>
          <p:cNvPr id="6" name="Picture 5"/>
          <p:cNvPicPr>
            <a:picLocks noChangeAspect="1"/>
          </p:cNvPicPr>
          <p:nvPr/>
        </p:nvPicPr>
        <p:blipFill>
          <a:blip r:embed="rId3"/>
          <a:stretch>
            <a:fillRect/>
          </a:stretch>
        </p:blipFill>
        <p:spPr>
          <a:xfrm>
            <a:off x="5392574" y="248629"/>
            <a:ext cx="3119646" cy="1559823"/>
          </a:xfrm>
          <a:prstGeom prst="rect">
            <a:avLst/>
          </a:prstGeom>
        </p:spPr>
      </p:pic>
    </p:spTree>
    <p:extLst>
      <p:ext uri="{BB962C8B-B14F-4D97-AF65-F5344CB8AC3E}">
        <p14:creationId xmlns:p14="http://schemas.microsoft.com/office/powerpoint/2010/main" val="33796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66</TotalTime>
  <Words>221</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Schoolbook</vt:lpstr>
      <vt:lpstr>Wingdings 2</vt:lpstr>
      <vt:lpstr>View</vt:lpstr>
      <vt:lpstr>Windenergie</vt:lpstr>
      <vt:lpstr>Was ist Windenergie? Wie funktioniert sie?</vt:lpstr>
      <vt:lpstr>Vorteile</vt:lpstr>
      <vt:lpstr>Nachteile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Windenergie</dc:title>
  <dc:creator>Corinna</dc:creator>
  <cp:lastModifiedBy>Corinna</cp:lastModifiedBy>
  <cp:revision>7</cp:revision>
  <dcterms:created xsi:type="dcterms:W3CDTF">2016-10-12T20:11:38Z</dcterms:created>
  <dcterms:modified xsi:type="dcterms:W3CDTF">2016-10-12T21:18:37Z</dcterms:modified>
</cp:coreProperties>
</file>