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57" r:id="rId3"/>
    <p:sldId id="258" r:id="rId4"/>
    <p:sldId id="259" r:id="rId5"/>
    <p:sldId id="269" r:id="rId6"/>
    <p:sldId id="266" r:id="rId7"/>
    <p:sldId id="272" r:id="rId8"/>
    <p:sldId id="274" r:id="rId9"/>
    <p:sldId id="273" r:id="rId10"/>
    <p:sldId id="275" r:id="rId11"/>
    <p:sldId id="276" r:id="rId12"/>
    <p:sldId id="277" r:id="rId13"/>
    <p:sldId id="278" r:id="rId14"/>
    <p:sldId id="279" r:id="rId15"/>
    <p:sldId id="280" r:id="rId16"/>
    <p:sldId id="282" r:id="rId17"/>
    <p:sldId id="281" r:id="rId18"/>
    <p:sldId id="284" r:id="rId19"/>
    <p:sldId id="283" r:id="rId20"/>
    <p:sldId id="286" r:id="rId21"/>
    <p:sldId id="285" r:id="rId22"/>
    <p:sldId id="287" r:id="rId23"/>
    <p:sldId id="291" r:id="rId24"/>
    <p:sldId id="288" r:id="rId25"/>
    <p:sldId id="289" r:id="rId26"/>
    <p:sldId id="290" r:id="rId27"/>
    <p:sldId id="292" r:id="rId28"/>
    <p:sldId id="293" r:id="rId29"/>
    <p:sldId id="303" r:id="rId30"/>
    <p:sldId id="316" r:id="rId31"/>
    <p:sldId id="306" r:id="rId32"/>
    <p:sldId id="305" r:id="rId33"/>
    <p:sldId id="294" r:id="rId34"/>
    <p:sldId id="295" r:id="rId35"/>
    <p:sldId id="308" r:id="rId36"/>
    <p:sldId id="309" r:id="rId37"/>
    <p:sldId id="296" r:id="rId38"/>
    <p:sldId id="297" r:id="rId39"/>
    <p:sldId id="299" r:id="rId40"/>
    <p:sldId id="310" r:id="rId41"/>
    <p:sldId id="307" r:id="rId42"/>
    <p:sldId id="267" r:id="rId43"/>
    <p:sldId id="311" r:id="rId44"/>
    <p:sldId id="332" r:id="rId45"/>
    <p:sldId id="313" r:id="rId46"/>
    <p:sldId id="314" r:id="rId47"/>
    <p:sldId id="317" r:id="rId48"/>
    <p:sldId id="318" r:id="rId49"/>
    <p:sldId id="320" r:id="rId50"/>
    <p:sldId id="321" r:id="rId51"/>
    <p:sldId id="322" r:id="rId52"/>
    <p:sldId id="323" r:id="rId53"/>
    <p:sldId id="324" r:id="rId54"/>
    <p:sldId id="327" r:id="rId55"/>
    <p:sldId id="328" r:id="rId56"/>
    <p:sldId id="325" r:id="rId57"/>
    <p:sldId id="329" r:id="rId58"/>
    <p:sldId id="326" r:id="rId59"/>
    <p:sldId id="330" r:id="rId60"/>
    <p:sldId id="331" r:id="rId61"/>
    <p:sldId id="334" r:id="rId62"/>
    <p:sldId id="335" r:id="rId63"/>
    <p:sldId id="336" r:id="rId64"/>
    <p:sldId id="337" r:id="rId65"/>
    <p:sldId id="338" r:id="rId66"/>
    <p:sldId id="339" r:id="rId67"/>
    <p:sldId id="340" r:id="rId68"/>
    <p:sldId id="343" r:id="rId69"/>
    <p:sldId id="344" r:id="rId70"/>
    <p:sldId id="347" r:id="rId71"/>
    <p:sldId id="345" r:id="rId72"/>
    <p:sldId id="348" r:id="rId73"/>
    <p:sldId id="350" r:id="rId74"/>
    <p:sldId id="351" r:id="rId75"/>
    <p:sldId id="352" r:id="rId76"/>
    <p:sldId id="353"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27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55DA0-D802-4C26-B387-98A079D46C1B}" type="datetimeFigureOut">
              <a:rPr lang="en-GB" smtClean="0"/>
              <a:t>06/11/2019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093DF3-B8CD-475B-975E-6A6915B8E3F8}" type="slidenum">
              <a:rPr lang="en-GB" smtClean="0"/>
              <a:t>‹#›</a:t>
            </a:fld>
            <a:endParaRPr lang="en-GB"/>
          </a:p>
        </p:txBody>
      </p:sp>
    </p:spTree>
    <p:extLst>
      <p:ext uri="{BB962C8B-B14F-4D97-AF65-F5344CB8AC3E}">
        <p14:creationId xmlns:p14="http://schemas.microsoft.com/office/powerpoint/2010/main" val="188818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093DF3-B8CD-475B-975E-6A6915B8E3F8}" type="slidenum">
              <a:rPr lang="en-GB" smtClean="0"/>
              <a:t>1</a:t>
            </a:fld>
            <a:endParaRPr lang="en-GB"/>
          </a:p>
        </p:txBody>
      </p:sp>
    </p:spTree>
    <p:extLst>
      <p:ext uri="{BB962C8B-B14F-4D97-AF65-F5344CB8AC3E}">
        <p14:creationId xmlns:p14="http://schemas.microsoft.com/office/powerpoint/2010/main" val="30856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93626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360808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1754172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999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46004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D2D1F0-9B4C-4B55-B37D-3BBB9906614E}"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356712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D2D1F0-9B4C-4B55-B37D-3BBB9906614E}"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272010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D2D1F0-9B4C-4B55-B37D-3BBB9906614E}" type="datetimeFigureOut">
              <a:rPr lang="en-GB" smtClean="0"/>
              <a:t>06/11/2019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49079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D2D1F0-9B4C-4B55-B37D-3BBB9906614E}" type="datetimeFigureOut">
              <a:rPr lang="en-GB" smtClean="0"/>
              <a:t>06/11/2019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416673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2D1F0-9B4C-4B55-B37D-3BBB9906614E}" type="datetimeFigureOut">
              <a:rPr lang="en-GB" smtClean="0"/>
              <a:t>06/11/2019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309058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2D1F0-9B4C-4B55-B37D-3BBB9906614E}"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233768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2D1F0-9B4C-4B55-B37D-3BBB9906614E}"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241913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2D1F0-9B4C-4B55-B37D-3BBB9906614E}" type="datetimeFigureOut">
              <a:rPr lang="en-GB" smtClean="0"/>
              <a:t>06/11/2019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382C0-2F0F-45A3-B95B-FE5825D79E49}" type="slidenum">
              <a:rPr lang="en-GB" smtClean="0"/>
              <a:t>‹#›</a:t>
            </a:fld>
            <a:endParaRPr lang="en-GB"/>
          </a:p>
        </p:txBody>
      </p:sp>
    </p:spTree>
    <p:extLst>
      <p:ext uri="{BB962C8B-B14F-4D97-AF65-F5344CB8AC3E}">
        <p14:creationId xmlns:p14="http://schemas.microsoft.com/office/powerpoint/2010/main" val="243553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jSKkecFzD5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pCFstSMvAM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HR9KHW-e0p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pi3P3uJOsN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x4PPZCLnVkA"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sumanasinc.com/webcontent/animations/content/reflexarc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ienceaid.co.uk/biology/humans/nerves.html" TargetMode="External"/><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google.co.uk/imgres?q=atrioventricular+node&amp;um=1&amp;hl=en&amp;client=safari&amp;sa=N&amp;rls=en&amp;biw=1104&amp;bih=1206&amp;tbm=isch&amp;tbnid=-FwtJ1pIrIgiuM:&amp;imgrefurl=http://www.washingtonhra.com/16.html&amp;docid=3NZ0qUVw3dox1M&amp;imgurl=http://www.washingtonhra.com/resources/AV%2Bblock%2Banimation.gif&amp;w=634&amp;h=640&amp;ei=xHpTT4CvNYbN0QXIiJzvCw&amp;zoom=1&amp;iact=hc&amp;vpx=572&amp;vpy=162&amp;dur=5721&amp;hovh=226&amp;hovw=223&amp;tx=98&amp;ty=151&amp;sig=108793582586417777891&amp;page=1&amp;tbnh=119&amp;tbnw=118&amp;start=0&amp;ndsp=41&amp;ved=1t:429,r:3,s:0"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washingtonhra.com/16.html"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highered.mheducation.com/sites/0072507470/student_view0/chapter21/animation__baroreceptor_reflex_control_of_blood_pressure.htm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u="sng" dirty="0"/>
              <a:t>3.6  Organisms respond to changes in their internal and external environments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0256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62656" y="76200"/>
            <a:ext cx="8229600" cy="1143000"/>
          </a:xfrm>
        </p:spPr>
        <p:txBody>
          <a:bodyPr/>
          <a:lstStyle/>
          <a:p>
            <a:r>
              <a:rPr lang="en-GB" altLang="en-US" dirty="0">
                <a:latin typeface="Cambria" panose="02040503050406030204" pitchFamily="18" charset="0"/>
              </a:rPr>
              <a:t>Examples of taxes</a:t>
            </a:r>
            <a:endParaRPr lang="en-US" altLang="en-US" dirty="0">
              <a:latin typeface="Cambria" panose="02040503050406030204" pitchFamily="18" charset="0"/>
            </a:endParaRPr>
          </a:p>
        </p:txBody>
      </p:sp>
      <p:sp>
        <p:nvSpPr>
          <p:cNvPr id="8195" name="Rectangle 3"/>
          <p:cNvSpPr>
            <a:spLocks noGrp="1" noChangeArrowheads="1"/>
          </p:cNvSpPr>
          <p:nvPr>
            <p:ph type="body" idx="1"/>
          </p:nvPr>
        </p:nvSpPr>
        <p:spPr>
          <a:xfrm>
            <a:off x="172910" y="1340768"/>
            <a:ext cx="5482952" cy="4525963"/>
          </a:xfrm>
        </p:spPr>
        <p:txBody>
          <a:bodyPr/>
          <a:lstStyle/>
          <a:p>
            <a:pPr>
              <a:lnSpc>
                <a:spcPct val="90000"/>
              </a:lnSpc>
              <a:buFontTx/>
              <a:buNone/>
            </a:pPr>
            <a:r>
              <a:rPr lang="en-GB" altLang="en-US" sz="2800" dirty="0">
                <a:latin typeface="Cambria" panose="02040503050406030204" pitchFamily="18" charset="0"/>
              </a:rPr>
              <a:t>Single celled algae – As algae are photosynthetic they move towards light (positive </a:t>
            </a:r>
            <a:r>
              <a:rPr lang="en-GB" altLang="en-US" sz="2800" dirty="0" err="1">
                <a:latin typeface="Cambria" panose="02040503050406030204" pitchFamily="18" charset="0"/>
              </a:rPr>
              <a:t>phototaxis</a:t>
            </a:r>
            <a:r>
              <a:rPr lang="en-GB" altLang="en-US" sz="2800" dirty="0">
                <a:latin typeface="Cambria" panose="02040503050406030204" pitchFamily="18" charset="0"/>
              </a:rPr>
              <a:t>). </a:t>
            </a:r>
            <a:r>
              <a:rPr lang="en-GB" altLang="en-US" sz="2800" dirty="0" smtClean="0">
                <a:latin typeface="Cambria" panose="02040503050406030204" pitchFamily="18" charset="0"/>
              </a:rPr>
              <a:t>This increases their chance of survival as they require light to manufacture their own food.</a:t>
            </a:r>
          </a:p>
          <a:p>
            <a:pPr>
              <a:lnSpc>
                <a:spcPct val="90000"/>
              </a:lnSpc>
              <a:buFontTx/>
              <a:buNone/>
            </a:pPr>
            <a:endParaRPr lang="en-GB" altLang="en-US" sz="2400" dirty="0">
              <a:latin typeface="Cambria" panose="02040503050406030204" pitchFamily="18" charset="0"/>
            </a:endParaRPr>
          </a:p>
          <a:p>
            <a:pPr>
              <a:lnSpc>
                <a:spcPct val="90000"/>
              </a:lnSpc>
              <a:buFontTx/>
              <a:buNone/>
            </a:pPr>
            <a:endParaRPr lang="en-GB" altLang="en-US" sz="2400" dirty="0" smtClean="0">
              <a:latin typeface="Cambria" panose="02040503050406030204" pitchFamily="18" charset="0"/>
            </a:endParaRPr>
          </a:p>
          <a:p>
            <a:pPr>
              <a:lnSpc>
                <a:spcPct val="90000"/>
              </a:lnSpc>
              <a:buFontTx/>
              <a:buNone/>
            </a:pPr>
            <a:endParaRPr lang="en-GB" altLang="en-US" sz="2400" dirty="0">
              <a:latin typeface="Cambria" panose="02040503050406030204" pitchFamily="18" charset="0"/>
            </a:endParaRPr>
          </a:p>
          <a:p>
            <a:pPr>
              <a:lnSpc>
                <a:spcPct val="90000"/>
              </a:lnSpc>
            </a:pPr>
            <a:endParaRPr lang="en-GB" altLang="en-US" sz="2400" dirty="0"/>
          </a:p>
        </p:txBody>
      </p:sp>
      <p:pic>
        <p:nvPicPr>
          <p:cNvPr id="8197" name="Picture 5" descr="alga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340768"/>
            <a:ext cx="2736304" cy="1783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2102940" y="4191000"/>
            <a:ext cx="7221488"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GB" altLang="en-US" sz="2800" dirty="0" smtClean="0">
                <a:latin typeface="Cambria" panose="02040503050406030204" pitchFamily="18" charset="0"/>
              </a:rPr>
              <a:t>Earthworms – Move away from light (negative </a:t>
            </a:r>
            <a:r>
              <a:rPr lang="en-GB" altLang="en-US" sz="2800" dirty="0" err="1" smtClean="0">
                <a:latin typeface="Cambria" panose="02040503050406030204" pitchFamily="18" charset="0"/>
              </a:rPr>
              <a:t>phototaxis</a:t>
            </a:r>
            <a:r>
              <a:rPr lang="en-GB" altLang="en-US" sz="2800" dirty="0" smtClean="0">
                <a:latin typeface="Cambria" panose="02040503050406030204" pitchFamily="18" charset="0"/>
              </a:rPr>
              <a:t>).  Helps them survive as this takes them into the soil,  helping them conserve water, find food and avoid predators.</a:t>
            </a:r>
          </a:p>
          <a:p>
            <a:endParaRPr lang="en-US" altLang="en-US" sz="2800" dirty="0">
              <a:latin typeface="Cambria" panose="02040503050406030204" pitchFamily="18" charset="0"/>
            </a:endParaRPr>
          </a:p>
        </p:txBody>
      </p:sp>
      <p:pic>
        <p:nvPicPr>
          <p:cNvPr id="6" name="Picture 5" descr="earthwor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277087"/>
            <a:ext cx="1896086" cy="142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89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en-US" dirty="0">
                <a:latin typeface="Cambria" panose="02040503050406030204" pitchFamily="18" charset="0"/>
              </a:rPr>
              <a:t>Examples of taxes</a:t>
            </a:r>
            <a:endParaRPr lang="en-US" altLang="en-US" dirty="0">
              <a:latin typeface="Cambria" panose="02040503050406030204" pitchFamily="18" charset="0"/>
            </a:endParaRPr>
          </a:p>
        </p:txBody>
      </p:sp>
      <p:sp>
        <p:nvSpPr>
          <p:cNvPr id="10243" name="Rectangle 3"/>
          <p:cNvSpPr>
            <a:spLocks noGrp="1" noChangeArrowheads="1"/>
          </p:cNvSpPr>
          <p:nvPr>
            <p:ph type="body" idx="1"/>
          </p:nvPr>
        </p:nvSpPr>
        <p:spPr/>
        <p:txBody>
          <a:bodyPr/>
          <a:lstStyle/>
          <a:p>
            <a:r>
              <a:rPr lang="en-GB" altLang="en-US" dirty="0">
                <a:latin typeface="Cambria" panose="02040503050406030204" pitchFamily="18" charset="0"/>
              </a:rPr>
              <a:t>Some Bacteria –Move towards areas where glucose (there food) is more concentrated (positive chemotaxis) .</a:t>
            </a:r>
            <a:endParaRPr lang="en-US" altLang="en-US" dirty="0">
              <a:latin typeface="Cambria" panose="02040503050406030204" pitchFamily="18" charset="0"/>
            </a:endParaRPr>
          </a:p>
          <a:p>
            <a:endParaRPr lang="en-US" altLang="en-US" dirty="0"/>
          </a:p>
        </p:txBody>
      </p:sp>
      <p:pic>
        <p:nvPicPr>
          <p:cNvPr id="10245" name="Picture 5" descr="Tsinghu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573463"/>
            <a:ext cx="33909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11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152400"/>
            <a:ext cx="8229600" cy="1143000"/>
          </a:xfrm>
        </p:spPr>
        <p:txBody>
          <a:bodyPr/>
          <a:lstStyle/>
          <a:p>
            <a:r>
              <a:rPr lang="en-GB" altLang="en-US" dirty="0" err="1">
                <a:latin typeface="Cambria" panose="02040503050406030204" pitchFamily="18" charset="0"/>
              </a:rPr>
              <a:t>Kineses</a:t>
            </a:r>
            <a:endParaRPr lang="en-US" altLang="en-US" dirty="0">
              <a:latin typeface="Cambria" panose="02040503050406030204" pitchFamily="18" charset="0"/>
            </a:endParaRPr>
          </a:p>
        </p:txBody>
      </p:sp>
      <p:sp>
        <p:nvSpPr>
          <p:cNvPr id="7171" name="Rectangle 3"/>
          <p:cNvSpPr>
            <a:spLocks noGrp="1" noChangeArrowheads="1"/>
          </p:cNvSpPr>
          <p:nvPr>
            <p:ph type="body" idx="1"/>
          </p:nvPr>
        </p:nvSpPr>
        <p:spPr>
          <a:xfrm>
            <a:off x="228600" y="1295400"/>
            <a:ext cx="8458200" cy="4830763"/>
          </a:xfrm>
        </p:spPr>
        <p:txBody>
          <a:bodyPr>
            <a:normAutofit fontScale="85000" lnSpcReduction="20000"/>
          </a:bodyPr>
          <a:lstStyle/>
          <a:p>
            <a:pPr indent="0">
              <a:lnSpc>
                <a:spcPct val="90000"/>
              </a:lnSpc>
              <a:buFontTx/>
              <a:buNone/>
            </a:pPr>
            <a:r>
              <a:rPr lang="en-GB" altLang="en-US" dirty="0" smtClean="0">
                <a:latin typeface="Cambria" panose="02040503050406030204" pitchFamily="18" charset="0"/>
              </a:rPr>
              <a:t>A response when an organism does not move towards or away from a stimulus. Instead it changes the speed at which it moves and the rate at which it changes direction.</a:t>
            </a:r>
          </a:p>
          <a:p>
            <a:pPr>
              <a:lnSpc>
                <a:spcPct val="90000"/>
              </a:lnSpc>
              <a:buFontTx/>
              <a:buNone/>
            </a:pPr>
            <a:endParaRPr lang="en-GB" altLang="en-US" dirty="0" smtClean="0">
              <a:latin typeface="Cambria" panose="02040503050406030204" pitchFamily="18" charset="0"/>
            </a:endParaRPr>
          </a:p>
          <a:p>
            <a:pPr>
              <a:lnSpc>
                <a:spcPct val="90000"/>
              </a:lnSpc>
              <a:buFontTx/>
              <a:buNone/>
            </a:pPr>
            <a:r>
              <a:rPr lang="en-GB" altLang="en-US" u="sng" dirty="0" smtClean="0">
                <a:latin typeface="Cambria" panose="02040503050406030204" pitchFamily="18" charset="0"/>
              </a:rPr>
              <a:t>Non </a:t>
            </a:r>
            <a:r>
              <a:rPr lang="en-GB" altLang="en-US" u="sng" dirty="0">
                <a:latin typeface="Cambria" panose="02040503050406030204" pitchFamily="18" charset="0"/>
              </a:rPr>
              <a:t>directional</a:t>
            </a:r>
            <a:r>
              <a:rPr lang="en-GB" altLang="en-US" dirty="0">
                <a:latin typeface="Cambria" panose="02040503050406030204" pitchFamily="18" charset="0"/>
              </a:rPr>
              <a:t> response to </a:t>
            </a:r>
            <a:r>
              <a:rPr lang="en-GB" altLang="en-US" dirty="0" smtClean="0">
                <a:latin typeface="Cambria" panose="02040503050406030204" pitchFamily="18" charset="0"/>
              </a:rPr>
              <a:t>stimulus. </a:t>
            </a:r>
            <a:endParaRPr lang="en-GB" altLang="en-US" dirty="0">
              <a:latin typeface="Cambria" panose="02040503050406030204" pitchFamily="18" charset="0"/>
            </a:endParaRPr>
          </a:p>
          <a:p>
            <a:pPr>
              <a:lnSpc>
                <a:spcPct val="90000"/>
              </a:lnSpc>
              <a:buFontTx/>
              <a:buNone/>
            </a:pPr>
            <a:endParaRPr lang="en-GB" altLang="en-US" dirty="0">
              <a:latin typeface="Cambria" panose="02040503050406030204" pitchFamily="18" charset="0"/>
            </a:endParaRPr>
          </a:p>
          <a:p>
            <a:pPr>
              <a:lnSpc>
                <a:spcPct val="90000"/>
              </a:lnSpc>
              <a:buFontTx/>
              <a:buNone/>
            </a:pPr>
            <a:r>
              <a:rPr lang="en-GB" altLang="en-US" dirty="0">
                <a:latin typeface="Cambria" panose="02040503050406030204" pitchFamily="18" charset="0"/>
              </a:rPr>
              <a:t>The more unfavourable the conditions the more rapidly the organism moves and changes direction more often.  </a:t>
            </a:r>
          </a:p>
          <a:p>
            <a:pPr>
              <a:lnSpc>
                <a:spcPct val="90000"/>
              </a:lnSpc>
              <a:buFontTx/>
              <a:buNone/>
            </a:pPr>
            <a:endParaRPr lang="en-GB" altLang="en-US" dirty="0">
              <a:latin typeface="Cambria" panose="02040503050406030204" pitchFamily="18" charset="0"/>
            </a:endParaRPr>
          </a:p>
          <a:p>
            <a:pPr>
              <a:lnSpc>
                <a:spcPct val="90000"/>
              </a:lnSpc>
              <a:buFontTx/>
              <a:buNone/>
            </a:pPr>
            <a:r>
              <a:rPr lang="en-GB" altLang="en-US" dirty="0">
                <a:latin typeface="Cambria" panose="02040503050406030204" pitchFamily="18" charset="0"/>
              </a:rPr>
              <a:t>This response enables the organism to return to favourable conditions more rapidly.</a:t>
            </a:r>
          </a:p>
          <a:p>
            <a:pPr>
              <a:lnSpc>
                <a:spcPct val="90000"/>
              </a:lnSpc>
            </a:pPr>
            <a:endParaRPr lang="en-US" altLang="en-US" dirty="0"/>
          </a:p>
        </p:txBody>
      </p:sp>
    </p:spTree>
    <p:extLst>
      <p:ext uri="{BB962C8B-B14F-4D97-AF65-F5344CB8AC3E}">
        <p14:creationId xmlns:p14="http://schemas.microsoft.com/office/powerpoint/2010/main" val="596367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en-US" dirty="0">
                <a:latin typeface="Cambria" panose="02040503050406030204" pitchFamily="18" charset="0"/>
              </a:rPr>
              <a:t>Examples of kinesis</a:t>
            </a:r>
            <a:endParaRPr lang="en-US" altLang="en-US" dirty="0">
              <a:latin typeface="Cambria" panose="02040503050406030204" pitchFamily="18" charset="0"/>
            </a:endParaRPr>
          </a:p>
        </p:txBody>
      </p:sp>
      <p:sp>
        <p:nvSpPr>
          <p:cNvPr id="12291" name="Rectangle 3"/>
          <p:cNvSpPr>
            <a:spLocks noGrp="1" noChangeArrowheads="1"/>
          </p:cNvSpPr>
          <p:nvPr>
            <p:ph type="body" idx="1"/>
          </p:nvPr>
        </p:nvSpPr>
        <p:spPr>
          <a:xfrm>
            <a:off x="468313" y="1916113"/>
            <a:ext cx="8229600" cy="4525962"/>
          </a:xfrm>
        </p:spPr>
        <p:txBody>
          <a:bodyPr/>
          <a:lstStyle/>
          <a:p>
            <a:pPr>
              <a:lnSpc>
                <a:spcPct val="90000"/>
              </a:lnSpc>
              <a:buFontTx/>
              <a:buNone/>
            </a:pPr>
            <a:r>
              <a:rPr lang="en-GB" altLang="en-US" sz="2400" dirty="0">
                <a:latin typeface="Cambria" panose="02040503050406030204" pitchFamily="18" charset="0"/>
              </a:rPr>
              <a:t>Woodlice – lose water in dry conditions.  </a:t>
            </a:r>
          </a:p>
          <a:p>
            <a:pPr>
              <a:lnSpc>
                <a:spcPct val="90000"/>
              </a:lnSpc>
              <a:buFontTx/>
              <a:buNone/>
            </a:pPr>
            <a:endParaRPr lang="en-GB" altLang="en-US" sz="2400" dirty="0">
              <a:latin typeface="Cambria" panose="02040503050406030204" pitchFamily="18" charset="0"/>
            </a:endParaRPr>
          </a:p>
          <a:p>
            <a:pPr>
              <a:lnSpc>
                <a:spcPct val="90000"/>
              </a:lnSpc>
            </a:pPr>
            <a:r>
              <a:rPr lang="en-GB" altLang="en-US" sz="2400" dirty="0">
                <a:latin typeface="Cambria" panose="02040503050406030204" pitchFamily="18" charset="0"/>
              </a:rPr>
              <a:t>When in dry area – move more rapidly + change direction more often</a:t>
            </a:r>
          </a:p>
          <a:p>
            <a:pPr>
              <a:lnSpc>
                <a:spcPct val="90000"/>
              </a:lnSpc>
            </a:pPr>
            <a:endParaRPr lang="en-GB" altLang="en-US" sz="2400" dirty="0">
              <a:latin typeface="Cambria" panose="02040503050406030204" pitchFamily="18" charset="0"/>
            </a:endParaRPr>
          </a:p>
          <a:p>
            <a:pPr>
              <a:lnSpc>
                <a:spcPct val="90000"/>
              </a:lnSpc>
            </a:pPr>
            <a:r>
              <a:rPr lang="en-GB" altLang="en-US" sz="2400" dirty="0">
                <a:latin typeface="Cambria" panose="02040503050406030204" pitchFamily="18" charset="0"/>
              </a:rPr>
              <a:t>When in damp area – move less rapidly + change direction less often.</a:t>
            </a:r>
          </a:p>
          <a:p>
            <a:pPr>
              <a:lnSpc>
                <a:spcPct val="90000"/>
              </a:lnSpc>
              <a:buFontTx/>
              <a:buNone/>
            </a:pPr>
            <a:endParaRPr lang="en-GB" altLang="en-US" sz="2400" dirty="0">
              <a:latin typeface="Cambria" panose="02040503050406030204" pitchFamily="18" charset="0"/>
            </a:endParaRPr>
          </a:p>
          <a:p>
            <a:pPr>
              <a:lnSpc>
                <a:spcPct val="90000"/>
              </a:lnSpc>
              <a:buFontTx/>
              <a:buNone/>
            </a:pPr>
            <a:r>
              <a:rPr lang="en-GB" altLang="en-US" sz="2400" dirty="0">
                <a:latin typeface="Cambria" panose="02040503050406030204" pitchFamily="18" charset="0"/>
              </a:rPr>
              <a:t>This increases chance of organism moving into or staying in favourable conditions, preventing them drying out and increasing </a:t>
            </a:r>
            <a:r>
              <a:rPr lang="en-GB" altLang="en-US" sz="2400" dirty="0" smtClean="0">
                <a:latin typeface="Cambria" panose="02040503050406030204" pitchFamily="18" charset="0"/>
              </a:rPr>
              <a:t>their </a:t>
            </a:r>
            <a:r>
              <a:rPr lang="en-GB" altLang="en-US" sz="2400" dirty="0">
                <a:latin typeface="Cambria" panose="02040503050406030204" pitchFamily="18" charset="0"/>
              </a:rPr>
              <a:t>chance of survival </a:t>
            </a:r>
            <a:endParaRPr lang="en-US" altLang="en-US" sz="2400" dirty="0">
              <a:latin typeface="Cambria" panose="02040503050406030204" pitchFamily="18" charset="0"/>
            </a:endParaRPr>
          </a:p>
        </p:txBody>
      </p:sp>
      <p:pic>
        <p:nvPicPr>
          <p:cNvPr id="12292" name="Picture 4" descr="porcellio_scaber_hs3_08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025" y="1196975"/>
            <a:ext cx="1938338" cy="117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465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 y="609600"/>
            <a:ext cx="8610600" cy="1143000"/>
          </a:xfrm>
        </p:spPr>
        <p:txBody>
          <a:bodyPr>
            <a:normAutofit fontScale="90000"/>
          </a:bodyPr>
          <a:lstStyle/>
          <a:p>
            <a:r>
              <a:rPr lang="en-GB" altLang="en-US" dirty="0" err="1">
                <a:latin typeface="Cambria" panose="02040503050406030204" pitchFamily="18" charset="0"/>
              </a:rPr>
              <a:t>Kineses</a:t>
            </a:r>
            <a:r>
              <a:rPr lang="en-GB" altLang="en-US" dirty="0">
                <a:latin typeface="Cambria" panose="02040503050406030204" pitchFamily="18" charset="0"/>
              </a:rPr>
              <a:t> vs </a:t>
            </a:r>
            <a:r>
              <a:rPr lang="en-GB" altLang="en-US" dirty="0" smtClean="0">
                <a:latin typeface="Cambria" panose="02040503050406030204" pitchFamily="18" charset="0"/>
              </a:rPr>
              <a:t>Taxes</a:t>
            </a:r>
            <a:br>
              <a:rPr lang="en-GB" altLang="en-US" dirty="0" smtClean="0">
                <a:latin typeface="Cambria" panose="02040503050406030204" pitchFamily="18" charset="0"/>
              </a:rPr>
            </a:br>
            <a:r>
              <a:rPr lang="en-GB" altLang="en-US" dirty="0" smtClean="0">
                <a:latin typeface="Cambria" panose="02040503050406030204" pitchFamily="18" charset="0"/>
              </a:rPr>
              <a:t>Bozeman </a:t>
            </a:r>
            <a:r>
              <a:rPr lang="en-GB" altLang="en-US" sz="3100" dirty="0" smtClean="0">
                <a:latin typeface="Cambria" panose="02040503050406030204" pitchFamily="18" charset="0"/>
                <a:hlinkClick r:id="rId2"/>
              </a:rPr>
              <a:t>https://www.youtube.com/watch?v=jSKkecFzD50</a:t>
            </a:r>
            <a:r>
              <a:rPr lang="en-GB" altLang="en-US" sz="3100" dirty="0" smtClean="0">
                <a:latin typeface="Cambria" panose="02040503050406030204" pitchFamily="18" charset="0"/>
              </a:rPr>
              <a:t/>
            </a:r>
            <a:br>
              <a:rPr lang="en-GB" altLang="en-US" sz="3100" dirty="0" smtClean="0">
                <a:latin typeface="Cambria" panose="02040503050406030204" pitchFamily="18" charset="0"/>
              </a:rPr>
            </a:br>
            <a:endParaRPr lang="en-US" altLang="en-US" sz="3100" dirty="0">
              <a:latin typeface="Cambria" panose="02040503050406030204" pitchFamily="18" charset="0"/>
            </a:endParaRPr>
          </a:p>
        </p:txBody>
      </p:sp>
      <p:sp>
        <p:nvSpPr>
          <p:cNvPr id="11267" name="Rectangle 3"/>
          <p:cNvSpPr>
            <a:spLocks noGrp="1" noChangeArrowheads="1"/>
          </p:cNvSpPr>
          <p:nvPr>
            <p:ph type="body" idx="1"/>
          </p:nvPr>
        </p:nvSpPr>
        <p:spPr>
          <a:xfrm>
            <a:off x="457200" y="1844675"/>
            <a:ext cx="8229600" cy="4281488"/>
          </a:xfrm>
        </p:spPr>
        <p:txBody>
          <a:bodyPr/>
          <a:lstStyle/>
          <a:p>
            <a:r>
              <a:rPr lang="en-GB" altLang="en-US" dirty="0">
                <a:latin typeface="Cambria" panose="02040503050406030204" pitchFamily="18" charset="0"/>
              </a:rPr>
              <a:t>Taxes - enables a faster direct response to the stimulus but is only possible if the stimulus is directional</a:t>
            </a:r>
          </a:p>
          <a:p>
            <a:endParaRPr lang="en-GB" altLang="en-US" dirty="0">
              <a:latin typeface="Cambria" panose="02040503050406030204" pitchFamily="18" charset="0"/>
            </a:endParaRPr>
          </a:p>
          <a:p>
            <a:r>
              <a:rPr lang="en-GB" altLang="en-US" dirty="0" err="1">
                <a:latin typeface="Cambria" panose="02040503050406030204" pitchFamily="18" charset="0"/>
              </a:rPr>
              <a:t>Kineses</a:t>
            </a:r>
            <a:r>
              <a:rPr lang="en-GB" altLang="en-US" dirty="0">
                <a:latin typeface="Cambria" panose="02040503050406030204" pitchFamily="18" charset="0"/>
              </a:rPr>
              <a:t> – A slower </a:t>
            </a:r>
            <a:r>
              <a:rPr lang="en-GB" altLang="en-US" dirty="0" smtClean="0">
                <a:latin typeface="Cambria" panose="02040503050406030204" pitchFamily="18" charset="0"/>
              </a:rPr>
              <a:t>random response </a:t>
            </a:r>
            <a:r>
              <a:rPr lang="en-GB" altLang="en-US" dirty="0">
                <a:latin typeface="Cambria" panose="02040503050406030204" pitchFamily="18" charset="0"/>
              </a:rPr>
              <a:t>but allows a response to a stimulus that isn’t always directional </a:t>
            </a:r>
            <a:r>
              <a:rPr lang="en-GB" altLang="en-US" dirty="0" err="1">
                <a:latin typeface="Cambria" panose="02040503050406030204" pitchFamily="18" charset="0"/>
              </a:rPr>
              <a:t>eg</a:t>
            </a:r>
            <a:r>
              <a:rPr lang="en-GB" altLang="en-US" dirty="0">
                <a:latin typeface="Cambria" panose="02040503050406030204" pitchFamily="18" charset="0"/>
              </a:rPr>
              <a:t> temperature and humidity</a:t>
            </a:r>
            <a:endParaRPr lang="en-US" altLang="en-US" dirty="0">
              <a:latin typeface="Cambria" panose="02040503050406030204" pitchFamily="18" charset="0"/>
            </a:endParaRPr>
          </a:p>
        </p:txBody>
      </p:sp>
    </p:spTree>
    <p:extLst>
      <p:ext uri="{BB962C8B-B14F-4D97-AF65-F5344CB8AC3E}">
        <p14:creationId xmlns:p14="http://schemas.microsoft.com/office/powerpoint/2010/main" val="175100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Tropisms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 A tropism is the growth of a plant in response to a directional stimulus.</a:t>
            </a:r>
          </a:p>
          <a:p>
            <a:r>
              <a:rPr lang="en-GB" dirty="0" smtClean="0"/>
              <a:t>The plant grows towards or away from the stimulus.</a:t>
            </a:r>
          </a:p>
          <a:p>
            <a:r>
              <a:rPr lang="en-GB" dirty="0" smtClean="0"/>
              <a:t>List some tropisms in plants.</a:t>
            </a:r>
          </a:p>
          <a:p>
            <a:r>
              <a:rPr lang="en-GB" dirty="0" smtClean="0"/>
              <a:t>Light - phototropic</a:t>
            </a:r>
          </a:p>
          <a:p>
            <a:r>
              <a:rPr lang="en-GB" dirty="0" smtClean="0"/>
              <a:t>Gravity - </a:t>
            </a:r>
            <a:r>
              <a:rPr lang="en-GB" dirty="0" err="1" smtClean="0"/>
              <a:t>gravitropic</a:t>
            </a:r>
            <a:endParaRPr lang="en-GB" dirty="0" smtClean="0"/>
          </a:p>
          <a:p>
            <a:r>
              <a:rPr lang="en-GB" dirty="0" smtClean="0"/>
              <a:t>Water – hydrotropic</a:t>
            </a:r>
          </a:p>
          <a:p>
            <a:r>
              <a:rPr lang="en-GB" dirty="0">
                <a:hlinkClick r:id="rId2"/>
              </a:rPr>
              <a:t>https://www.youtube.com/watch?v=pCFstSMvAMI</a:t>
            </a:r>
            <a:endParaRPr lang="en-GB" dirty="0" smtClean="0"/>
          </a:p>
          <a:p>
            <a:endParaRPr lang="en-GB" dirty="0"/>
          </a:p>
        </p:txBody>
      </p:sp>
    </p:spTree>
    <p:extLst>
      <p:ext uri="{BB962C8B-B14F-4D97-AF65-F5344CB8AC3E}">
        <p14:creationId xmlns:p14="http://schemas.microsoft.com/office/powerpoint/2010/main" val="21516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Plant growth factors</a:t>
            </a:r>
            <a:endParaRPr lang="en-GB" dirty="0"/>
          </a:p>
        </p:txBody>
      </p:sp>
      <p:sp>
        <p:nvSpPr>
          <p:cNvPr id="3" name="Content Placeholder 2"/>
          <p:cNvSpPr>
            <a:spLocks noGrp="1"/>
          </p:cNvSpPr>
          <p:nvPr>
            <p:ph idx="1"/>
          </p:nvPr>
        </p:nvSpPr>
        <p:spPr/>
        <p:txBody>
          <a:bodyPr/>
          <a:lstStyle/>
          <a:p>
            <a:r>
              <a:rPr lang="en-GB" dirty="0" smtClean="0"/>
              <a:t>Exert their influence by affecting growth</a:t>
            </a:r>
          </a:p>
          <a:p>
            <a:r>
              <a:rPr lang="en-GB" dirty="0" smtClean="0"/>
              <a:t>Some plant growth factors affect the tissues that release them rather than acting on a distant target organ.</a:t>
            </a:r>
          </a:p>
          <a:p>
            <a:r>
              <a:rPr lang="en-GB" dirty="0" err="1" smtClean="0"/>
              <a:t>Indoleacetic</a:t>
            </a:r>
            <a:r>
              <a:rPr lang="en-GB" dirty="0" smtClean="0"/>
              <a:t> acid (IAA) is a plant growth factor belonging to a group of </a:t>
            </a:r>
            <a:r>
              <a:rPr lang="en-GB" dirty="0" err="1" smtClean="0"/>
              <a:t>sunstances</a:t>
            </a:r>
            <a:r>
              <a:rPr lang="en-GB" dirty="0" smtClean="0"/>
              <a:t> called Auxins. IAA controls plant cell elongation.</a:t>
            </a:r>
            <a:endParaRPr lang="en-GB" dirty="0"/>
          </a:p>
        </p:txBody>
      </p:sp>
    </p:spTree>
    <p:extLst>
      <p:ext uri="{BB962C8B-B14F-4D97-AF65-F5344CB8AC3E}">
        <p14:creationId xmlns:p14="http://schemas.microsoft.com/office/powerpoint/2010/main" val="1241307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Plant growth factors</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https://www.youtube.com/watch?v=HR9KHW-e0pY</a:t>
            </a:r>
            <a:endParaRPr lang="en-GB" dirty="0" smtClean="0"/>
          </a:p>
          <a:p>
            <a:endParaRPr lang="en-GB" dirty="0"/>
          </a:p>
        </p:txBody>
      </p:sp>
    </p:spTree>
    <p:extLst>
      <p:ext uri="{BB962C8B-B14F-4D97-AF65-F5344CB8AC3E}">
        <p14:creationId xmlns:p14="http://schemas.microsoft.com/office/powerpoint/2010/main" val="700926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
            <a:ext cx="8229600" cy="1143000"/>
          </a:xfrm>
        </p:spPr>
        <p:txBody>
          <a:bodyPr/>
          <a:lstStyle/>
          <a:p>
            <a:r>
              <a:rPr lang="en-GB" dirty="0"/>
              <a:t>Phototropism in flowering plants</a:t>
            </a:r>
          </a:p>
        </p:txBody>
      </p:sp>
      <p:sp>
        <p:nvSpPr>
          <p:cNvPr id="3" name="Content Placeholder 2"/>
          <p:cNvSpPr>
            <a:spLocks noGrp="1"/>
          </p:cNvSpPr>
          <p:nvPr>
            <p:ph idx="1"/>
          </p:nvPr>
        </p:nvSpPr>
        <p:spPr>
          <a:xfrm>
            <a:off x="457200" y="914400"/>
            <a:ext cx="8229600" cy="4525963"/>
          </a:xfrm>
        </p:spPr>
        <p:txBody>
          <a:bodyPr>
            <a:normAutofit/>
          </a:bodyPr>
          <a:lstStyle/>
          <a:p>
            <a:r>
              <a:rPr lang="en-GB" sz="2800" dirty="0" smtClean="0"/>
              <a:t>Cells in the tip of the shoot produce IAA, which is then transported down the shoot</a:t>
            </a:r>
          </a:p>
          <a:p>
            <a:r>
              <a:rPr lang="en-GB" sz="2800" dirty="0" smtClean="0"/>
              <a:t>The IAA is initially transported evenly throughout all regions as it begins to move down the shoot</a:t>
            </a:r>
          </a:p>
          <a:p>
            <a:r>
              <a:rPr lang="en-GB" sz="2800" dirty="0" smtClean="0"/>
              <a:t>Light causes the movement of IAA from the light side to the shaded side of the shoot</a:t>
            </a:r>
            <a:endParaRPr lang="en-GB" sz="2800" dirty="0"/>
          </a:p>
        </p:txBody>
      </p:sp>
      <p:pic>
        <p:nvPicPr>
          <p:cNvPr id="4"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a:xfrm>
            <a:off x="2971800" y="3810000"/>
            <a:ext cx="5257800" cy="2895600"/>
          </a:xfrm>
          <a:prstGeom prst="rect">
            <a:avLst/>
          </a:prstGeom>
        </p:spPr>
      </p:pic>
    </p:spTree>
    <p:extLst>
      <p:ext uri="{BB962C8B-B14F-4D97-AF65-F5344CB8AC3E}">
        <p14:creationId xmlns:p14="http://schemas.microsoft.com/office/powerpoint/2010/main" val="4074781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Phototropism in flowering plants</a:t>
            </a:r>
            <a:endParaRPr lang="en-GB" dirty="0"/>
          </a:p>
        </p:txBody>
      </p:sp>
      <p:sp>
        <p:nvSpPr>
          <p:cNvPr id="5" name="Content Placeholder 4"/>
          <p:cNvSpPr>
            <a:spLocks noGrp="1"/>
          </p:cNvSpPr>
          <p:nvPr>
            <p:ph idx="1"/>
          </p:nvPr>
        </p:nvSpPr>
        <p:spPr/>
        <p:txBody>
          <a:bodyPr>
            <a:normAutofit fontScale="92500"/>
          </a:bodyPr>
          <a:lstStyle/>
          <a:p>
            <a:r>
              <a:rPr lang="en-GB" dirty="0" smtClean="0"/>
              <a:t>A greater concentration of IAA builds up on the shaded side of the shoot than on the light side</a:t>
            </a:r>
          </a:p>
          <a:p>
            <a:r>
              <a:rPr lang="en-GB" dirty="0" smtClean="0"/>
              <a:t>As IAA causes elongation of shoot cells and there is a greater concentration of IAA on the shades side of the shoot, the cells on this side elongate more</a:t>
            </a:r>
          </a:p>
          <a:p>
            <a:r>
              <a:rPr lang="en-GB" dirty="0" smtClean="0"/>
              <a:t>The shaded side of the shoot elongates faster than the light side, causing the shoot to bend towards the light.</a:t>
            </a:r>
            <a:endParaRPr lang="en-GB" dirty="0"/>
          </a:p>
        </p:txBody>
      </p:sp>
    </p:spTree>
    <p:extLst>
      <p:ext uri="{BB962C8B-B14F-4D97-AF65-F5344CB8AC3E}">
        <p14:creationId xmlns:p14="http://schemas.microsoft.com/office/powerpoint/2010/main" val="65928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
            <a:ext cx="8305800" cy="1143000"/>
          </a:xfrm>
        </p:spPr>
        <p:txBody>
          <a:bodyPr/>
          <a:lstStyle/>
          <a:p>
            <a:r>
              <a:rPr lang="en-GB" dirty="0" smtClean="0"/>
              <a:t>Specification</a:t>
            </a:r>
            <a:endParaRPr lang="en-GB" dirty="0"/>
          </a:p>
        </p:txBody>
      </p:sp>
      <p:sp>
        <p:nvSpPr>
          <p:cNvPr id="3" name="Content Placeholder 2"/>
          <p:cNvSpPr>
            <a:spLocks noGrp="1"/>
          </p:cNvSpPr>
          <p:nvPr>
            <p:ph idx="1"/>
          </p:nvPr>
        </p:nvSpPr>
        <p:spPr>
          <a:xfrm>
            <a:off x="457200" y="1295400"/>
            <a:ext cx="8229600" cy="4525963"/>
          </a:xfrm>
        </p:spPr>
        <p:txBody>
          <a:bodyPr>
            <a:normAutofit fontScale="70000" lnSpcReduction="20000"/>
          </a:bodyPr>
          <a:lstStyle/>
          <a:p>
            <a:r>
              <a:rPr lang="en-GB" dirty="0"/>
              <a:t>A stimulus is a change in the internal or external environment. </a:t>
            </a:r>
            <a:endParaRPr lang="en-GB" dirty="0" smtClean="0"/>
          </a:p>
          <a:p>
            <a:r>
              <a:rPr lang="en-GB" dirty="0" smtClean="0"/>
              <a:t>A </a:t>
            </a:r>
            <a:r>
              <a:rPr lang="en-GB" dirty="0"/>
              <a:t>receptor detects a stimulus. </a:t>
            </a:r>
            <a:endParaRPr lang="en-GB" dirty="0" smtClean="0"/>
          </a:p>
          <a:p>
            <a:r>
              <a:rPr lang="en-GB" dirty="0" smtClean="0"/>
              <a:t>A </a:t>
            </a:r>
            <a:r>
              <a:rPr lang="en-GB" dirty="0"/>
              <a:t>coordinator formulates a suitable response to a stimulus. An effector produces a response. </a:t>
            </a:r>
            <a:endParaRPr lang="en-GB" dirty="0" smtClean="0"/>
          </a:p>
          <a:p>
            <a:r>
              <a:rPr lang="en-GB" dirty="0" smtClean="0"/>
              <a:t>Receptors </a:t>
            </a:r>
            <a:r>
              <a:rPr lang="en-GB" dirty="0"/>
              <a:t>are specific to one type of stimulus. </a:t>
            </a:r>
            <a:endParaRPr lang="en-GB" dirty="0" smtClean="0"/>
          </a:p>
          <a:p>
            <a:r>
              <a:rPr lang="en-GB" dirty="0" smtClean="0"/>
              <a:t>Nerve </a:t>
            </a:r>
            <a:r>
              <a:rPr lang="en-GB" dirty="0"/>
              <a:t>cells pass electrical impulses along their length. A nerve impulse is specific to a target cell only because it releases a chemical messenger directly onto it, producing a response that is usually rapid, short-lived and localised. </a:t>
            </a:r>
            <a:endParaRPr lang="en-GB" dirty="0" smtClean="0"/>
          </a:p>
          <a:p>
            <a:r>
              <a:rPr lang="en-GB" dirty="0" smtClean="0"/>
              <a:t>In </a:t>
            </a:r>
            <a:r>
              <a:rPr lang="en-GB" dirty="0"/>
              <a:t>contrast, mammalian hormones stimulate their target cells via the blood system. They are specific to the tertiary structure of receptors on their target cells and produce responses that are usually slow, long-lasting and widespread. </a:t>
            </a:r>
            <a:endParaRPr lang="en-GB" dirty="0" smtClean="0"/>
          </a:p>
          <a:p>
            <a:r>
              <a:rPr lang="en-GB" dirty="0" smtClean="0"/>
              <a:t>Plants </a:t>
            </a:r>
            <a:r>
              <a:rPr lang="en-GB" dirty="0"/>
              <a:t>control their response using hormone-like growth substances.</a:t>
            </a:r>
          </a:p>
        </p:txBody>
      </p:sp>
    </p:spTree>
    <p:extLst>
      <p:ext uri="{BB962C8B-B14F-4D97-AF65-F5344CB8AC3E}">
        <p14:creationId xmlns:p14="http://schemas.microsoft.com/office/powerpoint/2010/main" val="1121057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6209968" cy="326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599" y="3429000"/>
            <a:ext cx="4651175" cy="296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475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would IAA affect roots?</a:t>
            </a:r>
            <a:endParaRPr lang="en-GB" dirty="0"/>
          </a:p>
        </p:txBody>
      </p:sp>
      <p:sp>
        <p:nvSpPr>
          <p:cNvPr id="3" name="Content Placeholder 2"/>
          <p:cNvSpPr>
            <a:spLocks noGrp="1"/>
          </p:cNvSpPr>
          <p:nvPr>
            <p:ph idx="1"/>
          </p:nvPr>
        </p:nvSpPr>
        <p:spPr/>
        <p:txBody>
          <a:bodyPr/>
          <a:lstStyle/>
          <a:p>
            <a:r>
              <a:rPr lang="en-GB" dirty="0" smtClean="0"/>
              <a:t>High concentrations of IAA inhibits cell elongation in roots.</a:t>
            </a:r>
          </a:p>
          <a:p>
            <a:r>
              <a:rPr lang="en-GB" dirty="0" smtClean="0"/>
              <a:t>Therefore cell elongation is greater on the light side than the dark side so roots bend away from light.</a:t>
            </a:r>
          </a:p>
          <a:p>
            <a:r>
              <a:rPr lang="en-GB" dirty="0" smtClean="0"/>
              <a:t>Roots are negatively phototropic</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962400"/>
            <a:ext cx="23431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933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4533900" cy="4479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721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Gravitropism</a:t>
            </a:r>
            <a:endParaRPr lang="en-GB" dirty="0"/>
          </a:p>
        </p:txBody>
      </p:sp>
      <p:sp>
        <p:nvSpPr>
          <p:cNvPr id="3" name="Content Placeholder 2"/>
          <p:cNvSpPr>
            <a:spLocks noGrp="1"/>
          </p:cNvSpPr>
          <p:nvPr>
            <p:ph idx="1"/>
          </p:nvPr>
        </p:nvSpPr>
        <p:spPr/>
        <p:txBody>
          <a:bodyPr/>
          <a:lstStyle/>
          <a:p>
            <a:r>
              <a:rPr lang="en-GB" dirty="0" smtClean="0"/>
              <a:t>Gravity leads to a change in the distribution of IAA carrier proteins that export IAA from cells</a:t>
            </a:r>
            <a:endParaRPr lang="en-GB" dirty="0"/>
          </a:p>
        </p:txBody>
      </p:sp>
    </p:spTree>
    <p:extLst>
      <p:ext uri="{BB962C8B-B14F-4D97-AF65-F5344CB8AC3E}">
        <p14:creationId xmlns:p14="http://schemas.microsoft.com/office/powerpoint/2010/main" val="931198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Gravitropism in flowering</a:t>
            </a:r>
            <a:br>
              <a:rPr lang="en-GB" dirty="0" smtClean="0"/>
            </a:br>
            <a:r>
              <a:rPr lang="en-GB" dirty="0" smtClean="0"/>
              <a:t> plants – roots</a:t>
            </a:r>
            <a:br>
              <a:rPr lang="en-GB" dirty="0" smtClean="0"/>
            </a:br>
            <a:r>
              <a:rPr lang="en-GB" sz="2000" u="sng" dirty="0">
                <a:hlinkClick r:id="rId2"/>
              </a:rPr>
              <a:t>https://www.youtube.com/watch?v=pi3P3uJOsN4</a:t>
            </a:r>
            <a:endParaRPr lang="en-GB" sz="2000" dirty="0"/>
          </a:p>
        </p:txBody>
      </p:sp>
      <p:sp>
        <p:nvSpPr>
          <p:cNvPr id="3" name="Content Placeholder 2"/>
          <p:cNvSpPr>
            <a:spLocks noGrp="1"/>
          </p:cNvSpPr>
          <p:nvPr>
            <p:ph idx="1"/>
          </p:nvPr>
        </p:nvSpPr>
        <p:spPr>
          <a:xfrm>
            <a:off x="152400" y="1897272"/>
            <a:ext cx="8229600" cy="4525963"/>
          </a:xfrm>
        </p:spPr>
        <p:txBody>
          <a:bodyPr/>
          <a:lstStyle/>
          <a:p>
            <a:r>
              <a:rPr lang="en-GB" dirty="0" smtClean="0"/>
              <a:t>Cells in the tip of the root produce IAA, which is then transported along the root</a:t>
            </a:r>
          </a:p>
          <a:p>
            <a:r>
              <a:rPr lang="en-GB" dirty="0" smtClean="0"/>
              <a:t>The IAA is initially transported to all sides of the root</a:t>
            </a:r>
          </a:p>
          <a:p>
            <a:r>
              <a:rPr lang="en-GB" dirty="0" smtClean="0"/>
              <a:t>Gravity influences the movement of IAA from the upper to the lower side if the root</a:t>
            </a:r>
          </a:p>
          <a:p>
            <a:r>
              <a:rPr lang="en-GB" dirty="0" smtClean="0"/>
              <a:t>A greater concentration of IAA builds up on the lower side of the root than the upper side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100" y="48768"/>
            <a:ext cx="2643188" cy="184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216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Gravitropism in flowering</a:t>
            </a:r>
            <a:br>
              <a:rPr lang="en-GB" dirty="0" smtClean="0"/>
            </a:br>
            <a:r>
              <a:rPr lang="en-GB" dirty="0" smtClean="0"/>
              <a:t> plants - roots</a:t>
            </a:r>
            <a:endParaRPr lang="en-GB" dirty="0"/>
          </a:p>
        </p:txBody>
      </p:sp>
      <p:sp>
        <p:nvSpPr>
          <p:cNvPr id="3" name="Content Placeholder 2"/>
          <p:cNvSpPr>
            <a:spLocks noGrp="1"/>
          </p:cNvSpPr>
          <p:nvPr>
            <p:ph idx="1"/>
          </p:nvPr>
        </p:nvSpPr>
        <p:spPr>
          <a:xfrm>
            <a:off x="381000" y="1981200"/>
            <a:ext cx="8229600" cy="4525963"/>
          </a:xfrm>
        </p:spPr>
        <p:txBody>
          <a:bodyPr/>
          <a:lstStyle/>
          <a:p>
            <a:r>
              <a:rPr lang="en-GB" dirty="0" smtClean="0"/>
              <a:t>As IAA inhibits the elongation of root cells and there is a greater concentration of IAA on the lower side, these cells elongate less than those on the upper side</a:t>
            </a:r>
          </a:p>
          <a:p>
            <a:r>
              <a:rPr lang="en-GB" dirty="0" smtClean="0"/>
              <a:t>This causes the root to bend downwards towards the force of gravity.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76200"/>
            <a:ext cx="2643188" cy="184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756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Gravitropism in flowering</a:t>
            </a:r>
            <a:br>
              <a:rPr lang="en-GB" dirty="0" smtClean="0"/>
            </a:br>
            <a:r>
              <a:rPr lang="en-GB" dirty="0" smtClean="0"/>
              <a:t> plants - shoots</a:t>
            </a:r>
            <a:endParaRPr lang="en-GB" dirty="0"/>
          </a:p>
        </p:txBody>
      </p:sp>
      <p:sp>
        <p:nvSpPr>
          <p:cNvPr id="3" name="Content Placeholder 2"/>
          <p:cNvSpPr>
            <a:spLocks noGrp="1"/>
          </p:cNvSpPr>
          <p:nvPr>
            <p:ph idx="1"/>
          </p:nvPr>
        </p:nvSpPr>
        <p:spPr>
          <a:xfrm>
            <a:off x="381000" y="1981200"/>
            <a:ext cx="8229600" cy="4525963"/>
          </a:xfrm>
        </p:spPr>
        <p:txBody>
          <a:bodyPr/>
          <a:lstStyle/>
          <a:p>
            <a:r>
              <a:rPr lang="en-GB" dirty="0" smtClean="0"/>
              <a:t>The greater concentration of IAA on the lower side increases cell elongation so shoots grow upwards away from gravity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76200"/>
            <a:ext cx="2643188" cy="184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98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Role of IAA in elongation growth</a:t>
            </a:r>
            <a:r>
              <a:rPr lang="en-GB" dirty="0"/>
              <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IAA </a:t>
            </a:r>
            <a:r>
              <a:rPr lang="en-GB" dirty="0"/>
              <a:t>is produces in root and shoot tips. It is then transported in one direction away from the tip. IAA increases a plant cell’s plasticity (ability to stretch) of their cell walls. The response only occurs in young cell walls where cells are able to elongate. As the cells mature they develop greater rigidity so older parts of the root or shoot will not be able to respond.</a:t>
            </a:r>
          </a:p>
          <a:p>
            <a:endParaRPr lang="en-GB" dirty="0"/>
          </a:p>
          <a:p>
            <a:r>
              <a:rPr lang="en-GB" dirty="0"/>
              <a:t>The way in which IAA increases the plasticity of cells is called the acid growth hypothesis. Hydrogen ions are actively transported from the cytoplasm into the spaces in cell walls causing the cell walls to become more plastic allowing the cell to elongate by expansion.</a:t>
            </a:r>
          </a:p>
        </p:txBody>
      </p:sp>
    </p:spTree>
    <p:extLst>
      <p:ext uri="{BB962C8B-B14F-4D97-AF65-F5344CB8AC3E}">
        <p14:creationId xmlns:p14="http://schemas.microsoft.com/office/powerpoint/2010/main" val="688323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 reflex Arc</a:t>
            </a:r>
            <a:endParaRPr lang="en-GB" u="sng" dirty="0"/>
          </a:p>
        </p:txBody>
      </p:sp>
      <p:sp>
        <p:nvSpPr>
          <p:cNvPr id="3" name="Content Placeholder 2"/>
          <p:cNvSpPr>
            <a:spLocks noGrp="1"/>
          </p:cNvSpPr>
          <p:nvPr>
            <p:ph idx="1"/>
          </p:nvPr>
        </p:nvSpPr>
        <p:spPr/>
        <p:txBody>
          <a:bodyPr/>
          <a:lstStyle/>
          <a:p>
            <a:r>
              <a:rPr lang="en-GB" dirty="0"/>
              <a:t>The simple reflex arc as the basis for protective, involuntary actions</a:t>
            </a:r>
            <a:r>
              <a:rPr lang="en-GB" dirty="0" smtClean="0"/>
              <a:t>. It is the simplest type of nervous response to a stimulus</a:t>
            </a:r>
            <a:endParaRPr lang="en-GB" dirty="0"/>
          </a:p>
        </p:txBody>
      </p:sp>
      <p:pic>
        <p:nvPicPr>
          <p:cNvPr id="1026" name="Picture 2" descr="http://1.bp.blogspot.com/-CGhkhqLASnE/TyU9nRB9sjI/AAAAAAAAAQg/-hPal9IbplQ/s1600/Screen+Shot+2012-01-29+at+7.36.42+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501008"/>
            <a:ext cx="510540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311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coordiantion.jpg"/>
          <p:cNvPicPr>
            <a:picLocks noGrp="1" noChangeAspect="1"/>
          </p:cNvPicPr>
          <p:nvPr>
            <p:ph/>
          </p:nvPr>
        </p:nvPicPr>
        <p:blipFill>
          <a:blip r:embed="rId2">
            <a:extLst>
              <a:ext uri="{28A0092B-C50C-407E-A947-70E740481C1C}">
                <a14:useLocalDpi xmlns:a14="http://schemas.microsoft.com/office/drawing/2010/main" val="0"/>
              </a:ext>
            </a:extLst>
          </a:blip>
          <a:srcRect l="71489" t="25000" r="4156" b="45833"/>
          <a:stretch>
            <a:fillRect/>
          </a:stretch>
        </p:blipFill>
        <p:spPr>
          <a:xfrm>
            <a:off x="179388" y="53975"/>
            <a:ext cx="7777162" cy="6804025"/>
          </a:xfrm>
          <a:noFill/>
        </p:spPr>
      </p:pic>
      <p:sp>
        <p:nvSpPr>
          <p:cNvPr id="2" name="TextBox 1"/>
          <p:cNvSpPr txBox="1"/>
          <p:nvPr/>
        </p:nvSpPr>
        <p:spPr>
          <a:xfrm>
            <a:off x="990600" y="304800"/>
            <a:ext cx="4685513" cy="707886"/>
          </a:xfrm>
          <a:prstGeom prst="rect">
            <a:avLst/>
          </a:prstGeom>
          <a:noFill/>
        </p:spPr>
        <p:txBody>
          <a:bodyPr wrap="none" rtlCol="0">
            <a:spAutoFit/>
          </a:bodyPr>
          <a:lstStyle/>
          <a:p>
            <a:r>
              <a:rPr lang="en-GB" sz="4000" dirty="0" smtClean="0"/>
              <a:t>Nervous Organisation</a:t>
            </a:r>
            <a:endParaRPr lang="en-GB" sz="4000" dirty="0"/>
          </a:p>
        </p:txBody>
      </p:sp>
    </p:spTree>
    <p:extLst>
      <p:ext uri="{BB962C8B-B14F-4D97-AF65-F5344CB8AC3E}">
        <p14:creationId xmlns:p14="http://schemas.microsoft.com/office/powerpoint/2010/main" val="1201968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GB" u="sng" dirty="0"/>
              <a:t>3.6.1  Stimuli, both internal and external, are detected and lead to a response</a:t>
            </a:r>
            <a:r>
              <a:rPr lang="en-GB" dirty="0"/>
              <a:t/>
            </a:r>
            <a:br>
              <a:rPr lang="en-GB" dirty="0"/>
            </a:br>
            <a:endParaRPr lang="en-GB" dirty="0"/>
          </a:p>
        </p:txBody>
      </p:sp>
      <p:sp>
        <p:nvSpPr>
          <p:cNvPr id="3" name="Content Placeholder 2"/>
          <p:cNvSpPr>
            <a:spLocks noGrp="1"/>
          </p:cNvSpPr>
          <p:nvPr>
            <p:ph idx="1"/>
          </p:nvPr>
        </p:nvSpPr>
        <p:spPr>
          <a:xfrm>
            <a:off x="457200" y="1981200"/>
            <a:ext cx="8229600" cy="4525963"/>
          </a:xfrm>
        </p:spPr>
        <p:txBody>
          <a:bodyPr>
            <a:normAutofit fontScale="70000" lnSpcReduction="20000"/>
          </a:bodyPr>
          <a:lstStyle/>
          <a:p>
            <a:r>
              <a:rPr lang="en-GB" dirty="0"/>
              <a:t>Organisms increase their chance of survival by responding to changes in their environment. </a:t>
            </a:r>
          </a:p>
          <a:p>
            <a:r>
              <a:rPr lang="en-GB" dirty="0"/>
              <a:t>In flowering plants, specific growth factors move from growing regions to other tissues, where they regulate growth in response to directional stimuli. The effect of different concentrations of </a:t>
            </a:r>
            <a:r>
              <a:rPr lang="en-GB" dirty="0" err="1"/>
              <a:t>indoleacetic</a:t>
            </a:r>
            <a:r>
              <a:rPr lang="en-GB" dirty="0"/>
              <a:t> acid (IAA) on cell elongation in the roots and shoots of flowering plants as an explanation of gravitropism and phototropism in flowering plants. </a:t>
            </a:r>
          </a:p>
          <a:p>
            <a:r>
              <a:rPr lang="en-GB" dirty="0"/>
              <a:t>Taxes and </a:t>
            </a:r>
            <a:r>
              <a:rPr lang="en-GB" dirty="0" err="1"/>
              <a:t>kineses</a:t>
            </a:r>
            <a:r>
              <a:rPr lang="en-GB" dirty="0"/>
              <a:t> as simple responses that can maintain a mobile organism in a favourable environment. </a:t>
            </a:r>
          </a:p>
          <a:p>
            <a:r>
              <a:rPr lang="en-GB" dirty="0"/>
              <a:t>The protective effect of a simple reflex, exemplified by a three neurone simple reflex. Details of spinal cord and dorsal and ventral roots are not required.</a:t>
            </a:r>
          </a:p>
        </p:txBody>
      </p:sp>
    </p:spTree>
    <p:extLst>
      <p:ext uri="{BB962C8B-B14F-4D97-AF65-F5344CB8AC3E}">
        <p14:creationId xmlns:p14="http://schemas.microsoft.com/office/powerpoint/2010/main" val="3241387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n-GB" dirty="0">
                <a:hlinkClick r:id="rId2"/>
              </a:rPr>
              <a:t>Crash course introduction to the nervous system</a:t>
            </a:r>
          </a:p>
          <a:p>
            <a:pPr marL="0" indent="0">
              <a:buNone/>
            </a:pPr>
            <a:r>
              <a:rPr lang="en-GB" dirty="0">
                <a:hlinkClick r:id="rId2"/>
              </a:rPr>
              <a:t>https://www.youtube.com/watch?v=x4PPZCLnVkA</a:t>
            </a:r>
            <a:endParaRPr lang="en-GB" dirty="0"/>
          </a:p>
          <a:p>
            <a:endParaRPr lang="en-GB" dirty="0"/>
          </a:p>
        </p:txBody>
      </p:sp>
      <p:pic>
        <p:nvPicPr>
          <p:cNvPr id="3" name="Picture 2"/>
          <p:cNvPicPr>
            <a:picLocks noChangeAspect="1"/>
          </p:cNvPicPr>
          <p:nvPr/>
        </p:nvPicPr>
        <p:blipFill>
          <a:blip r:embed="rId3"/>
          <a:stretch>
            <a:fillRect/>
          </a:stretch>
        </p:blipFill>
        <p:spPr>
          <a:xfrm>
            <a:off x="218937" y="1725158"/>
            <a:ext cx="8705850" cy="4437448"/>
          </a:xfrm>
          <a:prstGeom prst="rect">
            <a:avLst/>
          </a:prstGeom>
        </p:spPr>
      </p:pic>
    </p:spTree>
    <p:extLst>
      <p:ext uri="{BB962C8B-B14F-4D97-AF65-F5344CB8AC3E}">
        <p14:creationId xmlns:p14="http://schemas.microsoft.com/office/powerpoint/2010/main" val="2247577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52400"/>
            <a:ext cx="8229600" cy="1143000"/>
          </a:xfrm>
        </p:spPr>
        <p:txBody>
          <a:bodyPr/>
          <a:lstStyle/>
          <a:p>
            <a:r>
              <a:rPr lang="en-GB" dirty="0" smtClean="0"/>
              <a:t>The Spinal cord</a:t>
            </a:r>
            <a:endParaRPr lang="en-GB" dirty="0"/>
          </a:p>
        </p:txBody>
      </p:sp>
      <p:sp>
        <p:nvSpPr>
          <p:cNvPr id="4" name="Content Placeholder 3"/>
          <p:cNvSpPr>
            <a:spLocks noGrp="1"/>
          </p:cNvSpPr>
          <p:nvPr>
            <p:ph idx="1"/>
          </p:nvPr>
        </p:nvSpPr>
        <p:spPr>
          <a:xfrm>
            <a:off x="212788" y="762000"/>
            <a:ext cx="8855012" cy="4525963"/>
          </a:xfrm>
        </p:spPr>
        <p:txBody>
          <a:bodyPr/>
          <a:lstStyle/>
          <a:p>
            <a:r>
              <a:rPr lang="en-GB" dirty="0" smtClean="0"/>
              <a:t>A column of nervous tissue that runs along the back and lies inside the vertebral column for protection. Emerging at intervals along the spinal cord are pairs of nerves.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 y="2724150"/>
            <a:ext cx="766762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361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 of the Spinal cord</a:t>
            </a:r>
            <a:endParaRPr lang="en-GB" dirty="0"/>
          </a:p>
        </p:txBody>
      </p:sp>
      <p:sp>
        <p:nvSpPr>
          <p:cNvPr id="3" name="Content Placeholder 2"/>
          <p:cNvSpPr>
            <a:spLocks noGrp="1"/>
          </p:cNvSpPr>
          <p:nvPr>
            <p:ph idx="1"/>
          </p:nvPr>
        </p:nvSpPr>
        <p:spPr/>
        <p:txBody>
          <a:bodyPr/>
          <a:lstStyle/>
          <a:p>
            <a:r>
              <a:rPr lang="en-GB" dirty="0" smtClean="0"/>
              <a:t>To </a:t>
            </a:r>
            <a:r>
              <a:rPr lang="en-GB" dirty="0"/>
              <a:t>relay impulses in and out of any particular point along the cord, and to relay impulses up and down the body, including to and from the brain.</a:t>
            </a:r>
          </a:p>
          <a:p>
            <a:endParaRPr lang="en-GB" dirty="0"/>
          </a:p>
        </p:txBody>
      </p:sp>
    </p:spTree>
    <p:extLst>
      <p:ext uri="{BB962C8B-B14F-4D97-AF65-F5344CB8AC3E}">
        <p14:creationId xmlns:p14="http://schemas.microsoft.com/office/powerpoint/2010/main" val="1530377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u="sng" dirty="0" smtClean="0"/>
              <a:t>Why are reflex arcs important?</a:t>
            </a:r>
            <a:endParaRPr lang="en-GB" u="sng" dirty="0"/>
          </a:p>
        </p:txBody>
      </p:sp>
      <p:sp>
        <p:nvSpPr>
          <p:cNvPr id="3" name="Content Placeholder 2"/>
          <p:cNvSpPr>
            <a:spLocks noGrp="1"/>
          </p:cNvSpPr>
          <p:nvPr>
            <p:ph idx="1"/>
          </p:nvPr>
        </p:nvSpPr>
        <p:spPr>
          <a:xfrm>
            <a:off x="395536" y="1340768"/>
            <a:ext cx="8291264" cy="4785395"/>
          </a:xfrm>
        </p:spPr>
        <p:txBody>
          <a:bodyPr>
            <a:normAutofit fontScale="85000" lnSpcReduction="20000"/>
          </a:bodyPr>
          <a:lstStyle/>
          <a:p>
            <a:r>
              <a:rPr lang="en-GB" sz="4400" dirty="0" smtClean="0"/>
              <a:t>BFY 338 </a:t>
            </a:r>
          </a:p>
          <a:p>
            <a:endParaRPr lang="en-GB" dirty="0" smtClean="0"/>
          </a:p>
          <a:p>
            <a:r>
              <a:rPr lang="en-GB" sz="5100" dirty="0" smtClean="0"/>
              <a:t>An </a:t>
            </a:r>
            <a:r>
              <a:rPr lang="en-GB" sz="5100" dirty="0"/>
              <a:t>involuntary response that is very rapid.</a:t>
            </a:r>
          </a:p>
          <a:p>
            <a:r>
              <a:rPr lang="en-GB" sz="5100" dirty="0"/>
              <a:t> </a:t>
            </a:r>
            <a:r>
              <a:rPr lang="en-GB" sz="5100" dirty="0" smtClean="0"/>
              <a:t>It </a:t>
            </a:r>
            <a:r>
              <a:rPr lang="en-GB" sz="5100" dirty="0"/>
              <a:t>is not under the control of </a:t>
            </a:r>
            <a:r>
              <a:rPr lang="en-GB" sz="5100" dirty="0" smtClean="0"/>
              <a:t>the brain</a:t>
            </a:r>
            <a:r>
              <a:rPr lang="en-GB" sz="5100" dirty="0"/>
              <a:t>.</a:t>
            </a:r>
          </a:p>
          <a:p>
            <a:r>
              <a:rPr lang="en-GB" sz="5100" dirty="0"/>
              <a:t> </a:t>
            </a:r>
            <a:r>
              <a:rPr lang="en-GB" sz="5100" dirty="0" smtClean="0"/>
              <a:t>It </a:t>
            </a:r>
            <a:r>
              <a:rPr lang="en-GB" sz="5100" dirty="0"/>
              <a:t>is protective and prevents damage to the body.</a:t>
            </a:r>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9694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flex arc"/>
          <p:cNvPicPr>
            <a:picLocks noGrp="1"/>
          </p:cNvPicPr>
          <p:nvPr>
            <p:ph idx="1"/>
          </p:nvPr>
        </p:nvPicPr>
        <p:blipFill>
          <a:blip r:embed="rId2" cstate="print"/>
          <a:srcRect/>
          <a:stretch>
            <a:fillRect/>
          </a:stretch>
        </p:blipFill>
        <p:spPr bwMode="auto">
          <a:xfrm>
            <a:off x="1043608" y="476672"/>
            <a:ext cx="6192688" cy="4392488"/>
          </a:xfrm>
          <a:prstGeom prst="rect">
            <a:avLst/>
          </a:prstGeom>
          <a:noFill/>
          <a:ln w="9525">
            <a:noFill/>
            <a:miter lim="800000"/>
            <a:headEnd/>
            <a:tailEnd/>
          </a:ln>
        </p:spPr>
      </p:pic>
      <p:sp>
        <p:nvSpPr>
          <p:cNvPr id="5" name="TextBox 4"/>
          <p:cNvSpPr txBox="1"/>
          <p:nvPr/>
        </p:nvSpPr>
        <p:spPr>
          <a:xfrm>
            <a:off x="1691680" y="5661248"/>
            <a:ext cx="2495042" cy="369332"/>
          </a:xfrm>
          <a:prstGeom prst="rect">
            <a:avLst/>
          </a:prstGeom>
          <a:noFill/>
        </p:spPr>
        <p:txBody>
          <a:bodyPr wrap="none" rtlCol="0">
            <a:spAutoFit/>
          </a:bodyPr>
          <a:lstStyle/>
          <a:p>
            <a:r>
              <a:rPr lang="en-GB" dirty="0" smtClean="0"/>
              <a:t>Label diagram in booklet</a:t>
            </a:r>
            <a:endParaRPr lang="en-GB" dirty="0"/>
          </a:p>
        </p:txBody>
      </p:sp>
    </p:spTree>
    <p:extLst>
      <p:ext uri="{BB962C8B-B14F-4D97-AF65-F5344CB8AC3E}">
        <p14:creationId xmlns:p14="http://schemas.microsoft.com/office/powerpoint/2010/main" val="271896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297680" y="228600"/>
            <a:ext cx="4846320" cy="2849880"/>
          </a:xfrm>
          <a:prstGeom prst="rect">
            <a:avLst/>
          </a:prstGeom>
        </p:spPr>
      </p:pic>
      <p:sp>
        <p:nvSpPr>
          <p:cNvPr id="6" name="TextBox 5"/>
          <p:cNvSpPr txBox="1"/>
          <p:nvPr/>
        </p:nvSpPr>
        <p:spPr>
          <a:xfrm>
            <a:off x="304800" y="1447800"/>
            <a:ext cx="4202817" cy="4031873"/>
          </a:xfrm>
          <a:prstGeom prst="rect">
            <a:avLst/>
          </a:prstGeom>
          <a:noFill/>
        </p:spPr>
        <p:txBody>
          <a:bodyPr wrap="none" rtlCol="0">
            <a:spAutoFit/>
          </a:bodyPr>
          <a:lstStyle/>
          <a:p>
            <a:pPr marL="342900" indent="-342900">
              <a:buAutoNum type="arabicPeriod"/>
            </a:pPr>
            <a:r>
              <a:rPr lang="en-GB" sz="3200" dirty="0" smtClean="0"/>
              <a:t>Stimulus</a:t>
            </a:r>
          </a:p>
          <a:p>
            <a:pPr marL="342900" indent="-342900">
              <a:buAutoNum type="arabicPeriod"/>
            </a:pPr>
            <a:r>
              <a:rPr lang="en-GB" sz="3200" dirty="0" smtClean="0"/>
              <a:t>Receptor</a:t>
            </a:r>
          </a:p>
          <a:p>
            <a:pPr marL="342900" indent="-342900">
              <a:buAutoNum type="arabicPeriod"/>
            </a:pPr>
            <a:r>
              <a:rPr lang="en-GB" sz="3200" dirty="0" smtClean="0"/>
              <a:t>Sensory neurone</a:t>
            </a:r>
          </a:p>
          <a:p>
            <a:pPr marL="342900" indent="-342900">
              <a:buAutoNum type="arabicPeriod"/>
            </a:pPr>
            <a:r>
              <a:rPr lang="en-GB" sz="3200" dirty="0" smtClean="0"/>
              <a:t>Intermediate neurone</a:t>
            </a:r>
          </a:p>
          <a:p>
            <a:pPr marL="342900" indent="-342900">
              <a:buAutoNum type="arabicPeriod"/>
            </a:pPr>
            <a:r>
              <a:rPr lang="en-GB" sz="3200" dirty="0" smtClean="0"/>
              <a:t>Spinal cord</a:t>
            </a:r>
          </a:p>
          <a:p>
            <a:pPr marL="342900" indent="-342900">
              <a:buAutoNum type="arabicPeriod"/>
            </a:pPr>
            <a:r>
              <a:rPr lang="en-GB" sz="3200" dirty="0" smtClean="0"/>
              <a:t>Motor neurone</a:t>
            </a:r>
          </a:p>
          <a:p>
            <a:pPr marL="342900" indent="-342900">
              <a:buAutoNum type="arabicPeriod"/>
            </a:pPr>
            <a:r>
              <a:rPr lang="en-GB" sz="3200" dirty="0" smtClean="0"/>
              <a:t>Effector</a:t>
            </a:r>
          </a:p>
          <a:p>
            <a:pPr marL="342900" indent="-342900">
              <a:buAutoNum type="arabicPeriod"/>
            </a:pPr>
            <a:r>
              <a:rPr lang="en-GB" sz="3200" dirty="0" smtClean="0"/>
              <a:t>response</a:t>
            </a:r>
            <a:endParaRPr lang="en-GB" sz="3200" dirty="0"/>
          </a:p>
        </p:txBody>
      </p:sp>
    </p:spTree>
    <p:extLst>
      <p:ext uri="{BB962C8B-B14F-4D97-AF65-F5344CB8AC3E}">
        <p14:creationId xmlns:p14="http://schemas.microsoft.com/office/powerpoint/2010/main" val="432275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 y="609600"/>
            <a:ext cx="9165456" cy="549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4288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6408712" cy="442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1520" y="274638"/>
            <a:ext cx="8435280" cy="1642194"/>
          </a:xfrm>
        </p:spPr>
        <p:txBody>
          <a:bodyPr>
            <a:normAutofit fontScale="90000"/>
          </a:bodyPr>
          <a:lstStyle/>
          <a:p>
            <a:pPr algn="l"/>
            <a:r>
              <a:rPr lang="en-GB" sz="3100" dirty="0"/>
              <a:t>Sensory fibres of the peripheral system enter the cord via the dorsal routes. The cell </a:t>
            </a:r>
            <a:r>
              <a:rPr lang="en-GB" sz="3100" dirty="0" smtClean="0"/>
              <a:t>bodies of </a:t>
            </a:r>
            <a:r>
              <a:rPr lang="en-GB" sz="3100" dirty="0"/>
              <a:t>the sensory fibres are found in the dorsal root ganglia which lie alongside the spinal cord. The </a:t>
            </a:r>
            <a:r>
              <a:rPr lang="en-GB" sz="3100" dirty="0" smtClean="0"/>
              <a:t>motor fibres </a:t>
            </a:r>
            <a:r>
              <a:rPr lang="en-GB" sz="3100" dirty="0"/>
              <a:t>leave via </a:t>
            </a:r>
            <a:r>
              <a:rPr lang="en-GB" sz="3100" dirty="0">
                <a:latin typeface="+mn-lt"/>
              </a:rPr>
              <a:t>the ventral routes.</a:t>
            </a:r>
          </a:p>
        </p:txBody>
      </p:sp>
    </p:spTree>
    <p:extLst>
      <p:ext uri="{BB962C8B-B14F-4D97-AF65-F5344CB8AC3E}">
        <p14:creationId xmlns:p14="http://schemas.microsoft.com/office/powerpoint/2010/main" val="3018815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Reflex arc animation</a:t>
            </a:r>
            <a:endParaRPr lang="en-GB" u="sng" dirty="0"/>
          </a:p>
        </p:txBody>
      </p:sp>
      <p:sp>
        <p:nvSpPr>
          <p:cNvPr id="3" name="Content Placeholder 2"/>
          <p:cNvSpPr>
            <a:spLocks noGrp="1"/>
          </p:cNvSpPr>
          <p:nvPr>
            <p:ph idx="1"/>
          </p:nvPr>
        </p:nvSpPr>
        <p:spPr/>
        <p:txBody>
          <a:bodyPr>
            <a:normAutofit/>
          </a:bodyPr>
          <a:lstStyle/>
          <a:p>
            <a:r>
              <a:rPr lang="en-GB" dirty="0" smtClean="0">
                <a:hlinkClick r:id="rId2"/>
              </a:rPr>
              <a:t>Reflex arcs</a:t>
            </a:r>
            <a:endParaRPr lang="en-GB" dirty="0" smtClean="0"/>
          </a:p>
          <a:p>
            <a:endParaRPr lang="en-GB" dirty="0"/>
          </a:p>
          <a:p>
            <a:r>
              <a:rPr lang="en-GB" dirty="0" smtClean="0"/>
              <a:t>Make a flow chart naming all the structures involved in the reflex arc in response to hot surface and put them in the order of the direction of the impulse.</a:t>
            </a:r>
          </a:p>
        </p:txBody>
      </p:sp>
    </p:spTree>
    <p:extLst>
      <p:ext uri="{BB962C8B-B14F-4D97-AF65-F5344CB8AC3E}">
        <p14:creationId xmlns:p14="http://schemas.microsoft.com/office/powerpoint/2010/main" val="2000852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363272" cy="6048672"/>
          </a:xfrm>
        </p:spPr>
        <p:txBody>
          <a:bodyPr>
            <a:normAutofit fontScale="85000" lnSpcReduction="10000"/>
          </a:bodyPr>
          <a:lstStyle/>
          <a:p>
            <a:pPr marL="0" indent="0">
              <a:buNone/>
            </a:pPr>
            <a:r>
              <a:rPr lang="en-US" dirty="0"/>
              <a:t> </a:t>
            </a:r>
            <a:endParaRPr lang="en-GB" dirty="0"/>
          </a:p>
          <a:p>
            <a:r>
              <a:rPr lang="en-GB" b="1" dirty="0"/>
              <a:t>Reflex actions – </a:t>
            </a:r>
            <a:r>
              <a:rPr lang="en-GB" b="1" dirty="0" err="1"/>
              <a:t>eg</a:t>
            </a:r>
            <a:r>
              <a:rPr lang="en-GB" b="1" dirty="0"/>
              <a:t>. touching a hot object (</a:t>
            </a:r>
            <a:r>
              <a:rPr lang="en-GB" b="1" i="1" dirty="0"/>
              <a:t>complete the following</a:t>
            </a:r>
            <a:r>
              <a:rPr lang="en-GB" b="1" dirty="0"/>
              <a:t>)</a:t>
            </a:r>
            <a:endParaRPr lang="en-GB" dirty="0"/>
          </a:p>
          <a:p>
            <a:r>
              <a:rPr lang="en-GB" dirty="0"/>
              <a:t>If a hand touches a hot object a pain …………………………receptor…………. in the skin sends an action potential along a ……sensory …… neurone. This enters the spine through the …dorsal… root. The impulse is passed to a ……relay……….. neurone which lies totally within the …………grey matter…………… region of the spinal tissue. This in turn passes the impulse to a ……motor…… neurone which leaves the spine by way of the ……ventral……… root.  It takes the impulse to a ……effector/muscle……. which will ……contract………………. so removing the arm from the source of pain.</a:t>
            </a:r>
          </a:p>
          <a:p>
            <a:endParaRPr lang="en-GB" dirty="0"/>
          </a:p>
        </p:txBody>
      </p:sp>
    </p:spTree>
    <p:extLst>
      <p:ext uri="{BB962C8B-B14F-4D97-AF65-F5344CB8AC3E}">
        <p14:creationId xmlns:p14="http://schemas.microsoft.com/office/powerpoint/2010/main" val="1549451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382000" cy="1143000"/>
          </a:xfrm>
        </p:spPr>
        <p:txBody>
          <a:bodyPr>
            <a:normAutofit fontScale="90000"/>
          </a:bodyPr>
          <a:lstStyle/>
          <a:p>
            <a:r>
              <a:rPr lang="en-GB" dirty="0" smtClean="0"/>
              <a:t>Organisms increase their chance of survival by responding to changes in their environment. </a:t>
            </a:r>
            <a:br>
              <a:rPr lang="en-GB" dirty="0" smtClean="0"/>
            </a:br>
            <a:endParaRPr lang="en-GB" dirty="0"/>
          </a:p>
        </p:txBody>
      </p:sp>
      <p:sp>
        <p:nvSpPr>
          <p:cNvPr id="3" name="Content Placeholder 2"/>
          <p:cNvSpPr>
            <a:spLocks noGrp="1"/>
          </p:cNvSpPr>
          <p:nvPr>
            <p:ph idx="1"/>
          </p:nvPr>
        </p:nvSpPr>
        <p:spPr>
          <a:xfrm>
            <a:off x="457200" y="1905000"/>
            <a:ext cx="8229600" cy="4525963"/>
          </a:xfrm>
        </p:spPr>
        <p:txBody>
          <a:bodyPr/>
          <a:lstStyle/>
          <a:p>
            <a:r>
              <a:rPr lang="en-GB" dirty="0"/>
              <a:t>For the nervous system to carry out its function effectively it is dependent upon a continuous input of information from inside the body and from the environment. This input is detected by sensory receptors and relayed to effectors. That is, responses to all stimuli involve the reception of information and its transfer from the receptor to an effector via the nervous system.</a:t>
            </a:r>
          </a:p>
        </p:txBody>
      </p:sp>
    </p:spTree>
    <p:extLst>
      <p:ext uri="{BB962C8B-B14F-4D97-AF65-F5344CB8AC3E}">
        <p14:creationId xmlns:p14="http://schemas.microsoft.com/office/powerpoint/2010/main" val="1637547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GB" dirty="0" smtClean="0"/>
              <a:t>The importance of reflex arcs</a:t>
            </a:r>
            <a:endParaRPr lang="en-GB" dirty="0"/>
          </a:p>
        </p:txBody>
      </p:sp>
      <p:sp>
        <p:nvSpPr>
          <p:cNvPr id="3" name="Content Placeholder 2"/>
          <p:cNvSpPr>
            <a:spLocks noGrp="1"/>
          </p:cNvSpPr>
          <p:nvPr>
            <p:ph idx="1"/>
          </p:nvPr>
        </p:nvSpPr>
        <p:spPr>
          <a:xfrm>
            <a:off x="152400" y="1295400"/>
            <a:ext cx="8534400" cy="4830763"/>
          </a:xfrm>
        </p:spPr>
        <p:txBody>
          <a:bodyPr>
            <a:normAutofit fontScale="85000" lnSpcReduction="10000"/>
          </a:bodyPr>
          <a:lstStyle/>
          <a:p>
            <a:r>
              <a:rPr lang="en-GB" dirty="0" smtClean="0"/>
              <a:t>Involuntary so don’t need the brain to make a decision so the brain is left to carry out more complex responses and not overloaded.</a:t>
            </a:r>
          </a:p>
          <a:p>
            <a:r>
              <a:rPr lang="en-GB" dirty="0" smtClean="0"/>
              <a:t>Some impulses are still sent to the brain </a:t>
            </a:r>
            <a:r>
              <a:rPr lang="en-GB" dirty="0"/>
              <a:t>via ascending and descending tracts in the spinal cord. The brain may store this information or it may relate the information with sense data from, say, the eyes. As a result of receiving this extra information impulses may be sent from the brain to modify the response. Sometimes the response is over-ridden by the brain along inhibitory nerve fibres.  (You don’t just drop an expensive, hot plate!)</a:t>
            </a:r>
          </a:p>
          <a:p>
            <a:endParaRPr lang="en-GB" dirty="0" smtClean="0"/>
          </a:p>
          <a:p>
            <a:endParaRPr lang="en-GB" dirty="0"/>
          </a:p>
        </p:txBody>
      </p:sp>
    </p:spTree>
    <p:extLst>
      <p:ext uri="{BB962C8B-B14F-4D97-AF65-F5344CB8AC3E}">
        <p14:creationId xmlns:p14="http://schemas.microsoft.com/office/powerpoint/2010/main" val="2616445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importance of reflex arcs</a:t>
            </a:r>
          </a:p>
        </p:txBody>
      </p:sp>
      <p:sp>
        <p:nvSpPr>
          <p:cNvPr id="3" name="Content Placeholder 2"/>
          <p:cNvSpPr>
            <a:spLocks noGrp="1"/>
          </p:cNvSpPr>
          <p:nvPr>
            <p:ph idx="1"/>
          </p:nvPr>
        </p:nvSpPr>
        <p:spPr/>
        <p:txBody>
          <a:bodyPr>
            <a:normAutofit/>
          </a:bodyPr>
          <a:lstStyle/>
          <a:p>
            <a:r>
              <a:rPr lang="en-GB" dirty="0" smtClean="0"/>
              <a:t>They protect the body from harm. They are effective from birth and do not need to be learnt</a:t>
            </a:r>
          </a:p>
          <a:p>
            <a:r>
              <a:rPr lang="en-GB" dirty="0" smtClean="0"/>
              <a:t>They are fast as neurone pathway is short with often one or two synapses (this is the slowest link in a neurone pathway)</a:t>
            </a:r>
          </a:p>
          <a:p>
            <a:r>
              <a:rPr lang="en-GB" dirty="0" smtClean="0"/>
              <a:t>As no decision making needed the action is rapid.</a:t>
            </a:r>
            <a:endParaRPr lang="en-GB" dirty="0"/>
          </a:p>
        </p:txBody>
      </p:sp>
    </p:spTree>
    <p:extLst>
      <p:ext uri="{BB962C8B-B14F-4D97-AF65-F5344CB8AC3E}">
        <p14:creationId xmlns:p14="http://schemas.microsoft.com/office/powerpoint/2010/main" val="3983053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Sensory receptors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Ranges from specialised sensory cells, (such as those in the skin), to more complex sense organs such as the ear and eye. </a:t>
            </a:r>
          </a:p>
          <a:p>
            <a:r>
              <a:rPr lang="en-GB" dirty="0" smtClean="0"/>
              <a:t>Sensory </a:t>
            </a:r>
            <a:r>
              <a:rPr lang="en-GB" dirty="0"/>
              <a:t>receptors detect one form of energy and convert it into electrical energy. They are acting as</a:t>
            </a:r>
          </a:p>
          <a:p>
            <a:r>
              <a:rPr lang="en-GB" b="1" dirty="0"/>
              <a:t>transducers</a:t>
            </a:r>
            <a:r>
              <a:rPr lang="en-GB" dirty="0"/>
              <a:t>. The electrical impulses travel along nerves and are called nerve impulses.</a:t>
            </a:r>
          </a:p>
          <a:p>
            <a:r>
              <a:rPr lang="en-GB" dirty="0"/>
              <a:t>Some nerves bring information to the CNS and others take the information away.</a:t>
            </a:r>
          </a:p>
          <a:p>
            <a:r>
              <a:rPr lang="en-GB" dirty="0"/>
              <a:t>There are a number of different types of receptors including </a:t>
            </a:r>
            <a:r>
              <a:rPr lang="en-GB" dirty="0" err="1"/>
              <a:t>thermoreceptors</a:t>
            </a:r>
            <a:r>
              <a:rPr lang="en-GB" dirty="0"/>
              <a:t>, which detect changes </a:t>
            </a:r>
            <a:r>
              <a:rPr lang="en-GB" dirty="0" smtClean="0"/>
              <a:t>in temperature</a:t>
            </a:r>
            <a:r>
              <a:rPr lang="en-GB" dirty="0"/>
              <a:t>, photoreceptors which detect light, and chemoreceptors which detect chemicals.</a:t>
            </a:r>
          </a:p>
        </p:txBody>
      </p:sp>
    </p:spTree>
    <p:extLst>
      <p:ext uri="{BB962C8B-B14F-4D97-AF65-F5344CB8AC3E}">
        <p14:creationId xmlns:p14="http://schemas.microsoft.com/office/powerpoint/2010/main" val="26652219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8818327"/>
              </p:ext>
            </p:extLst>
          </p:nvPr>
        </p:nvGraphicFramePr>
        <p:xfrm>
          <a:off x="152400" y="152400"/>
          <a:ext cx="8686800" cy="647700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1295400">
                <a:tc>
                  <a:txBody>
                    <a:bodyPr/>
                    <a:lstStyle/>
                    <a:p>
                      <a:r>
                        <a:rPr lang="en-GB" dirty="0" smtClean="0"/>
                        <a:t>Behaviour</a:t>
                      </a:r>
                      <a:endParaRPr lang="en-GB" dirty="0"/>
                    </a:p>
                  </a:txBody>
                  <a:tcPr/>
                </a:tc>
                <a:tc>
                  <a:txBody>
                    <a:bodyPr/>
                    <a:lstStyle/>
                    <a:p>
                      <a:r>
                        <a:rPr lang="en-GB" dirty="0" smtClean="0"/>
                        <a:t>Definition</a:t>
                      </a:r>
                      <a:endParaRPr lang="en-GB" dirty="0"/>
                    </a:p>
                  </a:txBody>
                  <a:tcPr/>
                </a:tc>
                <a:tc>
                  <a:txBody>
                    <a:bodyPr/>
                    <a:lstStyle/>
                    <a:p>
                      <a:r>
                        <a:rPr lang="en-GB" dirty="0" smtClean="0"/>
                        <a:t>Purpose</a:t>
                      </a:r>
                      <a:endParaRPr lang="en-GB" dirty="0"/>
                    </a:p>
                  </a:txBody>
                  <a:tcPr/>
                </a:tc>
                <a:tc>
                  <a:txBody>
                    <a:bodyPr/>
                    <a:lstStyle/>
                    <a:p>
                      <a:r>
                        <a:rPr lang="en-GB" dirty="0" smtClean="0"/>
                        <a:t>Example</a:t>
                      </a:r>
                      <a:endParaRPr lang="en-GB" dirty="0"/>
                    </a:p>
                  </a:txBody>
                  <a:tcPr/>
                </a:tc>
                <a:tc>
                  <a:txBody>
                    <a:bodyPr/>
                    <a:lstStyle/>
                    <a:p>
                      <a:r>
                        <a:rPr lang="en-GB" dirty="0" smtClean="0"/>
                        <a:t>Advantage</a:t>
                      </a:r>
                      <a:endParaRPr lang="en-GB" dirty="0"/>
                    </a:p>
                  </a:txBody>
                  <a:tcPr/>
                </a:tc>
                <a:extLst>
                  <a:ext uri="{0D108BD9-81ED-4DB2-BD59-A6C34878D82A}">
                    <a16:rowId xmlns:a16="http://schemas.microsoft.com/office/drawing/2014/main" val="10000"/>
                  </a:ext>
                </a:extLst>
              </a:tr>
              <a:tr h="1295400">
                <a:tc>
                  <a:txBody>
                    <a:bodyPr/>
                    <a:lstStyle/>
                    <a:p>
                      <a:r>
                        <a:rPr lang="en-GB" dirty="0" smtClean="0"/>
                        <a:t>Taxes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1295400">
                <a:tc>
                  <a:txBody>
                    <a:bodyPr/>
                    <a:lstStyle/>
                    <a:p>
                      <a:r>
                        <a:rPr lang="en-GB" dirty="0" smtClean="0"/>
                        <a:t>Kinesis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1295400">
                <a:tc>
                  <a:txBody>
                    <a:bodyPr/>
                    <a:lstStyle/>
                    <a:p>
                      <a:r>
                        <a:rPr lang="en-GB" dirty="0" smtClean="0"/>
                        <a:t>Tropism</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1295400">
                <a:tc>
                  <a:txBody>
                    <a:bodyPr/>
                    <a:lstStyle/>
                    <a:p>
                      <a:r>
                        <a:rPr lang="en-GB" dirty="0" smtClean="0"/>
                        <a:t>Reflex Arc</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460734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3.6.1.2 Receptors</a:t>
            </a:r>
            <a:endParaRPr lang="en-GB" dirty="0"/>
          </a:p>
        </p:txBody>
      </p:sp>
      <p:sp>
        <p:nvSpPr>
          <p:cNvPr id="3" name="Content Placeholder 2"/>
          <p:cNvSpPr>
            <a:spLocks noGrp="1"/>
          </p:cNvSpPr>
          <p:nvPr>
            <p:ph idx="1"/>
          </p:nvPr>
        </p:nvSpPr>
        <p:spPr/>
        <p:txBody>
          <a:bodyPr>
            <a:normAutofit fontScale="55000" lnSpcReduction="20000"/>
          </a:bodyPr>
          <a:lstStyle/>
          <a:p>
            <a:r>
              <a:rPr lang="en-GB" b="1" u="sng" dirty="0" smtClean="0"/>
              <a:t>AQA </a:t>
            </a:r>
            <a:r>
              <a:rPr lang="en-GB" b="1" u="sng" dirty="0"/>
              <a:t>Specification</a:t>
            </a:r>
            <a:endParaRPr lang="en-GB" dirty="0"/>
          </a:p>
          <a:p>
            <a:endParaRPr lang="en-GB" dirty="0"/>
          </a:p>
          <a:p>
            <a:pPr marL="0" indent="0">
              <a:buNone/>
            </a:pPr>
            <a:r>
              <a:rPr lang="en-GB" dirty="0"/>
              <a:t>The Pacinian corpuscle should be used as an example of a </a:t>
            </a:r>
            <a:r>
              <a:rPr lang="en-GB" dirty="0" smtClean="0"/>
              <a:t>receptor to </a:t>
            </a:r>
            <a:r>
              <a:rPr lang="en-GB" dirty="0"/>
              <a:t>illustrate that:</a:t>
            </a:r>
          </a:p>
          <a:p>
            <a:pPr marL="0" indent="0">
              <a:buNone/>
            </a:pPr>
            <a:r>
              <a:rPr lang="en-GB" dirty="0"/>
              <a:t>• receptors respond only to specific stimuli</a:t>
            </a:r>
          </a:p>
          <a:p>
            <a:pPr marL="0" indent="0">
              <a:buNone/>
            </a:pPr>
            <a:r>
              <a:rPr lang="en-GB" dirty="0"/>
              <a:t>• stimulation of a receptor leads to the establishment of a generator potential.</a:t>
            </a:r>
          </a:p>
          <a:p>
            <a:pPr marL="0" indent="0">
              <a:buNone/>
            </a:pPr>
            <a:endParaRPr lang="en-GB" dirty="0"/>
          </a:p>
          <a:p>
            <a:pPr marL="0" indent="0">
              <a:buNone/>
            </a:pPr>
            <a:r>
              <a:rPr lang="en-GB" dirty="0"/>
              <a:t>The basic structure of a Pacinian corpuscle.</a:t>
            </a:r>
          </a:p>
          <a:p>
            <a:pPr marL="0" indent="0">
              <a:buNone/>
            </a:pPr>
            <a:r>
              <a:rPr lang="en-GB" dirty="0"/>
              <a:t>Deformation of stretch-mediated sodium ion channels in a Pacinian corpuscle leads to the establishment of a generator potential.</a:t>
            </a:r>
          </a:p>
          <a:p>
            <a:pPr marL="0" indent="0">
              <a:buNone/>
            </a:pPr>
            <a:r>
              <a:rPr lang="en-GB" dirty="0"/>
              <a:t> </a:t>
            </a:r>
          </a:p>
          <a:p>
            <a:pPr marL="0" indent="0">
              <a:buNone/>
            </a:pPr>
            <a:r>
              <a:rPr lang="en-GB" dirty="0"/>
              <a:t>The human retina in sufficient detail to show how differences in sensitivity to light, sensitivity to colour and visual acuity are explained by differences in the optical pigments of rods and cones and the connections rods and cones make in the optic nerve.</a:t>
            </a:r>
          </a:p>
        </p:txBody>
      </p:sp>
    </p:spTree>
    <p:extLst>
      <p:ext uri="{BB962C8B-B14F-4D97-AF65-F5344CB8AC3E}">
        <p14:creationId xmlns:p14="http://schemas.microsoft.com/office/powerpoint/2010/main" val="2551736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Pacinian </a:t>
            </a:r>
            <a:r>
              <a:rPr lang="en-GB" dirty="0"/>
              <a:t>corpuscle</a:t>
            </a:r>
          </a:p>
        </p:txBody>
      </p:sp>
      <p:sp>
        <p:nvSpPr>
          <p:cNvPr id="3" name="Content Placeholder 2"/>
          <p:cNvSpPr>
            <a:spLocks noGrp="1"/>
          </p:cNvSpPr>
          <p:nvPr>
            <p:ph idx="1"/>
          </p:nvPr>
        </p:nvSpPr>
        <p:spPr/>
        <p:txBody>
          <a:bodyPr/>
          <a:lstStyle/>
          <a:p>
            <a:pPr marL="0" indent="0">
              <a:buNone/>
            </a:pPr>
            <a:r>
              <a:rPr lang="en-GB" dirty="0"/>
              <a:t>A Pacinian corpuscle is a receptor which responds to changes in mechanical pressure.</a:t>
            </a:r>
          </a:p>
          <a:p>
            <a:pPr lvl="0"/>
            <a:r>
              <a:rPr lang="en-GB" dirty="0"/>
              <a:t>It is specific to a single type of stimulus</a:t>
            </a:r>
          </a:p>
          <a:p>
            <a:pPr lvl="0"/>
            <a:r>
              <a:rPr lang="en-GB" dirty="0"/>
              <a:t>It produces a generator potential by acting as a transducer</a:t>
            </a:r>
          </a:p>
          <a:p>
            <a:endParaRPr lang="en-GB" dirty="0"/>
          </a:p>
        </p:txBody>
      </p:sp>
    </p:spTree>
    <p:extLst>
      <p:ext uri="{BB962C8B-B14F-4D97-AF65-F5344CB8AC3E}">
        <p14:creationId xmlns:p14="http://schemas.microsoft.com/office/powerpoint/2010/main" val="33597248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Sensory receptors acts as transducers</a:t>
            </a:r>
            <a:endParaRPr lang="en-GB" dirty="0"/>
          </a:p>
        </p:txBody>
      </p:sp>
      <p:sp>
        <p:nvSpPr>
          <p:cNvPr id="3" name="Content Placeholder 2"/>
          <p:cNvSpPr>
            <a:spLocks noGrp="1"/>
          </p:cNvSpPr>
          <p:nvPr>
            <p:ph idx="1"/>
          </p:nvPr>
        </p:nvSpPr>
        <p:spPr/>
        <p:txBody>
          <a:bodyPr/>
          <a:lstStyle/>
          <a:p>
            <a:r>
              <a:rPr lang="en-GB" dirty="0" smtClean="0"/>
              <a:t>All stimuli involve a change in some form of energy. </a:t>
            </a:r>
            <a:r>
              <a:rPr lang="en-GB" dirty="0" err="1" smtClean="0"/>
              <a:t>Eg</a:t>
            </a:r>
            <a:r>
              <a:rPr lang="en-GB" dirty="0" smtClean="0"/>
              <a:t> heat, light, sound or mechanical energy. The receptor changes </a:t>
            </a:r>
            <a:r>
              <a:rPr lang="en-GB" smtClean="0"/>
              <a:t>or transduces </a:t>
            </a:r>
            <a:r>
              <a:rPr lang="en-GB" dirty="0" smtClean="0"/>
              <a:t>one form of energy into a nerve impulse known as a </a:t>
            </a:r>
            <a:r>
              <a:rPr lang="en-GB" smtClean="0"/>
              <a:t>generator potential.</a:t>
            </a:r>
            <a:endParaRPr lang="en-GB" dirty="0"/>
          </a:p>
        </p:txBody>
      </p:sp>
    </p:spTree>
    <p:extLst>
      <p:ext uri="{BB962C8B-B14F-4D97-AF65-F5344CB8AC3E}">
        <p14:creationId xmlns:p14="http://schemas.microsoft.com/office/powerpoint/2010/main" val="3264331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a:t>Pacinian corpuscle</a:t>
            </a:r>
          </a:p>
        </p:txBody>
      </p:sp>
      <p:sp>
        <p:nvSpPr>
          <p:cNvPr id="3" name="Content Placeholder 2"/>
          <p:cNvSpPr>
            <a:spLocks noGrp="1"/>
          </p:cNvSpPr>
          <p:nvPr>
            <p:ph idx="1"/>
          </p:nvPr>
        </p:nvSpPr>
        <p:spPr>
          <a:xfrm>
            <a:off x="457200" y="914400"/>
            <a:ext cx="8229600" cy="4525963"/>
          </a:xfrm>
        </p:spPr>
        <p:txBody>
          <a:bodyPr>
            <a:normAutofit fontScale="92500" lnSpcReduction="10000"/>
          </a:bodyPr>
          <a:lstStyle/>
          <a:p>
            <a:r>
              <a:rPr lang="en-GB" b="1" dirty="0"/>
              <a:t>The Pacinian corpuscle </a:t>
            </a:r>
            <a:r>
              <a:rPr lang="en-GB" dirty="0" smtClean="0"/>
              <a:t> </a:t>
            </a:r>
            <a:r>
              <a:rPr lang="en-GB" dirty="0"/>
              <a:t>is a 1 mm diameter skin receptor which enables us to perceive mechanical stimuli such as </a:t>
            </a:r>
            <a:r>
              <a:rPr lang="en-GB" b="1" dirty="0"/>
              <a:t>pressure</a:t>
            </a:r>
            <a:r>
              <a:rPr lang="en-GB" dirty="0"/>
              <a:t> and </a:t>
            </a:r>
            <a:r>
              <a:rPr lang="en-GB" b="1" dirty="0"/>
              <a:t>vibration</a:t>
            </a:r>
            <a:r>
              <a:rPr lang="en-GB" dirty="0"/>
              <a:t>. </a:t>
            </a:r>
            <a:endParaRPr lang="en-GB" dirty="0" smtClean="0"/>
          </a:p>
          <a:p>
            <a:r>
              <a:rPr lang="en-GB" dirty="0" smtClean="0"/>
              <a:t>This </a:t>
            </a:r>
            <a:r>
              <a:rPr lang="en-GB" dirty="0"/>
              <a:t>is the receptor responsible for our awareness off smooth vs rough surfaces, shallow vs intense tactile sensation, etc. </a:t>
            </a:r>
            <a:endParaRPr lang="en-GB" dirty="0" smtClean="0"/>
          </a:p>
          <a:p>
            <a:r>
              <a:rPr lang="en-GB" dirty="0" smtClean="0"/>
              <a:t>They </a:t>
            </a:r>
            <a:r>
              <a:rPr lang="en-GB" dirty="0"/>
              <a:t>are found deep in the skin and are most abundant on the fingers, the soles of the feet and the external genitalia. They also occur in joints, ligaments and tendons.</a:t>
            </a:r>
          </a:p>
          <a:p>
            <a:endParaRPr lang="en-GB" dirty="0"/>
          </a:p>
        </p:txBody>
      </p:sp>
    </p:spTree>
    <p:extLst>
      <p:ext uri="{BB962C8B-B14F-4D97-AF65-F5344CB8AC3E}">
        <p14:creationId xmlns:p14="http://schemas.microsoft.com/office/powerpoint/2010/main" val="410880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563562"/>
          </a:xfrm>
        </p:spPr>
        <p:txBody>
          <a:bodyPr>
            <a:normAutofit fontScale="90000"/>
          </a:bodyPr>
          <a:lstStyle/>
          <a:p>
            <a:r>
              <a:rPr lang="en-GB" dirty="0"/>
              <a:t>Pacinian corpuscle</a:t>
            </a:r>
          </a:p>
        </p:txBody>
      </p:sp>
      <p:sp>
        <p:nvSpPr>
          <p:cNvPr id="3" name="Content Placeholder 2"/>
          <p:cNvSpPr>
            <a:spLocks noGrp="1"/>
          </p:cNvSpPr>
          <p:nvPr>
            <p:ph idx="1"/>
          </p:nvPr>
        </p:nvSpPr>
        <p:spPr>
          <a:xfrm>
            <a:off x="304800" y="990600"/>
            <a:ext cx="4953000" cy="4525963"/>
          </a:xfrm>
        </p:spPr>
        <p:txBody>
          <a:bodyPr>
            <a:normAutofit fontScale="85000" lnSpcReduction="20000"/>
          </a:bodyPr>
          <a:lstStyle/>
          <a:p>
            <a:r>
              <a:rPr lang="en-GB" dirty="0"/>
              <a:t>A Pacinian corpuscle is </a:t>
            </a:r>
            <a:r>
              <a:rPr lang="en-GB" dirty="0" smtClean="0"/>
              <a:t>a </a:t>
            </a:r>
            <a:r>
              <a:rPr lang="en-GB" dirty="0"/>
              <a:t>single sensory neurone in the centre of a layer of tissues, each separated by a </a:t>
            </a:r>
            <a:r>
              <a:rPr lang="en-GB" dirty="0" smtClean="0"/>
              <a:t>gel.</a:t>
            </a:r>
          </a:p>
          <a:p>
            <a:r>
              <a:rPr lang="en-GB" dirty="0" smtClean="0"/>
              <a:t>Within </a:t>
            </a:r>
            <a:r>
              <a:rPr lang="en-GB" dirty="0"/>
              <a:t>the plasma membrane there are protein channels such as sodium channels.</a:t>
            </a:r>
          </a:p>
          <a:p>
            <a:r>
              <a:rPr lang="en-GB" dirty="0"/>
              <a:t>The sodium channel is known as </a:t>
            </a:r>
            <a:r>
              <a:rPr lang="en-GB" dirty="0" smtClean="0"/>
              <a:t> a stretch </a:t>
            </a:r>
            <a:r>
              <a:rPr lang="en-GB" dirty="0"/>
              <a:t>mediated sodium </a:t>
            </a:r>
            <a:r>
              <a:rPr lang="en-GB" dirty="0" smtClean="0"/>
              <a:t>channel. It </a:t>
            </a:r>
            <a:r>
              <a:rPr lang="en-GB" dirty="0"/>
              <a:t>is named this way because it's permeability changes as it's shape changes.</a:t>
            </a:r>
          </a:p>
          <a:p>
            <a:endParaRPr lang="en-GB" dirty="0"/>
          </a:p>
        </p:txBody>
      </p:sp>
      <p:pic>
        <p:nvPicPr>
          <p:cNvPr id="4" name="Picture 3"/>
          <p:cNvPicPr>
            <a:picLocks noChangeAspect="1"/>
          </p:cNvPicPr>
          <p:nvPr/>
        </p:nvPicPr>
        <p:blipFill>
          <a:blip r:embed="rId2"/>
          <a:stretch>
            <a:fillRect/>
          </a:stretch>
        </p:blipFill>
        <p:spPr>
          <a:xfrm>
            <a:off x="5410200" y="152400"/>
            <a:ext cx="3539206" cy="3484563"/>
          </a:xfrm>
          <a:prstGeom prst="rect">
            <a:avLst/>
          </a:prstGeom>
        </p:spPr>
      </p:pic>
    </p:spTree>
    <p:extLst>
      <p:ext uri="{BB962C8B-B14F-4D97-AF65-F5344CB8AC3E}">
        <p14:creationId xmlns:p14="http://schemas.microsoft.com/office/powerpoint/2010/main" val="3593791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5945"/>
            <a:ext cx="5486400" cy="6172200"/>
          </a:xfrm>
        </p:spPr>
        <p:txBody>
          <a:bodyPr>
            <a:normAutofit fontScale="77500" lnSpcReduction="20000"/>
          </a:bodyPr>
          <a:lstStyle/>
          <a:p>
            <a:r>
              <a:rPr lang="en-GB" dirty="0"/>
              <a:t>Pressure on the skin changed the shape of the Pacinian corpuscle.  </a:t>
            </a:r>
            <a:endParaRPr lang="en-GB" dirty="0" smtClean="0"/>
          </a:p>
          <a:p>
            <a:r>
              <a:rPr lang="en-GB" dirty="0" smtClean="0"/>
              <a:t>This </a:t>
            </a:r>
            <a:r>
              <a:rPr lang="en-GB" dirty="0"/>
              <a:t>changes the shape of the </a:t>
            </a:r>
            <a:r>
              <a:rPr lang="en-GB" b="1" dirty="0"/>
              <a:t>pressure sensitive sodium channels</a:t>
            </a:r>
            <a:r>
              <a:rPr lang="en-GB" dirty="0"/>
              <a:t> in the membrane, making them open.  </a:t>
            </a:r>
            <a:endParaRPr lang="en-GB" dirty="0" smtClean="0"/>
          </a:p>
          <a:p>
            <a:r>
              <a:rPr lang="en-GB" dirty="0" smtClean="0"/>
              <a:t>Sodium </a:t>
            </a:r>
            <a:r>
              <a:rPr lang="en-GB" dirty="0"/>
              <a:t>ions diffuse in through the channels leading to </a:t>
            </a:r>
            <a:r>
              <a:rPr lang="en-GB" dirty="0" smtClean="0"/>
              <a:t>depolarisation of the membrane and thereby producing a </a:t>
            </a:r>
            <a:r>
              <a:rPr lang="en-GB" b="1" dirty="0"/>
              <a:t>generator potential</a:t>
            </a:r>
            <a:r>
              <a:rPr lang="en-GB" dirty="0"/>
              <a:t>.  </a:t>
            </a:r>
            <a:endParaRPr lang="en-GB" dirty="0" smtClean="0"/>
          </a:p>
          <a:p>
            <a:r>
              <a:rPr lang="en-GB" dirty="0" smtClean="0"/>
              <a:t>The </a:t>
            </a:r>
            <a:r>
              <a:rPr lang="en-GB" dirty="0"/>
              <a:t>greater the pressure the more sodium channels open and the larger the generator potential. </a:t>
            </a:r>
            <a:endParaRPr lang="en-GB" dirty="0" smtClean="0"/>
          </a:p>
          <a:p>
            <a:r>
              <a:rPr lang="en-GB" dirty="0" smtClean="0"/>
              <a:t> </a:t>
            </a:r>
            <a:r>
              <a:rPr lang="en-GB" dirty="0"/>
              <a:t>If a threshold value is reached, an action potential occurs and nerve impulses travel along the sensory neurone.  </a:t>
            </a:r>
            <a:endParaRPr lang="en-GB" dirty="0" smtClean="0"/>
          </a:p>
          <a:p>
            <a:r>
              <a:rPr lang="en-GB" dirty="0" smtClean="0"/>
              <a:t>The </a:t>
            </a:r>
            <a:r>
              <a:rPr lang="en-GB" dirty="0"/>
              <a:t>frequency of the impulse is related to the intensity of the stimulus</a:t>
            </a:r>
          </a:p>
        </p:txBody>
      </p:sp>
      <p:pic>
        <p:nvPicPr>
          <p:cNvPr id="2" name="Picture 1"/>
          <p:cNvPicPr>
            <a:picLocks noChangeAspect="1"/>
          </p:cNvPicPr>
          <p:nvPr/>
        </p:nvPicPr>
        <p:blipFill>
          <a:blip r:embed="rId2"/>
          <a:stretch>
            <a:fillRect/>
          </a:stretch>
        </p:blipFill>
        <p:spPr>
          <a:xfrm>
            <a:off x="5715000" y="152400"/>
            <a:ext cx="3171825" cy="6205745"/>
          </a:xfrm>
          <a:prstGeom prst="rect">
            <a:avLst/>
          </a:prstGeom>
        </p:spPr>
      </p:pic>
    </p:spTree>
    <p:extLst>
      <p:ext uri="{BB962C8B-B14F-4D97-AF65-F5344CB8AC3E}">
        <p14:creationId xmlns:p14="http://schemas.microsoft.com/office/powerpoint/2010/main" val="129083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382000" cy="1143000"/>
          </a:xfrm>
        </p:spPr>
        <p:txBody>
          <a:bodyPr>
            <a:normAutofit fontScale="90000"/>
          </a:bodyPr>
          <a:lstStyle/>
          <a:p>
            <a:r>
              <a:rPr lang="en-GB" dirty="0" smtClean="0"/>
              <a:t>Organisms increase their chance of survival by responding to changes in their environment. </a:t>
            </a:r>
            <a:br>
              <a:rPr lang="en-GB" dirty="0" smtClean="0"/>
            </a:br>
            <a:endParaRPr lang="en-GB" dirty="0"/>
          </a:p>
        </p:txBody>
      </p:sp>
      <p:sp>
        <p:nvSpPr>
          <p:cNvPr id="3" name="Content Placeholder 2"/>
          <p:cNvSpPr>
            <a:spLocks noGrp="1"/>
          </p:cNvSpPr>
          <p:nvPr>
            <p:ph idx="1"/>
          </p:nvPr>
        </p:nvSpPr>
        <p:spPr>
          <a:xfrm>
            <a:off x="457200" y="1905000"/>
            <a:ext cx="8229600" cy="4525963"/>
          </a:xfrm>
        </p:spPr>
        <p:txBody>
          <a:bodyPr/>
          <a:lstStyle/>
          <a:p>
            <a:r>
              <a:rPr lang="en-GB" dirty="0" smtClean="0"/>
              <a:t>Stimulus – a detectable change in the internal or external environment of an organism that leads to a response in the organism.</a:t>
            </a:r>
          </a:p>
          <a:p>
            <a:pPr marL="0" indent="0">
              <a:buNone/>
            </a:pPr>
            <a:endParaRPr lang="en-GB" dirty="0" smtClean="0"/>
          </a:p>
          <a:p>
            <a:endParaRPr lang="en-GB" dirty="0"/>
          </a:p>
        </p:txBody>
      </p:sp>
    </p:spTree>
    <p:extLst>
      <p:ext uri="{BB962C8B-B14F-4D97-AF65-F5344CB8AC3E}">
        <p14:creationId xmlns:p14="http://schemas.microsoft.com/office/powerpoint/2010/main" val="3491892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 y="533400"/>
            <a:ext cx="8905916"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646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Receptors working together in the eye</a:t>
            </a:r>
            <a:endParaRPr lang="en-GB" dirty="0"/>
          </a:p>
        </p:txBody>
      </p:sp>
      <p:sp>
        <p:nvSpPr>
          <p:cNvPr id="3" name="Content Placeholder 2"/>
          <p:cNvSpPr>
            <a:spLocks noGrp="1"/>
          </p:cNvSpPr>
          <p:nvPr>
            <p:ph idx="1"/>
          </p:nvPr>
        </p:nvSpPr>
        <p:spPr/>
        <p:txBody>
          <a:bodyPr/>
          <a:lstStyle/>
          <a:p>
            <a:r>
              <a:rPr lang="en-GB" b="1" dirty="0"/>
              <a:t>Rods and Cones</a:t>
            </a:r>
            <a:r>
              <a:rPr lang="en-GB" dirty="0"/>
              <a:t> are the two main specialised eye photon receptors and differ in their distribution and sensitivity.</a:t>
            </a:r>
          </a:p>
          <a:p>
            <a:endParaRPr lang="en-GB" dirty="0"/>
          </a:p>
          <a:p>
            <a:r>
              <a:rPr lang="en-GB" b="1" dirty="0"/>
              <a:t>Rods</a:t>
            </a:r>
            <a:r>
              <a:rPr lang="en-GB" dirty="0"/>
              <a:t> are extremely sensitive in </a:t>
            </a:r>
            <a:r>
              <a:rPr lang="en-GB" i="1" dirty="0"/>
              <a:t>low light</a:t>
            </a:r>
            <a:r>
              <a:rPr lang="en-GB" dirty="0"/>
              <a:t> and can perceive as few as 6 photons, while </a:t>
            </a:r>
            <a:r>
              <a:rPr lang="en-GB" b="1" dirty="0"/>
              <a:t>cones</a:t>
            </a:r>
            <a:r>
              <a:rPr lang="en-GB" dirty="0"/>
              <a:t> sense more </a:t>
            </a:r>
            <a:r>
              <a:rPr lang="en-GB" i="1" dirty="0"/>
              <a:t>abundant light</a:t>
            </a:r>
            <a:r>
              <a:rPr lang="en-GB" dirty="0"/>
              <a:t> and therefore can identify different colours.</a:t>
            </a:r>
          </a:p>
        </p:txBody>
      </p:sp>
    </p:spTree>
    <p:extLst>
      <p:ext uri="{BB962C8B-B14F-4D97-AF65-F5344CB8AC3E}">
        <p14:creationId xmlns:p14="http://schemas.microsoft.com/office/powerpoint/2010/main" val="9318889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6189" y="152400"/>
            <a:ext cx="338781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656" y="3200400"/>
            <a:ext cx="3819705" cy="268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2776" y="1066800"/>
            <a:ext cx="5145024" cy="5509200"/>
          </a:xfrm>
          <a:prstGeom prst="rect">
            <a:avLst/>
          </a:prstGeom>
          <a:noFill/>
        </p:spPr>
        <p:txBody>
          <a:bodyPr wrap="square" rtlCol="0">
            <a:spAutoFit/>
          </a:bodyPr>
          <a:lstStyle/>
          <a:p>
            <a:r>
              <a:rPr lang="en-GB" sz="3200" dirty="0" smtClean="0"/>
              <a:t>Rod cells are in greater number than cone cells</a:t>
            </a:r>
          </a:p>
          <a:p>
            <a:r>
              <a:rPr lang="en-GB" sz="3200" dirty="0" smtClean="0"/>
              <a:t>They are found in the periphery of the retina and are absent at the fovea</a:t>
            </a:r>
          </a:p>
          <a:p>
            <a:r>
              <a:rPr lang="en-GB" sz="3200" dirty="0" smtClean="0"/>
              <a:t>Cone cells are concentrated at the fovea</a:t>
            </a:r>
          </a:p>
          <a:p>
            <a:r>
              <a:rPr lang="en-GB" sz="3200" dirty="0" smtClean="0"/>
              <a:t>There is only one type of rod cell but three types of cone cells each responding to different wavelengths of light</a:t>
            </a:r>
            <a:endParaRPr lang="en-GB" sz="3200" dirty="0"/>
          </a:p>
        </p:txBody>
      </p:sp>
    </p:spTree>
    <p:extLst>
      <p:ext uri="{BB962C8B-B14F-4D97-AF65-F5344CB8AC3E}">
        <p14:creationId xmlns:p14="http://schemas.microsoft.com/office/powerpoint/2010/main" val="8710917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l="37669" t="5817" b="13176"/>
          <a:stretch>
            <a:fillRect/>
          </a:stretch>
        </p:blipFill>
        <p:spPr bwMode="auto">
          <a:xfrm>
            <a:off x="5517769" y="609600"/>
            <a:ext cx="3635375" cy="2881312"/>
          </a:xfrm>
          <a:prstGeom prst="rect">
            <a:avLst/>
          </a:prstGeom>
          <a:noFill/>
          <a:extLst>
            <a:ext uri="{909E8E84-426E-40DD-AFC4-6F175D3DCCD1}">
              <a14:hiddenFill xmlns:a14="http://schemas.microsoft.com/office/drawing/2010/main">
                <a:solidFill>
                  <a:srgbClr val="FFFFFF"/>
                </a:solidFill>
              </a14:hiddenFill>
            </a:ext>
          </a:extLst>
        </p:spPr>
      </p:pic>
      <p:sp>
        <p:nvSpPr>
          <p:cNvPr id="35842" name="Rectangle 2"/>
          <p:cNvSpPr>
            <a:spLocks noGrp="1" noChangeArrowheads="1"/>
          </p:cNvSpPr>
          <p:nvPr>
            <p:ph type="title" idx="4294967295"/>
          </p:nvPr>
        </p:nvSpPr>
        <p:spPr bwMode="auto">
          <a:xfrm>
            <a:off x="152400" y="0"/>
            <a:ext cx="6232525"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GB" altLang="en-US" dirty="0" smtClean="0">
                <a:effectLst/>
              </a:rPr>
              <a:t>Rods</a:t>
            </a:r>
          </a:p>
        </p:txBody>
      </p:sp>
      <p:sp>
        <p:nvSpPr>
          <p:cNvPr id="35843" name="Rectangle 3"/>
          <p:cNvSpPr>
            <a:spLocks noGrp="1"/>
          </p:cNvSpPr>
          <p:nvPr>
            <p:ph type="body" idx="4294967295"/>
          </p:nvPr>
        </p:nvSpPr>
        <p:spPr>
          <a:xfrm>
            <a:off x="228600" y="762000"/>
            <a:ext cx="5410200" cy="4391025"/>
          </a:xfrm>
        </p:spPr>
        <p:txBody>
          <a:bodyPr>
            <a:noAutofit/>
          </a:bodyPr>
          <a:lstStyle/>
          <a:p>
            <a:pPr>
              <a:lnSpc>
                <a:spcPct val="80000"/>
              </a:lnSpc>
            </a:pPr>
            <a:r>
              <a:rPr lang="en-GB" altLang="en-US" sz="2800" dirty="0" smtClean="0"/>
              <a:t>Rod cells are responsible for detecting </a:t>
            </a:r>
            <a:r>
              <a:rPr lang="en-GB" altLang="en-US" sz="2800" b="1" dirty="0" smtClean="0"/>
              <a:t>light/dark</a:t>
            </a:r>
            <a:r>
              <a:rPr lang="en-GB" altLang="en-US" sz="2800" dirty="0" smtClean="0"/>
              <a:t>. These cells cannot distinguish different wavelengths of light.</a:t>
            </a:r>
          </a:p>
          <a:p>
            <a:pPr>
              <a:lnSpc>
                <a:spcPct val="80000"/>
              </a:lnSpc>
            </a:pPr>
            <a:r>
              <a:rPr lang="en-GB" altLang="en-US" sz="2800" dirty="0" smtClean="0"/>
              <a:t>Rod cells are much more plentiful than cone cells. </a:t>
            </a:r>
          </a:p>
          <a:p>
            <a:pPr>
              <a:lnSpc>
                <a:spcPct val="80000"/>
              </a:lnSpc>
            </a:pPr>
            <a:r>
              <a:rPr lang="en-GB" altLang="en-US" sz="2800" dirty="0" smtClean="0"/>
              <a:t>They contain a pigment called </a:t>
            </a:r>
            <a:r>
              <a:rPr lang="en-GB" altLang="en-US" sz="2800" b="1" dirty="0" smtClean="0"/>
              <a:t>rhodopsin</a:t>
            </a:r>
            <a:r>
              <a:rPr lang="en-GB" altLang="en-US" sz="2800" dirty="0" smtClean="0"/>
              <a:t>. When light shines on this pigment, it is broken down in a process called </a:t>
            </a:r>
            <a:r>
              <a:rPr lang="en-GB" altLang="en-US" sz="2800" b="1" dirty="0" smtClean="0"/>
              <a:t>bleaching </a:t>
            </a:r>
            <a:r>
              <a:rPr lang="en-GB" altLang="en-US" sz="2800" dirty="0" smtClean="0"/>
              <a:t>which creates a </a:t>
            </a:r>
            <a:r>
              <a:rPr lang="en-GB" altLang="en-US" sz="2800" u="sng" dirty="0" smtClean="0">
                <a:solidFill>
                  <a:schemeClr val="accent1"/>
                </a:solidFill>
              </a:rPr>
              <a:t>generator potential</a:t>
            </a:r>
            <a:r>
              <a:rPr lang="en-GB" altLang="en-US" sz="2800" dirty="0" smtClean="0"/>
              <a:t> that then stimulates an </a:t>
            </a:r>
            <a:r>
              <a:rPr lang="en-GB" altLang="en-US" sz="2800" dirty="0" smtClean="0">
                <a:hlinkClick r:id="rId3"/>
              </a:rPr>
              <a:t>action potential</a:t>
            </a:r>
            <a:r>
              <a:rPr lang="en-GB" altLang="en-US" sz="2800" dirty="0" smtClean="0"/>
              <a:t> that is detected in the brain.</a:t>
            </a:r>
          </a:p>
        </p:txBody>
      </p:sp>
    </p:spTree>
    <p:extLst>
      <p:ext uri="{BB962C8B-B14F-4D97-AF65-F5344CB8AC3E}">
        <p14:creationId xmlns:p14="http://schemas.microsoft.com/office/powerpoint/2010/main" val="33257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Rods</a:t>
            </a:r>
            <a:endParaRPr lang="en-GB" dirty="0"/>
          </a:p>
        </p:txBody>
      </p:sp>
      <p:sp>
        <p:nvSpPr>
          <p:cNvPr id="6" name="Content Placeholder 5"/>
          <p:cNvSpPr>
            <a:spLocks noGrp="1"/>
          </p:cNvSpPr>
          <p:nvPr>
            <p:ph idx="1"/>
          </p:nvPr>
        </p:nvSpPr>
        <p:spPr/>
        <p:txBody>
          <a:bodyPr/>
          <a:lstStyle/>
          <a:p>
            <a:pPr>
              <a:lnSpc>
                <a:spcPct val="80000"/>
              </a:lnSpc>
            </a:pPr>
            <a:r>
              <a:rPr lang="en-GB" altLang="en-US" dirty="0"/>
              <a:t>There is a 3:1 ratio of rod cells: bipolar neurone because a threshold value has to be exceeded before a </a:t>
            </a:r>
            <a:r>
              <a:rPr lang="en-GB" altLang="en-US" u="sng" dirty="0">
                <a:solidFill>
                  <a:schemeClr val="accent1"/>
                </a:solidFill>
              </a:rPr>
              <a:t>generator potential</a:t>
            </a:r>
            <a:r>
              <a:rPr lang="en-GB" altLang="en-US" dirty="0"/>
              <a:t> is made in bipolar neurone. With a 3:1 ratio this is more likely</a:t>
            </a:r>
            <a:r>
              <a:rPr lang="en-GB" altLang="en-US" dirty="0" smtClean="0"/>
              <a:t>. This is called </a:t>
            </a:r>
            <a:r>
              <a:rPr lang="en-GB" altLang="en-US" b="1" dirty="0" smtClean="0"/>
              <a:t>retinal convergence</a:t>
            </a:r>
            <a:r>
              <a:rPr lang="en-GB" altLang="en-US" dirty="0" smtClean="0"/>
              <a:t>.</a:t>
            </a:r>
            <a:endParaRPr lang="en-GB" altLang="en-US" dirty="0"/>
          </a:p>
          <a:p>
            <a:pPr>
              <a:lnSpc>
                <a:spcPct val="80000"/>
              </a:lnSpc>
            </a:pPr>
            <a:r>
              <a:rPr lang="en-GB" altLang="en-US" dirty="0"/>
              <a:t>However, the rhodopsin is very sensitive to light, and is therefore best in dim conditions; since in brighter conditions it is broken down faster than it is reformed. This is why, in dim conditions we will see mainly in black and white</a:t>
            </a:r>
          </a:p>
          <a:p>
            <a:endParaRPr lang="en-GB" dirty="0"/>
          </a:p>
        </p:txBody>
      </p:sp>
    </p:spTree>
    <p:extLst>
      <p:ext uri="{BB962C8B-B14F-4D97-AF65-F5344CB8AC3E}">
        <p14:creationId xmlns:p14="http://schemas.microsoft.com/office/powerpoint/2010/main" val="3875336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52400" y="2679954"/>
            <a:ext cx="8686800" cy="4525963"/>
          </a:xfrm>
        </p:spPr>
        <p:txBody>
          <a:bodyPr/>
          <a:lstStyle/>
          <a:p>
            <a:pPr marL="0" indent="0">
              <a:buNone/>
            </a:pPr>
            <a:r>
              <a:rPr lang="en-GB" dirty="0"/>
              <a:t>Many rods usually connected to one bipolar </a:t>
            </a:r>
            <a:r>
              <a:rPr lang="en-GB" dirty="0" smtClean="0"/>
              <a:t>cell so even if many rods detect light only a single impulse will be sent to the brain. </a:t>
            </a:r>
          </a:p>
          <a:p>
            <a:pPr marL="0" indent="0">
              <a:buNone/>
            </a:pPr>
            <a:r>
              <a:rPr lang="en-GB" dirty="0" smtClean="0"/>
              <a:t>This means that the brain cannot distinguish between separate sources of light that stimulated the Rod cells, so Rod cells give </a:t>
            </a:r>
            <a:r>
              <a:rPr lang="en-GB" dirty="0"/>
              <a:t>poor visual </a:t>
            </a:r>
            <a:r>
              <a:rPr lang="en-GB" u="sng" dirty="0"/>
              <a:t>acuity</a:t>
            </a:r>
            <a:r>
              <a:rPr lang="en-GB" dirty="0"/>
              <a:t> (i.e. rods are not good at resolving fine detail).</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36" y="121920"/>
            <a:ext cx="519112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287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bwMode="auto">
          <a:xfrm>
            <a:off x="971550" y="0"/>
            <a:ext cx="749935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GB" altLang="en-US" smtClean="0">
                <a:effectLst/>
              </a:rPr>
              <a:t>Cones</a:t>
            </a:r>
          </a:p>
        </p:txBody>
      </p:sp>
      <p:sp>
        <p:nvSpPr>
          <p:cNvPr id="36867" name="Rectangle 3"/>
          <p:cNvSpPr>
            <a:spLocks noGrp="1"/>
          </p:cNvSpPr>
          <p:nvPr>
            <p:ph type="body" idx="4294967295"/>
          </p:nvPr>
        </p:nvSpPr>
        <p:spPr>
          <a:xfrm>
            <a:off x="228600" y="1066800"/>
            <a:ext cx="5783263" cy="5867399"/>
          </a:xfrm>
        </p:spPr>
        <p:txBody>
          <a:bodyPr>
            <a:normAutofit fontScale="92500" lnSpcReduction="10000"/>
          </a:bodyPr>
          <a:lstStyle/>
          <a:p>
            <a:pPr>
              <a:lnSpc>
                <a:spcPct val="80000"/>
              </a:lnSpc>
            </a:pPr>
            <a:r>
              <a:rPr lang="en-GB" altLang="en-US" sz="2800" dirty="0" smtClean="0"/>
              <a:t>This cell has a different pigment called </a:t>
            </a:r>
            <a:r>
              <a:rPr lang="en-GB" altLang="en-US" sz="2800" b="1" dirty="0" err="1" smtClean="0">
                <a:solidFill>
                  <a:srgbClr val="FF3300"/>
                </a:solidFill>
              </a:rPr>
              <a:t>iodopsin</a:t>
            </a:r>
            <a:r>
              <a:rPr lang="en-GB" altLang="en-US" sz="2800" dirty="0" smtClean="0"/>
              <a:t>. </a:t>
            </a:r>
          </a:p>
          <a:p>
            <a:pPr>
              <a:lnSpc>
                <a:spcPct val="80000"/>
              </a:lnSpc>
            </a:pPr>
            <a:r>
              <a:rPr lang="en-GB" altLang="en-US" sz="2800" dirty="0" smtClean="0"/>
              <a:t>There are 3 different types of </a:t>
            </a:r>
            <a:r>
              <a:rPr lang="en-GB" altLang="en-US" sz="2800" dirty="0" err="1" smtClean="0"/>
              <a:t>iodopsin</a:t>
            </a:r>
            <a:r>
              <a:rPr lang="en-GB" altLang="en-US" sz="2800" dirty="0" smtClean="0"/>
              <a:t>: sensitive to either </a:t>
            </a:r>
            <a:r>
              <a:rPr lang="en-GB" altLang="en-US" sz="2800" dirty="0" smtClean="0">
                <a:solidFill>
                  <a:srgbClr val="FF3300"/>
                </a:solidFill>
              </a:rPr>
              <a:t>red</a:t>
            </a:r>
            <a:r>
              <a:rPr lang="en-GB" altLang="en-US" sz="2800" dirty="0" smtClean="0"/>
              <a:t>, </a:t>
            </a:r>
            <a:r>
              <a:rPr lang="en-GB" altLang="en-US" sz="2800" dirty="0" smtClean="0">
                <a:solidFill>
                  <a:schemeClr val="accent1"/>
                </a:solidFill>
              </a:rPr>
              <a:t>blue</a:t>
            </a:r>
            <a:r>
              <a:rPr lang="en-GB" altLang="en-US" sz="2800" dirty="0" smtClean="0"/>
              <a:t> or </a:t>
            </a:r>
            <a:r>
              <a:rPr lang="en-GB" altLang="en-US" sz="2800" dirty="0" smtClean="0">
                <a:solidFill>
                  <a:schemeClr val="hlink"/>
                </a:solidFill>
              </a:rPr>
              <a:t>green</a:t>
            </a:r>
            <a:r>
              <a:rPr lang="en-GB" altLang="en-US" sz="2800" dirty="0" smtClean="0"/>
              <a:t> wavelengths. </a:t>
            </a:r>
          </a:p>
          <a:p>
            <a:pPr>
              <a:lnSpc>
                <a:spcPct val="80000"/>
              </a:lnSpc>
            </a:pPr>
            <a:r>
              <a:rPr lang="en-GB" altLang="en-US" sz="2800" dirty="0" smtClean="0"/>
              <a:t>Therefore we have </a:t>
            </a:r>
            <a:r>
              <a:rPr lang="en-GB" altLang="en-US" sz="2800" b="1" dirty="0" smtClean="0"/>
              <a:t>red sensitive</a:t>
            </a:r>
            <a:r>
              <a:rPr lang="en-GB" altLang="en-US" sz="2800" dirty="0" smtClean="0"/>
              <a:t>, </a:t>
            </a:r>
            <a:r>
              <a:rPr lang="en-GB" altLang="en-US" sz="2800" b="1" dirty="0" smtClean="0"/>
              <a:t>green sensitive</a:t>
            </a:r>
            <a:r>
              <a:rPr lang="en-GB" altLang="en-US" sz="2800" dirty="0" smtClean="0"/>
              <a:t> and </a:t>
            </a:r>
            <a:r>
              <a:rPr lang="en-GB" altLang="en-US" sz="2800" b="1" dirty="0" smtClean="0"/>
              <a:t>blue sensitive </a:t>
            </a:r>
            <a:r>
              <a:rPr lang="en-GB" altLang="en-US" sz="2800" dirty="0" smtClean="0"/>
              <a:t>cones. We see different colours by the stimulation of different combinations of </a:t>
            </a:r>
            <a:r>
              <a:rPr lang="en-GB" altLang="en-US" sz="2800" dirty="0" err="1" smtClean="0"/>
              <a:t>iodopsins</a:t>
            </a:r>
            <a:r>
              <a:rPr lang="en-GB" altLang="en-US" sz="2800" dirty="0" smtClean="0"/>
              <a:t>. </a:t>
            </a:r>
            <a:r>
              <a:rPr lang="en-GB" altLang="en-US" sz="2800" dirty="0" err="1" smtClean="0"/>
              <a:t>E.g</a:t>
            </a:r>
            <a:r>
              <a:rPr lang="en-GB" altLang="en-US" sz="2800" dirty="0" smtClean="0"/>
              <a:t> red and green cones being stimulated = orange light</a:t>
            </a:r>
          </a:p>
          <a:p>
            <a:pPr>
              <a:lnSpc>
                <a:spcPct val="80000"/>
              </a:lnSpc>
            </a:pPr>
            <a:r>
              <a:rPr lang="en-GB" altLang="en-US" sz="2800" dirty="0" smtClean="0"/>
              <a:t>Each cone has its own bipolar neurone so they do not create generator potential when stimulated </a:t>
            </a:r>
            <a:r>
              <a:rPr lang="en-GB" altLang="en-US" sz="2800" dirty="0" err="1" smtClean="0"/>
              <a:t>en</a:t>
            </a:r>
            <a:r>
              <a:rPr lang="en-GB" altLang="en-US" sz="2800" dirty="0" smtClean="0"/>
              <a:t> masse. </a:t>
            </a:r>
          </a:p>
          <a:p>
            <a:pPr>
              <a:lnSpc>
                <a:spcPct val="80000"/>
              </a:lnSpc>
            </a:pPr>
            <a:r>
              <a:rPr lang="en-GB" altLang="en-US" sz="2800" dirty="0" smtClean="0"/>
              <a:t>They only respond to </a:t>
            </a:r>
            <a:r>
              <a:rPr lang="en-GB" altLang="en-US" sz="2800" i="1" dirty="0" smtClean="0"/>
              <a:t>high light intensity </a:t>
            </a:r>
            <a:r>
              <a:rPr lang="en-GB" altLang="en-US" sz="2800" dirty="0" smtClean="0"/>
              <a:t>which breaks down </a:t>
            </a:r>
            <a:r>
              <a:rPr lang="en-GB" altLang="en-US" sz="2800" dirty="0" err="1" smtClean="0"/>
              <a:t>iodopsin</a:t>
            </a:r>
            <a:r>
              <a:rPr lang="en-GB" altLang="en-US" sz="2800" dirty="0" smtClean="0"/>
              <a:t>. It is only then a generator potential  is produced.</a:t>
            </a:r>
          </a:p>
          <a:p>
            <a:pPr>
              <a:lnSpc>
                <a:spcPct val="80000"/>
              </a:lnSpc>
            </a:pPr>
            <a:endParaRPr lang="en-GB" altLang="en-US" sz="1600" dirty="0" smtClean="0"/>
          </a:p>
        </p:txBody>
      </p:sp>
      <p:pic>
        <p:nvPicPr>
          <p:cNvPr id="36869" name="Picture 5" descr="Cone cell of the re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2376487" cy="288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78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bwMode="auto">
          <a:xfrm>
            <a:off x="971550" y="0"/>
            <a:ext cx="749935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GB" altLang="en-US" smtClean="0">
                <a:effectLst/>
              </a:rPr>
              <a:t>Cones</a:t>
            </a:r>
          </a:p>
        </p:txBody>
      </p:sp>
      <p:sp>
        <p:nvSpPr>
          <p:cNvPr id="36867" name="Rectangle 3"/>
          <p:cNvSpPr>
            <a:spLocks noGrp="1"/>
          </p:cNvSpPr>
          <p:nvPr>
            <p:ph type="body" idx="4294967295"/>
          </p:nvPr>
        </p:nvSpPr>
        <p:spPr>
          <a:xfrm>
            <a:off x="228600" y="1066800"/>
            <a:ext cx="5783263" cy="5867399"/>
          </a:xfrm>
        </p:spPr>
        <p:txBody>
          <a:bodyPr>
            <a:normAutofit/>
          </a:bodyPr>
          <a:lstStyle/>
          <a:p>
            <a:pPr>
              <a:lnSpc>
                <a:spcPct val="80000"/>
              </a:lnSpc>
            </a:pPr>
            <a:r>
              <a:rPr lang="en-GB" altLang="en-US" sz="2800" dirty="0" smtClean="0"/>
              <a:t>They only respond to </a:t>
            </a:r>
            <a:r>
              <a:rPr lang="en-GB" altLang="en-US" sz="2800" i="1" dirty="0" smtClean="0"/>
              <a:t>high light intensity </a:t>
            </a:r>
            <a:r>
              <a:rPr lang="en-GB" altLang="en-US" sz="2800" dirty="0" smtClean="0"/>
              <a:t>which breaks down </a:t>
            </a:r>
            <a:r>
              <a:rPr lang="en-GB" altLang="en-US" sz="2800" dirty="0" err="1" smtClean="0"/>
              <a:t>iodopsin</a:t>
            </a:r>
            <a:r>
              <a:rPr lang="en-GB" altLang="en-US" sz="2800" dirty="0" smtClean="0"/>
              <a:t>. It is only then a generator potential  is produced.</a:t>
            </a:r>
          </a:p>
          <a:p>
            <a:pPr>
              <a:lnSpc>
                <a:spcPct val="80000"/>
              </a:lnSpc>
            </a:pPr>
            <a:r>
              <a:rPr lang="en-GB" altLang="en-US" sz="2800" dirty="0" smtClean="0"/>
              <a:t>As each cone cell is attached to a single bipolar cell if two cone cells are stimulated then the brain receives two separate impulses. The brain is therefore able to distinguish between the two separate sources of light and so is able to resolve two dots close together. </a:t>
            </a:r>
            <a:endParaRPr lang="en-GB" altLang="en-US" sz="2800" dirty="0"/>
          </a:p>
          <a:p>
            <a:pPr>
              <a:lnSpc>
                <a:spcPct val="80000"/>
              </a:lnSpc>
            </a:pPr>
            <a:r>
              <a:rPr lang="en-GB" altLang="en-US" sz="2800" dirty="0" smtClean="0"/>
              <a:t>Cone cells give good visual acuity.</a:t>
            </a:r>
          </a:p>
          <a:p>
            <a:pPr>
              <a:lnSpc>
                <a:spcPct val="80000"/>
              </a:lnSpc>
            </a:pPr>
            <a:endParaRPr lang="en-GB" altLang="en-US" sz="1600" dirty="0" smtClean="0"/>
          </a:p>
        </p:txBody>
      </p:sp>
      <p:pic>
        <p:nvPicPr>
          <p:cNvPr id="36869" name="Picture 5" descr="Cone cell of the re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844675"/>
            <a:ext cx="2376487" cy="288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66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smtClean="0">
                <a:effectLst/>
              </a:rPr>
              <a:t>Rods vs Cones</a:t>
            </a:r>
          </a:p>
        </p:txBody>
      </p:sp>
      <p:pic>
        <p:nvPicPr>
          <p:cNvPr id="37891"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l="27434" t="35362" r="15919" b="28737"/>
          <a:stretch>
            <a:fillRect/>
          </a:stretch>
        </p:blipFill>
        <p:spPr>
          <a:xfrm>
            <a:off x="609600" y="1066800"/>
            <a:ext cx="7590983" cy="5500687"/>
          </a:xfrm>
        </p:spPr>
      </p:pic>
    </p:spTree>
    <p:extLst>
      <p:ext uri="{BB962C8B-B14F-4D97-AF65-F5344CB8AC3E}">
        <p14:creationId xmlns:p14="http://schemas.microsoft.com/office/powerpoint/2010/main" val="4123405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3.6.1.3 Control of heartrate</a:t>
            </a:r>
            <a:endParaRPr lang="en-GB" dirty="0"/>
          </a:p>
        </p:txBody>
      </p:sp>
      <p:sp>
        <p:nvSpPr>
          <p:cNvPr id="6" name="Content Placeholder 5"/>
          <p:cNvSpPr>
            <a:spLocks noGrp="1"/>
          </p:cNvSpPr>
          <p:nvPr>
            <p:ph idx="1"/>
          </p:nvPr>
        </p:nvSpPr>
        <p:spPr/>
        <p:txBody>
          <a:bodyPr>
            <a:normAutofit fontScale="92500" lnSpcReduction="20000"/>
          </a:bodyPr>
          <a:lstStyle/>
          <a:p>
            <a:r>
              <a:rPr lang="en-GB" b="1" u="sng" dirty="0"/>
              <a:t>AQA Specification</a:t>
            </a:r>
            <a:endParaRPr lang="en-GB" dirty="0"/>
          </a:p>
          <a:p>
            <a:r>
              <a:rPr lang="en-GB" dirty="0"/>
              <a:t>Myogenic stimulation of the heart and transmission of a subsequent wave of electrical activity. </a:t>
            </a:r>
          </a:p>
          <a:p>
            <a:r>
              <a:rPr lang="en-GB" dirty="0"/>
              <a:t>The roles of the sinoatrial node (SAN), atrioventricular node (AVN) and </a:t>
            </a:r>
            <a:r>
              <a:rPr lang="en-GB" dirty="0" err="1"/>
              <a:t>Purkyne</a:t>
            </a:r>
            <a:r>
              <a:rPr lang="en-GB" dirty="0"/>
              <a:t> tissue in the bundle of His.</a:t>
            </a:r>
          </a:p>
          <a:p>
            <a:r>
              <a:rPr lang="en-GB" dirty="0"/>
              <a:t>The roles and locations of chemoreceptors and pressure receptors and the roles of the autonomic nervous system and effectors in controlling heart rate.</a:t>
            </a:r>
          </a:p>
          <a:p>
            <a:endParaRPr lang="en-GB" dirty="0"/>
          </a:p>
        </p:txBody>
      </p:sp>
    </p:spTree>
    <p:extLst>
      <p:ext uri="{BB962C8B-B14F-4D97-AF65-F5344CB8AC3E}">
        <p14:creationId xmlns:p14="http://schemas.microsoft.com/office/powerpoint/2010/main" val="2373928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265238"/>
          </a:xfrm>
        </p:spPr>
        <p:txBody>
          <a:bodyPr>
            <a:normAutofit fontScale="90000"/>
          </a:bodyPr>
          <a:lstStyle/>
          <a:p>
            <a:r>
              <a:rPr lang="en-GB" u="sng" dirty="0" smtClean="0"/>
              <a:t>What is needed for control and co-ordination?</a:t>
            </a:r>
            <a:endParaRPr lang="en-GB" u="sng"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In order to respond to stimuli an organism needs:</a:t>
            </a:r>
          </a:p>
          <a:p>
            <a:r>
              <a:rPr lang="en-GB" b="1" dirty="0" smtClean="0"/>
              <a:t>A</a:t>
            </a:r>
            <a:r>
              <a:rPr lang="en-GB" dirty="0" smtClean="0"/>
              <a:t> </a:t>
            </a:r>
            <a:r>
              <a:rPr lang="en-GB" b="1" dirty="0" smtClean="0"/>
              <a:t>Receptor. </a:t>
            </a:r>
            <a:r>
              <a:rPr lang="en-GB" dirty="0" smtClean="0"/>
              <a:t>Detects stimuli. Receptors are specific to one type of stimulus.</a:t>
            </a:r>
          </a:p>
          <a:p>
            <a:r>
              <a:rPr lang="en-GB" dirty="0" smtClean="0"/>
              <a:t>Receptors </a:t>
            </a:r>
            <a:r>
              <a:rPr lang="en-GB" b="1" dirty="0"/>
              <a:t>detect </a:t>
            </a:r>
            <a:r>
              <a:rPr lang="en-GB" dirty="0" smtClean="0"/>
              <a:t>information </a:t>
            </a:r>
            <a:r>
              <a:rPr lang="en-GB" dirty="0"/>
              <a:t>from inside the body and from </a:t>
            </a:r>
            <a:r>
              <a:rPr lang="en-GB" dirty="0" smtClean="0"/>
              <a:t>the surroundings</a:t>
            </a:r>
            <a:r>
              <a:rPr lang="en-GB" dirty="0"/>
              <a:t>.</a:t>
            </a:r>
          </a:p>
          <a:p>
            <a:r>
              <a:rPr lang="en-GB" b="1" dirty="0" smtClean="0"/>
              <a:t>A co-ordinator</a:t>
            </a:r>
            <a:r>
              <a:rPr lang="en-GB" dirty="0" smtClean="0"/>
              <a:t>.  Formulates a suitable response to a stimulus This could be at the molecular level, the brain or spinal cord (CNS), or a simple collection of cells.</a:t>
            </a:r>
          </a:p>
          <a:p>
            <a:r>
              <a:rPr lang="en-GB" b="1" dirty="0" smtClean="0"/>
              <a:t>An effector.  Produces a response. </a:t>
            </a:r>
            <a:r>
              <a:rPr lang="en-GB" dirty="0" smtClean="0"/>
              <a:t>This could be a muscle or a gland.</a:t>
            </a:r>
            <a:endParaRPr lang="en-GB" dirty="0"/>
          </a:p>
        </p:txBody>
      </p:sp>
    </p:spTree>
    <p:extLst>
      <p:ext uri="{BB962C8B-B14F-4D97-AF65-F5344CB8AC3E}">
        <p14:creationId xmlns:p14="http://schemas.microsoft.com/office/powerpoint/2010/main" val="1813079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0"/>
          </p:nvPr>
        </p:nvSpPr>
        <p:spPr/>
        <p:txBody>
          <a:bodyPr/>
          <a:lstStyle/>
          <a:p>
            <a:fld id="{91D74334-F00F-462F-BDAC-F298BADB1FB9}" type="slidenum">
              <a:rPr lang="en-US"/>
              <a:pPr/>
              <a:t>60</a:t>
            </a:fld>
            <a:endParaRPr lang="en-US"/>
          </a:p>
        </p:txBody>
      </p:sp>
      <p:sp>
        <p:nvSpPr>
          <p:cNvPr id="29697" name="Rectangle 1"/>
          <p:cNvSpPr>
            <a:spLocks noGrp="1" noChangeArrowheads="1"/>
          </p:cNvSpPr>
          <p:nvPr>
            <p:ph type="title"/>
          </p:nvPr>
        </p:nvSpPr>
        <p:spPr>
          <a:xfrm>
            <a:off x="11366500" y="8067675"/>
            <a:ext cx="8229600" cy="1508125"/>
          </a:xfrm>
          <a:ln/>
        </p:spPr>
        <p:txBody>
          <a:bodyPr rIns="132080"/>
          <a:lstStyle/>
          <a:p>
            <a:endParaRPr lang="en-US"/>
          </a:p>
        </p:txBody>
      </p:sp>
      <p:sp>
        <p:nvSpPr>
          <p:cNvPr id="29698" name="Rectangle 2"/>
          <p:cNvSpPr>
            <a:spLocks noGrp="1" noChangeArrowheads="1"/>
          </p:cNvSpPr>
          <p:nvPr>
            <p:ph type="body" idx="1"/>
          </p:nvPr>
        </p:nvSpPr>
        <p:spPr>
          <a:xfrm>
            <a:off x="1041400" y="9817100"/>
            <a:ext cx="8229600" cy="5257800"/>
          </a:xfrm>
          <a:ln/>
        </p:spPr>
        <p:txBody>
          <a:bodyPr rIns="132080"/>
          <a:lstStyle/>
          <a:p>
            <a:endParaRPr lang="en-US"/>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1400" y="3492500"/>
            <a:ext cx="44577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538" y="241300"/>
            <a:ext cx="56229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9701" name="Rectangle 5"/>
          <p:cNvSpPr>
            <a:spLocks/>
          </p:cNvSpPr>
          <p:nvPr/>
        </p:nvSpPr>
        <p:spPr bwMode="auto">
          <a:xfrm>
            <a:off x="7175500" y="3098800"/>
            <a:ext cx="1816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1400">
                <a:solidFill>
                  <a:schemeClr val="tx1"/>
                </a:solidFill>
                <a:latin typeface="Arial" charset="0"/>
                <a:cs typeface="Arial" charset="0"/>
                <a:sym typeface="Arial" charset="0"/>
              </a:rPr>
              <a:t>or bicuspid valve or atrioventricular valve</a:t>
            </a:r>
          </a:p>
        </p:txBody>
      </p:sp>
      <p:sp>
        <p:nvSpPr>
          <p:cNvPr id="29702" name="Rectangle 6"/>
          <p:cNvSpPr>
            <a:spLocks/>
          </p:cNvSpPr>
          <p:nvPr/>
        </p:nvSpPr>
        <p:spPr bwMode="auto">
          <a:xfrm>
            <a:off x="1041400" y="3492500"/>
            <a:ext cx="1320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latin typeface="Arial" charset="0"/>
                <a:cs typeface="Arial" charset="0"/>
                <a:sym typeface="Arial" charset="0"/>
              </a:rPr>
              <a:t>atrioventricular</a:t>
            </a:r>
          </a:p>
          <a:p>
            <a:pPr marL="39688"/>
            <a:r>
              <a:rPr lang="en-US" sz="1400">
                <a:solidFill>
                  <a:schemeClr val="tx1"/>
                </a:solidFill>
                <a:latin typeface="Arial" charset="0"/>
                <a:cs typeface="Arial" charset="0"/>
                <a:sym typeface="Arial" charset="0"/>
              </a:rPr>
              <a:t> valve or</a:t>
            </a:r>
          </a:p>
        </p:txBody>
      </p:sp>
      <p:sp>
        <p:nvSpPr>
          <p:cNvPr id="29703" name="Rectangle 7"/>
          <p:cNvSpPr>
            <a:spLocks/>
          </p:cNvSpPr>
          <p:nvPr/>
        </p:nvSpPr>
        <p:spPr bwMode="auto">
          <a:xfrm>
            <a:off x="1308100" y="1905000"/>
            <a:ext cx="9747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latin typeface="Arial" charset="0"/>
                <a:cs typeface="Arial" charset="0"/>
                <a:sym typeface="Arial" charset="0"/>
              </a:rPr>
              <a:t>semi lunar</a:t>
            </a:r>
          </a:p>
          <a:p>
            <a:pPr marL="39688"/>
            <a:r>
              <a:rPr lang="en-US" sz="1400">
                <a:solidFill>
                  <a:schemeClr val="tx1"/>
                </a:solidFill>
                <a:latin typeface="Arial" charset="0"/>
                <a:cs typeface="Arial" charset="0"/>
                <a:sym typeface="Arial" charset="0"/>
              </a:rPr>
              <a:t> valve or</a:t>
            </a:r>
          </a:p>
        </p:txBody>
      </p:sp>
      <p:sp>
        <p:nvSpPr>
          <p:cNvPr id="29704" name="Rectangle 8"/>
          <p:cNvSpPr>
            <a:spLocks/>
          </p:cNvSpPr>
          <p:nvPr/>
        </p:nvSpPr>
        <p:spPr bwMode="auto">
          <a:xfrm>
            <a:off x="7175500" y="27813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1400">
                <a:solidFill>
                  <a:schemeClr val="tx1"/>
                </a:solidFill>
                <a:latin typeface="Arial" charset="0"/>
                <a:cs typeface="Arial" charset="0"/>
                <a:sym typeface="Arial" charset="0"/>
              </a:rPr>
              <a:t>or semi lunar valve</a:t>
            </a:r>
          </a:p>
        </p:txBody>
      </p:sp>
      <p:sp>
        <p:nvSpPr>
          <p:cNvPr id="29705" name="Line 9"/>
          <p:cNvSpPr>
            <a:spLocks noChangeShapeType="1"/>
          </p:cNvSpPr>
          <p:nvPr/>
        </p:nvSpPr>
        <p:spPr bwMode="auto">
          <a:xfrm>
            <a:off x="5295900" y="5029200"/>
            <a:ext cx="1270000" cy="1270000"/>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29706" name="Rectangle 10"/>
          <p:cNvSpPr>
            <a:spLocks/>
          </p:cNvSpPr>
          <p:nvPr/>
        </p:nvSpPr>
        <p:spPr bwMode="auto">
          <a:xfrm>
            <a:off x="6056313" y="6197600"/>
            <a:ext cx="13223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latin typeface="Arial" charset="0"/>
                <a:cs typeface="Arial" charset="0"/>
                <a:sym typeface="Arial" charset="0"/>
              </a:rPr>
              <a:t>interventricular</a:t>
            </a:r>
          </a:p>
          <a:p>
            <a:pPr marL="39688"/>
            <a:r>
              <a:rPr lang="en-US" sz="1400">
                <a:solidFill>
                  <a:schemeClr val="tx1"/>
                </a:solidFill>
                <a:latin typeface="Arial" charset="0"/>
                <a:cs typeface="Arial" charset="0"/>
                <a:sym typeface="Arial" charset="0"/>
              </a:rPr>
              <a:t>septum</a:t>
            </a:r>
          </a:p>
        </p:txBody>
      </p:sp>
      <p:sp>
        <p:nvSpPr>
          <p:cNvPr id="29707" name="Line 11"/>
          <p:cNvSpPr>
            <a:spLocks noChangeShapeType="1"/>
          </p:cNvSpPr>
          <p:nvPr/>
        </p:nvSpPr>
        <p:spPr bwMode="auto">
          <a:xfrm>
            <a:off x="6350000" y="5029200"/>
            <a:ext cx="1409700" cy="266700"/>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29708" name="Rectangle 12"/>
          <p:cNvSpPr>
            <a:spLocks/>
          </p:cNvSpPr>
          <p:nvPr/>
        </p:nvSpPr>
        <p:spPr bwMode="auto">
          <a:xfrm>
            <a:off x="7797800" y="5156200"/>
            <a:ext cx="1346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1400">
                <a:solidFill>
                  <a:schemeClr val="tx1"/>
                </a:solidFill>
                <a:latin typeface="Arial" charset="0"/>
                <a:cs typeface="Arial" charset="0"/>
                <a:sym typeface="Arial" charset="0"/>
              </a:rPr>
              <a:t>thick muscular wall</a:t>
            </a:r>
          </a:p>
        </p:txBody>
      </p:sp>
      <p:sp>
        <p:nvSpPr>
          <p:cNvPr id="29709" name="Line 13"/>
          <p:cNvSpPr>
            <a:spLocks noChangeShapeType="1"/>
          </p:cNvSpPr>
          <p:nvPr/>
        </p:nvSpPr>
        <p:spPr bwMode="auto">
          <a:xfrm>
            <a:off x="6426200" y="5207000"/>
            <a:ext cx="1409700" cy="939800"/>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29710" name="Rectangle 14"/>
          <p:cNvSpPr>
            <a:spLocks/>
          </p:cNvSpPr>
          <p:nvPr/>
        </p:nvSpPr>
        <p:spPr bwMode="auto">
          <a:xfrm>
            <a:off x="7797800" y="6146800"/>
            <a:ext cx="134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1400">
                <a:solidFill>
                  <a:schemeClr val="tx1"/>
                </a:solidFill>
                <a:latin typeface="Arial" charset="0"/>
                <a:cs typeface="Arial" charset="0"/>
                <a:sym typeface="Arial" charset="0"/>
              </a:rPr>
              <a:t>pericardium</a:t>
            </a:r>
          </a:p>
        </p:txBody>
      </p:sp>
      <p:sp>
        <p:nvSpPr>
          <p:cNvPr id="29711" name="Rectangle 15"/>
          <p:cNvSpPr>
            <a:spLocks/>
          </p:cNvSpPr>
          <p:nvPr/>
        </p:nvSpPr>
        <p:spPr bwMode="auto">
          <a:xfrm>
            <a:off x="6870700" y="393700"/>
            <a:ext cx="18907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2000">
                <a:solidFill>
                  <a:schemeClr val="tx1"/>
                </a:solidFill>
                <a:latin typeface="Arial Bold" charset="0"/>
                <a:cs typeface="Arial Bold" charset="0"/>
                <a:sym typeface="Arial Bold" charset="0"/>
              </a:rPr>
              <a:t>Learn to draw </a:t>
            </a:r>
          </a:p>
          <a:p>
            <a:pPr marL="39688"/>
            <a:r>
              <a:rPr lang="en-US" sz="2000">
                <a:solidFill>
                  <a:schemeClr val="tx1"/>
                </a:solidFill>
                <a:latin typeface="Arial Bold" charset="0"/>
                <a:cs typeface="Arial Bold" charset="0"/>
                <a:sym typeface="Arial Bold" charset="0"/>
              </a:rPr>
              <a:t>and label</a:t>
            </a:r>
          </a:p>
          <a:p>
            <a:pPr marL="39688"/>
            <a:r>
              <a:rPr lang="en-US" sz="2000">
                <a:solidFill>
                  <a:schemeClr val="tx1"/>
                </a:solidFill>
                <a:latin typeface="Arial Bold" charset="0"/>
                <a:cs typeface="Arial Bold" charset="0"/>
                <a:sym typeface="Arial Bold" charset="0"/>
              </a:rPr>
              <a:t>the diagram</a:t>
            </a:r>
          </a:p>
        </p:txBody>
      </p:sp>
      <p:sp>
        <p:nvSpPr>
          <p:cNvPr id="29713" name="Line 17"/>
          <p:cNvSpPr>
            <a:spLocks noChangeShapeType="1"/>
          </p:cNvSpPr>
          <p:nvPr/>
        </p:nvSpPr>
        <p:spPr bwMode="auto">
          <a:xfrm rot="10800000" flipH="1">
            <a:off x="1689100" y="4457700"/>
            <a:ext cx="1841500" cy="620713"/>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29714" name="Rectangle 18"/>
          <p:cNvSpPr>
            <a:spLocks/>
          </p:cNvSpPr>
          <p:nvPr/>
        </p:nvSpPr>
        <p:spPr bwMode="auto">
          <a:xfrm>
            <a:off x="12700" y="4851400"/>
            <a:ext cx="1716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latin typeface="Arial" charset="0"/>
                <a:cs typeface="Arial" charset="0"/>
                <a:sym typeface="Arial" charset="0"/>
              </a:rPr>
              <a:t>tendons attached to</a:t>
            </a:r>
          </a:p>
          <a:p>
            <a:pPr marL="39688"/>
            <a:r>
              <a:rPr lang="en-US" sz="1400">
                <a:solidFill>
                  <a:schemeClr val="tx1"/>
                </a:solidFill>
                <a:latin typeface="Arial" charset="0"/>
                <a:cs typeface="Arial" charset="0"/>
                <a:sym typeface="Arial" charset="0"/>
              </a:rPr>
              <a:t>papillary muscle</a:t>
            </a:r>
          </a:p>
        </p:txBody>
      </p:sp>
      <p:sp>
        <p:nvSpPr>
          <p:cNvPr id="29715" name="Line 19"/>
          <p:cNvSpPr>
            <a:spLocks noChangeShapeType="1"/>
          </p:cNvSpPr>
          <p:nvPr/>
        </p:nvSpPr>
        <p:spPr bwMode="auto">
          <a:xfrm flipH="1">
            <a:off x="5029200" y="8229600"/>
            <a:ext cx="825500" cy="711200"/>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29716" name="Rectangle 20"/>
          <p:cNvSpPr>
            <a:spLocks/>
          </p:cNvSpPr>
          <p:nvPr/>
        </p:nvSpPr>
        <p:spPr bwMode="auto">
          <a:xfrm>
            <a:off x="533400" y="1587500"/>
            <a:ext cx="1882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latin typeface="Arial" charset="0"/>
                <a:cs typeface="Arial" charset="0"/>
                <a:sym typeface="Arial" charset="0"/>
              </a:rPr>
              <a:t>right pulmonary artery</a:t>
            </a:r>
          </a:p>
        </p:txBody>
      </p:sp>
    </p:spTree>
    <p:extLst>
      <p:ext uri="{BB962C8B-B14F-4D97-AF65-F5344CB8AC3E}">
        <p14:creationId xmlns:p14="http://schemas.microsoft.com/office/powerpoint/2010/main" val="343613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pPr>
              <a:defRPr/>
            </a:pPr>
            <a:fld id="{AC040EA2-6DC3-411A-A6D9-A3B522C7E1A6}" type="slidenum">
              <a:rPr lang="en-US"/>
              <a:pPr>
                <a:defRPr/>
              </a:pPr>
              <a:t>61</a:t>
            </a:fld>
            <a:endParaRPr lang="en-US"/>
          </a:p>
        </p:txBody>
      </p:sp>
      <p:pic>
        <p:nvPicPr>
          <p:cNvPr id="5427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684213"/>
            <a:ext cx="5487987"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4276" name="Rectangle 2"/>
          <p:cNvSpPr>
            <a:spLocks noGrp="1" noChangeArrowheads="1"/>
          </p:cNvSpPr>
          <p:nvPr>
            <p:ph type="title"/>
          </p:nvPr>
        </p:nvSpPr>
        <p:spPr>
          <a:xfrm>
            <a:off x="584200" y="8605838"/>
            <a:ext cx="8229600" cy="1143000"/>
          </a:xfrm>
        </p:spPr>
        <p:txBody>
          <a:bodyPr/>
          <a:lstStyle/>
          <a:p>
            <a:pPr eaLnBrk="1" hangingPunct="1"/>
            <a:endParaRPr lang="en-US" smtClean="0"/>
          </a:p>
        </p:txBody>
      </p:sp>
      <p:sp>
        <p:nvSpPr>
          <p:cNvPr id="54277" name="Rectangle 3"/>
          <p:cNvSpPr>
            <a:spLocks noGrp="1" noChangeArrowheads="1"/>
          </p:cNvSpPr>
          <p:nvPr>
            <p:ph type="body" idx="1"/>
          </p:nvPr>
        </p:nvSpPr>
        <p:spPr>
          <a:xfrm>
            <a:off x="114300" y="8267700"/>
            <a:ext cx="8229600" cy="4525963"/>
          </a:xfrm>
        </p:spPr>
        <p:txBody>
          <a:bodyPr/>
          <a:lstStyle/>
          <a:p>
            <a:pPr eaLnBrk="1" hangingPunct="1"/>
            <a:endParaRPr lang="en-US" smtClean="0"/>
          </a:p>
        </p:txBody>
      </p:sp>
      <p:sp>
        <p:nvSpPr>
          <p:cNvPr id="54278" name="Rectangle 4"/>
          <p:cNvSpPr>
            <a:spLocks/>
          </p:cNvSpPr>
          <p:nvPr/>
        </p:nvSpPr>
        <p:spPr bwMode="auto">
          <a:xfrm>
            <a:off x="10306050" y="9677400"/>
            <a:ext cx="3325813"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a:spcBef>
                <a:spcPts val="1600"/>
              </a:spcBef>
            </a:pPr>
            <a:r>
              <a:rPr lang="en-US" sz="1600">
                <a:solidFill>
                  <a:schemeClr val="tx1"/>
                </a:solidFill>
                <a:latin typeface="Verdana" charset="0"/>
                <a:ea typeface="Verdana" charset="0"/>
                <a:cs typeface="Verdana" charset="0"/>
                <a:sym typeface="Verdana" charset="0"/>
              </a:rPr>
              <a:t>sinoatrial node</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left atrium</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left ventricle</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apex</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purkinje fibers</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left and right bundle branches</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bundle of his</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atrioventricular node</a:t>
            </a:r>
          </a:p>
        </p:txBody>
      </p:sp>
      <p:sp>
        <p:nvSpPr>
          <p:cNvPr id="54279" name="Rectangle 5"/>
          <p:cNvSpPr>
            <a:spLocks/>
          </p:cNvSpPr>
          <p:nvPr/>
        </p:nvSpPr>
        <p:spPr bwMode="auto">
          <a:xfrm>
            <a:off x="774700" y="990600"/>
            <a:ext cx="17764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Sinoatrial Node</a:t>
            </a:r>
          </a:p>
        </p:txBody>
      </p:sp>
      <p:sp>
        <p:nvSpPr>
          <p:cNvPr id="54280" name="Rectangle 6"/>
          <p:cNvSpPr>
            <a:spLocks/>
          </p:cNvSpPr>
          <p:nvPr/>
        </p:nvSpPr>
        <p:spPr bwMode="auto">
          <a:xfrm>
            <a:off x="190500" y="1955800"/>
            <a:ext cx="1839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AtrioVentricular</a:t>
            </a:r>
          </a:p>
          <a:p>
            <a:r>
              <a:rPr lang="en-US" sz="1800">
                <a:solidFill>
                  <a:schemeClr val="tx1"/>
                </a:solidFill>
                <a:ea typeface="Lucida Grande" charset="0"/>
                <a:cs typeface="Lucida Grande" charset="0"/>
              </a:rPr>
              <a:t>node</a:t>
            </a:r>
          </a:p>
        </p:txBody>
      </p:sp>
      <p:sp>
        <p:nvSpPr>
          <p:cNvPr id="54281" name="Rectangle 7"/>
          <p:cNvSpPr>
            <a:spLocks/>
          </p:cNvSpPr>
          <p:nvPr/>
        </p:nvSpPr>
        <p:spPr bwMode="auto">
          <a:xfrm>
            <a:off x="6705600" y="1092200"/>
            <a:ext cx="13366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Left Atrium</a:t>
            </a:r>
          </a:p>
        </p:txBody>
      </p:sp>
      <p:sp>
        <p:nvSpPr>
          <p:cNvPr id="54282" name="Rectangle 8"/>
          <p:cNvSpPr>
            <a:spLocks/>
          </p:cNvSpPr>
          <p:nvPr/>
        </p:nvSpPr>
        <p:spPr bwMode="auto">
          <a:xfrm>
            <a:off x="6019800" y="5664200"/>
            <a:ext cx="6572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Apex</a:t>
            </a:r>
          </a:p>
        </p:txBody>
      </p:sp>
      <p:sp>
        <p:nvSpPr>
          <p:cNvPr id="54283" name="Rectangle 9"/>
          <p:cNvSpPr>
            <a:spLocks/>
          </p:cNvSpPr>
          <p:nvPr/>
        </p:nvSpPr>
        <p:spPr bwMode="auto">
          <a:xfrm>
            <a:off x="876300" y="4025900"/>
            <a:ext cx="15605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Bundle of His</a:t>
            </a:r>
          </a:p>
        </p:txBody>
      </p:sp>
      <p:sp>
        <p:nvSpPr>
          <p:cNvPr id="54284" name="Rectangle 10"/>
          <p:cNvSpPr>
            <a:spLocks/>
          </p:cNvSpPr>
          <p:nvPr/>
        </p:nvSpPr>
        <p:spPr bwMode="auto">
          <a:xfrm>
            <a:off x="596900" y="5829300"/>
            <a:ext cx="17303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Purkinje Fibres</a:t>
            </a:r>
          </a:p>
        </p:txBody>
      </p:sp>
      <p:sp>
        <p:nvSpPr>
          <p:cNvPr id="54285" name="Rectangle 11"/>
          <p:cNvSpPr>
            <a:spLocks/>
          </p:cNvSpPr>
          <p:nvPr/>
        </p:nvSpPr>
        <p:spPr bwMode="auto">
          <a:xfrm>
            <a:off x="6654800" y="3873500"/>
            <a:ext cx="15541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Left Ventricle</a:t>
            </a:r>
          </a:p>
        </p:txBody>
      </p:sp>
      <p:sp>
        <p:nvSpPr>
          <p:cNvPr id="54286" name="Rectangle 12"/>
          <p:cNvSpPr>
            <a:spLocks/>
          </p:cNvSpPr>
          <p:nvPr/>
        </p:nvSpPr>
        <p:spPr bwMode="auto">
          <a:xfrm>
            <a:off x="800100" y="4787900"/>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Left and Right</a:t>
            </a:r>
          </a:p>
          <a:p>
            <a:r>
              <a:rPr lang="en-US" sz="1800">
                <a:solidFill>
                  <a:schemeClr val="tx1"/>
                </a:solidFill>
                <a:ea typeface="Lucida Grande" charset="0"/>
                <a:cs typeface="Lucida Grande" charset="0"/>
              </a:rPr>
              <a:t>Bundle Branches </a:t>
            </a:r>
          </a:p>
        </p:txBody>
      </p:sp>
      <p:sp>
        <p:nvSpPr>
          <p:cNvPr id="54287" name="Rectangle 13"/>
          <p:cNvSpPr>
            <a:spLocks/>
          </p:cNvSpPr>
          <p:nvPr/>
        </p:nvSpPr>
        <p:spPr bwMode="auto">
          <a:xfrm>
            <a:off x="2650326" y="254000"/>
            <a:ext cx="34480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a:spcBef>
                <a:spcPts val="1600"/>
              </a:spcBef>
            </a:pPr>
            <a:r>
              <a:rPr lang="en-US" sz="1600" dirty="0" smtClean="0">
                <a:solidFill>
                  <a:schemeClr val="tx1"/>
                </a:solidFill>
                <a:latin typeface="Verdana Bold" charset="0"/>
                <a:ea typeface="Verdana Bold" charset="0"/>
                <a:cs typeface="Verdana Bold" charset="0"/>
                <a:sym typeface="Verdana Bold" charset="0"/>
              </a:rPr>
              <a:t>Electrical </a:t>
            </a:r>
            <a:r>
              <a:rPr lang="en-US" sz="1600" dirty="0">
                <a:solidFill>
                  <a:schemeClr val="tx1"/>
                </a:solidFill>
                <a:latin typeface="Verdana Bold" charset="0"/>
                <a:ea typeface="Verdana Bold" charset="0"/>
                <a:cs typeface="Verdana Bold" charset="0"/>
                <a:sym typeface="Verdana Bold" charset="0"/>
              </a:rPr>
              <a:t>Activity in the Heart</a:t>
            </a:r>
          </a:p>
        </p:txBody>
      </p:sp>
    </p:spTree>
    <p:extLst>
      <p:ext uri="{BB962C8B-B14F-4D97-AF65-F5344CB8AC3E}">
        <p14:creationId xmlns:p14="http://schemas.microsoft.com/office/powerpoint/2010/main" val="2384837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56522CCB-8F32-4E7F-8C47-51252291962A}" type="slidenum">
              <a:rPr lang="en-US"/>
              <a:pPr>
                <a:defRPr/>
              </a:pPr>
              <a:t>62</a:t>
            </a:fld>
            <a:endParaRPr lang="en-US"/>
          </a:p>
        </p:txBody>
      </p:sp>
      <p:sp>
        <p:nvSpPr>
          <p:cNvPr id="76803" name="Rectangle 1"/>
          <p:cNvSpPr>
            <a:spLocks noGrp="1" noChangeArrowheads="1"/>
          </p:cNvSpPr>
          <p:nvPr>
            <p:ph type="title"/>
          </p:nvPr>
        </p:nvSpPr>
        <p:spPr>
          <a:xfrm>
            <a:off x="292100" y="71438"/>
            <a:ext cx="8229600" cy="1143000"/>
          </a:xfrm>
        </p:spPr>
        <p:txBody>
          <a:bodyPr/>
          <a:lstStyle/>
          <a:p>
            <a:pPr eaLnBrk="1" hangingPunct="1"/>
            <a:r>
              <a:rPr lang="en-US" sz="3000" smtClean="0"/>
              <a:t>1. Electrical activity in the heart - SAN</a:t>
            </a:r>
          </a:p>
        </p:txBody>
      </p:sp>
      <p:sp>
        <p:nvSpPr>
          <p:cNvPr id="76802" name="Rectangle 2"/>
          <p:cNvSpPr>
            <a:spLocks noGrp="1" noChangeArrowheads="1"/>
          </p:cNvSpPr>
          <p:nvPr>
            <p:ph type="body" idx="1"/>
          </p:nvPr>
        </p:nvSpPr>
        <p:spPr>
          <a:xfrm>
            <a:off x="292100" y="1027113"/>
            <a:ext cx="8229600" cy="4527550"/>
          </a:xfrm>
        </p:spPr>
        <p:txBody>
          <a:bodyPr/>
          <a:lstStyle/>
          <a:p>
            <a:pPr eaLnBrk="1" hangingPunct="1"/>
            <a:r>
              <a:rPr lang="en-US" sz="2000" smtClean="0"/>
              <a:t>It is essential that the sequence of muscle contraction and relaxation takes place in the right order</a:t>
            </a:r>
          </a:p>
          <a:p>
            <a:pPr eaLnBrk="1" hangingPunct="1"/>
            <a:r>
              <a:rPr lang="en-US" sz="2000" smtClean="0"/>
              <a:t>The sequence is </a:t>
            </a:r>
            <a:r>
              <a:rPr lang="en-US" sz="2000" smtClean="0">
                <a:solidFill>
                  <a:srgbClr val="FF2712"/>
                </a:solidFill>
              </a:rPr>
              <a:t>controlled</a:t>
            </a:r>
            <a:r>
              <a:rPr lang="en-US" sz="2000" smtClean="0"/>
              <a:t> by a group of cardiac muscle cells  called the </a:t>
            </a:r>
            <a:r>
              <a:rPr lang="en-US" sz="2000" smtClean="0">
                <a:solidFill>
                  <a:srgbClr val="D90B00"/>
                </a:solidFill>
              </a:rPr>
              <a:t>sinoatrial node</a:t>
            </a:r>
            <a:r>
              <a:rPr lang="en-US" sz="2000" smtClean="0"/>
              <a:t> (SAN) near the top of the </a:t>
            </a:r>
            <a:r>
              <a:rPr lang="en-US" sz="2000" smtClean="0">
                <a:solidFill>
                  <a:srgbClr val="003DCC"/>
                </a:solidFill>
              </a:rPr>
              <a:t>right</a:t>
            </a:r>
            <a:r>
              <a:rPr lang="en-US" sz="2000" smtClean="0"/>
              <a:t> atrium</a:t>
            </a:r>
          </a:p>
          <a:p>
            <a:pPr eaLnBrk="1" hangingPunct="1"/>
            <a:r>
              <a:rPr lang="en-US" sz="2000" smtClean="0"/>
              <a:t>Known as the </a:t>
            </a:r>
            <a:r>
              <a:rPr lang="en-US" sz="2000" smtClean="0">
                <a:solidFill>
                  <a:srgbClr val="D90B00"/>
                </a:solidFill>
              </a:rPr>
              <a:t>natural pacemaker</a:t>
            </a:r>
            <a:r>
              <a:rPr lang="en-US" sz="2000" smtClean="0"/>
              <a:t> it sets the timing/rate/rhythm of all cardiac muscle cells</a:t>
            </a:r>
          </a:p>
          <a:p>
            <a:pPr eaLnBrk="1" hangingPunct="1"/>
            <a:r>
              <a:rPr lang="en-US" sz="2000" smtClean="0">
                <a:solidFill>
                  <a:srgbClr val="FF2712"/>
                </a:solidFill>
              </a:rPr>
              <a:t>A wave of excitation is initiated at the SAN which passes over both of the atrial walls causing the atria to contract simultaneously</a:t>
            </a:r>
          </a:p>
        </p:txBody>
      </p:sp>
      <p:pic>
        <p:nvPicPr>
          <p:cNvPr id="7680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438" y="9502775"/>
            <a:ext cx="250507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68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3848100"/>
            <a:ext cx="31623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702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68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715F9CA6-37BC-4AC1-AD2C-8D139F66247B}" type="slidenum">
              <a:rPr lang="en-US"/>
              <a:pPr>
                <a:defRPr/>
              </a:pPr>
              <a:t>63</a:t>
            </a:fld>
            <a:endParaRPr lang="en-US"/>
          </a:p>
        </p:txBody>
      </p:sp>
      <p:sp>
        <p:nvSpPr>
          <p:cNvPr id="77827" name="Rectangle 1"/>
          <p:cNvSpPr>
            <a:spLocks noGrp="1" noChangeArrowheads="1"/>
          </p:cNvSpPr>
          <p:nvPr>
            <p:ph type="title"/>
          </p:nvPr>
        </p:nvSpPr>
        <p:spPr>
          <a:xfrm>
            <a:off x="254000" y="4763"/>
            <a:ext cx="8229600" cy="1504950"/>
          </a:xfrm>
        </p:spPr>
        <p:txBody>
          <a:bodyPr/>
          <a:lstStyle/>
          <a:p>
            <a:pPr eaLnBrk="1" hangingPunct="1"/>
            <a:r>
              <a:rPr lang="en-US" sz="3600" smtClean="0"/>
              <a:t>2. Electrical activity in the heart - AVN</a:t>
            </a:r>
          </a:p>
        </p:txBody>
      </p:sp>
      <p:sp>
        <p:nvSpPr>
          <p:cNvPr id="77826" name="Rectangle 2"/>
          <p:cNvSpPr>
            <a:spLocks noGrp="1" noChangeArrowheads="1"/>
          </p:cNvSpPr>
          <p:nvPr>
            <p:ph type="body" idx="1"/>
          </p:nvPr>
        </p:nvSpPr>
        <p:spPr>
          <a:xfrm>
            <a:off x="457200" y="1268413"/>
            <a:ext cx="8229600" cy="2743200"/>
          </a:xfrm>
        </p:spPr>
        <p:txBody>
          <a:bodyPr/>
          <a:lstStyle/>
          <a:p>
            <a:pPr eaLnBrk="1" hangingPunct="1"/>
            <a:r>
              <a:rPr lang="en-US" sz="2200" dirty="0" smtClean="0"/>
              <a:t>The horizontal septum (atrioventricular septum) between the atria and the ventricles is </a:t>
            </a:r>
            <a:r>
              <a:rPr lang="en-US" sz="2200" dirty="0" smtClean="0">
                <a:solidFill>
                  <a:srgbClr val="FF2712"/>
                </a:solidFill>
              </a:rPr>
              <a:t>non-conducting</a:t>
            </a:r>
            <a:r>
              <a:rPr lang="en-US" sz="2200" dirty="0" smtClean="0"/>
              <a:t> and so the wave of excitation </a:t>
            </a:r>
            <a:r>
              <a:rPr lang="en-US" sz="2200" b="1" u="sng" dirty="0" smtClean="0"/>
              <a:t>cannot</a:t>
            </a:r>
            <a:r>
              <a:rPr lang="en-US" sz="2200" dirty="0" smtClean="0"/>
              <a:t> pass to the ventricles</a:t>
            </a:r>
          </a:p>
          <a:p>
            <a:pPr eaLnBrk="1" hangingPunct="1"/>
            <a:r>
              <a:rPr lang="en-US" sz="2200" dirty="0" smtClean="0"/>
              <a:t>The electrical impulse is received by the </a:t>
            </a:r>
            <a:r>
              <a:rPr lang="en-US" sz="2200" dirty="0" smtClean="0">
                <a:solidFill>
                  <a:srgbClr val="D90B00"/>
                </a:solidFill>
              </a:rPr>
              <a:t>atrioventricular node (AVN). </a:t>
            </a:r>
          </a:p>
          <a:p>
            <a:pPr eaLnBrk="1" hangingPunct="1"/>
            <a:r>
              <a:rPr lang="en-US" sz="2200" dirty="0" smtClean="0"/>
              <a:t>This leads to a small delay so that the atria empty fully before the ventricles contract</a:t>
            </a:r>
          </a:p>
        </p:txBody>
      </p:sp>
      <p:pic>
        <p:nvPicPr>
          <p:cNvPr id="7782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7683500"/>
            <a:ext cx="26797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78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275" y="4051300"/>
            <a:ext cx="36068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48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F30D599C-F04C-47D8-8DC7-DE2601D30A3B}" type="slidenum">
              <a:rPr lang="en-US"/>
              <a:pPr>
                <a:defRPr/>
              </a:pPr>
              <a:t>64</a:t>
            </a:fld>
            <a:endParaRPr lang="en-US"/>
          </a:p>
        </p:txBody>
      </p:sp>
      <p:sp>
        <p:nvSpPr>
          <p:cNvPr id="78851" name="Rectangle 1"/>
          <p:cNvSpPr>
            <a:spLocks noGrp="1" noChangeArrowheads="1"/>
          </p:cNvSpPr>
          <p:nvPr>
            <p:ph type="title"/>
          </p:nvPr>
        </p:nvSpPr>
        <p:spPr/>
        <p:txBody>
          <a:bodyPr>
            <a:normAutofit fontScale="90000"/>
          </a:bodyPr>
          <a:lstStyle/>
          <a:p>
            <a:pPr eaLnBrk="1" hangingPunct="1"/>
            <a:r>
              <a:rPr lang="en-US" sz="3600" smtClean="0"/>
              <a:t>3. Electrical Activity in the heart - Bundle of His</a:t>
            </a:r>
          </a:p>
        </p:txBody>
      </p:sp>
      <p:sp>
        <p:nvSpPr>
          <p:cNvPr id="78852" name="Rectangle 2"/>
          <p:cNvSpPr>
            <a:spLocks noGrp="1" noChangeArrowheads="1"/>
          </p:cNvSpPr>
          <p:nvPr>
            <p:ph type="body" idx="1"/>
          </p:nvPr>
        </p:nvSpPr>
        <p:spPr>
          <a:xfrm>
            <a:off x="457200" y="1751013"/>
            <a:ext cx="8229600" cy="1333500"/>
          </a:xfrm>
        </p:spPr>
        <p:txBody>
          <a:bodyPr>
            <a:normAutofit lnSpcReduction="10000"/>
          </a:bodyPr>
          <a:lstStyle/>
          <a:p>
            <a:r>
              <a:rPr lang="en-US" sz="2200" dirty="0" smtClean="0"/>
              <a:t>From the AVN </a:t>
            </a:r>
            <a:r>
              <a:rPr lang="en-US" sz="2200" dirty="0" err="1" smtClean="0"/>
              <a:t>specialised</a:t>
            </a:r>
            <a:r>
              <a:rPr lang="en-US" sz="2200" dirty="0" smtClean="0"/>
              <a:t> </a:t>
            </a:r>
            <a:r>
              <a:rPr lang="en-US" sz="2200" dirty="0" err="1" smtClean="0"/>
              <a:t>fibres</a:t>
            </a:r>
            <a:r>
              <a:rPr lang="en-US" sz="2200" dirty="0" smtClean="0"/>
              <a:t> called the </a:t>
            </a:r>
            <a:r>
              <a:rPr lang="en-US" sz="2200" dirty="0">
                <a:solidFill>
                  <a:srgbClr val="D90B00"/>
                </a:solidFill>
              </a:rPr>
              <a:t>Purkinje </a:t>
            </a:r>
            <a:r>
              <a:rPr lang="en-US" sz="2200" dirty="0" smtClean="0">
                <a:solidFill>
                  <a:srgbClr val="D90B00"/>
                </a:solidFill>
              </a:rPr>
              <a:t>tissue (which make up a structure called the bundle of His) </a:t>
            </a:r>
            <a:r>
              <a:rPr lang="en-US" sz="2200" dirty="0" smtClean="0"/>
              <a:t>conduct electrical impulses rapidly down the vertical septum between the ventricles (like a bottleneck)</a:t>
            </a:r>
          </a:p>
        </p:txBody>
      </p:sp>
      <p:pic>
        <p:nvPicPr>
          <p:cNvPr id="78853"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8" y="8686800"/>
            <a:ext cx="4081462"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88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3243263"/>
            <a:ext cx="4230688"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14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26D7A66A-9226-4311-9B05-A10C6A3FF347}" type="slidenum">
              <a:rPr lang="en-US"/>
              <a:pPr>
                <a:defRPr/>
              </a:pPr>
              <a:t>65</a:t>
            </a:fld>
            <a:endParaRPr lang="en-US"/>
          </a:p>
        </p:txBody>
      </p:sp>
      <p:sp>
        <p:nvSpPr>
          <p:cNvPr id="79875" name="Rectangle 1"/>
          <p:cNvSpPr>
            <a:spLocks noGrp="1" noChangeArrowheads="1"/>
          </p:cNvSpPr>
          <p:nvPr>
            <p:ph type="title"/>
          </p:nvPr>
        </p:nvSpPr>
        <p:spPr/>
        <p:txBody>
          <a:bodyPr/>
          <a:lstStyle/>
          <a:p>
            <a:pPr eaLnBrk="1" hangingPunct="1"/>
            <a:r>
              <a:rPr lang="en-US" sz="3600" smtClean="0"/>
              <a:t>4. Electrical Activity - the Purkinje Fibres</a:t>
            </a:r>
          </a:p>
        </p:txBody>
      </p:sp>
      <p:sp>
        <p:nvSpPr>
          <p:cNvPr id="79874" name="Rectangle 2"/>
          <p:cNvSpPr>
            <a:spLocks noGrp="1" noChangeArrowheads="1"/>
          </p:cNvSpPr>
          <p:nvPr>
            <p:ph type="body" idx="1"/>
          </p:nvPr>
        </p:nvSpPr>
        <p:spPr>
          <a:xfrm>
            <a:off x="457200" y="1624013"/>
            <a:ext cx="8229600" cy="2527300"/>
          </a:xfrm>
        </p:spPr>
        <p:txBody>
          <a:bodyPr/>
          <a:lstStyle/>
          <a:p>
            <a:pPr eaLnBrk="1" hangingPunct="1"/>
            <a:r>
              <a:rPr lang="en-US" sz="2200" dirty="0" smtClean="0"/>
              <a:t>From the Bundle of His the wave of excitation travels back up the ventricles through the </a:t>
            </a:r>
            <a:r>
              <a:rPr lang="en-US" sz="2200" dirty="0" smtClean="0">
                <a:solidFill>
                  <a:srgbClr val="D90B00"/>
                </a:solidFill>
              </a:rPr>
              <a:t>Purkinje network of </a:t>
            </a:r>
            <a:r>
              <a:rPr lang="en-US" sz="2200" dirty="0" err="1" smtClean="0">
                <a:solidFill>
                  <a:srgbClr val="D90B00"/>
                </a:solidFill>
              </a:rPr>
              <a:t>fibres</a:t>
            </a:r>
            <a:r>
              <a:rPr lang="en-US" sz="2200" dirty="0" smtClean="0"/>
              <a:t> through the ventricular muscle</a:t>
            </a:r>
          </a:p>
          <a:p>
            <a:pPr eaLnBrk="1" hangingPunct="1"/>
            <a:r>
              <a:rPr lang="en-US" sz="2200" dirty="0" smtClean="0"/>
              <a:t>This causes the ventricles to contract </a:t>
            </a:r>
            <a:r>
              <a:rPr lang="en-US" sz="2200" dirty="0" smtClean="0">
                <a:solidFill>
                  <a:srgbClr val="D90B00"/>
                </a:solidFill>
              </a:rPr>
              <a:t>from the apex up</a:t>
            </a:r>
          </a:p>
          <a:p>
            <a:pPr eaLnBrk="1" hangingPunct="1"/>
            <a:r>
              <a:rPr lang="en-US" sz="2200" dirty="0" smtClean="0"/>
              <a:t> The contraction of the ventricles is therefore </a:t>
            </a:r>
            <a:r>
              <a:rPr lang="en-US" sz="2200" dirty="0" smtClean="0">
                <a:solidFill>
                  <a:srgbClr val="FF2712"/>
                </a:solidFill>
              </a:rPr>
              <a:t>delayed</a:t>
            </a:r>
            <a:r>
              <a:rPr lang="en-US" sz="2200" dirty="0" smtClean="0"/>
              <a:t> after the atria</a:t>
            </a:r>
          </a:p>
        </p:txBody>
      </p:sp>
      <p:pic>
        <p:nvPicPr>
          <p:cNvPr id="7987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8" y="10058400"/>
            <a:ext cx="270986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9878" name="Rectangle 4"/>
          <p:cNvSpPr>
            <a:spLocks/>
          </p:cNvSpPr>
          <p:nvPr/>
        </p:nvSpPr>
        <p:spPr bwMode="auto">
          <a:xfrm>
            <a:off x="366713" y="8051800"/>
            <a:ext cx="87772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300" u="sng">
                <a:solidFill>
                  <a:srgbClr val="009999"/>
                </a:solidFill>
                <a:ea typeface="Lucida Grande" charset="0"/>
                <a:cs typeface="Lucida Grande" charset="0"/>
                <a:hlinkClick r:id="rId3"/>
              </a:rPr>
              <a:t>://www.washingtonhra.com/resources/AV%252Bblock%252Banimation.gif&amp;w=634&amp;h=640&amp;ei=xHpTT4CvNYbN0QXIiJzvCw&amp;zoom=1&amp;iact=hc&amp;vpx=572&amp;vpy=162&amp;dur=5721&amp;hovh=226&amp;hovw=223&amp;tx=98&amp;ty=151&amp;sig=108793582586417777891&amp;page=1&amp;tbnh=119&amp;tbnw=118&amp;start=0&amp;ndsp=41&amp;ved=1t:429,r:3,s:0</a:t>
            </a:r>
            <a:endParaRPr lang="en-US" sz="1300" u="sng">
              <a:solidFill>
                <a:srgbClr val="009999"/>
              </a:solidFill>
              <a:ea typeface="Lucida Grande" charset="0"/>
              <a:cs typeface="Lucida Grande" charset="0"/>
            </a:endParaRPr>
          </a:p>
        </p:txBody>
      </p:sp>
      <p:sp>
        <p:nvSpPr>
          <p:cNvPr id="79879" name="Rectangle 5"/>
          <p:cNvSpPr>
            <a:spLocks/>
          </p:cNvSpPr>
          <p:nvPr/>
        </p:nvSpPr>
        <p:spPr bwMode="auto">
          <a:xfrm>
            <a:off x="1035050" y="4622800"/>
            <a:ext cx="1612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800" u="sng">
                <a:solidFill>
                  <a:srgbClr val="009999"/>
                </a:solidFill>
                <a:ea typeface="Lucida Grande" charset="0"/>
                <a:cs typeface="Lucida Grande" charset="0"/>
                <a:hlinkClick r:id="rId4"/>
              </a:rPr>
              <a:t>http://www.washingtonhra.com/16.html</a:t>
            </a:r>
            <a:endParaRPr lang="en-US" sz="1800" u="sng">
              <a:solidFill>
                <a:srgbClr val="009999"/>
              </a:solidFill>
              <a:ea typeface="Lucida Grande" charset="0"/>
              <a:cs typeface="Lucida Grande" charset="0"/>
            </a:endParaRPr>
          </a:p>
        </p:txBody>
      </p:sp>
      <p:pic>
        <p:nvPicPr>
          <p:cNvPr id="798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100" y="4011613"/>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57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8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8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6A5A0F8E-8EF1-48D0-A78C-6994FB068233}" type="slidenum">
              <a:rPr lang="en-US"/>
              <a:pPr>
                <a:defRPr/>
              </a:pPr>
              <a:t>66</a:t>
            </a:fld>
            <a:endParaRPr lang="en-US"/>
          </a:p>
        </p:txBody>
      </p:sp>
      <p:pic>
        <p:nvPicPr>
          <p:cNvPr id="8089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963" y="1557338"/>
            <a:ext cx="5938837"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0900" name="Rectangle 2"/>
          <p:cNvSpPr>
            <a:spLocks noGrp="1" noChangeArrowheads="1"/>
          </p:cNvSpPr>
          <p:nvPr>
            <p:ph type="title"/>
          </p:nvPr>
        </p:nvSpPr>
        <p:spPr>
          <a:xfrm>
            <a:off x="342900" y="0"/>
            <a:ext cx="8229600" cy="1819275"/>
          </a:xfrm>
        </p:spPr>
        <p:txBody>
          <a:bodyPr/>
          <a:lstStyle/>
          <a:p>
            <a:pPr eaLnBrk="1" hangingPunct="1"/>
            <a:r>
              <a:rPr lang="en-US" sz="2400" smtClean="0"/>
              <a:t>The SAN contains self excitable cells but heart rate can be modified by hormones or the nervous</a:t>
            </a:r>
            <a:r>
              <a:rPr lang="en-US" sz="2800" smtClean="0"/>
              <a:t> </a:t>
            </a:r>
            <a:r>
              <a:rPr lang="en-US" sz="2400" smtClean="0"/>
              <a:t>system</a:t>
            </a:r>
          </a:p>
        </p:txBody>
      </p:sp>
      <p:sp>
        <p:nvSpPr>
          <p:cNvPr id="80901" name="Rectangle 3"/>
          <p:cNvSpPr>
            <a:spLocks noGrp="1" noChangeArrowheads="1"/>
          </p:cNvSpPr>
          <p:nvPr>
            <p:ph type="body" idx="1"/>
          </p:nvPr>
        </p:nvSpPr>
        <p:spPr>
          <a:xfrm>
            <a:off x="342900" y="9918700"/>
            <a:ext cx="8229600" cy="4525963"/>
          </a:xfrm>
        </p:spPr>
        <p:txBody>
          <a:bodyPr/>
          <a:lstStyle/>
          <a:p>
            <a:pPr eaLnBrk="1" hangingPunct="1"/>
            <a:endParaRPr lang="en-US" smtClean="0"/>
          </a:p>
        </p:txBody>
      </p:sp>
      <p:sp>
        <p:nvSpPr>
          <p:cNvPr id="80902" name="AutoShape 4"/>
          <p:cNvSpPr>
            <a:spLocks/>
          </p:cNvSpPr>
          <p:nvPr/>
        </p:nvSpPr>
        <p:spPr bwMode="auto">
          <a:xfrm>
            <a:off x="1397000" y="2324100"/>
            <a:ext cx="355600" cy="609600"/>
          </a:xfrm>
          <a:prstGeom prst="star8">
            <a:avLst>
              <a:gd name="adj" fmla="val 25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Tree>
    <p:extLst>
      <p:ext uri="{BB962C8B-B14F-4D97-AF65-F5344CB8AC3E}">
        <p14:creationId xmlns:p14="http://schemas.microsoft.com/office/powerpoint/2010/main" val="3113669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A15204BF-A7B9-4796-B770-E6294E5BAC38}" type="slidenum">
              <a:rPr lang="en-US"/>
              <a:pPr>
                <a:defRPr/>
              </a:pPr>
              <a:t>67</a:t>
            </a:fld>
            <a:endParaRPr lang="en-US"/>
          </a:p>
        </p:txBody>
      </p:sp>
      <p:sp>
        <p:nvSpPr>
          <p:cNvPr id="81923" name="Rectangle 1"/>
          <p:cNvSpPr>
            <a:spLocks noGrp="1" noChangeArrowheads="1"/>
          </p:cNvSpPr>
          <p:nvPr>
            <p:ph type="title"/>
          </p:nvPr>
        </p:nvSpPr>
        <p:spPr>
          <a:xfrm>
            <a:off x="457200" y="1588"/>
            <a:ext cx="8229600" cy="1509712"/>
          </a:xfrm>
        </p:spPr>
        <p:txBody>
          <a:bodyPr rIns="81279"/>
          <a:lstStyle/>
          <a:p>
            <a:pPr indent="0" eaLnBrk="1" hangingPunct="1"/>
            <a:r>
              <a:rPr lang="en-US" dirty="0" smtClean="0"/>
              <a:t>Fill in the gaps</a:t>
            </a:r>
          </a:p>
        </p:txBody>
      </p:sp>
      <p:sp>
        <p:nvSpPr>
          <p:cNvPr id="81924" name="Rectangle 2"/>
          <p:cNvSpPr>
            <a:spLocks noGrp="1" noChangeArrowheads="1"/>
          </p:cNvSpPr>
          <p:nvPr>
            <p:ph type="body" idx="1"/>
          </p:nvPr>
        </p:nvSpPr>
        <p:spPr>
          <a:xfrm>
            <a:off x="457200" y="1371600"/>
            <a:ext cx="8229600" cy="5257800"/>
          </a:xfrm>
        </p:spPr>
        <p:txBody>
          <a:bodyPr rIns="81279"/>
          <a:lstStyle/>
          <a:p>
            <a:pPr eaLnBrk="1" hangingPunct="1"/>
            <a:r>
              <a:rPr lang="en-US" sz="2400" dirty="0" smtClean="0"/>
              <a:t>The mammalian heart is made up of a special type of muscle called ------------------ muscle.  This muscle has the ability to contract and relax without any stimulation and is therefore said to be -------------.  The heart beat is initiated in an area of the right atrium called the -----------------------------------.  The wave of excitation passes across both atria until it reaches an area of tissue called the --------------------. This in turn passes the wave to a group of </a:t>
            </a:r>
            <a:r>
              <a:rPr lang="en-US" sz="2400" dirty="0" err="1" smtClean="0"/>
              <a:t>fibres</a:t>
            </a:r>
            <a:r>
              <a:rPr lang="en-US" sz="2400" dirty="0" smtClean="0"/>
              <a:t> called the ---------------------------- and then the -------------------- ------------------- which transfer the wave to the tip of the ventricles.  This causes the ventricles to -----------------  from the base upwards and forces blood to flow out of the heart through the aorta and the ------------------.</a:t>
            </a:r>
          </a:p>
        </p:txBody>
      </p:sp>
      <p:sp>
        <p:nvSpPr>
          <p:cNvPr id="81925" name="Rectangle 3"/>
          <p:cNvSpPr>
            <a:spLocks/>
          </p:cNvSpPr>
          <p:nvPr/>
        </p:nvSpPr>
        <p:spPr bwMode="auto">
          <a:xfrm>
            <a:off x="7448550" y="6245225"/>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lgn="ctr"/>
            <a:r>
              <a:rPr lang="en-US" sz="1400">
                <a:solidFill>
                  <a:schemeClr val="tx1"/>
                </a:solidFill>
                <a:latin typeface="Arial" charset="0"/>
                <a:cs typeface="Arial" charset="0"/>
                <a:sym typeface="Arial" charset="0"/>
              </a:rPr>
              <a:t>57</a:t>
            </a:r>
          </a:p>
        </p:txBody>
      </p:sp>
    </p:spTree>
    <p:extLst>
      <p:ext uri="{BB962C8B-B14F-4D97-AF65-F5344CB8AC3E}">
        <p14:creationId xmlns:p14="http://schemas.microsoft.com/office/powerpoint/2010/main" val="419962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Modifying the resting heart rate</a:t>
            </a:r>
            <a:endParaRPr lang="en-GB" dirty="0"/>
          </a:p>
        </p:txBody>
      </p:sp>
      <p:pic>
        <p:nvPicPr>
          <p:cNvPr id="4" name="Content Placeholder 3"/>
          <p:cNvPicPr>
            <a:picLocks noGrp="1" noChangeAspect="1"/>
          </p:cNvPicPr>
          <p:nvPr>
            <p:ph idx="1"/>
          </p:nvPr>
        </p:nvPicPr>
        <p:blipFill>
          <a:blip r:embed="rId2"/>
          <a:stretch>
            <a:fillRect/>
          </a:stretch>
        </p:blipFill>
        <p:spPr>
          <a:xfrm>
            <a:off x="1281112" y="1417638"/>
            <a:ext cx="6581775" cy="4847530"/>
          </a:xfrm>
          <a:prstGeom prst="rect">
            <a:avLst/>
          </a:prstGeom>
        </p:spPr>
      </p:pic>
    </p:spTree>
    <p:extLst>
      <p:ext uri="{BB962C8B-B14F-4D97-AF65-F5344CB8AC3E}">
        <p14:creationId xmlns:p14="http://schemas.microsoft.com/office/powerpoint/2010/main" val="12517834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301" y="5508171"/>
            <a:ext cx="7391400" cy="923330"/>
          </a:xfrm>
          <a:prstGeom prst="rect">
            <a:avLst/>
          </a:prstGeom>
          <a:noFill/>
        </p:spPr>
        <p:txBody>
          <a:bodyPr wrap="square" rtlCol="0">
            <a:spAutoFit/>
          </a:bodyPr>
          <a:lstStyle/>
          <a:p>
            <a:r>
              <a:rPr lang="en-GB" dirty="0" smtClean="0"/>
              <a:t>Which of these centres is simulated depends upon the nerve impulses they receive from two types of receptor, which respond to stimuli of either chemical or pressure changes in the blood.</a:t>
            </a:r>
            <a:endParaRPr lang="en-GB" dirty="0"/>
          </a:p>
        </p:txBody>
      </p:sp>
      <p:pic>
        <p:nvPicPr>
          <p:cNvPr id="6" name="Picture 5"/>
          <p:cNvPicPr>
            <a:picLocks noChangeAspect="1"/>
          </p:cNvPicPr>
          <p:nvPr/>
        </p:nvPicPr>
        <p:blipFill>
          <a:blip r:embed="rId2"/>
          <a:stretch>
            <a:fillRect/>
          </a:stretch>
        </p:blipFill>
        <p:spPr>
          <a:xfrm>
            <a:off x="838200" y="152400"/>
            <a:ext cx="6943725" cy="4972050"/>
          </a:xfrm>
          <a:prstGeom prst="rect">
            <a:avLst/>
          </a:prstGeom>
        </p:spPr>
      </p:pic>
    </p:spTree>
    <p:extLst>
      <p:ext uri="{BB962C8B-B14F-4D97-AF65-F5344CB8AC3E}">
        <p14:creationId xmlns:p14="http://schemas.microsoft.com/office/powerpoint/2010/main" val="1829850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Communication methods in organisms</a:t>
            </a:r>
            <a:endParaRPr lang="en-GB" dirty="0"/>
          </a:p>
        </p:txBody>
      </p:sp>
      <p:sp>
        <p:nvSpPr>
          <p:cNvPr id="3" name="Content Placeholder 2"/>
          <p:cNvSpPr>
            <a:spLocks noGrp="1"/>
          </p:cNvSpPr>
          <p:nvPr>
            <p:ph idx="1"/>
          </p:nvPr>
        </p:nvSpPr>
        <p:spPr/>
        <p:txBody>
          <a:bodyPr/>
          <a:lstStyle/>
          <a:p>
            <a:r>
              <a:rPr lang="en-GB" dirty="0" smtClean="0"/>
              <a:t>Hormones – relatively slow process, found in both plants and animals</a:t>
            </a:r>
          </a:p>
          <a:p>
            <a:r>
              <a:rPr lang="en-GB" dirty="0" smtClean="0"/>
              <a:t>Nervous system – more rapid means of communication found in animals</a:t>
            </a:r>
            <a:endParaRPr lang="en-GB" dirty="0"/>
          </a:p>
        </p:txBody>
      </p:sp>
    </p:spTree>
    <p:extLst>
      <p:ext uri="{BB962C8B-B14F-4D97-AF65-F5344CB8AC3E}">
        <p14:creationId xmlns:p14="http://schemas.microsoft.com/office/powerpoint/2010/main" val="29392342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Nervous system controlling the heart</a:t>
            </a:r>
            <a:endParaRPr lang="en-GB" dirty="0"/>
          </a:p>
        </p:txBody>
      </p:sp>
      <p:sp>
        <p:nvSpPr>
          <p:cNvPr id="3" name="Content Placeholder 2"/>
          <p:cNvSpPr>
            <a:spLocks noGrp="1"/>
          </p:cNvSpPr>
          <p:nvPr>
            <p:ph idx="1"/>
          </p:nvPr>
        </p:nvSpPr>
        <p:spPr/>
        <p:txBody>
          <a:bodyPr/>
          <a:lstStyle/>
          <a:p>
            <a:r>
              <a:rPr lang="en-GB" dirty="0" smtClean="0"/>
              <a:t>When do you think the sympathetic nervous system is most dominant?</a:t>
            </a:r>
          </a:p>
          <a:p>
            <a:r>
              <a:rPr lang="en-GB" dirty="0" smtClean="0">
                <a:solidFill>
                  <a:srgbClr val="FF0000"/>
                </a:solidFill>
              </a:rPr>
              <a:t>Stress and excitement</a:t>
            </a:r>
          </a:p>
          <a:p>
            <a:r>
              <a:rPr lang="en-GB" dirty="0" smtClean="0"/>
              <a:t>When do you think the parasympathetic nervous system is most dominant?</a:t>
            </a:r>
          </a:p>
          <a:p>
            <a:r>
              <a:rPr lang="en-GB" dirty="0" smtClean="0">
                <a:solidFill>
                  <a:srgbClr val="FF0000"/>
                </a:solidFill>
              </a:rPr>
              <a:t>Rest and Sleep</a:t>
            </a:r>
            <a:endParaRPr lang="en-GB" dirty="0">
              <a:solidFill>
                <a:srgbClr val="FF0000"/>
              </a:solidFill>
            </a:endParaRPr>
          </a:p>
        </p:txBody>
      </p:sp>
    </p:spTree>
    <p:extLst>
      <p:ext uri="{BB962C8B-B14F-4D97-AF65-F5344CB8AC3E}">
        <p14:creationId xmlns:p14="http://schemas.microsoft.com/office/powerpoint/2010/main" val="410197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762000"/>
            <a:ext cx="6919762" cy="4329112"/>
          </a:xfrm>
          <a:prstGeom prst="rect">
            <a:avLst/>
          </a:prstGeom>
        </p:spPr>
      </p:pic>
    </p:spTree>
    <p:extLst>
      <p:ext uri="{BB962C8B-B14F-4D97-AF65-F5344CB8AC3E}">
        <p14:creationId xmlns:p14="http://schemas.microsoft.com/office/powerpoint/2010/main" val="34354610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 by Chemoreceptors</a:t>
            </a:r>
            <a:endParaRPr lang="en-GB" dirty="0"/>
          </a:p>
        </p:txBody>
      </p:sp>
      <p:sp>
        <p:nvSpPr>
          <p:cNvPr id="3" name="Content Placeholder 2"/>
          <p:cNvSpPr>
            <a:spLocks noGrp="1"/>
          </p:cNvSpPr>
          <p:nvPr>
            <p:ph idx="1"/>
          </p:nvPr>
        </p:nvSpPr>
        <p:spPr/>
        <p:txBody>
          <a:bodyPr/>
          <a:lstStyle/>
          <a:p>
            <a:r>
              <a:rPr lang="en-GB" dirty="0" smtClean="0"/>
              <a:t>Chemoreceptors are found in the wall of carotid arteries (the arteries that serve the brain)</a:t>
            </a:r>
          </a:p>
          <a:p>
            <a:r>
              <a:rPr lang="en-GB" dirty="0" smtClean="0"/>
              <a:t>These are sensitive to pH in the blood</a:t>
            </a:r>
          </a:p>
          <a:p>
            <a:r>
              <a:rPr lang="en-GB" dirty="0" smtClean="0"/>
              <a:t>CO</a:t>
            </a:r>
            <a:r>
              <a:rPr lang="en-GB" baseline="-25000" dirty="0" smtClean="0"/>
              <a:t>2</a:t>
            </a:r>
            <a:r>
              <a:rPr lang="en-GB" dirty="0" smtClean="0"/>
              <a:t> levels will affect the pH of the blood</a:t>
            </a:r>
          </a:p>
          <a:p>
            <a:r>
              <a:rPr lang="en-GB" dirty="0" smtClean="0"/>
              <a:t>Exercise will increase </a:t>
            </a:r>
            <a:r>
              <a:rPr lang="en-GB" dirty="0"/>
              <a:t>CO</a:t>
            </a:r>
            <a:r>
              <a:rPr lang="en-GB" baseline="-25000" dirty="0"/>
              <a:t>2</a:t>
            </a:r>
            <a:r>
              <a:rPr lang="en-GB" dirty="0"/>
              <a:t> levels </a:t>
            </a:r>
          </a:p>
        </p:txBody>
      </p:sp>
    </p:spTree>
    <p:extLst>
      <p:ext uri="{BB962C8B-B14F-4D97-AF65-F5344CB8AC3E}">
        <p14:creationId xmlns:p14="http://schemas.microsoft.com/office/powerpoint/2010/main" val="17329649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514027"/>
          </a:xfrm>
          <a:prstGeom prst="rect">
            <a:avLst/>
          </a:prstGeom>
        </p:spPr>
        <p:txBody>
          <a:bodyPr wrap="square">
            <a:spAutoFit/>
          </a:bodyPr>
          <a:lstStyle/>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CO</a:t>
            </a:r>
            <a:r>
              <a:rPr lang="en-GB" sz="2300" baseline="-25000" dirty="0">
                <a:latin typeface="Calibri" panose="020F0502020204030204" pitchFamily="34" charset="0"/>
                <a:ea typeface="Calibri" panose="020F0502020204030204" pitchFamily="34" charset="0"/>
                <a:cs typeface="Calibri" panose="020F0502020204030204" pitchFamily="34" charset="0"/>
              </a:rPr>
              <a:t>2</a:t>
            </a:r>
            <a:r>
              <a:rPr lang="en-GB" sz="2300" dirty="0">
                <a:latin typeface="Calibri" panose="020F0502020204030204" pitchFamily="34" charset="0"/>
                <a:ea typeface="Calibri" panose="020F0502020204030204" pitchFamily="34" charset="0"/>
                <a:cs typeface="Calibri" panose="020F0502020204030204" pitchFamily="34" charset="0"/>
              </a:rPr>
              <a:t> levels increase so pH of the blood is ______________</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Chemoreceptors in wall of carotid arteries and the aorta detect the change and send an impulse to the ______________________</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This centre _______________ impulses sent to SAN via sympathetic nervous system</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Rate of production of excitation wave increased</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Heart rate is _______________</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Blood flow increased so CO</a:t>
            </a:r>
            <a:r>
              <a:rPr lang="en-GB" sz="2300" baseline="-25000" dirty="0">
                <a:latin typeface="Calibri" panose="020F0502020204030204" pitchFamily="34" charset="0"/>
                <a:ea typeface="Calibri" panose="020F0502020204030204" pitchFamily="34" charset="0"/>
                <a:cs typeface="Calibri" panose="020F0502020204030204" pitchFamily="34" charset="0"/>
              </a:rPr>
              <a:t>2 </a:t>
            </a:r>
            <a:r>
              <a:rPr lang="en-GB" sz="2300" dirty="0">
                <a:latin typeface="Calibri" panose="020F0502020204030204" pitchFamily="34" charset="0"/>
                <a:ea typeface="Calibri" panose="020F0502020204030204" pitchFamily="34" charset="0"/>
                <a:cs typeface="Calibri" panose="020F0502020204030204" pitchFamily="34" charset="0"/>
              </a:rPr>
              <a:t>removed by lungs</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pH of blood returns to normal</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Chemoreceptors in wall of carotid arteries and the aorta detect the change </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Frequency of nerve impulses to medulla oblongata ________________</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Heart rate ________________</a:t>
            </a:r>
            <a:endParaRPr lang="en-GB" sz="2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91153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smtClean="0"/>
              <a:t>Control by pressure receptors</a:t>
            </a:r>
            <a:endParaRPr lang="en-GB" dirty="0"/>
          </a:p>
        </p:txBody>
      </p:sp>
      <p:sp>
        <p:nvSpPr>
          <p:cNvPr id="3" name="Content Placeholder 2"/>
          <p:cNvSpPr>
            <a:spLocks noGrp="1"/>
          </p:cNvSpPr>
          <p:nvPr>
            <p:ph idx="1"/>
          </p:nvPr>
        </p:nvSpPr>
        <p:spPr>
          <a:xfrm>
            <a:off x="152400" y="990600"/>
            <a:ext cx="8229600" cy="4525963"/>
          </a:xfrm>
        </p:spPr>
        <p:txBody>
          <a:bodyPr>
            <a:normAutofit fontScale="92500" lnSpcReduction="10000"/>
          </a:bodyPr>
          <a:lstStyle/>
          <a:p>
            <a:pPr marL="0" indent="0">
              <a:buNone/>
            </a:pPr>
            <a:r>
              <a:rPr lang="en-GB" dirty="0" smtClean="0"/>
              <a:t>Pressure </a:t>
            </a:r>
            <a:r>
              <a:rPr lang="en-GB" dirty="0"/>
              <a:t>receptors are found in the wall of carotid arteries and the aorta. They respond to changes in blood pressure</a:t>
            </a:r>
            <a:r>
              <a:rPr lang="en-GB" dirty="0" smtClean="0"/>
              <a:t>.</a:t>
            </a:r>
          </a:p>
          <a:p>
            <a:pPr marL="0" indent="0">
              <a:buNone/>
            </a:pPr>
            <a:r>
              <a:rPr lang="en-GB" b="1" dirty="0" smtClean="0"/>
              <a:t>When blood pressure is high:</a:t>
            </a:r>
          </a:p>
          <a:p>
            <a:pPr marL="0" indent="0">
              <a:buNone/>
            </a:pPr>
            <a:r>
              <a:rPr lang="en-GB" dirty="0" smtClean="0"/>
              <a:t>Pressure receptors transmit more impulses to the centre in the medulla oblongata that decreases heart rate .</a:t>
            </a:r>
          </a:p>
          <a:p>
            <a:pPr marL="0" indent="0">
              <a:buNone/>
            </a:pPr>
            <a:r>
              <a:rPr lang="en-GB" dirty="0" smtClean="0"/>
              <a:t>The centre sends impulses via the parasympathetic nervous system to the SAN which leads to a decrease in heart rate</a:t>
            </a:r>
            <a:endParaRPr lang="en-GB" dirty="0"/>
          </a:p>
          <a:p>
            <a:endParaRPr lang="en-GB" dirty="0"/>
          </a:p>
        </p:txBody>
      </p:sp>
    </p:spTree>
    <p:extLst>
      <p:ext uri="{BB962C8B-B14F-4D97-AF65-F5344CB8AC3E}">
        <p14:creationId xmlns:p14="http://schemas.microsoft.com/office/powerpoint/2010/main" val="4278127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Control by pressure receptors</a:t>
            </a:r>
          </a:p>
        </p:txBody>
      </p:sp>
      <p:sp>
        <p:nvSpPr>
          <p:cNvPr id="3" name="Content Placeholder 2"/>
          <p:cNvSpPr>
            <a:spLocks noGrp="1"/>
          </p:cNvSpPr>
          <p:nvPr>
            <p:ph idx="1"/>
          </p:nvPr>
        </p:nvSpPr>
        <p:spPr/>
        <p:txBody>
          <a:bodyPr>
            <a:normAutofit fontScale="92500" lnSpcReduction="10000"/>
          </a:bodyPr>
          <a:lstStyle/>
          <a:p>
            <a:r>
              <a:rPr lang="en-GB" b="1" dirty="0"/>
              <a:t>When blood pressure is </a:t>
            </a:r>
            <a:r>
              <a:rPr lang="en-GB" b="1" dirty="0" smtClean="0"/>
              <a:t>low:</a:t>
            </a:r>
          </a:p>
          <a:p>
            <a:pPr marL="0" indent="0">
              <a:buNone/>
            </a:pPr>
            <a:r>
              <a:rPr lang="en-GB" dirty="0"/>
              <a:t>Pressure receptors transmit more impulses to the centre in the medulla oblongata that </a:t>
            </a:r>
            <a:r>
              <a:rPr lang="en-GB" dirty="0" smtClean="0"/>
              <a:t>increases </a:t>
            </a:r>
            <a:r>
              <a:rPr lang="en-GB" dirty="0"/>
              <a:t>heart rate .</a:t>
            </a:r>
          </a:p>
          <a:p>
            <a:pPr marL="0" indent="0">
              <a:buNone/>
            </a:pPr>
            <a:r>
              <a:rPr lang="en-GB" dirty="0"/>
              <a:t>The centre sends impulses via the </a:t>
            </a:r>
            <a:r>
              <a:rPr lang="en-GB" dirty="0" smtClean="0"/>
              <a:t>sympathetic </a:t>
            </a:r>
            <a:r>
              <a:rPr lang="en-GB" dirty="0"/>
              <a:t>nervous system to the SAN which leads to a </a:t>
            </a:r>
            <a:r>
              <a:rPr lang="en-GB" dirty="0" smtClean="0"/>
              <a:t>increase </a:t>
            </a:r>
            <a:r>
              <a:rPr lang="en-GB" dirty="0"/>
              <a:t>in heart </a:t>
            </a:r>
            <a:r>
              <a:rPr lang="en-GB" dirty="0" smtClean="0"/>
              <a:t>rate</a:t>
            </a:r>
          </a:p>
          <a:p>
            <a:pPr marL="0" indent="0">
              <a:buNone/>
            </a:pPr>
            <a:r>
              <a:rPr lang="en-GB" u="sng" dirty="0">
                <a:hlinkClick r:id="rId2"/>
              </a:rPr>
              <a:t>http://highered.mheducation.com/sites/0072507470/student_view0/chapter21/animation__baroreceptor_reflex_control_of_blood_pressure.html</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416099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19200" y="-26126"/>
            <a:ext cx="6457950" cy="6562725"/>
          </a:xfrm>
          <a:prstGeom prst="rect">
            <a:avLst/>
          </a:prstGeom>
        </p:spPr>
      </p:pic>
    </p:spTree>
    <p:extLst>
      <p:ext uri="{BB962C8B-B14F-4D97-AF65-F5344CB8AC3E}">
        <p14:creationId xmlns:p14="http://schemas.microsoft.com/office/powerpoint/2010/main" val="3334642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lstStyle/>
          <a:p>
            <a:r>
              <a:rPr lang="en-GB" dirty="0"/>
              <a:t>The sequence of events can be summarised as:</a:t>
            </a:r>
          </a:p>
          <a:p>
            <a:r>
              <a:rPr lang="en-GB" dirty="0" smtClean="0"/>
              <a:t>Stimulus     </a:t>
            </a:r>
            <a:r>
              <a:rPr lang="en-GB" dirty="0"/>
              <a:t>receptor    coordinator     effector </a:t>
            </a:r>
            <a:endParaRPr lang="en-GB" dirty="0" smtClean="0"/>
          </a:p>
          <a:p>
            <a:pPr marL="0" indent="0">
              <a:buNone/>
            </a:pPr>
            <a:r>
              <a:rPr lang="en-GB" dirty="0" smtClean="0"/>
              <a:t>      response</a:t>
            </a:r>
            <a:endParaRPr lang="en-GB" dirty="0"/>
          </a:p>
          <a:p>
            <a:endParaRPr lang="en-GB" dirty="0"/>
          </a:p>
        </p:txBody>
      </p:sp>
      <p:cxnSp>
        <p:nvCxnSpPr>
          <p:cNvPr id="5" name="Straight Arrow Connector 4"/>
          <p:cNvCxnSpPr/>
          <p:nvPr/>
        </p:nvCxnSpPr>
        <p:spPr>
          <a:xfrm>
            <a:off x="2362200" y="2267712"/>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191000" y="225552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477000" y="225552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7700" y="28194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858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Taxes</a:t>
            </a:r>
            <a:endParaRPr lang="en-GB" dirty="0"/>
          </a:p>
        </p:txBody>
      </p:sp>
      <p:sp>
        <p:nvSpPr>
          <p:cNvPr id="3" name="Content Placeholder 2"/>
          <p:cNvSpPr>
            <a:spLocks noGrp="1"/>
          </p:cNvSpPr>
          <p:nvPr>
            <p:ph idx="1"/>
          </p:nvPr>
        </p:nvSpPr>
        <p:spPr/>
        <p:txBody>
          <a:bodyPr/>
          <a:lstStyle/>
          <a:p>
            <a:r>
              <a:rPr lang="en-GB" dirty="0" smtClean="0"/>
              <a:t>A </a:t>
            </a:r>
            <a:r>
              <a:rPr lang="en-GB" b="1" dirty="0" smtClean="0"/>
              <a:t>taxis</a:t>
            </a:r>
            <a:r>
              <a:rPr lang="en-GB" dirty="0" smtClean="0"/>
              <a:t> is a simple response whose direction is determined by the direction of the stimulus</a:t>
            </a:r>
          </a:p>
          <a:p>
            <a:r>
              <a:rPr lang="en-GB" altLang="en-US" u="sng" dirty="0" smtClean="0">
                <a:latin typeface="Cambria" panose="02040503050406030204" pitchFamily="18" charset="0"/>
              </a:rPr>
              <a:t>Directional</a:t>
            </a:r>
            <a:r>
              <a:rPr lang="en-GB" altLang="en-US" dirty="0" smtClean="0">
                <a:latin typeface="Cambria" panose="02040503050406030204" pitchFamily="18" charset="0"/>
              </a:rPr>
              <a:t> response to stimulus </a:t>
            </a:r>
            <a:r>
              <a:rPr lang="en-GB" altLang="en-US" dirty="0" err="1" smtClean="0">
                <a:latin typeface="Cambria" panose="02040503050406030204" pitchFamily="18" charset="0"/>
              </a:rPr>
              <a:t>ie</a:t>
            </a:r>
            <a:r>
              <a:rPr lang="en-GB" altLang="en-US" dirty="0" smtClean="0">
                <a:latin typeface="Cambria" panose="02040503050406030204" pitchFamily="18" charset="0"/>
              </a:rPr>
              <a:t> – moves toward (positive taxis) or away (negative taxis) from the stimulus</a:t>
            </a:r>
          </a:p>
          <a:p>
            <a:pPr marL="0" indent="0">
              <a:buNone/>
            </a:pPr>
            <a:endParaRPr lang="en-GB" dirty="0"/>
          </a:p>
        </p:txBody>
      </p:sp>
    </p:spTree>
    <p:extLst>
      <p:ext uri="{BB962C8B-B14F-4D97-AF65-F5344CB8AC3E}">
        <p14:creationId xmlns:p14="http://schemas.microsoft.com/office/powerpoint/2010/main" val="2899878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3554</Words>
  <Application>Microsoft Office PowerPoint</Application>
  <PresentationFormat>On-screen Show (4:3)</PresentationFormat>
  <Paragraphs>312</Paragraphs>
  <Slides>76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Arial</vt:lpstr>
      <vt:lpstr>Arial Bold</vt:lpstr>
      <vt:lpstr>Calibri</vt:lpstr>
      <vt:lpstr>Cambria</vt:lpstr>
      <vt:lpstr>Lucida Grande</vt:lpstr>
      <vt:lpstr>Times New Roman</vt:lpstr>
      <vt:lpstr>Verdana</vt:lpstr>
      <vt:lpstr>Verdana Bold</vt:lpstr>
      <vt:lpstr>Office Theme</vt:lpstr>
      <vt:lpstr>3.6  Organisms respond to changes in their internal and external environments</vt:lpstr>
      <vt:lpstr>Specification</vt:lpstr>
      <vt:lpstr>3.6.1  Stimuli, both internal and external, are detected and lead to a response </vt:lpstr>
      <vt:lpstr>Organisms increase their chance of survival by responding to changes in their environment.  </vt:lpstr>
      <vt:lpstr>Organisms increase their chance of survival by responding to changes in their environment.  </vt:lpstr>
      <vt:lpstr>What is needed for control and co-ordination?</vt:lpstr>
      <vt:lpstr>Communication methods in organisms</vt:lpstr>
      <vt:lpstr>PowerPoint Presentation</vt:lpstr>
      <vt:lpstr>Taxes</vt:lpstr>
      <vt:lpstr>Examples of taxes</vt:lpstr>
      <vt:lpstr>Examples of taxes</vt:lpstr>
      <vt:lpstr>Kineses</vt:lpstr>
      <vt:lpstr>Examples of kinesis</vt:lpstr>
      <vt:lpstr>Kineses vs Taxes Bozeman https://www.youtube.com/watch?v=jSKkecFzD50 </vt:lpstr>
      <vt:lpstr>Tropisms</vt:lpstr>
      <vt:lpstr>Plant growth factors</vt:lpstr>
      <vt:lpstr>Plant growth factors</vt:lpstr>
      <vt:lpstr>Phototropism in flowering plants</vt:lpstr>
      <vt:lpstr>Phototropism in flowering plants</vt:lpstr>
      <vt:lpstr>PowerPoint Presentation</vt:lpstr>
      <vt:lpstr>How would IAA affect roots?</vt:lpstr>
      <vt:lpstr>PowerPoint Presentation</vt:lpstr>
      <vt:lpstr>Gravitropism</vt:lpstr>
      <vt:lpstr>Gravitropism in flowering  plants – roots https://www.youtube.com/watch?v=pi3P3uJOsN4</vt:lpstr>
      <vt:lpstr>Gravitropism in flowering  plants - roots</vt:lpstr>
      <vt:lpstr>Gravitropism in flowering  plants - shoots</vt:lpstr>
      <vt:lpstr>Role of IAA in elongation growth </vt:lpstr>
      <vt:lpstr>A reflex Arc</vt:lpstr>
      <vt:lpstr>PowerPoint Presentation</vt:lpstr>
      <vt:lpstr>PowerPoint Presentation</vt:lpstr>
      <vt:lpstr>The Spinal cord</vt:lpstr>
      <vt:lpstr>Function of the Spinal cord</vt:lpstr>
      <vt:lpstr>Why are reflex arcs important?</vt:lpstr>
      <vt:lpstr>PowerPoint Presentation</vt:lpstr>
      <vt:lpstr>PowerPoint Presentation</vt:lpstr>
      <vt:lpstr>PowerPoint Presentation</vt:lpstr>
      <vt:lpstr>Sensory fibres of the peripheral system enter the cord via the dorsal routes. The cell bodies of the sensory fibres are found in the dorsal root ganglia which lie alongside the spinal cord. The motor fibres leave via the ventral routes.</vt:lpstr>
      <vt:lpstr>Reflex arc animation</vt:lpstr>
      <vt:lpstr>PowerPoint Presentation</vt:lpstr>
      <vt:lpstr>The importance of reflex arcs</vt:lpstr>
      <vt:lpstr>The importance of reflex arcs</vt:lpstr>
      <vt:lpstr>Sensory receptors</vt:lpstr>
      <vt:lpstr>PowerPoint Presentation</vt:lpstr>
      <vt:lpstr>3.6.1.2 Receptors</vt:lpstr>
      <vt:lpstr>Pacinian corpuscle</vt:lpstr>
      <vt:lpstr>Sensory receptors acts as transducers</vt:lpstr>
      <vt:lpstr>Pacinian corpuscle</vt:lpstr>
      <vt:lpstr>Pacinian corpuscle</vt:lpstr>
      <vt:lpstr>PowerPoint Presentation</vt:lpstr>
      <vt:lpstr>PowerPoint Presentation</vt:lpstr>
      <vt:lpstr>Receptors working together in the eye</vt:lpstr>
      <vt:lpstr>PowerPoint Presentation</vt:lpstr>
      <vt:lpstr>Rods</vt:lpstr>
      <vt:lpstr>Rods</vt:lpstr>
      <vt:lpstr>PowerPoint Presentation</vt:lpstr>
      <vt:lpstr>Cones</vt:lpstr>
      <vt:lpstr>Cones</vt:lpstr>
      <vt:lpstr>Rods vs Cones</vt:lpstr>
      <vt:lpstr>3.6.1.3 Control of heartrate</vt:lpstr>
      <vt:lpstr>PowerPoint Presentation</vt:lpstr>
      <vt:lpstr>PowerPoint Presentation</vt:lpstr>
      <vt:lpstr>1. Electrical activity in the heart - SAN</vt:lpstr>
      <vt:lpstr>2. Electrical activity in the heart - AVN</vt:lpstr>
      <vt:lpstr>3. Electrical Activity in the heart - Bundle of His</vt:lpstr>
      <vt:lpstr>4. Electrical Activity - the Purkinje Fibres</vt:lpstr>
      <vt:lpstr>The SAN contains self excitable cells but heart rate can be modified by hormones or the nervous system</vt:lpstr>
      <vt:lpstr>Fill in the gaps</vt:lpstr>
      <vt:lpstr>Modifying the resting heart rate</vt:lpstr>
      <vt:lpstr>PowerPoint Presentation</vt:lpstr>
      <vt:lpstr>Nervous system controlling the heart</vt:lpstr>
      <vt:lpstr>PowerPoint Presentation</vt:lpstr>
      <vt:lpstr>Control by Chemoreceptors</vt:lpstr>
      <vt:lpstr>PowerPoint Presentation</vt:lpstr>
      <vt:lpstr>Control by pressure receptors</vt:lpstr>
      <vt:lpstr>Control by pressure receptors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  Organisms respond to changes in their internal and external environments</dc:title>
  <dc:creator>Debbie Haggar</dc:creator>
  <cp:lastModifiedBy>Justine Chatwin</cp:lastModifiedBy>
  <cp:revision>64</cp:revision>
  <dcterms:created xsi:type="dcterms:W3CDTF">2016-10-30T12:25:36Z</dcterms:created>
  <dcterms:modified xsi:type="dcterms:W3CDTF">2019-11-06T13:47:28Z</dcterms:modified>
</cp:coreProperties>
</file>