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activeX/activeX4.xml" ContentType="application/vnd.ms-office.activeX+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2"/>
  </p:notesMasterIdLst>
  <p:sldIdLst>
    <p:sldId id="256" r:id="rId5"/>
    <p:sldId id="430" r:id="rId6"/>
    <p:sldId id="431" r:id="rId7"/>
    <p:sldId id="283" r:id="rId8"/>
    <p:sldId id="269" r:id="rId9"/>
    <p:sldId id="452" r:id="rId10"/>
    <p:sldId id="453" r:id="rId11"/>
    <p:sldId id="418" r:id="rId12"/>
    <p:sldId id="416" r:id="rId13"/>
    <p:sldId id="366" r:id="rId14"/>
    <p:sldId id="432" r:id="rId15"/>
    <p:sldId id="433" r:id="rId16"/>
    <p:sldId id="370" r:id="rId17"/>
    <p:sldId id="379" r:id="rId18"/>
    <p:sldId id="454" r:id="rId19"/>
    <p:sldId id="455" r:id="rId20"/>
    <p:sldId id="456" r:id="rId21"/>
    <p:sldId id="457" r:id="rId22"/>
    <p:sldId id="458" r:id="rId23"/>
    <p:sldId id="380" r:id="rId24"/>
    <p:sldId id="434" r:id="rId25"/>
    <p:sldId id="372" r:id="rId26"/>
    <p:sldId id="284" r:id="rId27"/>
    <p:sldId id="459" r:id="rId28"/>
    <p:sldId id="435" r:id="rId29"/>
    <p:sldId id="383" r:id="rId30"/>
    <p:sldId id="259" r:id="rId31"/>
    <p:sldId id="270" r:id="rId32"/>
    <p:sldId id="464" r:id="rId33"/>
    <p:sldId id="424" r:id="rId34"/>
    <p:sldId id="292" r:id="rId35"/>
    <p:sldId id="460" r:id="rId36"/>
    <p:sldId id="384" r:id="rId37"/>
    <p:sldId id="293" r:id="rId38"/>
    <p:sldId id="260" r:id="rId39"/>
    <p:sldId id="294" r:id="rId40"/>
    <p:sldId id="263" r:id="rId41"/>
    <p:sldId id="387" r:id="rId42"/>
    <p:sldId id="388" r:id="rId43"/>
    <p:sldId id="389" r:id="rId44"/>
    <p:sldId id="296" r:id="rId45"/>
    <p:sldId id="392" r:id="rId46"/>
    <p:sldId id="386" r:id="rId47"/>
    <p:sldId id="300" r:id="rId48"/>
    <p:sldId id="462" r:id="rId49"/>
    <p:sldId id="467" r:id="rId50"/>
    <p:sldId id="468" r:id="rId51"/>
    <p:sldId id="466" r:id="rId52"/>
    <p:sldId id="395" r:id="rId53"/>
    <p:sldId id="264" r:id="rId54"/>
    <p:sldId id="301" r:id="rId55"/>
    <p:sldId id="425" r:id="rId56"/>
    <p:sldId id="465" r:id="rId57"/>
    <p:sldId id="427" r:id="rId58"/>
    <p:sldId id="275" r:id="rId59"/>
    <p:sldId id="306" r:id="rId60"/>
    <p:sldId id="307" r:id="rId61"/>
    <p:sldId id="308" r:id="rId62"/>
    <p:sldId id="309" r:id="rId63"/>
    <p:sldId id="312" r:id="rId64"/>
    <p:sldId id="273" r:id="rId65"/>
    <p:sldId id="313" r:id="rId66"/>
    <p:sldId id="436" r:id="rId67"/>
    <p:sldId id="437" r:id="rId68"/>
    <p:sldId id="438" r:id="rId69"/>
    <p:sldId id="441" r:id="rId70"/>
    <p:sldId id="440" r:id="rId71"/>
    <p:sldId id="449" r:id="rId72"/>
    <p:sldId id="450" r:id="rId73"/>
    <p:sldId id="451" r:id="rId74"/>
    <p:sldId id="470" r:id="rId75"/>
    <p:sldId id="329" r:id="rId76"/>
    <p:sldId id="399" r:id="rId77"/>
    <p:sldId id="314" r:id="rId78"/>
    <p:sldId id="442" r:id="rId79"/>
    <p:sldId id="276" r:id="rId80"/>
    <p:sldId id="461" r:id="rId81"/>
    <p:sldId id="262" r:id="rId82"/>
    <p:sldId id="403" r:id="rId83"/>
    <p:sldId id="315" r:id="rId84"/>
    <p:sldId id="400" r:id="rId85"/>
    <p:sldId id="316" r:id="rId86"/>
    <p:sldId id="317" r:id="rId87"/>
    <p:sldId id="469" r:id="rId88"/>
    <p:sldId id="318" r:id="rId89"/>
    <p:sldId id="401" r:id="rId90"/>
    <p:sldId id="402" r:id="rId91"/>
    <p:sldId id="429" r:id="rId92"/>
    <p:sldId id="321" r:id="rId93"/>
    <p:sldId id="471" r:id="rId94"/>
    <p:sldId id="443" r:id="rId95"/>
    <p:sldId id="444" r:id="rId96"/>
    <p:sldId id="445" r:id="rId97"/>
    <p:sldId id="404" r:id="rId98"/>
    <p:sldId id="319" r:id="rId99"/>
    <p:sldId id="320" r:id="rId100"/>
    <p:sldId id="446" r:id="rId101"/>
    <p:sldId id="406" r:id="rId102"/>
    <p:sldId id="463" r:id="rId103"/>
    <p:sldId id="407" r:id="rId104"/>
    <p:sldId id="327" r:id="rId105"/>
    <p:sldId id="428" r:id="rId106"/>
    <p:sldId id="447" r:id="rId107"/>
    <p:sldId id="408" r:id="rId108"/>
    <p:sldId id="349" r:id="rId109"/>
    <p:sldId id="448" r:id="rId110"/>
    <p:sldId id="350" r:id="rId1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CF274-3C29-4719-9ED5-0F1F8331EA68}" v="1" dt="2022-12-05T09:39:12.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98676" autoAdjust="0"/>
  </p:normalViewPr>
  <p:slideViewPr>
    <p:cSldViewPr>
      <p:cViewPr varScale="1">
        <p:scale>
          <a:sx n="86" d="100"/>
          <a:sy n="86" d="100"/>
        </p:scale>
        <p:origin x="151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6/11/relationships/changesInfo" Target="changesInfos/changesInfo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118"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happelow" userId="6f2377ed-8587-40c5-949e-efd7e5f698d5" providerId="ADAL" clId="{409CF274-3C29-4719-9ED5-0F1F8331EA68}"/>
    <pc:docChg chg="custSel delSld modSld">
      <pc:chgData name="Alex Chappelow" userId="6f2377ed-8587-40c5-949e-efd7e5f698d5" providerId="ADAL" clId="{409CF274-3C29-4719-9ED5-0F1F8331EA68}" dt="2022-12-05T09:41:46.729" v="183" actId="20577"/>
      <pc:docMkLst>
        <pc:docMk/>
      </pc:docMkLst>
      <pc:sldChg chg="del">
        <pc:chgData name="Alex Chappelow" userId="6f2377ed-8587-40c5-949e-efd7e5f698d5" providerId="ADAL" clId="{409CF274-3C29-4719-9ED5-0F1F8331EA68}" dt="2022-12-05T09:36:34.166" v="2" actId="47"/>
        <pc:sldMkLst>
          <pc:docMk/>
          <pc:sldMk cId="1070347673" sldId="261"/>
        </pc:sldMkLst>
      </pc:sldChg>
      <pc:sldChg chg="addSp modSp mod">
        <pc:chgData name="Alex Chappelow" userId="6f2377ed-8587-40c5-949e-efd7e5f698d5" providerId="ADAL" clId="{409CF274-3C29-4719-9ED5-0F1F8331EA68}" dt="2022-12-05T09:41:46.729" v="183" actId="20577"/>
        <pc:sldMkLst>
          <pc:docMk/>
          <pc:sldMk cId="3081281429" sldId="452"/>
        </pc:sldMkLst>
        <pc:spChg chg="mod">
          <ac:chgData name="Alex Chappelow" userId="6f2377ed-8587-40c5-949e-efd7e5f698d5" providerId="ADAL" clId="{409CF274-3C29-4719-9ED5-0F1F8331EA68}" dt="2022-12-05T09:37:47.361" v="35" actId="20577"/>
          <ac:spMkLst>
            <pc:docMk/>
            <pc:sldMk cId="3081281429" sldId="452"/>
            <ac:spMk id="2" creationId="{00000000-0000-0000-0000-000000000000}"/>
          </ac:spMkLst>
        </pc:spChg>
        <pc:spChg chg="add mod">
          <ac:chgData name="Alex Chappelow" userId="6f2377ed-8587-40c5-949e-efd7e5f698d5" providerId="ADAL" clId="{409CF274-3C29-4719-9ED5-0F1F8331EA68}" dt="2022-12-05T09:41:46.729" v="183" actId="20577"/>
          <ac:spMkLst>
            <pc:docMk/>
            <pc:sldMk cId="3081281429" sldId="452"/>
            <ac:spMk id="3" creationId="{17087323-7B61-B4E1-31D7-4E531D323E83}"/>
          </ac:spMkLst>
        </pc:spChg>
        <pc:picChg chg="mod">
          <ac:chgData name="Alex Chappelow" userId="6f2377ed-8587-40c5-949e-efd7e5f698d5" providerId="ADAL" clId="{409CF274-3C29-4719-9ED5-0F1F8331EA68}" dt="2022-12-05T09:37:42.072" v="6" actId="1076"/>
          <ac:picMkLst>
            <pc:docMk/>
            <pc:sldMk cId="3081281429" sldId="452"/>
            <ac:picMk id="4" creationId="{00000000-0000-0000-0000-000000000000}"/>
          </ac:picMkLst>
        </pc:picChg>
      </pc:sldChg>
      <pc:sldChg chg="del">
        <pc:chgData name="Alex Chappelow" userId="6f2377ed-8587-40c5-949e-efd7e5f698d5" providerId="ADAL" clId="{409CF274-3C29-4719-9ED5-0F1F8331EA68}" dt="2022-12-05T09:36:32.138" v="0" actId="47"/>
        <pc:sldMkLst>
          <pc:docMk/>
          <pc:sldMk cId="897843118" sldId="472"/>
        </pc:sldMkLst>
      </pc:sldChg>
      <pc:sldChg chg="del">
        <pc:chgData name="Alex Chappelow" userId="6f2377ed-8587-40c5-949e-efd7e5f698d5" providerId="ADAL" clId="{409CF274-3C29-4719-9ED5-0F1F8331EA68}" dt="2022-12-05T09:36:33.306" v="1" actId="47"/>
        <pc:sldMkLst>
          <pc:docMk/>
          <pc:sldMk cId="3826738363" sldId="473"/>
        </pc:sldMkLst>
      </pc:sldChg>
      <pc:sldChg chg="del">
        <pc:chgData name="Alex Chappelow" userId="6f2377ed-8587-40c5-949e-efd7e5f698d5" providerId="ADAL" clId="{409CF274-3C29-4719-9ED5-0F1F8331EA68}" dt="2022-12-05T09:36:35.084" v="3" actId="47"/>
        <pc:sldMkLst>
          <pc:docMk/>
          <pc:sldMk cId="2757423391" sldId="474"/>
        </pc:sldMkLst>
      </pc:sldChg>
      <pc:sldChg chg="del">
        <pc:chgData name="Alex Chappelow" userId="6f2377ed-8587-40c5-949e-efd7e5f698d5" providerId="ADAL" clId="{409CF274-3C29-4719-9ED5-0F1F8331EA68}" dt="2022-12-05T09:36:35.988" v="4" actId="47"/>
        <pc:sldMkLst>
          <pc:docMk/>
          <pc:sldMk cId="3854685797" sldId="4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3353ADE7-9698-4EDD-9FE6-AF10E63336FC}" type="datetimeFigureOut">
              <a:rPr lang="en-GB" smtClean="0"/>
              <a:t>05/12/2022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E454702-67B4-44B7-BBAC-AA9262D36625}" type="slidenum">
              <a:rPr lang="en-GB" smtClean="0"/>
              <a:t>‹#›</a:t>
            </a:fld>
            <a:endParaRPr lang="en-GB"/>
          </a:p>
        </p:txBody>
      </p:sp>
    </p:spTree>
    <p:extLst>
      <p:ext uri="{BB962C8B-B14F-4D97-AF65-F5344CB8AC3E}">
        <p14:creationId xmlns:p14="http://schemas.microsoft.com/office/powerpoint/2010/main" val="29885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5586EE-E837-46A0-BCD0-3BCDB048F26B}" type="slidenum">
              <a:rPr lang="en-GB" altLang="en-US"/>
              <a:pPr fontAlgn="base">
                <a:spcBef>
                  <a:spcPct val="0"/>
                </a:spcBef>
                <a:spcAft>
                  <a:spcPct val="0"/>
                </a:spcAft>
              </a:pPr>
              <a:t>8</a:t>
            </a:fld>
            <a:endParaRPr lang="en-GB" altLang="en-US"/>
          </a:p>
        </p:txBody>
      </p:sp>
      <p:sp>
        <p:nvSpPr>
          <p:cNvPr id="32771"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a:t>Boardworks A2 Biology </a:t>
            </a:r>
          </a:p>
          <a:p>
            <a:pPr fontAlgn="base">
              <a:spcBef>
                <a:spcPct val="0"/>
              </a:spcBef>
              <a:spcAft>
                <a:spcPct val="0"/>
              </a:spcAft>
            </a:pPr>
            <a:r>
              <a:rPr lang="en-GB" altLang="en-US"/>
              <a:t>The Nervous System</a:t>
            </a:r>
          </a:p>
        </p:txBody>
      </p:sp>
      <p:sp>
        <p:nvSpPr>
          <p:cNvPr id="327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3"/>
          <p:cNvSpPr>
            <a:spLocks noGrp="1" noChangeArrowheads="1"/>
          </p:cNvSpPr>
          <p:nvPr>
            <p:ph type="body" idx="1"/>
          </p:nvPr>
        </p:nvSpPr>
        <p:spPr bwMode="auto">
          <a:xfrm>
            <a:off x="905932" y="4714357"/>
            <a:ext cx="4985815"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a:t>Photo credit: </a:t>
            </a:r>
            <a:r>
              <a:rPr lang="en-GB" altLang="en-US"/>
              <a:t>Steve Gschemeissner / Science Photo Library</a:t>
            </a:r>
            <a:endParaRPr lang="en-US" altLang="en-US"/>
          </a:p>
          <a:p>
            <a:pPr>
              <a:spcBef>
                <a:spcPct val="0"/>
              </a:spcBef>
            </a:pPr>
            <a:r>
              <a:rPr lang="en-US" altLang="en-US"/>
              <a:t>Coloured scanning electron micrograph (SEM) of nerve cells, known as neurones. Nerve cells occur in the brain, spinal cord, and in ganglia. Each nerve cell has a large cell body (brown) with several long processes extending from it. The processes usually consist of one thicker axon and several thinner branched dendrites. The dendrites collect information in the form of nerve impulses from other nerve cells and pass it to the cell body. This information is interpreted by the cell body, and then passed on along the axon. In this way neurones allow information to be rapidly received, interpreted, and relayed around the body. Magnification: unknown.</a:t>
            </a:r>
            <a:br>
              <a:rPr lang="en-US" altLang="en-US"/>
            </a:br>
            <a:endParaRPr lang="en-GB" altLang="en-US"/>
          </a:p>
        </p:txBody>
      </p:sp>
    </p:spTree>
    <p:extLst>
      <p:ext uri="{BB962C8B-B14F-4D97-AF65-F5344CB8AC3E}">
        <p14:creationId xmlns:p14="http://schemas.microsoft.com/office/powerpoint/2010/main" val="277398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CED8788-7355-456C-8A43-0BA9389CA7AA}" type="slidenum">
              <a:rPr lang="en-US" altLang="en-US"/>
              <a:pPr fontAlgn="base">
                <a:spcBef>
                  <a:spcPct val="0"/>
                </a:spcBef>
                <a:spcAft>
                  <a:spcPct val="0"/>
                </a:spcAft>
              </a:pPr>
              <a:t>10</a:t>
            </a:fld>
            <a:endParaRPr lang="en-US" altLang="en-US"/>
          </a:p>
        </p:txBody>
      </p:sp>
      <p:sp>
        <p:nvSpPr>
          <p:cNvPr id="38915"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a:t>Boardworks GCSE Science: Biology </a:t>
            </a:r>
          </a:p>
          <a:p>
            <a:pPr fontAlgn="base">
              <a:spcBef>
                <a:spcPct val="0"/>
              </a:spcBef>
              <a:spcAft>
                <a:spcPct val="0"/>
              </a:spcAft>
            </a:pPr>
            <a:r>
              <a:rPr lang="en-GB" altLang="en-US"/>
              <a:t>Electrical Signals</a:t>
            </a:r>
          </a:p>
        </p:txBody>
      </p:sp>
      <p:sp>
        <p:nvSpPr>
          <p:cNvPr id="389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Tree>
    <p:extLst>
      <p:ext uri="{BB962C8B-B14F-4D97-AF65-F5344CB8AC3E}">
        <p14:creationId xmlns:p14="http://schemas.microsoft.com/office/powerpoint/2010/main" val="64970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AB634F-2935-43EF-8297-810E4CF4389C}" type="slidenum">
              <a:rPr lang="en-GB" altLang="en-US"/>
              <a:pPr fontAlgn="base">
                <a:spcBef>
                  <a:spcPct val="0"/>
                </a:spcBef>
                <a:spcAft>
                  <a:spcPct val="0"/>
                </a:spcAft>
              </a:pPr>
              <a:t>22</a:t>
            </a:fld>
            <a:endParaRPr lang="en-GB" altLang="en-US"/>
          </a:p>
        </p:txBody>
      </p:sp>
      <p:sp>
        <p:nvSpPr>
          <p:cNvPr id="4403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a:t>Boardworks A2 Biology </a:t>
            </a:r>
          </a:p>
          <a:p>
            <a:pPr fontAlgn="base">
              <a:spcBef>
                <a:spcPct val="0"/>
              </a:spcBef>
              <a:spcAft>
                <a:spcPct val="0"/>
              </a:spcAft>
            </a:pPr>
            <a:r>
              <a:rPr lang="en-GB" altLang="en-US"/>
              <a:t>The Nervous System</a:t>
            </a:r>
          </a:p>
        </p:txBody>
      </p:sp>
      <p:sp>
        <p:nvSpPr>
          <p:cNvPr id="440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Tree>
    <p:extLst>
      <p:ext uri="{BB962C8B-B14F-4D97-AF65-F5344CB8AC3E}">
        <p14:creationId xmlns:p14="http://schemas.microsoft.com/office/powerpoint/2010/main" val="327746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8574F4-2421-4E75-8938-FDA38A5204AD}" type="slidenum">
              <a:rPr lang="en-GB"/>
              <a:pPr fontAlgn="base">
                <a:spcBef>
                  <a:spcPct val="0"/>
                </a:spcBef>
                <a:spcAft>
                  <a:spcPct val="0"/>
                </a:spcAft>
              </a:pPr>
              <a:t>44</a:t>
            </a:fld>
            <a:endParaRPr lang="en-GB"/>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61115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D531F31-C7DD-4381-BE0A-BDB4926F8C0C}" type="slidenum">
              <a:rPr lang="en-GB"/>
              <a:pPr fontAlgn="base">
                <a:spcBef>
                  <a:spcPct val="0"/>
                </a:spcBef>
                <a:spcAft>
                  <a:spcPct val="0"/>
                </a:spcAft>
              </a:pPr>
              <a:t>56</a:t>
            </a:fld>
            <a:endParaRPr lang="en-GB"/>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33088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3AED01-A6E2-4BBE-81C2-E3D5A77988C4}" type="slidenum">
              <a:rPr lang="en-GB"/>
              <a:pPr fontAlgn="base">
                <a:spcBef>
                  <a:spcPct val="0"/>
                </a:spcBef>
                <a:spcAft>
                  <a:spcPct val="0"/>
                </a:spcAft>
              </a:pPr>
              <a:t>74</a:t>
            </a:fld>
            <a:endParaRPr lang="en-GB"/>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66605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B83C53B-0C25-4CAF-9BF3-B410EBF59CA9}" type="slidenum">
              <a:rPr lang="en-GB" altLang="en-US" smtClean="0"/>
              <a:pPr eaLnBrk="1" fontAlgn="base" hangingPunct="1">
                <a:spcBef>
                  <a:spcPct val="0"/>
                </a:spcBef>
                <a:spcAft>
                  <a:spcPct val="0"/>
                </a:spcAft>
              </a:pPr>
              <a:t>81</a:t>
            </a:fld>
            <a:endParaRPr lang="en-GB" altLang="en-US"/>
          </a:p>
        </p:txBody>
      </p:sp>
      <p:sp>
        <p:nvSpPr>
          <p:cNvPr id="16387"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GB" altLang="en-US"/>
              <a:t>Boardworks A2 Biology </a:t>
            </a:r>
          </a:p>
          <a:p>
            <a:pPr eaLnBrk="1" fontAlgn="base" hangingPunct="1">
              <a:spcBef>
                <a:spcPct val="0"/>
              </a:spcBef>
              <a:spcAft>
                <a:spcPct val="0"/>
              </a:spcAft>
            </a:pPr>
            <a:r>
              <a:rPr lang="en-GB" altLang="en-US"/>
              <a:t>The Nervous System</a:t>
            </a:r>
          </a:p>
        </p:txBody>
      </p:sp>
      <p:sp>
        <p:nvSpPr>
          <p:cNvPr id="163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dirty="0"/>
              <a:t>Teacher notes</a:t>
            </a:r>
          </a:p>
          <a:p>
            <a:pPr eaLnBrk="1" hangingPunct="1">
              <a:spcBef>
                <a:spcPct val="50000"/>
              </a:spcBef>
            </a:pPr>
            <a:r>
              <a:rPr lang="en-GB" altLang="en-US" dirty="0"/>
              <a:t>There are several different types of neurotransmitter. Acetylcholine is found at cholinergic synapses, as shown in the animation. The neurotransmitter </a:t>
            </a:r>
            <a:r>
              <a:rPr lang="en-US" altLang="en-US" dirty="0"/>
              <a:t>noradrenaline</a:t>
            </a:r>
            <a:r>
              <a:rPr lang="en-US" altLang="en-US" b="1" dirty="0"/>
              <a:t> </a:t>
            </a:r>
            <a:r>
              <a:rPr lang="en-US" altLang="en-US" dirty="0"/>
              <a:t>is present at adrenergic synapses. Some neurotransmitters and their receptors are excitatory, i.e. they create a new action potential in the postsynaptic </a:t>
            </a:r>
            <a:r>
              <a:rPr lang="en-US" altLang="en-US" dirty="0" err="1"/>
              <a:t>neurone</a:t>
            </a:r>
            <a:r>
              <a:rPr lang="en-US" altLang="en-US" dirty="0"/>
              <a:t>. Others are inhibitory, i.e. they make it less likely that a new action potential will be created in the postsynaptic </a:t>
            </a:r>
            <a:r>
              <a:rPr lang="en-US" altLang="en-US" dirty="0" err="1"/>
              <a:t>neurone</a:t>
            </a:r>
            <a:r>
              <a:rPr lang="en-US" altLang="en-US" dirty="0"/>
              <a:t>.</a:t>
            </a:r>
          </a:p>
          <a:p>
            <a:pPr eaLnBrk="1" hangingPunct="1">
              <a:spcBef>
                <a:spcPct val="0"/>
              </a:spcBef>
            </a:pPr>
            <a:r>
              <a:rPr lang="en-GB" altLang="en-US" dirty="0"/>
              <a:t> </a:t>
            </a:r>
          </a:p>
          <a:p>
            <a:pPr eaLnBrk="1" hangingPunct="1">
              <a:spcBef>
                <a:spcPct val="0"/>
              </a:spcBef>
            </a:pPr>
            <a:r>
              <a:rPr lang="en-GB" altLang="en-US" dirty="0"/>
              <a:t>See the ‘</a:t>
            </a:r>
            <a:r>
              <a:rPr lang="en-GB" altLang="en-US" b="1" dirty="0"/>
              <a:t>Muscles</a:t>
            </a:r>
            <a:r>
              <a:rPr lang="en-GB" altLang="en-US" dirty="0"/>
              <a:t>’ presentation for more information about synapses between motor neurones and a muscle fibre (neuromuscular junction).</a:t>
            </a:r>
            <a:endParaRPr lang="en-US" altLang="en-US" dirty="0"/>
          </a:p>
        </p:txBody>
      </p:sp>
    </p:spTree>
    <p:extLst>
      <p:ext uri="{BB962C8B-B14F-4D97-AF65-F5344CB8AC3E}">
        <p14:creationId xmlns:p14="http://schemas.microsoft.com/office/powerpoint/2010/main" val="22545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33D47AE-0D9C-4E3F-B9B4-CC99A79515AC}" type="slidenum">
              <a:rPr lang="en-GB" altLang="en-US" smtClean="0"/>
              <a:pPr eaLnBrk="1" fontAlgn="base" hangingPunct="1">
                <a:spcBef>
                  <a:spcPct val="0"/>
                </a:spcBef>
                <a:spcAft>
                  <a:spcPct val="0"/>
                </a:spcAft>
              </a:pPr>
              <a:t>86</a:t>
            </a:fld>
            <a:endParaRPr lang="en-GB" altLang="en-US"/>
          </a:p>
        </p:txBody>
      </p:sp>
      <p:sp>
        <p:nvSpPr>
          <p:cNvPr id="1843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GB" altLang="en-US"/>
              <a:t>Boardworks A2 Biology </a:t>
            </a:r>
          </a:p>
          <a:p>
            <a:pPr eaLnBrk="1" fontAlgn="base" hangingPunct="1">
              <a:spcBef>
                <a:spcPct val="0"/>
              </a:spcBef>
              <a:spcAft>
                <a:spcPct val="0"/>
              </a:spcAft>
            </a:pPr>
            <a:r>
              <a:rPr lang="en-GB" altLang="en-US"/>
              <a:t>The Nervous System</a:t>
            </a:r>
          </a:p>
        </p:txBody>
      </p:sp>
      <p:sp>
        <p:nvSpPr>
          <p:cNvPr id="18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xfrm>
            <a:off x="906357" y="4715154"/>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81072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7C0C197-AB44-4B61-B025-758BD2D9983F}" type="slidenum">
              <a:rPr lang="en-GB" altLang="en-US" smtClean="0"/>
              <a:pPr eaLnBrk="1" fontAlgn="base" hangingPunct="1">
                <a:spcBef>
                  <a:spcPct val="0"/>
                </a:spcBef>
                <a:spcAft>
                  <a:spcPct val="0"/>
                </a:spcAft>
              </a:pPr>
              <a:t>87</a:t>
            </a:fld>
            <a:endParaRPr lang="en-GB" altLang="en-US"/>
          </a:p>
        </p:txBody>
      </p:sp>
      <p:sp>
        <p:nvSpPr>
          <p:cNvPr id="19459"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en-GB" altLang="en-US"/>
              <a:t>Boardworks A2 Biology </a:t>
            </a:r>
          </a:p>
          <a:p>
            <a:pPr eaLnBrk="1" fontAlgn="base" hangingPunct="1">
              <a:spcBef>
                <a:spcPct val="0"/>
              </a:spcBef>
              <a:spcAft>
                <a:spcPct val="0"/>
              </a:spcAft>
            </a:pPr>
            <a:r>
              <a:rPr lang="en-GB" altLang="en-US"/>
              <a:t>The Nervous System</a:t>
            </a:r>
          </a:p>
        </p:txBody>
      </p:sp>
      <p:sp>
        <p:nvSpPr>
          <p:cNvPr id="194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39275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60510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8371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32110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5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32908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8511A-FDD4-4026-9BDC-F7EA21136415}"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90638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78511A-FDD4-4026-9BDC-F7EA21136415}"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51697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78511A-FDD4-4026-9BDC-F7EA21136415}"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91083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78511A-FDD4-4026-9BDC-F7EA21136415}"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50896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8511A-FDD4-4026-9BDC-F7EA21136415}"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72607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8511A-FDD4-4026-9BDC-F7EA21136415}"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09418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8511A-FDD4-4026-9BDC-F7EA21136415}"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34757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8511A-FDD4-4026-9BDC-F7EA21136415}" type="datetimeFigureOut">
              <a:rPr lang="en-GB" smtClean="0"/>
              <a:t>05/12/2022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39BDB-0D2F-4984-85B1-5C83A05FCD2B}" type="slidenum">
              <a:rPr lang="en-GB" smtClean="0"/>
              <a:t>‹#›</a:t>
            </a:fld>
            <a:endParaRPr lang="en-GB"/>
          </a:p>
        </p:txBody>
      </p:sp>
    </p:spTree>
    <p:extLst>
      <p:ext uri="{BB962C8B-B14F-4D97-AF65-F5344CB8AC3E}">
        <p14:creationId xmlns:p14="http://schemas.microsoft.com/office/powerpoint/2010/main" val="16784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YRwPMICvbT4"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outreach.mcb.harvard.edu/animations/synapse.swf" TargetMode="External"/><Relationship Id="rId2" Type="http://schemas.openxmlformats.org/officeDocument/2006/relationships/hyperlink" Target="http://www.pbs.org/wnet/closetohome/science/html/animations.html" TargetMode="External"/><Relationship Id="rId1" Type="http://schemas.openxmlformats.org/officeDocument/2006/relationships/slideLayout" Target="../slideLayouts/slideLayout2.xml"/><Relationship Id="rId4" Type="http://schemas.openxmlformats.org/officeDocument/2006/relationships/hyperlink" Target="http://learn.genetics.utah.edu/content/addiction/mouse/"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youtube.com/watch?v=ynBHl5SJf5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26.wmf"/><Relationship Id="rId5" Type="http://schemas.openxmlformats.org/officeDocument/2006/relationships/image" Target="../media/image25.jpeg"/><Relationship Id="rId4" Type="http://schemas.openxmlformats.org/officeDocument/2006/relationships/hyperlink" Target="http://www.youtube.com/watch?v=4M82WwFACL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2YZJt_Bw3eo" TargetMode="External"/><Relationship Id="rId2" Type="http://schemas.openxmlformats.org/officeDocument/2006/relationships/hyperlink" Target="https://www.youtube.com/watch?v=dxQmOR_QLfQ" TargetMode="Externa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youtube.com/watch?v=omXS1bjYLM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youtube.com/watch?v=4M82WwFACL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outreach.mcb.harvard.edu/animations/actionpotential_short.sw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7EyhsOewnH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youtube.com/watch?v=7EyhsOewnH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outreach.mcb.harvard.edu/animations/actionpotential_short.swf"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youtube.com/watch?v=7G9JevH2DZI"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7G9JevH2DZI"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ike_the_Headless_Chicken#cite_note-Lloyd-2"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en.wikipedia.org/wiki/Homeostatic" TargetMode="External"/><Relationship Id="rId5" Type="http://schemas.openxmlformats.org/officeDocument/2006/relationships/hyperlink" Target="https://en.wikipedia.org/wiki/Central_pattern_generator" TargetMode="External"/><Relationship Id="rId4" Type="http://schemas.openxmlformats.org/officeDocument/2006/relationships/hyperlink" Target="https://en.wikipedia.org/wiki/Brain_stem" TargetMode="External"/></Relationships>
</file>

<file path=ppt/slides/_rels/slide60.xml.rels><?xml version="1.0" encoding="UTF-8" standalone="yes"?>
<Relationships xmlns="http://schemas.openxmlformats.org/package/2006/relationships"><Relationship Id="rId2" Type="http://schemas.openxmlformats.org/officeDocument/2006/relationships/hyperlink" Target="http://www.khanacademy.org/science/biology/human-biology/v/saltatory-conduction-in-neuron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http://www.google.co.uk/url?sa=i&amp;rct=j&amp;q=&amp;esrc=s&amp;frm=1&amp;source=images&amp;cd=&amp;cad=rja&amp;uact=8&amp;ved=0CAcQjRxqFQoTCIbbzvvEmckCFYvxFAodUs0NzA&amp;url=http://www.foodista.com/blog/2011/05/18/the-mike-the-headless-chicken-festival-honors-a-death-defying-rooster&amp;psig=AFQjCNHDjtuY_2AlqDOGeEwhUSqAPKFGCA&amp;ust=144792119469324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http://highered.mcgraw-hill.com/sites/0072495855/student_view0/chapter14/animation__chemical_synapse__quiz_1_.html"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highered.mcgraw-hill.com/sites/0072495855/student_view0/chapter14/animation__chemical_synapse__quiz_1_.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youtube.com/watch?v=rWrnz-CiM7A"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ontrol" Target="../activeX/activeX2.xml"/><Relationship Id="rId5" Type="http://schemas.openxmlformats.org/officeDocument/2006/relationships/image" Target="../media/image64.wmf"/><Relationship Id="rId4" Type="http://schemas.openxmlformats.org/officeDocument/2006/relationships/image" Target="../media/image63.jpeg"/></Relationships>
</file>

<file path=ppt/slides/_rels/slide8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control" Target="../activeX/activeX3.xml"/><Relationship Id="rId5" Type="http://schemas.openxmlformats.org/officeDocument/2006/relationships/image" Target="../media/image67.wmf"/><Relationship Id="rId4" Type="http://schemas.openxmlformats.org/officeDocument/2006/relationships/image" Target="../media/image66.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control" Target="../activeX/activeX4.xml"/><Relationship Id="rId5" Type="http://schemas.openxmlformats.org/officeDocument/2006/relationships/image" Target="../media/image69.wmf"/><Relationship Id="rId4" Type="http://schemas.openxmlformats.org/officeDocument/2006/relationships/image" Target="../media/image68.jpeg"/></Relationships>
</file>

<file path=ppt/slides/_rels/slide88.xml.rels><?xml version="1.0" encoding="UTF-8" standalone="yes"?>
<Relationships xmlns="http://schemas.openxmlformats.org/package/2006/relationships"><Relationship Id="rId3" Type="http://schemas.openxmlformats.org/officeDocument/2006/relationships/hyperlink" Target="http://www.youtube.com/watch?v=x4PPZCLnVkA" TargetMode="External"/><Relationship Id="rId2" Type="http://schemas.openxmlformats.org/officeDocument/2006/relationships/hyperlink" Target="http://www.youtube.com/watch?v=UabDiuTtU0M" TargetMode="Externa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3.6.2  Nervous coordination</a:t>
            </a:r>
          </a:p>
        </p:txBody>
      </p:sp>
      <p:sp>
        <p:nvSpPr>
          <p:cNvPr id="3" name="Subtitle 2"/>
          <p:cNvSpPr>
            <a:spLocks noGrp="1"/>
          </p:cNvSpPr>
          <p:nvPr>
            <p:ph type="subTitle" idx="1"/>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507135" cy="204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73016"/>
            <a:ext cx="4610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motor neur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210">
            <a:off x="2671763" y="2049463"/>
            <a:ext cx="5802312"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457200" y="0"/>
            <a:ext cx="8229600" cy="908050"/>
          </a:xfrm>
        </p:spPr>
        <p:txBody>
          <a:bodyPr>
            <a:normAutofit fontScale="90000"/>
          </a:bodyPr>
          <a:lstStyle/>
          <a:p>
            <a:r>
              <a:rPr lang="en-GB" altLang="en-US" dirty="0">
                <a:latin typeface="Calibri" panose="020F0502020204030204" pitchFamily="34" charset="0"/>
              </a:rPr>
              <a:t>Neurones</a:t>
            </a:r>
            <a:br>
              <a:rPr lang="en-GB" altLang="en-US" dirty="0">
                <a:latin typeface="Calibri" panose="020F0502020204030204" pitchFamily="34" charset="0"/>
              </a:rPr>
            </a:br>
            <a:r>
              <a:rPr lang="en-GB" altLang="en-US" sz="2200" dirty="0">
                <a:latin typeface="Calibri" panose="020F0502020204030204" pitchFamily="34" charset="0"/>
                <a:hlinkClick r:id="rId4"/>
              </a:rPr>
              <a:t>Nervous system song</a:t>
            </a:r>
            <a:endParaRPr lang="en-GB" altLang="en-US" sz="2200" dirty="0">
              <a:latin typeface="Calibri" panose="020F0502020204030204" pitchFamily="34" charset="0"/>
            </a:endParaRPr>
          </a:p>
        </p:txBody>
      </p:sp>
      <p:sp>
        <p:nvSpPr>
          <p:cNvPr id="327685" name="Text Box 5"/>
          <p:cNvSpPr txBox="1">
            <a:spLocks noChangeArrowheads="1"/>
          </p:cNvSpPr>
          <p:nvPr/>
        </p:nvSpPr>
        <p:spPr bwMode="auto">
          <a:xfrm>
            <a:off x="216694" y="5949280"/>
            <a:ext cx="84502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dirty="0"/>
              <a:t>The axons of most neurones are wrapped in an insulating lipid layer called the </a:t>
            </a:r>
            <a:r>
              <a:rPr lang="en-GB" altLang="en-US" sz="2400" dirty="0">
                <a:solidFill>
                  <a:srgbClr val="10BC45"/>
                </a:solidFill>
              </a:rPr>
              <a:t>myelin sheath</a:t>
            </a:r>
            <a:r>
              <a:rPr lang="en-GB" altLang="en-US" sz="2400" dirty="0"/>
              <a:t>. </a:t>
            </a:r>
          </a:p>
        </p:txBody>
      </p:sp>
      <p:sp>
        <p:nvSpPr>
          <p:cNvPr id="327686" name="Text Box 6"/>
          <p:cNvSpPr txBox="1">
            <a:spLocks noChangeArrowheads="1"/>
          </p:cNvSpPr>
          <p:nvPr/>
        </p:nvSpPr>
        <p:spPr bwMode="auto">
          <a:xfrm>
            <a:off x="544809" y="4749130"/>
            <a:ext cx="85804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sz="2400" dirty="0"/>
              <a:t>Thin projections called </a:t>
            </a:r>
            <a:r>
              <a:rPr lang="en-GB" altLang="en-US" sz="2400" dirty="0">
                <a:solidFill>
                  <a:srgbClr val="10BC45"/>
                </a:solidFill>
              </a:rPr>
              <a:t>dendrites</a:t>
            </a:r>
            <a:r>
              <a:rPr lang="en-GB" altLang="en-US" sz="2400" dirty="0"/>
              <a:t> extend from the cell body and connect with other neurones, allowing electrical impulses to pass from one to the other.</a:t>
            </a:r>
          </a:p>
        </p:txBody>
      </p:sp>
      <p:sp>
        <p:nvSpPr>
          <p:cNvPr id="19462" name="Rectangle 7"/>
          <p:cNvSpPr>
            <a:spLocks noChangeArrowheads="1"/>
          </p:cNvSpPr>
          <p:nvPr/>
        </p:nvSpPr>
        <p:spPr bwMode="auto">
          <a:xfrm>
            <a:off x="547688" y="1049338"/>
            <a:ext cx="85804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Neurones are elongated cells consisting of a cell body and long, thin </a:t>
            </a:r>
            <a:r>
              <a:rPr lang="en-GB" altLang="en-US" dirty="0">
                <a:solidFill>
                  <a:srgbClr val="10BC45"/>
                </a:solidFill>
              </a:rPr>
              <a:t>axon</a:t>
            </a:r>
            <a:r>
              <a:rPr lang="en-GB" altLang="en-US" dirty="0"/>
              <a:t>.</a:t>
            </a:r>
          </a:p>
        </p:txBody>
      </p:sp>
      <p:grpSp>
        <p:nvGrpSpPr>
          <p:cNvPr id="327703" name="Group 23"/>
          <p:cNvGrpSpPr>
            <a:grpSpLocks/>
          </p:cNvGrpSpPr>
          <p:nvPr/>
        </p:nvGrpSpPr>
        <p:grpSpPr bwMode="auto">
          <a:xfrm>
            <a:off x="6405563" y="1955800"/>
            <a:ext cx="1998662" cy="1100138"/>
            <a:chOff x="4035" y="1232"/>
            <a:chExt cx="1259" cy="693"/>
          </a:xfrm>
        </p:grpSpPr>
        <p:sp>
          <p:nvSpPr>
            <p:cNvPr id="19473" name="Text Box 10"/>
            <p:cNvSpPr txBox="1">
              <a:spLocks noChangeArrowheads="1"/>
            </p:cNvSpPr>
            <p:nvPr/>
          </p:nvSpPr>
          <p:spPr bwMode="auto">
            <a:xfrm>
              <a:off x="4526" y="1232"/>
              <a:ext cx="7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myelin sheath</a:t>
              </a:r>
            </a:p>
          </p:txBody>
        </p:sp>
        <p:sp>
          <p:nvSpPr>
            <p:cNvPr id="19474" name="Line 11"/>
            <p:cNvSpPr>
              <a:spLocks noChangeShapeType="1"/>
            </p:cNvSpPr>
            <p:nvPr/>
          </p:nvSpPr>
          <p:spPr bwMode="auto">
            <a:xfrm flipH="1">
              <a:off x="4035" y="1499"/>
              <a:ext cx="469" cy="426"/>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02" name="Group 22"/>
          <p:cNvGrpSpPr>
            <a:grpSpLocks/>
          </p:cNvGrpSpPr>
          <p:nvPr/>
        </p:nvGrpSpPr>
        <p:grpSpPr bwMode="auto">
          <a:xfrm>
            <a:off x="4618038" y="3060700"/>
            <a:ext cx="1128712" cy="763588"/>
            <a:chOff x="2909" y="1928"/>
            <a:chExt cx="711" cy="481"/>
          </a:xfrm>
        </p:grpSpPr>
        <p:sp>
          <p:nvSpPr>
            <p:cNvPr id="19471" name="Text Box 12"/>
            <p:cNvSpPr txBox="1">
              <a:spLocks noChangeArrowheads="1"/>
            </p:cNvSpPr>
            <p:nvPr/>
          </p:nvSpPr>
          <p:spPr bwMode="auto">
            <a:xfrm>
              <a:off x="2909" y="2176"/>
              <a:ext cx="6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axon</a:t>
              </a:r>
            </a:p>
          </p:txBody>
        </p:sp>
        <p:sp>
          <p:nvSpPr>
            <p:cNvPr id="19472" name="Line 15"/>
            <p:cNvSpPr>
              <a:spLocks noChangeShapeType="1"/>
            </p:cNvSpPr>
            <p:nvPr/>
          </p:nvSpPr>
          <p:spPr bwMode="auto">
            <a:xfrm flipV="1">
              <a:off x="3361" y="1928"/>
              <a:ext cx="259" cy="379"/>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00" name="Group 20"/>
          <p:cNvGrpSpPr>
            <a:grpSpLocks/>
          </p:cNvGrpSpPr>
          <p:nvPr/>
        </p:nvGrpSpPr>
        <p:grpSpPr bwMode="auto">
          <a:xfrm>
            <a:off x="958850" y="2713038"/>
            <a:ext cx="2405063" cy="703262"/>
            <a:chOff x="604" y="1709"/>
            <a:chExt cx="1515" cy="443"/>
          </a:xfrm>
        </p:grpSpPr>
        <p:sp>
          <p:nvSpPr>
            <p:cNvPr id="19469" name="Line 13"/>
            <p:cNvSpPr>
              <a:spLocks noChangeShapeType="1"/>
            </p:cNvSpPr>
            <p:nvPr/>
          </p:nvSpPr>
          <p:spPr bwMode="auto">
            <a:xfrm flipV="1">
              <a:off x="1214" y="1709"/>
              <a:ext cx="905" cy="291"/>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0" name="Text Box 16"/>
            <p:cNvSpPr txBox="1">
              <a:spLocks noChangeArrowheads="1"/>
            </p:cNvSpPr>
            <p:nvPr/>
          </p:nvSpPr>
          <p:spPr bwMode="auto">
            <a:xfrm>
              <a:off x="604" y="1745"/>
              <a:ext cx="58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cell body</a:t>
              </a:r>
            </a:p>
          </p:txBody>
        </p:sp>
      </p:grpSp>
      <p:grpSp>
        <p:nvGrpSpPr>
          <p:cNvPr id="327701" name="Group 21"/>
          <p:cNvGrpSpPr>
            <a:grpSpLocks/>
          </p:cNvGrpSpPr>
          <p:nvPr/>
        </p:nvGrpSpPr>
        <p:grpSpPr bwMode="auto">
          <a:xfrm>
            <a:off x="4441825" y="1460500"/>
            <a:ext cx="2517775" cy="595313"/>
            <a:chOff x="2798" y="920"/>
            <a:chExt cx="1586" cy="375"/>
          </a:xfrm>
        </p:grpSpPr>
        <p:sp>
          <p:nvSpPr>
            <p:cNvPr id="19467" name="Text Box 14"/>
            <p:cNvSpPr txBox="1">
              <a:spLocks noChangeArrowheads="1"/>
            </p:cNvSpPr>
            <p:nvPr/>
          </p:nvSpPr>
          <p:spPr bwMode="auto">
            <a:xfrm>
              <a:off x="3394" y="920"/>
              <a:ext cx="9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dendrites</a:t>
              </a:r>
            </a:p>
          </p:txBody>
        </p:sp>
        <p:sp>
          <p:nvSpPr>
            <p:cNvPr id="19468" name="Line 17"/>
            <p:cNvSpPr>
              <a:spLocks noChangeShapeType="1"/>
            </p:cNvSpPr>
            <p:nvPr/>
          </p:nvSpPr>
          <p:spPr bwMode="auto">
            <a:xfrm flipH="1">
              <a:off x="2798" y="1071"/>
              <a:ext cx="569" cy="224"/>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472792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00"/>
                                        </p:tgtEl>
                                        <p:attrNameLst>
                                          <p:attrName>style.visibility</p:attrName>
                                        </p:attrNameLst>
                                      </p:cBhvr>
                                      <p:to>
                                        <p:strVal val="visible"/>
                                      </p:to>
                                    </p:set>
                                    <p:animEffect transition="in" filter="wipe(left)">
                                      <p:cBhvr>
                                        <p:cTn id="7" dur="500"/>
                                        <p:tgtEl>
                                          <p:spTgt spid="32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27701"/>
                                        </p:tgtEl>
                                        <p:attrNameLst>
                                          <p:attrName>style.visibility</p:attrName>
                                        </p:attrNameLst>
                                      </p:cBhvr>
                                      <p:to>
                                        <p:strVal val="visible"/>
                                      </p:to>
                                    </p:set>
                                    <p:animEffect transition="in" filter="wipe(right)">
                                      <p:cBhvr>
                                        <p:cTn id="12" dur="500"/>
                                        <p:tgtEl>
                                          <p:spTgt spid="327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27703"/>
                                        </p:tgtEl>
                                        <p:attrNameLst>
                                          <p:attrName>style.visibility</p:attrName>
                                        </p:attrNameLst>
                                      </p:cBhvr>
                                      <p:to>
                                        <p:strVal val="visible"/>
                                      </p:to>
                                    </p:set>
                                    <p:animEffect transition="in" filter="wipe(right)">
                                      <p:cBhvr>
                                        <p:cTn id="17" dur="500"/>
                                        <p:tgtEl>
                                          <p:spTgt spid="327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27702"/>
                                        </p:tgtEl>
                                        <p:attrNameLst>
                                          <p:attrName>style.visibility</p:attrName>
                                        </p:attrNameLst>
                                      </p:cBhvr>
                                      <p:to>
                                        <p:strVal val="visible"/>
                                      </p:to>
                                    </p:set>
                                    <p:animEffect transition="in" filter="wipe(down)">
                                      <p:cBhvr>
                                        <p:cTn id="22" dur="500"/>
                                        <p:tgtEl>
                                          <p:spTgt spid="3277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686"/>
                                        </p:tgtEl>
                                        <p:attrNameLst>
                                          <p:attrName>style.visibility</p:attrName>
                                        </p:attrNameLst>
                                      </p:cBhvr>
                                      <p:to>
                                        <p:strVal val="visible"/>
                                      </p:to>
                                    </p:set>
                                    <p:animEffect transition="in" filter="dissolve">
                                      <p:cBhvr>
                                        <p:cTn id="27" dur="500"/>
                                        <p:tgtEl>
                                          <p:spTgt spid="3276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685"/>
                                        </p:tgtEl>
                                        <p:attrNameLst>
                                          <p:attrName>style.visibility</p:attrName>
                                        </p:attrNameLst>
                                      </p:cBhvr>
                                      <p:to>
                                        <p:strVal val="visible"/>
                                      </p:to>
                                    </p:set>
                                    <p:animEffect transition="in" filter="dissolve">
                                      <p:cBhvr>
                                        <p:cTn id="32" dur="500"/>
                                        <p:tgtEl>
                                          <p:spTgt spid="32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p:bldP spid="32768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Excitatory Drugs – stimulate nervous system creating more action potentials in post-synaptic membranes </a:t>
            </a:r>
          </a:p>
          <a:p>
            <a:r>
              <a:rPr lang="en-GB" dirty="0"/>
              <a:t>Inhibitory drugs – create fewer action potentials in post-synaptic membranes </a:t>
            </a:r>
          </a:p>
          <a:p>
            <a:endParaRPr lang="en-GB" dirty="0"/>
          </a:p>
        </p:txBody>
      </p:sp>
    </p:spTree>
    <p:extLst>
      <p:ext uri="{BB962C8B-B14F-4D97-AF65-F5344CB8AC3E}">
        <p14:creationId xmlns:p14="http://schemas.microsoft.com/office/powerpoint/2010/main" val="14882883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rtlCol="0">
            <a:normAutofit fontScale="90000"/>
          </a:bodyPr>
          <a:lstStyle/>
          <a:p>
            <a:pPr fontAlgn="auto">
              <a:spcAft>
                <a:spcPts val="0"/>
              </a:spcAft>
              <a:defRPr/>
            </a:pPr>
            <a:r>
              <a:rPr lang="en-US" sz="4000" dirty="0">
                <a:latin typeface="Comic Sans MS" pitchFamily="66" charset="0"/>
              </a:rPr>
              <a:t>animations of how drugs work</a:t>
            </a:r>
            <a:br>
              <a:rPr lang="en-US" sz="4000" dirty="0">
                <a:latin typeface="Comic Sans MS" pitchFamily="66" charset="0"/>
              </a:rPr>
            </a:br>
            <a:endParaRPr lang="en-US" sz="4000" dirty="0">
              <a:latin typeface="Comic Sans MS" pitchFamily="66" charset="0"/>
            </a:endParaRPr>
          </a:p>
        </p:txBody>
      </p:sp>
      <p:sp>
        <p:nvSpPr>
          <p:cNvPr id="66563" name="Rectangle 3"/>
          <p:cNvSpPr>
            <a:spLocks noGrp="1" noChangeArrowheads="1"/>
          </p:cNvSpPr>
          <p:nvPr>
            <p:ph type="body" idx="1"/>
          </p:nvPr>
        </p:nvSpPr>
        <p:spPr/>
        <p:txBody>
          <a:bodyPr/>
          <a:lstStyle/>
          <a:p>
            <a:endParaRPr lang="en-US" dirty="0">
              <a:hlinkClick r:id="rId2"/>
            </a:endParaRPr>
          </a:p>
          <a:p>
            <a:r>
              <a:rPr lang="en-GB" dirty="0">
                <a:hlinkClick r:id="rId3"/>
              </a:rPr>
              <a:t>effects of drugs on synapses</a:t>
            </a:r>
            <a:endParaRPr lang="en-US" dirty="0">
              <a:hlinkClick r:id="rId2"/>
            </a:endParaRPr>
          </a:p>
          <a:p>
            <a:r>
              <a:rPr lang="en-US" dirty="0">
                <a:hlinkClick r:id="rId2"/>
              </a:rPr>
              <a:t>http://www.pbs.org/wnet/closetohome/science/html/animations.html</a:t>
            </a:r>
            <a:endParaRPr lang="en-GB" dirty="0"/>
          </a:p>
          <a:p>
            <a:r>
              <a:rPr lang="en-US" dirty="0">
                <a:hlinkClick r:id="rId4"/>
              </a:rPr>
              <a:t>http://learn.genetics.utah.edu/content/addiction/mouse/</a:t>
            </a:r>
            <a:r>
              <a:rPr lang="en-GB" dirty="0">
                <a:latin typeface="Comic Sans MS" pitchFamily="66" charset="0"/>
              </a:rPr>
              <a:t>‘mouse party – fun!</a:t>
            </a:r>
            <a:endParaRPr lang="en-US" dirty="0">
              <a:latin typeface="Comic Sans MS" pitchFamily="66" charset="0"/>
            </a:endParaRPr>
          </a:p>
        </p:txBody>
      </p:sp>
    </p:spTree>
    <p:extLst>
      <p:ext uri="{BB962C8B-B14F-4D97-AF65-F5344CB8AC3E}">
        <p14:creationId xmlns:p14="http://schemas.microsoft.com/office/powerpoint/2010/main" val="23265347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012993"/>
              </p:ext>
            </p:extLst>
          </p:nvPr>
        </p:nvGraphicFramePr>
        <p:xfrm>
          <a:off x="35497" y="116632"/>
          <a:ext cx="9108503" cy="7884160"/>
        </p:xfrm>
        <a:graphic>
          <a:graphicData uri="http://schemas.openxmlformats.org/drawingml/2006/table">
            <a:tbl>
              <a:tblPr firstRow="1" firstCol="1" lastRow="1" lastCol="1" bandRow="1" bandCol="1">
                <a:tableStyleId>{5C22544A-7EE6-4342-B048-85BDC9FD1C3A}</a:tableStyleId>
              </a:tblPr>
              <a:tblGrid>
                <a:gridCol w="1325090">
                  <a:extLst>
                    <a:ext uri="{9D8B030D-6E8A-4147-A177-3AD203B41FA5}">
                      <a16:colId xmlns:a16="http://schemas.microsoft.com/office/drawing/2014/main" val="20000"/>
                    </a:ext>
                  </a:extLst>
                </a:gridCol>
                <a:gridCol w="3931493">
                  <a:extLst>
                    <a:ext uri="{9D8B030D-6E8A-4147-A177-3AD203B41FA5}">
                      <a16:colId xmlns:a16="http://schemas.microsoft.com/office/drawing/2014/main" val="20001"/>
                    </a:ext>
                  </a:extLst>
                </a:gridCol>
                <a:gridCol w="3851920">
                  <a:extLst>
                    <a:ext uri="{9D8B030D-6E8A-4147-A177-3AD203B41FA5}">
                      <a16:colId xmlns:a16="http://schemas.microsoft.com/office/drawing/2014/main" val="20002"/>
                    </a:ext>
                  </a:extLst>
                </a:gridCol>
              </a:tblGrid>
              <a:tr h="769413">
                <a:tc>
                  <a:txBody>
                    <a:bodyPr/>
                    <a:lstStyle/>
                    <a:p>
                      <a:pPr algn="ctr">
                        <a:spcAft>
                          <a:spcPts val="0"/>
                        </a:spcAft>
                      </a:pPr>
                      <a:r>
                        <a:rPr lang="en-GB" sz="1800" u="none" strike="noStrike" kern="0" dirty="0">
                          <a:solidFill>
                            <a:schemeClr val="tx1"/>
                          </a:solidFill>
                          <a:effectLst/>
                        </a:rPr>
                        <a:t>Synaptic disrupting type:</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u="none" strike="noStrike" kern="0" dirty="0">
                          <a:solidFill>
                            <a:schemeClr val="tx1"/>
                          </a:solidFill>
                          <a:effectLst/>
                        </a:rPr>
                        <a:t>Explanation of term:</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GB" sz="1800" u="none" strike="noStrike" kern="0" dirty="0">
                          <a:solidFill>
                            <a:schemeClr val="tx1"/>
                          </a:solidFill>
                          <a:effectLst/>
                        </a:rPr>
                        <a:t>Specific example of action</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99263">
                <a:tc>
                  <a:txBody>
                    <a:bodyPr/>
                    <a:lstStyle/>
                    <a:p>
                      <a:pPr algn="ctr">
                        <a:spcAft>
                          <a:spcPts val="0"/>
                        </a:spcAft>
                      </a:pPr>
                      <a:r>
                        <a:rPr lang="en-GB" sz="1800" u="none" strike="noStrike" kern="0" dirty="0" err="1">
                          <a:solidFill>
                            <a:schemeClr val="tx1"/>
                          </a:solidFill>
                          <a:effectLst/>
                        </a:rPr>
                        <a:t>Excitory</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800" u="none" strike="noStrike" kern="0" dirty="0">
                          <a:solidFill>
                            <a:schemeClr val="tx1"/>
                          </a:solidFill>
                          <a:effectLst/>
                        </a:rPr>
                        <a:t>They stimulate the nervous system by creating more action potentials in postsynaptic neurones.</a:t>
                      </a:r>
                      <a:endParaRPr lang="en-GB" sz="1800" u="sng" kern="0" dirty="0">
                        <a:solidFill>
                          <a:schemeClr val="tx1"/>
                        </a:solidFill>
                        <a:effectLst/>
                      </a:endParaRPr>
                    </a:p>
                    <a:p>
                      <a:pPr>
                        <a:spcBef>
                          <a:spcPts val="200"/>
                        </a:spcBef>
                        <a:spcAft>
                          <a:spcPts val="0"/>
                        </a:spcAft>
                      </a:pPr>
                      <a:r>
                        <a:rPr lang="en-GB" sz="1800" dirty="0">
                          <a:solidFill>
                            <a:schemeClr val="tx1"/>
                          </a:solidFill>
                          <a:effectLst/>
                        </a:rPr>
                        <a:t> </a:t>
                      </a:r>
                    </a:p>
                    <a:p>
                      <a:pPr>
                        <a:spcBef>
                          <a:spcPts val="200"/>
                        </a:spcBef>
                        <a:spcAft>
                          <a:spcPts val="0"/>
                        </a:spcAft>
                      </a:pPr>
                      <a:r>
                        <a:rPr lang="en-GB" sz="1800" dirty="0">
                          <a:solidFill>
                            <a:schemeClr val="tx1"/>
                          </a:solidFill>
                          <a:effectLst/>
                        </a:rPr>
                        <a:t>They mimic the neurotransmitter, stimulate the release of</a:t>
                      </a:r>
                      <a:r>
                        <a:rPr lang="en-GB" sz="1800" baseline="0" dirty="0">
                          <a:solidFill>
                            <a:schemeClr val="tx1"/>
                          </a:solidFill>
                          <a:effectLst/>
                        </a:rPr>
                        <a:t> more neurotransmitter</a:t>
                      </a:r>
                      <a:r>
                        <a:rPr lang="en-GB" sz="1800" dirty="0">
                          <a:solidFill>
                            <a:schemeClr val="tx1"/>
                          </a:solidFill>
                          <a:effectLst/>
                        </a:rPr>
                        <a:t> or inhibit the enzyme which breaks down the neurotransmitter</a:t>
                      </a:r>
                      <a:endParaRPr lang="en-GB" sz="1800" dirty="0">
                        <a:solidFill>
                          <a:schemeClr val="tx1"/>
                        </a:solidFill>
                        <a:effectLst/>
                        <a:latin typeface="Arial"/>
                        <a:ea typeface="Calibri"/>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1" u="none" strike="noStrike" kern="0" dirty="0">
                          <a:solidFill>
                            <a:schemeClr val="tx1"/>
                          </a:solidFill>
                          <a:effectLst/>
                          <a:latin typeface="Arial"/>
                          <a:ea typeface="Times New Roman"/>
                          <a:cs typeface="Times New Roman"/>
                        </a:rPr>
                        <a:t>Caffeine and nicotine</a:t>
                      </a:r>
                      <a:r>
                        <a:rPr lang="en-GB" sz="1800" b="1" u="none" strike="noStrike" kern="0" baseline="0" dirty="0">
                          <a:solidFill>
                            <a:schemeClr val="tx1"/>
                          </a:solidFill>
                          <a:effectLst/>
                          <a:latin typeface="Arial"/>
                          <a:ea typeface="Times New Roman"/>
                          <a:cs typeface="Times New Roman"/>
                        </a:rPr>
                        <a:t> </a:t>
                      </a:r>
                      <a:r>
                        <a:rPr lang="en-GB" b="0" dirty="0">
                          <a:solidFill>
                            <a:schemeClr val="tx1"/>
                          </a:solidFill>
                        </a:rPr>
                        <a:t>increase the metabolic rate in pre-synaptic cells. There is an increase in production of ATP which stimulates neurotransmitter synthesis. they reduce the threshold for excitation of post-synaptic membranes.</a:t>
                      </a:r>
                    </a:p>
                    <a:p>
                      <a:pPr>
                        <a:spcAft>
                          <a:spcPts val="0"/>
                        </a:spcAft>
                      </a:pPr>
                      <a:r>
                        <a:rPr lang="en-GB" sz="1800" b="0" i="0" u="none" strike="noStrike" kern="1200" baseline="0" dirty="0">
                          <a:solidFill>
                            <a:schemeClr val="tx1"/>
                          </a:solidFill>
                          <a:latin typeface="+mn-lt"/>
                          <a:ea typeface="+mn-ea"/>
                          <a:cs typeface="+mn-cs"/>
                        </a:rPr>
                        <a:t>Amphetamines and Ecstasy</a:t>
                      </a:r>
                    </a:p>
                    <a:p>
                      <a:pPr>
                        <a:spcAft>
                          <a:spcPts val="0"/>
                        </a:spcAft>
                      </a:pPr>
                      <a:r>
                        <a:rPr lang="en-GB" sz="1800" b="1" i="0" u="none" strike="noStrike" kern="1200" baseline="0" dirty="0">
                          <a:solidFill>
                            <a:schemeClr val="tx1"/>
                          </a:solidFill>
                          <a:effectLst/>
                          <a:latin typeface="+mn-lt"/>
                          <a:ea typeface="+mn-ea"/>
                          <a:cs typeface="+mn-cs"/>
                        </a:rPr>
                        <a:t>Prozac</a:t>
                      </a:r>
                      <a:r>
                        <a:rPr lang="en-GB" sz="1800" b="0" i="0" u="none" strike="noStrike" kern="1200" baseline="0" dirty="0">
                          <a:solidFill>
                            <a:schemeClr val="tx1"/>
                          </a:solidFill>
                          <a:effectLst/>
                          <a:latin typeface="+mn-lt"/>
                          <a:ea typeface="+mn-ea"/>
                          <a:cs typeface="+mn-cs"/>
                        </a:rPr>
                        <a:t> – prevents the elimination of serotonin from synaptic cleft. Serotonin involved in regulation of sleep and certain emotional states. </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28068">
                <a:tc>
                  <a:txBody>
                    <a:bodyPr/>
                    <a:lstStyle/>
                    <a:p>
                      <a:pPr algn="ctr">
                        <a:spcAft>
                          <a:spcPts val="0"/>
                        </a:spcAft>
                      </a:pPr>
                      <a:r>
                        <a:rPr lang="en-GB" sz="1800" u="none" strike="noStrike" kern="0" dirty="0">
                          <a:solidFill>
                            <a:schemeClr val="tx1"/>
                          </a:solidFill>
                          <a:effectLst/>
                        </a:rPr>
                        <a:t>Inhibitory</a:t>
                      </a:r>
                      <a:endParaRPr lang="en-GB" sz="1800" b="1" u="sng" kern="0" dirty="0">
                        <a:solidFill>
                          <a:schemeClr val="tx1"/>
                        </a:solidFill>
                        <a:effectLst/>
                        <a:latin typeface="Arial"/>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Bef>
                          <a:spcPts val="200"/>
                        </a:spcBef>
                        <a:spcAft>
                          <a:spcPts val="0"/>
                        </a:spcAft>
                      </a:pPr>
                      <a:r>
                        <a:rPr lang="en-US" sz="1800" b="0" dirty="0">
                          <a:solidFill>
                            <a:schemeClr val="tx1"/>
                          </a:solidFill>
                          <a:effectLst/>
                        </a:rPr>
                        <a:t>They inhibit the nervous system by creating fewer action potentials in postsynaptic neurons.  </a:t>
                      </a:r>
                    </a:p>
                    <a:p>
                      <a:pPr>
                        <a:spcBef>
                          <a:spcPts val="200"/>
                        </a:spcBef>
                        <a:spcAft>
                          <a:spcPts val="0"/>
                        </a:spcAft>
                      </a:pPr>
                      <a:r>
                        <a:rPr lang="en-US" sz="1800" b="0" dirty="0">
                          <a:solidFill>
                            <a:schemeClr val="tx1"/>
                          </a:solidFill>
                          <a:effectLst/>
                        </a:rPr>
                        <a:t>They block receptors on sodium/potassium ion </a:t>
                      </a:r>
                      <a:r>
                        <a:rPr lang="en-US" sz="1800" b="0" dirty="0" err="1">
                          <a:solidFill>
                            <a:schemeClr val="tx1"/>
                          </a:solidFill>
                          <a:effectLst/>
                        </a:rPr>
                        <a:t>channeks</a:t>
                      </a:r>
                      <a:r>
                        <a:rPr lang="en-US" sz="1800" b="0" baseline="0" dirty="0">
                          <a:solidFill>
                            <a:schemeClr val="tx1"/>
                          </a:solidFill>
                          <a:effectLst/>
                        </a:rPr>
                        <a:t> on post synaptic </a:t>
                      </a:r>
                      <a:r>
                        <a:rPr lang="en-US" sz="1800" b="0" baseline="0" dirty="0" err="1">
                          <a:solidFill>
                            <a:schemeClr val="tx1"/>
                          </a:solidFill>
                          <a:effectLst/>
                        </a:rPr>
                        <a:t>neurone</a:t>
                      </a:r>
                      <a:r>
                        <a:rPr lang="en-US" sz="1800" b="0" baseline="0" dirty="0">
                          <a:solidFill>
                            <a:schemeClr val="tx1"/>
                          </a:solidFill>
                          <a:effectLst/>
                        </a:rPr>
                        <a:t> </a:t>
                      </a:r>
                      <a:r>
                        <a:rPr lang="en-US" sz="1800" b="0" dirty="0">
                          <a:solidFill>
                            <a:schemeClr val="tx1"/>
                          </a:solidFill>
                          <a:effectLst/>
                        </a:rPr>
                        <a:t>or cause less neurotransmitter to be released.</a:t>
                      </a:r>
                      <a:endParaRPr lang="en-GB" sz="1800" b="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endParaRPr>
                    </a:p>
                    <a:p>
                      <a:pPr>
                        <a:spcBef>
                          <a:spcPts val="200"/>
                        </a:spcBef>
                        <a:spcAft>
                          <a:spcPts val="0"/>
                        </a:spcAft>
                      </a:pPr>
                      <a:r>
                        <a:rPr lang="en-US" sz="1800" dirty="0">
                          <a:solidFill>
                            <a:schemeClr val="tx1"/>
                          </a:solidFill>
                          <a:effectLst/>
                        </a:rPr>
                        <a:t> </a:t>
                      </a:r>
                      <a:endParaRPr lang="en-GB" sz="1800" dirty="0">
                        <a:solidFill>
                          <a:schemeClr val="tx1"/>
                        </a:solidFill>
                        <a:effectLst/>
                        <a:latin typeface="Arial"/>
                        <a:ea typeface="Calibri"/>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800" u="none" strike="noStrike" kern="0" dirty="0">
                          <a:solidFill>
                            <a:schemeClr val="tx1"/>
                          </a:solidFill>
                          <a:effectLst/>
                        </a:rPr>
                        <a:t>Alcohol </a:t>
                      </a:r>
                      <a:endParaRPr lang="en-GB" sz="1800" u="sng" kern="0" dirty="0">
                        <a:solidFill>
                          <a:schemeClr val="tx1"/>
                        </a:solidFill>
                        <a:effectLst/>
                      </a:endParaRPr>
                    </a:p>
                    <a:p>
                      <a:pPr>
                        <a:spcAft>
                          <a:spcPts val="0"/>
                        </a:spcAft>
                      </a:pPr>
                      <a:r>
                        <a:rPr lang="en-GB" sz="1800" u="none" strike="noStrike" kern="0" dirty="0">
                          <a:solidFill>
                            <a:schemeClr val="tx1"/>
                          </a:solidFill>
                          <a:effectLst/>
                        </a:rPr>
                        <a:t>Beta blockers </a:t>
                      </a:r>
                      <a:r>
                        <a:rPr lang="en-GB" sz="1800" b="0" u="none" strike="noStrike" kern="0" dirty="0">
                          <a:solidFill>
                            <a:schemeClr val="tx1"/>
                          </a:solidFill>
                          <a:effectLst/>
                        </a:rPr>
                        <a:t>-</a:t>
                      </a:r>
                      <a:r>
                        <a:rPr lang="en-GB" sz="1800" b="0" dirty="0">
                          <a:solidFill>
                            <a:schemeClr val="tx1"/>
                          </a:solidFill>
                          <a:effectLst/>
                        </a:rPr>
                        <a:t>Lower heart rate and reduce  anxiety</a:t>
                      </a:r>
                    </a:p>
                    <a:p>
                      <a:pPr>
                        <a:spcBef>
                          <a:spcPts val="200"/>
                        </a:spcBef>
                        <a:spcAft>
                          <a:spcPts val="0"/>
                        </a:spcAft>
                      </a:pPr>
                      <a:r>
                        <a:rPr lang="en-GB" sz="1800" dirty="0">
                          <a:solidFill>
                            <a:schemeClr val="tx1"/>
                          </a:solidFill>
                          <a:effectLst/>
                        </a:rPr>
                        <a:t> Valium – </a:t>
                      </a:r>
                      <a:r>
                        <a:rPr lang="en-GB" sz="1800" b="0" dirty="0">
                          <a:solidFill>
                            <a:schemeClr val="tx1"/>
                          </a:solidFill>
                          <a:effectLst/>
                        </a:rPr>
                        <a:t>enhances</a:t>
                      </a:r>
                      <a:r>
                        <a:rPr lang="en-GB" sz="1800" b="0" baseline="0" dirty="0">
                          <a:solidFill>
                            <a:schemeClr val="tx1"/>
                          </a:solidFill>
                          <a:effectLst/>
                        </a:rPr>
                        <a:t> binding of GABA to its receptors. GABA is an inhibits formation of action potentials</a:t>
                      </a:r>
                      <a:endParaRPr lang="en-GB" sz="1800" b="0" dirty="0">
                        <a:solidFill>
                          <a:schemeClr val="tx1"/>
                        </a:solidFill>
                        <a:effectLst/>
                      </a:endParaRPr>
                    </a:p>
                    <a:p>
                      <a:pPr>
                        <a:spcBef>
                          <a:spcPts val="200"/>
                        </a:spcBef>
                        <a:spcAft>
                          <a:spcPts val="0"/>
                        </a:spcAft>
                      </a:pPr>
                      <a:r>
                        <a:rPr lang="en-GB" sz="1800" dirty="0">
                          <a:solidFill>
                            <a:schemeClr val="tx1"/>
                          </a:solidFill>
                          <a:effectLst/>
                        </a:rPr>
                        <a:t> Morphine and codeine </a:t>
                      </a:r>
                      <a:r>
                        <a:rPr lang="en-GB" sz="1800" b="0" dirty="0">
                          <a:solidFill>
                            <a:schemeClr val="tx1"/>
                          </a:solidFill>
                          <a:effectLst/>
                        </a:rPr>
                        <a:t>– mimic effects of</a:t>
                      </a:r>
                      <a:r>
                        <a:rPr lang="en-GB" sz="1800" b="0" baseline="0" dirty="0">
                          <a:solidFill>
                            <a:schemeClr val="tx1"/>
                          </a:solidFill>
                          <a:effectLst/>
                        </a:rPr>
                        <a:t> endorphins by binding to endorphin receptors in the brain. Endorphin block the sensation of pain</a:t>
                      </a:r>
                      <a:endParaRPr lang="en-GB" sz="1800" b="0" dirty="0">
                        <a:solidFill>
                          <a:schemeClr val="tx1"/>
                        </a:solidFill>
                        <a:effectLst/>
                      </a:endParaRPr>
                    </a:p>
                    <a:p>
                      <a:pPr>
                        <a:spcBef>
                          <a:spcPts val="200"/>
                        </a:spcBef>
                        <a:spcAft>
                          <a:spcPts val="0"/>
                        </a:spcAft>
                      </a:pPr>
                      <a:r>
                        <a:rPr lang="en-GB" sz="1800" dirty="0">
                          <a:solidFill>
                            <a:schemeClr val="tx1"/>
                          </a:solidFill>
                          <a:effectLst/>
                        </a:rPr>
                        <a:t> </a:t>
                      </a: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Rectangle 3"/>
          <p:cNvSpPr>
            <a:spLocks noChangeArrowheads="1"/>
          </p:cNvSpPr>
          <p:nvPr/>
        </p:nvSpPr>
        <p:spPr bwMode="auto">
          <a:xfrm>
            <a:off x="1597025"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3693104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Effects of drugs on synapses</a:t>
            </a:r>
          </a:p>
        </p:txBody>
      </p:sp>
      <p:sp>
        <p:nvSpPr>
          <p:cNvPr id="3" name="Content Placeholder 2"/>
          <p:cNvSpPr>
            <a:spLocks noGrp="1"/>
          </p:cNvSpPr>
          <p:nvPr>
            <p:ph idx="1"/>
          </p:nvPr>
        </p:nvSpPr>
        <p:spPr>
          <a:xfrm>
            <a:off x="251520" y="1340768"/>
            <a:ext cx="8435280" cy="4785395"/>
          </a:xfrm>
        </p:spPr>
        <p:txBody>
          <a:bodyPr>
            <a:normAutofit/>
          </a:bodyPr>
          <a:lstStyle/>
          <a:p>
            <a:pPr marL="0" indent="0">
              <a:buNone/>
            </a:pPr>
            <a:r>
              <a:rPr lang="en-GB" dirty="0"/>
              <a:t>The effect of a drug on the synapse depends on the type of transmitter</a:t>
            </a:r>
          </a:p>
          <a:p>
            <a:r>
              <a:rPr lang="en-GB" dirty="0"/>
              <a:t>A drug could inhibit the action of an </a:t>
            </a:r>
            <a:r>
              <a:rPr lang="en-GB" dirty="0" err="1"/>
              <a:t>excitory</a:t>
            </a:r>
            <a:r>
              <a:rPr lang="en-GB" dirty="0"/>
              <a:t> neurotransmitter and so fewer action potentials generated so a particular effect reduced</a:t>
            </a:r>
          </a:p>
          <a:p>
            <a:r>
              <a:rPr lang="en-GB" dirty="0"/>
              <a:t>A drug could inhibit an inhibitory neurotransmitter so more action potentials generated so a particular effect enhanced</a:t>
            </a:r>
          </a:p>
          <a:p>
            <a:endParaRPr lang="en-GB" dirty="0"/>
          </a:p>
        </p:txBody>
      </p:sp>
    </p:spTree>
    <p:extLst>
      <p:ext uri="{BB962C8B-B14F-4D97-AF65-F5344CB8AC3E}">
        <p14:creationId xmlns:p14="http://schemas.microsoft.com/office/powerpoint/2010/main" val="33344876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Drugs and synapses</a:t>
            </a:r>
          </a:p>
        </p:txBody>
      </p:sp>
      <p:sp>
        <p:nvSpPr>
          <p:cNvPr id="3" name="Content Placeholder 2"/>
          <p:cNvSpPr>
            <a:spLocks noGrp="1"/>
          </p:cNvSpPr>
          <p:nvPr>
            <p:ph idx="1"/>
          </p:nvPr>
        </p:nvSpPr>
        <p:spPr>
          <a:xfrm>
            <a:off x="467544" y="1268760"/>
            <a:ext cx="8219256" cy="4857403"/>
          </a:xfrm>
        </p:spPr>
        <p:txBody>
          <a:bodyPr>
            <a:normAutofit fontScale="92500" lnSpcReduction="10000"/>
          </a:bodyPr>
          <a:lstStyle/>
          <a:p>
            <a:r>
              <a:rPr lang="en-GB" dirty="0"/>
              <a:t>Amphetamines (speed, </a:t>
            </a:r>
            <a:r>
              <a:rPr lang="en-GB" dirty="0" err="1"/>
              <a:t>ectasy</a:t>
            </a:r>
            <a:r>
              <a:rPr lang="en-GB" dirty="0"/>
              <a:t>) – prescribed to treat obesity</a:t>
            </a:r>
          </a:p>
          <a:p>
            <a:r>
              <a:rPr lang="en-GB" dirty="0"/>
              <a:t>Stimulates release of neurotransmitters such as noradrenalin</a:t>
            </a:r>
          </a:p>
          <a:p>
            <a:r>
              <a:rPr lang="en-GB" dirty="0"/>
              <a:t>Caffeine increases the metabolic rate in pre-synaptic cells. There is an increase in production of ATP which stimulates neurotransmitter synthesis. </a:t>
            </a:r>
          </a:p>
          <a:p>
            <a:r>
              <a:rPr lang="en-GB" dirty="0"/>
              <a:t>Caffeine and nicotine – reduce the threshold for excitation of post-synaptic membranes.</a:t>
            </a:r>
          </a:p>
          <a:p>
            <a:endParaRPr lang="en-GB" dirty="0"/>
          </a:p>
        </p:txBody>
      </p:sp>
    </p:spTree>
    <p:extLst>
      <p:ext uri="{BB962C8B-B14F-4D97-AF65-F5344CB8AC3E}">
        <p14:creationId xmlns:p14="http://schemas.microsoft.com/office/powerpoint/2010/main" val="39642638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a:t>Drugs and synapses – Cannabis (marijuana)</a:t>
            </a:r>
          </a:p>
        </p:txBody>
      </p:sp>
      <p:sp>
        <p:nvSpPr>
          <p:cNvPr id="3" name="Content Placeholder 2"/>
          <p:cNvSpPr>
            <a:spLocks noGrp="1"/>
          </p:cNvSpPr>
          <p:nvPr>
            <p:ph idx="1"/>
          </p:nvPr>
        </p:nvSpPr>
        <p:spPr>
          <a:xfrm>
            <a:off x="457200" y="1196752"/>
            <a:ext cx="8229600" cy="4929411"/>
          </a:xfrm>
        </p:spPr>
        <p:txBody>
          <a:bodyPr>
            <a:normAutofit fontScale="92500" lnSpcReduction="20000"/>
          </a:bodyPr>
          <a:lstStyle/>
          <a:p>
            <a:r>
              <a:rPr lang="en-GB" dirty="0"/>
              <a:t>Cannabis works on an inhibitory synapse that results in dopamine not working.  </a:t>
            </a:r>
          </a:p>
          <a:p>
            <a:r>
              <a:rPr lang="en-GB" dirty="0"/>
              <a:t>The body naturally produces </a:t>
            </a:r>
            <a:r>
              <a:rPr lang="en-GB" dirty="0" err="1"/>
              <a:t>anandamide</a:t>
            </a:r>
            <a:r>
              <a:rPr lang="en-GB" dirty="0"/>
              <a:t> which binds with cannabinoid receptors and turns of the release of inhibitory neurotransmitter so that dopamine IS release.  </a:t>
            </a:r>
          </a:p>
          <a:p>
            <a:r>
              <a:rPr lang="en-GB" dirty="0"/>
              <a:t>Cannabis contains THC which MIMICS </a:t>
            </a:r>
            <a:r>
              <a:rPr lang="en-GB" dirty="0" err="1"/>
              <a:t>anandamide</a:t>
            </a:r>
            <a:r>
              <a:rPr lang="en-GB" dirty="0"/>
              <a:t> and so THC binds to the cannabinoid receptors and inhibition of dopamine is turned off and dopamine is released which gives a sense of calm and relaxation</a:t>
            </a:r>
          </a:p>
          <a:p>
            <a:r>
              <a:rPr lang="en-GB" dirty="0"/>
              <a:t>The inhibitory synapse is inhibited!!</a:t>
            </a:r>
          </a:p>
        </p:txBody>
      </p:sp>
    </p:spTree>
    <p:extLst>
      <p:ext uri="{BB962C8B-B14F-4D97-AF65-F5344CB8AC3E}">
        <p14:creationId xmlns:p14="http://schemas.microsoft.com/office/powerpoint/2010/main" val="25176820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Tolerance and Dependency</a:t>
            </a:r>
          </a:p>
        </p:txBody>
      </p:sp>
      <p:sp>
        <p:nvSpPr>
          <p:cNvPr id="3" name="Content Placeholder 2"/>
          <p:cNvSpPr>
            <a:spLocks noGrp="1"/>
          </p:cNvSpPr>
          <p:nvPr>
            <p:ph idx="1"/>
          </p:nvPr>
        </p:nvSpPr>
        <p:spPr/>
        <p:txBody>
          <a:bodyPr/>
          <a:lstStyle/>
          <a:p>
            <a:r>
              <a:rPr lang="en-GB" dirty="0"/>
              <a:t>If drugs taken over long period synapses are modified so more drugs needed for same effect – tolerance</a:t>
            </a:r>
          </a:p>
          <a:p>
            <a:r>
              <a:rPr lang="en-GB" dirty="0"/>
              <a:t>Changes to the CNS means individual can no longer manage without drug – dependency</a:t>
            </a:r>
          </a:p>
          <a:p>
            <a:r>
              <a:rPr lang="en-GB" dirty="0"/>
              <a:t>Physical – withdrawal symptoms</a:t>
            </a:r>
          </a:p>
          <a:p>
            <a:r>
              <a:rPr lang="en-GB" dirty="0"/>
              <a:t>Psychological – no withdrawal symptoms but constant craving</a:t>
            </a:r>
          </a:p>
        </p:txBody>
      </p:sp>
    </p:spTree>
    <p:extLst>
      <p:ext uri="{BB962C8B-B14F-4D97-AF65-F5344CB8AC3E}">
        <p14:creationId xmlns:p14="http://schemas.microsoft.com/office/powerpoint/2010/main" val="128731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Organophosphate and cholinesterase</a:t>
            </a:r>
          </a:p>
        </p:txBody>
      </p:sp>
      <p:sp>
        <p:nvSpPr>
          <p:cNvPr id="3" name="Content Placeholder 2"/>
          <p:cNvSpPr>
            <a:spLocks noGrp="1"/>
          </p:cNvSpPr>
          <p:nvPr>
            <p:ph idx="1"/>
          </p:nvPr>
        </p:nvSpPr>
        <p:spPr/>
        <p:txBody>
          <a:bodyPr>
            <a:normAutofit/>
          </a:bodyPr>
          <a:lstStyle/>
          <a:p>
            <a:r>
              <a:rPr lang="en-GB" dirty="0"/>
              <a:t>Organophosphate insecticides inhibit cholinesterase</a:t>
            </a:r>
          </a:p>
          <a:p>
            <a:r>
              <a:rPr lang="en-GB" dirty="0"/>
              <a:t>Acetylcholine remains in the synaptic cleft </a:t>
            </a:r>
          </a:p>
          <a:p>
            <a:r>
              <a:rPr lang="en-GB" dirty="0"/>
              <a:t>Acetylcholine binds over and over again to receptors</a:t>
            </a:r>
          </a:p>
          <a:p>
            <a:r>
              <a:rPr lang="en-GB" dirty="0"/>
              <a:t>The muscles become overstimulated.</a:t>
            </a:r>
          </a:p>
          <a:p>
            <a:r>
              <a:rPr lang="en-GB" dirty="0"/>
              <a:t>(This results in an excitatory effect)</a:t>
            </a:r>
          </a:p>
          <a:p>
            <a:r>
              <a:rPr lang="en-GB" dirty="0">
                <a:hlinkClick r:id="rId2"/>
              </a:rPr>
              <a:t>http://</a:t>
            </a:r>
            <a:r>
              <a:rPr lang="en-GB" dirty="0"/>
              <a:t>Sarin</a:t>
            </a:r>
          </a:p>
        </p:txBody>
      </p:sp>
    </p:spTree>
    <p:extLst>
      <p:ext uri="{BB962C8B-B14F-4D97-AF65-F5344CB8AC3E}">
        <p14:creationId xmlns:p14="http://schemas.microsoft.com/office/powerpoint/2010/main" val="262475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u="sng" dirty="0"/>
              <a:t>Neurones</a:t>
            </a:r>
          </a:p>
        </p:txBody>
      </p:sp>
      <p:sp>
        <p:nvSpPr>
          <p:cNvPr id="3" name="Content Placeholder 2"/>
          <p:cNvSpPr>
            <a:spLocks noGrp="1"/>
          </p:cNvSpPr>
          <p:nvPr>
            <p:ph idx="1"/>
          </p:nvPr>
        </p:nvSpPr>
        <p:spPr>
          <a:xfrm>
            <a:off x="107504" y="1600200"/>
            <a:ext cx="5904656" cy="4525963"/>
          </a:xfrm>
        </p:spPr>
        <p:txBody>
          <a:bodyPr/>
          <a:lstStyle/>
          <a:p>
            <a:pPr marL="0" indent="0">
              <a:buNone/>
            </a:pPr>
            <a:r>
              <a:rPr lang="en-GB" dirty="0"/>
              <a:t>There are three types of neurone;</a:t>
            </a:r>
          </a:p>
          <a:p>
            <a:r>
              <a:rPr lang="en-GB" dirty="0"/>
              <a:t>The sensory neurone</a:t>
            </a:r>
          </a:p>
          <a:p>
            <a:r>
              <a:rPr lang="en-GB" dirty="0"/>
              <a:t>The motor neurone</a:t>
            </a:r>
          </a:p>
          <a:p>
            <a:r>
              <a:rPr lang="en-GB" dirty="0"/>
              <a:t>The intermediate neurone</a:t>
            </a:r>
          </a:p>
          <a:p>
            <a:pPr marL="0" indent="0">
              <a:buNone/>
            </a:pPr>
            <a:endParaRPr lang="en-GB" dirty="0"/>
          </a:p>
          <a:p>
            <a:pPr marL="0" indent="0">
              <a:buNone/>
            </a:pPr>
            <a:r>
              <a:rPr lang="en-GB" dirty="0"/>
              <a:t>Notice how they differ in there structure.  Look at the position of the cell body of each.</a:t>
            </a:r>
          </a:p>
        </p:txBody>
      </p:sp>
      <p:pic>
        <p:nvPicPr>
          <p:cNvPr id="6146" name="Picture 2" descr="http://kasper-achs-block3.wikispaces.com/file/view/types-of-neurons.jpg/226816924/types-of-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8640"/>
            <a:ext cx="31527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066" y="3641984"/>
            <a:ext cx="3125845" cy="229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74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a:t>Neurones</a:t>
            </a:r>
          </a:p>
        </p:txBody>
      </p:sp>
      <p:sp>
        <p:nvSpPr>
          <p:cNvPr id="3" name="Content Placeholder 2"/>
          <p:cNvSpPr>
            <a:spLocks noGrp="1"/>
          </p:cNvSpPr>
          <p:nvPr>
            <p:ph idx="1"/>
          </p:nvPr>
        </p:nvSpPr>
        <p:spPr>
          <a:xfrm>
            <a:off x="0" y="980728"/>
            <a:ext cx="8820472" cy="5328592"/>
          </a:xfrm>
        </p:spPr>
        <p:txBody>
          <a:bodyPr>
            <a:normAutofit fontScale="92500" lnSpcReduction="10000"/>
          </a:bodyPr>
          <a:lstStyle/>
          <a:p>
            <a:r>
              <a:rPr lang="en-GB" dirty="0"/>
              <a:t>The sensory neurone – transmit nerve impulses from a receptor to an intermediate or motor neurone. They have one </a:t>
            </a:r>
            <a:r>
              <a:rPr lang="en-GB" dirty="0" err="1"/>
              <a:t>dendron</a:t>
            </a:r>
            <a:r>
              <a:rPr lang="en-GB" dirty="0"/>
              <a:t>, which is often very long, carries the impulse towards the cell body and one axon which carries the impulse away from the cell body </a:t>
            </a:r>
          </a:p>
          <a:p>
            <a:r>
              <a:rPr lang="en-GB" dirty="0"/>
              <a:t>The motor neurone – transmit nerve impulse from an intermediate to an effector. Have long axon and short dendrites</a:t>
            </a:r>
          </a:p>
          <a:p>
            <a:r>
              <a:rPr lang="en-GB" dirty="0"/>
              <a:t>The intermediate (relay) neurone – transmit impulses between neurones. They have short </a:t>
            </a:r>
          </a:p>
          <a:p>
            <a:pPr marL="0" indent="0">
              <a:buNone/>
            </a:pPr>
            <a:r>
              <a:rPr lang="en-GB" dirty="0"/>
              <a:t>processes</a:t>
            </a:r>
          </a:p>
          <a:p>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368017"/>
            <a:ext cx="2257678" cy="151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86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a:t>The motor neurone</a:t>
            </a:r>
          </a:p>
        </p:txBody>
      </p:sp>
      <p:sp>
        <p:nvSpPr>
          <p:cNvPr id="3" name="Content Placeholder 2"/>
          <p:cNvSpPr>
            <a:spLocks noGrp="1"/>
          </p:cNvSpPr>
          <p:nvPr>
            <p:ph idx="1"/>
          </p:nvPr>
        </p:nvSpPr>
        <p:spPr>
          <a:xfrm>
            <a:off x="395536" y="1268760"/>
            <a:ext cx="8424936" cy="1992681"/>
          </a:xfrm>
        </p:spPr>
        <p:txBody>
          <a:bodyPr>
            <a:normAutofit fontScale="92500" lnSpcReduction="10000"/>
          </a:bodyPr>
          <a:lstStyle/>
          <a:p>
            <a:r>
              <a:rPr lang="en-US" altLang="en-US" dirty="0">
                <a:solidFill>
                  <a:srgbClr val="10BC45"/>
                </a:solidFill>
                <a:latin typeface="Calibri" panose="020F0502020204030204" pitchFamily="34" charset="0"/>
              </a:rPr>
              <a:t>Motor </a:t>
            </a:r>
            <a:r>
              <a:rPr lang="en-US" altLang="en-US" dirty="0" err="1">
                <a:solidFill>
                  <a:srgbClr val="10BC45"/>
                </a:solidFill>
                <a:latin typeface="Calibri" panose="020F0502020204030204" pitchFamily="34" charset="0"/>
              </a:rPr>
              <a:t>neurones</a:t>
            </a:r>
            <a:r>
              <a:rPr lang="en-US" altLang="en-US" dirty="0">
                <a:latin typeface="Calibri" panose="020F0502020204030204" pitchFamily="34" charset="0"/>
              </a:rPr>
              <a:t> </a:t>
            </a:r>
            <a:r>
              <a:rPr lang="en-GB" altLang="en-US" dirty="0">
                <a:latin typeface="Calibri" panose="020F0502020204030204" pitchFamily="34" charset="0"/>
              </a:rPr>
              <a:t>transmit messages from the brain and spinal cord to the muscles and glands.</a:t>
            </a:r>
          </a:p>
          <a:p>
            <a:r>
              <a:rPr lang="en-GB" dirty="0"/>
              <a:t>You should be able to draw and label a motor neurone</a:t>
            </a:r>
          </a:p>
        </p:txBody>
      </p:sp>
      <p:pic>
        <p:nvPicPr>
          <p:cNvPr id="7170" name="Picture 2" descr="http://upload.wikimedia.org/wikipedia/commons/thumb/b/b5/Neuron.svg/400px-Neu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636912"/>
            <a:ext cx="455492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motor neur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377" y="5277746"/>
            <a:ext cx="3245173" cy="11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stretch>
            <a:fillRect/>
          </a:stretch>
        </p:blipFill>
        <p:spPr>
          <a:xfrm>
            <a:off x="-2128" y="3236188"/>
            <a:ext cx="4091940" cy="2065020"/>
          </a:xfrm>
          <a:prstGeom prst="rect">
            <a:avLst/>
          </a:prstGeom>
        </p:spPr>
      </p:pic>
    </p:spTree>
    <p:extLst>
      <p:ext uri="{BB962C8B-B14F-4D97-AF65-F5344CB8AC3E}">
        <p14:creationId xmlns:p14="http://schemas.microsoft.com/office/powerpoint/2010/main" val="625077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291264" cy="6009531"/>
          </a:xfrm>
        </p:spPr>
        <p:txBody>
          <a:bodyPr>
            <a:normAutofit fontScale="92500" lnSpcReduction="20000"/>
          </a:bodyPr>
          <a:lstStyle/>
          <a:p>
            <a:endParaRPr lang="en-GB" dirty="0"/>
          </a:p>
          <a:p>
            <a:endParaRPr lang="en-GB" dirty="0"/>
          </a:p>
          <a:p>
            <a:endParaRPr lang="en-GB" dirty="0"/>
          </a:p>
          <a:p>
            <a:pPr marL="342900" lvl="1" indent="-342900">
              <a:buFont typeface="Arial" pitchFamily="34" charset="0"/>
              <a:buChar char="•"/>
            </a:pPr>
            <a:r>
              <a:rPr lang="en-GB" b="1" dirty="0"/>
              <a:t>Cell Body </a:t>
            </a:r>
            <a:r>
              <a:rPr lang="en-GB" dirty="0"/>
              <a:t>– contains all the usual organelles including a nucleus and large amounts of rough ER needed to make neurotransmitter substances</a:t>
            </a:r>
          </a:p>
          <a:p>
            <a:pPr marL="742950" lvl="2" indent="-342900"/>
            <a:r>
              <a:rPr lang="en-GB" dirty="0"/>
              <a:t>In the cytoplasm ribosomes group together to form Nissl granules which make neurotransmitter substances</a:t>
            </a:r>
          </a:p>
          <a:p>
            <a:r>
              <a:rPr lang="en-GB" b="1" dirty="0" err="1"/>
              <a:t>Dendrons</a:t>
            </a:r>
            <a:r>
              <a:rPr lang="en-GB" dirty="0"/>
              <a:t> - extensions from cell body which subdivide into smaller branched fibres called </a:t>
            </a:r>
            <a:r>
              <a:rPr lang="en-GB" b="1" dirty="0"/>
              <a:t>dendrites</a:t>
            </a:r>
            <a:r>
              <a:rPr lang="en-GB" dirty="0"/>
              <a:t>. These carry impulses from other nerve cells to cell body </a:t>
            </a:r>
          </a:p>
          <a:p>
            <a:r>
              <a:rPr lang="en-GB" b="1" dirty="0"/>
              <a:t>Axon</a:t>
            </a:r>
            <a:r>
              <a:rPr lang="en-GB" dirty="0"/>
              <a:t> – Long membrane-covered cytoplasmic extensions; Transmits impulse away from the cell body</a:t>
            </a:r>
          </a:p>
          <a:p>
            <a:pPr marL="514350" indent="-457200"/>
            <a:endParaRPr lang="en-GB" dirty="0"/>
          </a:p>
        </p:txBody>
      </p:sp>
      <p:pic>
        <p:nvPicPr>
          <p:cNvPr id="4" name="Picture 2" descr="http://upload.wikimedia.org/wikipedia/commons/thumb/b/b5/Neuron.svg/400px-Neu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456" y="0"/>
            <a:ext cx="2494452"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1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that Neuron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670050"/>
            <a:ext cx="8305800" cy="3517900"/>
          </a:xfrm>
          <a:prstGeom prst="rect">
            <a:avLst/>
          </a:prstGeom>
        </p:spPr>
      </p:pic>
    </p:spTree>
    <p:extLst>
      <p:ext uri="{BB962C8B-B14F-4D97-AF65-F5344CB8AC3E}">
        <p14:creationId xmlns:p14="http://schemas.microsoft.com/office/powerpoint/2010/main" val="249762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that Neuron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852936"/>
            <a:ext cx="5759348" cy="1536749"/>
          </a:xfrm>
          <a:prstGeom prst="rect">
            <a:avLst/>
          </a:prstGeom>
        </p:spPr>
      </p:pic>
    </p:spTree>
    <p:extLst>
      <p:ext uri="{BB962C8B-B14F-4D97-AF65-F5344CB8AC3E}">
        <p14:creationId xmlns:p14="http://schemas.microsoft.com/office/powerpoint/2010/main" val="211621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that Neuron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276872"/>
            <a:ext cx="3456384" cy="3779542"/>
          </a:xfrm>
          <a:prstGeom prst="rect">
            <a:avLst/>
          </a:prstGeom>
        </p:spPr>
      </p:pic>
    </p:spTree>
    <p:extLst>
      <p:ext uri="{BB962C8B-B14F-4D97-AF65-F5344CB8AC3E}">
        <p14:creationId xmlns:p14="http://schemas.microsoft.com/office/powerpoint/2010/main" val="44683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that Neuron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452" b="11150"/>
          <a:stretch/>
        </p:blipFill>
        <p:spPr>
          <a:xfrm>
            <a:off x="2002871" y="1196752"/>
            <a:ext cx="5138257" cy="4896544"/>
          </a:xfrm>
          <a:prstGeom prst="rect">
            <a:avLst/>
          </a:prstGeom>
        </p:spPr>
      </p:pic>
    </p:spTree>
    <p:extLst>
      <p:ext uri="{BB962C8B-B14F-4D97-AF65-F5344CB8AC3E}">
        <p14:creationId xmlns:p14="http://schemas.microsoft.com/office/powerpoint/2010/main" val="421036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that Neuron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75" y="2166937"/>
            <a:ext cx="5200650" cy="2524125"/>
          </a:xfrm>
          <a:prstGeom prst="rect">
            <a:avLst/>
          </a:prstGeom>
        </p:spPr>
      </p:pic>
    </p:spTree>
    <p:extLst>
      <p:ext uri="{BB962C8B-B14F-4D97-AF65-F5344CB8AC3E}">
        <p14:creationId xmlns:p14="http://schemas.microsoft.com/office/powerpoint/2010/main" val="246999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PRINCIPLES OF COORDINATION</a:t>
            </a:r>
          </a:p>
        </p:txBody>
      </p:sp>
      <p:sp>
        <p:nvSpPr>
          <p:cNvPr id="3" name="Content Placeholder 2"/>
          <p:cNvSpPr>
            <a:spLocks noGrp="1"/>
          </p:cNvSpPr>
          <p:nvPr>
            <p:ph idx="1"/>
          </p:nvPr>
        </p:nvSpPr>
        <p:spPr>
          <a:xfrm>
            <a:off x="251520" y="1340768"/>
            <a:ext cx="8435280" cy="5184576"/>
          </a:xfrm>
        </p:spPr>
        <p:txBody>
          <a:bodyPr>
            <a:normAutofit fontScale="92500" lnSpcReduction="10000"/>
          </a:bodyPr>
          <a:lstStyle/>
          <a:p>
            <a:r>
              <a:rPr lang="en-GB" dirty="0"/>
              <a:t>The nervous system – uses nerve cells to pass electrical impulses along their length. They stimulate target cells by transmitting neurotransmitters. Communication is </a:t>
            </a:r>
            <a:r>
              <a:rPr lang="en-GB" b="1" dirty="0"/>
              <a:t>rapid</a:t>
            </a:r>
            <a:r>
              <a:rPr lang="en-GB" dirty="0"/>
              <a:t>, </a:t>
            </a:r>
            <a:r>
              <a:rPr lang="en-GB" b="1" dirty="0"/>
              <a:t>short-lived</a:t>
            </a:r>
            <a:r>
              <a:rPr lang="en-GB" dirty="0"/>
              <a:t> and </a:t>
            </a:r>
            <a:r>
              <a:rPr lang="en-GB" b="1" dirty="0"/>
              <a:t>restricted to local areas</a:t>
            </a:r>
          </a:p>
          <a:p>
            <a:r>
              <a:rPr lang="en-GB" dirty="0"/>
              <a:t>The hormonal system – chemicals (hormones) transported in the blood plasma to target cells which have specific receptors on their cell-surface membrane. The change in concentration of hormone stimulates the cells. Communication is </a:t>
            </a:r>
            <a:r>
              <a:rPr lang="en-GB" b="1" dirty="0"/>
              <a:t>slower</a:t>
            </a:r>
            <a:r>
              <a:rPr lang="en-GB" dirty="0"/>
              <a:t>, </a:t>
            </a:r>
            <a:r>
              <a:rPr lang="en-GB" b="1" dirty="0"/>
              <a:t>less specific</a:t>
            </a:r>
            <a:r>
              <a:rPr lang="en-GB" dirty="0"/>
              <a:t>, </a:t>
            </a:r>
            <a:r>
              <a:rPr lang="en-GB" b="1" dirty="0"/>
              <a:t>long lasting </a:t>
            </a:r>
            <a:r>
              <a:rPr lang="en-GB" dirty="0"/>
              <a:t>and </a:t>
            </a:r>
            <a:r>
              <a:rPr lang="en-GB" b="1" dirty="0"/>
              <a:t>widespread.</a:t>
            </a:r>
            <a:r>
              <a:rPr lang="en-GB" dirty="0"/>
              <a:t> </a:t>
            </a:r>
          </a:p>
        </p:txBody>
      </p:sp>
    </p:spTree>
    <p:extLst>
      <p:ext uri="{BB962C8B-B14F-4D97-AF65-F5344CB8AC3E}">
        <p14:creationId xmlns:p14="http://schemas.microsoft.com/office/powerpoint/2010/main" val="282067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652420" cy="6461339"/>
          </a:xfrm>
        </p:spPr>
        <p:txBody>
          <a:bodyPr>
            <a:normAutofit/>
          </a:bodyPr>
          <a:lstStyle/>
          <a:p>
            <a:r>
              <a:rPr lang="en-GB" sz="2800" b="1" dirty="0"/>
              <a:t>Schwann Cells</a:t>
            </a:r>
            <a:r>
              <a:rPr lang="en-GB" sz="2800" dirty="0"/>
              <a:t>. – surround the axon </a:t>
            </a:r>
            <a:r>
              <a:rPr lang="en-GB" sz="2800" b="1" dirty="0"/>
              <a:t>protecting it </a:t>
            </a:r>
            <a:r>
              <a:rPr lang="en-GB" sz="2800" dirty="0"/>
              <a:t>and providing </a:t>
            </a:r>
            <a:r>
              <a:rPr lang="en-GB" sz="2800" b="1" dirty="0"/>
              <a:t>electrical insulation. </a:t>
            </a:r>
            <a:r>
              <a:rPr lang="en-GB" sz="2800" dirty="0"/>
              <a:t>They also carry out </a:t>
            </a:r>
            <a:r>
              <a:rPr lang="en-GB" sz="2800" b="1" dirty="0"/>
              <a:t>phagocytosis </a:t>
            </a:r>
            <a:r>
              <a:rPr lang="en-GB" sz="2800" dirty="0"/>
              <a:t>(removing cell debris) and play a part in nerve regeneration.</a:t>
            </a:r>
          </a:p>
          <a:p>
            <a:r>
              <a:rPr lang="en-GB" sz="2800" dirty="0"/>
              <a:t>They wrap themselves around the axon many times so their membrane is wrapped around the axon in tight spiralled layers.</a:t>
            </a:r>
          </a:p>
          <a:p>
            <a:r>
              <a:rPr lang="en-GB" sz="2800" b="1" dirty="0"/>
              <a:t>Myelin Sheath </a:t>
            </a:r>
            <a:r>
              <a:rPr lang="en-GB" sz="2800" dirty="0"/>
              <a:t>– made of phospholipid membrane of the </a:t>
            </a:r>
            <a:r>
              <a:rPr lang="en-GB" sz="2800" dirty="0" err="1"/>
              <a:t>schwann</a:t>
            </a:r>
            <a:r>
              <a:rPr lang="en-GB" sz="2800" dirty="0"/>
              <a:t> cell which covers the axon. Acts as an electrical insulator. It also speeds up</a:t>
            </a:r>
          </a:p>
          <a:p>
            <a:pPr marL="0" indent="0">
              <a:buNone/>
            </a:pPr>
            <a:r>
              <a:rPr lang="en-GB" sz="2800" dirty="0"/>
              <a:t> impulse; found only in vertebrate </a:t>
            </a:r>
          </a:p>
          <a:p>
            <a:pPr marL="0" indent="0">
              <a:buNone/>
            </a:pPr>
            <a:r>
              <a:rPr lang="en-GB" sz="2800" dirty="0"/>
              <a:t>nervous systems. Multi layered lipid </a:t>
            </a:r>
          </a:p>
          <a:p>
            <a:pPr marL="0" indent="0">
              <a:buNone/>
            </a:pPr>
            <a:r>
              <a:rPr lang="en-GB" sz="2800" dirty="0"/>
              <a:t>Sheath.</a:t>
            </a:r>
          </a:p>
          <a:p>
            <a:endParaRPr lang="en-GB" dirty="0"/>
          </a:p>
          <a:p>
            <a:endParaRPr lang="en-GB" dirty="0"/>
          </a:p>
          <a:p>
            <a:endParaRPr lang="en-GB" dirty="0"/>
          </a:p>
          <a:p>
            <a:endParaRPr lang="en-GB" dirty="0"/>
          </a:p>
          <a:p>
            <a:endParaRPr lang="en-GB" dirty="0"/>
          </a:p>
          <a:p>
            <a:pPr marL="0" indent="0">
              <a:buNone/>
            </a:pPr>
            <a:endParaRPr lang="en-GB" dirty="0"/>
          </a:p>
          <a:p>
            <a:endParaRPr lang="en-GB" dirty="0"/>
          </a:p>
          <a:p>
            <a:endParaRPr lang="en-GB" dirty="0"/>
          </a:p>
          <a:p>
            <a:endParaRPr lang="en-GB" dirty="0"/>
          </a:p>
        </p:txBody>
      </p:sp>
      <p:pic>
        <p:nvPicPr>
          <p:cNvPr id="8196" name="Picture 4" descr="Image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93096"/>
            <a:ext cx="3251820" cy="223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76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4923043" cy="6461339"/>
          </a:xfrm>
        </p:spPr>
        <p:txBody>
          <a:bodyPr>
            <a:normAutofit/>
          </a:bodyPr>
          <a:lstStyle/>
          <a:p>
            <a:r>
              <a:rPr lang="en-GB" b="1" dirty="0"/>
              <a:t>Node of Ranvier </a:t>
            </a:r>
            <a:r>
              <a:rPr lang="en-GB" dirty="0"/>
              <a:t>–Constrictions between </a:t>
            </a:r>
            <a:r>
              <a:rPr lang="en-GB" dirty="0" err="1"/>
              <a:t>schwann</a:t>
            </a:r>
            <a:r>
              <a:rPr lang="en-GB" dirty="0"/>
              <a:t> cells where there is no myelin sheath. They are 2- um long and occur every 1-3mm in humans. </a:t>
            </a:r>
          </a:p>
          <a:p>
            <a:endParaRPr lang="en-GB" dirty="0"/>
          </a:p>
          <a:p>
            <a:r>
              <a:rPr lang="en-GB" b="1" dirty="0"/>
              <a:t>Axon Terminals </a:t>
            </a:r>
            <a:r>
              <a:rPr lang="en-GB" dirty="0"/>
              <a:t>–axon divides into branches where Synapses arise</a:t>
            </a:r>
          </a:p>
          <a:p>
            <a:endParaRPr lang="en-GB" dirty="0"/>
          </a:p>
          <a:p>
            <a:pPr marL="0" indent="0">
              <a:buNone/>
            </a:pPr>
            <a:endParaRPr lang="en-GB" dirty="0"/>
          </a:p>
          <a:p>
            <a:endParaRPr lang="en-GB" dirty="0"/>
          </a:p>
          <a:p>
            <a:endParaRPr lang="en-GB" dirty="0"/>
          </a:p>
          <a:p>
            <a:endParaRPr lang="en-GB"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6672"/>
            <a:ext cx="2310614" cy="176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85" y="3140968"/>
            <a:ext cx="37242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197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315913"/>
            <a:ext cx="8229600" cy="1733551"/>
          </a:xfrm>
        </p:spPr>
        <p:txBody>
          <a:bodyPr/>
          <a:lstStyle/>
          <a:p>
            <a:r>
              <a:rPr lang="en-GB" altLang="en-US" dirty="0"/>
              <a:t>Neurone structure </a:t>
            </a:r>
            <a:r>
              <a:rPr lang="en-GB" altLang="en-US" sz="3200" dirty="0">
                <a:hlinkClick r:id="rId4"/>
              </a:rPr>
              <a:t>video to 2min 30. </a:t>
            </a:r>
            <a:endParaRPr lang="en-US" altLang="en-US" sz="3200" dirty="0"/>
          </a:p>
        </p:txBody>
      </p:sp>
      <p:pic>
        <p:nvPicPr>
          <p:cNvPr id="5124" name="ShockwaveFlash1JPG" descr="Nervous_cl_neurone_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125538"/>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r:id="rId1" imgW="1828800" imgH="1828800"/>
        </mc:Choice>
        <mc:Fallback>
          <p:control r:id="rId1" imgW="1828800" imgH="1828800">
            <p:pic>
              <p:nvPicPr>
                <p:cNvPr id="2" name="ShockwaveFlash1"/>
                <p:cNvPicPr preferRelativeResize="0">
                  <a:picLocks noChangeArrowheads="1" noChangeShapeType="1"/>
                </p:cNvPicPr>
                <p:nvPr/>
              </p:nvPicPr>
              <p:blipFill>
                <a:blip r:embed="rId6"/>
                <a:srcRect/>
                <a:stretch>
                  <a:fillRect/>
                </a:stretch>
              </p:blipFill>
              <p:spPr bwMode="auto">
                <a:xfrm>
                  <a:off x="444500" y="836613"/>
                  <a:ext cx="8699500" cy="60213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99514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nerve impulse</a:t>
            </a:r>
          </a:p>
        </p:txBody>
      </p:sp>
      <p:sp>
        <p:nvSpPr>
          <p:cNvPr id="3" name="Content Placeholder 2"/>
          <p:cNvSpPr>
            <a:spLocks noGrp="1"/>
          </p:cNvSpPr>
          <p:nvPr>
            <p:ph idx="1"/>
          </p:nvPr>
        </p:nvSpPr>
        <p:spPr/>
        <p:txBody>
          <a:bodyPr/>
          <a:lstStyle/>
          <a:p>
            <a:r>
              <a:rPr lang="en-GB" dirty="0"/>
              <a:t>The nature and transmission of the nerve impulse. </a:t>
            </a:r>
          </a:p>
          <a:p>
            <a:r>
              <a:rPr lang="en-GB" dirty="0"/>
              <a:t>Factors affecting speed of conduction in other</a:t>
            </a:r>
          </a:p>
          <a:p>
            <a:pPr marL="0" indent="0">
              <a:buNone/>
            </a:pPr>
            <a:r>
              <a:rPr lang="en-GB" dirty="0"/>
              <a:t>    organisms.</a:t>
            </a:r>
          </a:p>
        </p:txBody>
      </p:sp>
    </p:spTree>
    <p:extLst>
      <p:ext uri="{BB962C8B-B14F-4D97-AF65-F5344CB8AC3E}">
        <p14:creationId xmlns:p14="http://schemas.microsoft.com/office/powerpoint/2010/main" val="298047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does information travel along nerves?</a:t>
            </a:r>
          </a:p>
        </p:txBody>
      </p:sp>
      <p:sp>
        <p:nvSpPr>
          <p:cNvPr id="5" name="TextBox 4"/>
          <p:cNvSpPr txBox="1"/>
          <p:nvPr/>
        </p:nvSpPr>
        <p:spPr>
          <a:xfrm>
            <a:off x="491641" y="4797152"/>
            <a:ext cx="8229600" cy="923330"/>
          </a:xfrm>
          <a:prstGeom prst="rect">
            <a:avLst/>
          </a:prstGeom>
          <a:noFill/>
        </p:spPr>
        <p:txBody>
          <a:bodyPr wrap="square" rtlCol="0">
            <a:spAutoFit/>
          </a:bodyPr>
          <a:lstStyle/>
          <a:p>
            <a:r>
              <a:rPr lang="en-GB" dirty="0">
                <a:hlinkClick r:id="rId2"/>
              </a:rPr>
              <a:t>https://www.youtube.com/watch?v=dxQmOR_QLfQ</a:t>
            </a:r>
            <a:r>
              <a:rPr lang="en-GB" dirty="0"/>
              <a:t> </a:t>
            </a:r>
          </a:p>
          <a:p>
            <a:endParaRPr lang="en-GB" dirty="0"/>
          </a:p>
          <a:p>
            <a:r>
              <a:rPr lang="en-GB" dirty="0">
                <a:hlinkClick r:id="rId3"/>
              </a:rPr>
              <a:t>https://www.youtube.com/watch?v=2YZJt_Bw3eo</a:t>
            </a:r>
            <a:r>
              <a:rPr lang="en-GB" dirty="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06" y="1700808"/>
            <a:ext cx="2544180" cy="23762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6323" y="1531627"/>
            <a:ext cx="3714750" cy="2714625"/>
          </a:xfrm>
          <a:prstGeom prst="rect">
            <a:avLst/>
          </a:prstGeom>
        </p:spPr>
      </p:pic>
    </p:spTree>
    <p:extLst>
      <p:ext uri="{BB962C8B-B14F-4D97-AF65-F5344CB8AC3E}">
        <p14:creationId xmlns:p14="http://schemas.microsoft.com/office/powerpoint/2010/main" val="77977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nerve impulse</a:t>
            </a:r>
          </a:p>
        </p:txBody>
      </p:sp>
      <p:sp>
        <p:nvSpPr>
          <p:cNvPr id="3" name="Content Placeholder 2"/>
          <p:cNvSpPr>
            <a:spLocks noGrp="1"/>
          </p:cNvSpPr>
          <p:nvPr>
            <p:ph idx="1"/>
          </p:nvPr>
        </p:nvSpPr>
        <p:spPr/>
        <p:txBody>
          <a:bodyPr/>
          <a:lstStyle/>
          <a:p>
            <a:r>
              <a:rPr lang="en-GB" dirty="0"/>
              <a:t>A nerve impulse can be defined as a self propagating wave of electrical activity that travels along the axon membrane. </a:t>
            </a:r>
          </a:p>
          <a:p>
            <a:r>
              <a:rPr lang="en-GB" dirty="0"/>
              <a:t>It is a temporary reversal of the electrical potential difference across the axon membrane. The reversal is between the two states, the </a:t>
            </a:r>
            <a:r>
              <a:rPr lang="en-GB" b="1" dirty="0"/>
              <a:t>resting potential </a:t>
            </a:r>
            <a:r>
              <a:rPr lang="en-GB" dirty="0"/>
              <a:t>and the </a:t>
            </a:r>
            <a:r>
              <a:rPr lang="en-GB" b="1" dirty="0"/>
              <a:t>action potential.</a:t>
            </a:r>
          </a:p>
        </p:txBody>
      </p:sp>
    </p:spTree>
    <p:extLst>
      <p:ext uri="{BB962C8B-B14F-4D97-AF65-F5344CB8AC3E}">
        <p14:creationId xmlns:p14="http://schemas.microsoft.com/office/powerpoint/2010/main" val="4205966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fontScale="90000"/>
          </a:bodyPr>
          <a:lstStyle/>
          <a:p>
            <a:r>
              <a:rPr lang="en-GB" b="1" dirty="0"/>
              <a:t>Microelectrodes and cathode ray oscilloscopes are used to measure the potential difference across the membrane of 'giant' axons.</a:t>
            </a:r>
            <a:br>
              <a:rPr lang="en-GB" dirty="0"/>
            </a:br>
            <a:endParaRPr lang="en-GB" dirty="0"/>
          </a:p>
        </p:txBody>
      </p:sp>
      <p:sp>
        <p:nvSpPr>
          <p:cNvPr id="3" name="Content Placeholder 2"/>
          <p:cNvSpPr>
            <a:spLocks noGrp="1"/>
          </p:cNvSpPr>
          <p:nvPr>
            <p:ph idx="1"/>
          </p:nvPr>
        </p:nvSpPr>
        <p:spPr>
          <a:xfrm>
            <a:off x="683568" y="2492896"/>
            <a:ext cx="8003232" cy="3633267"/>
          </a:xfrm>
        </p:spPr>
        <p:txBody>
          <a:bodyPr>
            <a:normAutofit/>
          </a:bodyPr>
          <a:lstStyle/>
          <a:p>
            <a:r>
              <a:rPr lang="en-GB" dirty="0"/>
              <a:t>The typical electrical charge associated with a typical nerve impulse is around 50mV. These impulses though small can be detected by using </a:t>
            </a:r>
            <a:r>
              <a:rPr lang="en-GB" b="1" dirty="0"/>
              <a:t>Cathode Ray Oscilloscopes</a:t>
            </a:r>
            <a:r>
              <a:rPr lang="en-GB" dirty="0"/>
              <a:t> and a pair of </a:t>
            </a:r>
            <a:r>
              <a:rPr lang="en-GB" b="1" dirty="0"/>
              <a:t>Microelectrodes. </a:t>
            </a:r>
            <a:r>
              <a:rPr lang="en-GB" dirty="0"/>
              <a:t>They measure the speed and magnitude of impulses and can analyse their patterns.</a:t>
            </a:r>
          </a:p>
          <a:p>
            <a:endParaRPr lang="en-GB" dirty="0"/>
          </a:p>
        </p:txBody>
      </p:sp>
    </p:spTree>
    <p:extLst>
      <p:ext uri="{BB962C8B-B14F-4D97-AF65-F5344CB8AC3E}">
        <p14:creationId xmlns:p14="http://schemas.microsoft.com/office/powerpoint/2010/main" val="3998713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fontScale="90000"/>
          </a:bodyPr>
          <a:lstStyle/>
          <a:p>
            <a:r>
              <a:rPr lang="en-GB" dirty="0"/>
              <a:t>The work of Hodgkin, Huxley and </a:t>
            </a:r>
            <a:r>
              <a:rPr lang="en-GB" dirty="0" err="1"/>
              <a:t>Eccles</a:t>
            </a:r>
            <a:r>
              <a:rPr lang="en-GB" dirty="0"/>
              <a:t> (1940s – 1950s)</a:t>
            </a:r>
          </a:p>
        </p:txBody>
      </p:sp>
      <p:sp>
        <p:nvSpPr>
          <p:cNvPr id="3" name="Content Placeholder 2"/>
          <p:cNvSpPr>
            <a:spLocks noGrp="1"/>
          </p:cNvSpPr>
          <p:nvPr>
            <p:ph idx="1"/>
          </p:nvPr>
        </p:nvSpPr>
        <p:spPr>
          <a:xfrm>
            <a:off x="457200" y="1340768"/>
            <a:ext cx="8229600" cy="5400600"/>
          </a:xfrm>
        </p:spPr>
        <p:txBody>
          <a:bodyPr>
            <a:normAutofit fontScale="85000" lnSpcReduction="10000"/>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r>
              <a:rPr lang="en-GB" dirty="0">
                <a:hlinkClick r:id="rId2"/>
              </a:rPr>
              <a:t>The squids giant axons</a:t>
            </a:r>
            <a:r>
              <a:rPr lang="en-GB" dirty="0"/>
              <a:t>  (Read and make notes BFY 328)</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49470"/>
            <a:ext cx="7496719" cy="448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55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 squid giant axon</a:t>
            </a:r>
          </a:p>
        </p:txBody>
      </p:sp>
      <p:sp>
        <p:nvSpPr>
          <p:cNvPr id="3" name="Content Placeholder 2"/>
          <p:cNvSpPr>
            <a:spLocks noGrp="1"/>
          </p:cNvSpPr>
          <p:nvPr>
            <p:ph idx="1"/>
          </p:nvPr>
        </p:nvSpPr>
        <p:spPr/>
        <p:txBody>
          <a:bodyPr/>
          <a:lstStyle/>
          <a:p>
            <a:endParaRPr lang="en-GB"/>
          </a:p>
        </p:txBody>
      </p:sp>
      <p:sp>
        <p:nvSpPr>
          <p:cNvPr id="4" name="AutoShape 2" descr="data:image/jpeg;base64,/9j/4AAQSkZJRgABAQAAAQABAAD/2wCEAAkGBhQSERMUExQVFRQWGRkYGBgYGB0fHBsbHBsfHB4hHiIZHSYgHR8lGxsgHy8gIycpLCwsHB8yNTAqNScrLSkBCQoKDgwOFA8PFCkYFBwpKSkpKSkpKSkpKSkpKSkpKSkpKSkpKSkpKSkpKSkpKSkpKSkpKSkpKSkpKSkpKSkpKf/AABEIAMoA+gMBIgACEQEDEQH/xAAbAAACAwEBAQAAAAAAAAAAAAAEBQIDBgcBAP/EAEgQAAICAAUCBAMFBQUFBgYDAAECAxEABBIhMQVBBhMiUTJhcRQjQoGRB1KhsfAVM2LB0RYkctLxQ5OistPhY4KSlKPCRFNz/8QAFgEBAQEAAAAAAAAAAAAAAAAAAAEC/8QAGBEBAQEBAQAAAAAAAAAAAAAAABEBMSH/2gAMAwEAAhEDEQA/AIZ7O65JPMkMcljy9MlRqKHN7AarvUO/OGWbgnjUx5fRK1n4jp0Wb3O9kXhGMzqYrCtB4ypQ7yBOQRqIF+o1uQbHthz07r6q8gSN5Ii2pWQAkAICwayNwQeCcaaB5dZMvphaRoDIzGywKHudPzJNcr9DziCdUZIwVkiKwvvpol/VvpF8aTQBuz71i/r3VGlYAxOEjJUrrS2GxcGj3Vdh3398Dw9RgaVSItK3HGzMqrXq1+oXqAG29Vz2xFMs90fyVJBWON5Ayny2DKW3IAIo0dh9eDWKctA0jFyhnvVG0mmgNJ+OtiT+E6BfpGH2YiihiZpiNIQ6rNiq3AJ3Py78YRdF8RyQ5VA0LkgALIxpWLH06vxWWNE1ue++ICpJFGVBkX1kAtmARRBIBk1A6qrfTXO1c4+TqUuZqNkUMNMnpb0/4STRohqOgDf3rDAeHiqITMweMH28u+SGUjdbPvdd9sZ7psLawY2mQgky0qhUhZSwOrT6mI0kUbs8DA04zHVZHIYbSxlgFjXWUO6FyWIWqul5Nk9qwDkp1DJRiDXpZiW1SawG1P6a/IkkHfbjDqLpMxIeMxwqVVRHRY6RuNR/esklqPJ5wtzT+XA+VcIpFjcuxK/EHpU3/wCIkbg4ivmk2dtSxHUYtCfGaJAPpbSx/FxRHcYB6ejOpkklQNev70PylgleSyNqIpdwUBo4h1Ali2/2iPyWYEgAKS16lKgatv023wzz0bNpljb1yMBoU+oKrtvfF2AEB00TvvgVTHlPN+7KJ9+rODR06BQ9B2PfUAPck0dsCZtmEkvnFmKaY2EYXhVLAkaga1Nfq9IrvWDcrnRWYikQmOMeYkczFZIyPjIcHVH8Q27E9gcMZPD2oXBa6w1IyE+oqRqJIJr1BiCd6P0xUIn6vr1xW6R2pMYb1ONellG3xNer0MFIvi8WSZAuXZFlECiq/ddCSzFFYNpANDsCDxgg+C3eMo5+8pNAbzCEqg1MwI1EDb22qrOBoum+VrWNQJYtSu7t6QHpnVQy2VKkLqf51gGPSulSlEdgt6dhMDKaIrjUFW17CzvzhV1HNNBqy8kaaLLFkv8AuGY6yAe4srVk7YcZPrskUPrRZAukRlHAdww9HobcEjvdeknjGU8TZ8TIxthI7BDWxjRQbjUctqDWTwTVYAnq2Xdg8a28UGtY3FByQlDZtiFBFMCLoGsTzsOXbLBo315igVUsS7S+zIx7mwQQAB7VgHJ24MazlY3UsTJ+PSdDL6qahQDbg8fM4EWWRy2Za/OdmcSIDpVCfLtm1bR9wvLULoYB7HlXy7HNPPB5hPlOHkYK2wOkNpsMgCilBB398F5mCaaVFZo49MYlVUtyLcUSSVB+DiqAPe8LZ8hPmsxDFHMszoJNZdFKRqwG7eWBVnYLybPbFHRPCMsMzwzOyzephIjEXFYA0Hnc838IoV3wQBnc9PBmpkCpKJG9ThAbZtzQc6FdQwG/AP0ww8OTmOWKApLEsjtolSb1LagqHrZhd7E3v8sV+LMucsiwLLSSAup8tWbXGRWo1uAGJ1EajuLO2Ivn4imVOXgAdKdfSDqOkrQKWWBb1EmhS+5wRt5+pvB5QDu6vquSObWAVBJJ8yzpPHeia3wLmetRsrPHO5YAEvo8xVIN/DpAHsaI+mKPDxjjgdnkiCR+lydQYADhg6bMSQaN3vV3irJNFmZFVLMIj1lCf+01aBqAoClFgV+Oz8gb5LMZpr05pCdxTZZ1XYC6Gnfv374DzmRmkOqXJ5fMad1aBV1Fge/mMjL+ROA+rZw5LeNiiyIxMeuhastMo7GmIOkbj5i8AZrr2Ymy0EZlfzSXDeWEV5AwuFhZ2Fcgb8e+AZ5Xw/JN919jliiYkv5rRBO9GtUjFu1iux2wL4n8Iz1Edc5VCoZY1BJ0ksCGvcj3bf68Ya5XMZqUFkzAi0MyBdOq2Q6Trs9yDsBwRgzI+OlpVn0a22IQ73qK1RFHgGge/AwVipukLFIsxEoUUziYWzkHVYfdKI2IJFiqwsb9oWbJJV9C9loDSOwrTtQ2x1TO9eySqDKwi1DbUNJ0+9e2K08MZZgGVoipFj7qM7Hjet9u+DLnKSIkEqy6fNRw0UYDPsyi6o6gNiSOL97wX0+V3RUiprBcMKUxhiwA29NkWKrbfA2W1+VFKGgVaUELGNIDkAkkNZYGjz2IxHL554n+7YltRQa1pGRmJUgkKdma+9AnG2x2U6IJ3bSoiKLoa6La9jtWwIABDd9XzxROkMGZIzjarC6WK2hHqBBoenccXv79h9F1GWKVi/pc6BJIHXR6mpCUYA0B6TRBAAOINnzTt5ymaX7qQEKQqk1Y/dVB6g10d/fEFL9MiaOSRUlZGNRuddJFe59e11tfYV7HDEdQklhEEpRFMWrVR+9Ra2FN6b/UjcVg/wD2yhSNfS3mlfTFpPqPApq0lLHxg1WEHSGj0qih3m1AGNQWRowL/CQDRO+93txiAz+2ZJIaMr6AUHkOGYshUFmY/EyLZJAO4XnfBOf6VqgMgZQZZGQNoYCkAaP0jcFjuDfBve8C5f0wMq6ivq9YU0trxTNq0jYELwL9sMOh+HtDJ52Yi1BlJVQxZwpJPqseYd6umNbb1eINJ07xajKLQ+ZRZq/uzp+JldqDKPcAn5YUdTzLyFJELQyy6YyzoujSbIr12CosjVVk71sMT6b0gyp6CJYlDRxvMK9J9JKKgHAFB23NbDuZ5tpXdYZBAhTTIwZiVlUX8NrtuCSDv6SO94CcHTfMQZfTFUAEbOVLGitgL6gRsdTXe54wr68sgmMZMhZQjKYQAGkJJXWGtUIoN87v5YuaaPLxg6jE1Ev5BKI+5oANszezCr7EbYx2e8ZGOYiEvJZBdBuD8iTqNnuQd8Br+jZYjMyy5hw7INW29OtFhR/dJvah6AasXhyPG0ccKmae2kGog7MNRuqX8IutzfFnHJzmM3OSTJoF2RHer25PyHb+OCYfCy2TJchrlrJ5F3ZwRuj+07IojFZJQSz2CzE2dwVskAGu3v25wqzP7RclO+p1SworWgbVvxVcge5rCaLw9GtkKAPpXfb5/n7Yvbo6Em1Uj2oc188UaiTxFks3Ep+0oGGl1s6ZEZQao32BIqiORgbpWShntUkYXI7eaHuZnUUDpdKZdJIrsKOM0/hiBtzEo/Ln9KrAp8MFaMEskR5A1Ei/of8AI4g2j+EMqUEUpzEivN5gZhGakYUVJX076TtRPtxjzqfgCBmYjMujPJq0vHaFtrBVa9PF9hQ4xjP7czmXkBzCjMxDcso3F8n00bocm++++N54Y6plszltUTxLTFtHlhggPIZQQw3s67/PAZvNeDJ1CQQZiFggFASNGVdmLNLSgA8haJY0PywZD4gYOcnnY2ZoAWizHmFWokC9Sngg7b76RYHbQZjqKw6xJCheIoWlClQY2q2TkmlJNXvvXBwnzXjDISrLB56vqR4yxQqrlvgoptqBrcjscAn6x0hczCjAP95II0klP3rFhrskk6E0DSFHxE3th34YzMUZkhl8uF00qo8y7REQUGaiTdkjYi8Js9GkOXy0AjVFqSaRQLXUECg0GOvcgg3ztiLxgxSZePL6nYF47StPp1anVhqDA2BsQTVbHAaXP5E5mR5ohaxKhDkERysjFiLrcKu2ujRb5HCXL5iJnllkk0NGoTRGxMj+u2YOhCkA+kEMe99hhlJnocuseZjlJdSjNTlnkSxqUre50k7EbV2rAMHS9Ebu8RCnUwBA+5DG1JYn1gGiVCjbudOA+6wkUbxzrmivmKTGs6O5AFBwxUlgfavnhdrRAw8z0tIhWQRjS1MCxUknSFsAKbOxsdsOcnAuXeJpU9IV18w1Ubu2sLpHw2tURt+uPJpYJ55gLtlj8s0yBpdLU2ogUdJr/EBgPpOplknkhnIkogONI81/fdQpIFKWABvni8KM2rpFpMOmUbmWWiFgoEFtPoDna2A1ECud8FR9BM0T3pKxNIiw77BT6vVYIJIJH/FveB4ZJNdB/NjcqfNdNQQVpF7FUYKTyDsMGWq8NRwDz9Oll2ZWrbySoZQNW2kWQR73fOApcnlixKifSSSNAk01200K01xXbBuQ6FHIly/faGZIyTsqp6V00aFgA7ck/TGS6jLIJZAMy5AdgLY9ifY4CGVjhWWMrZeMkyRSJplAUEAr6R5mm7sbkVzWGPUfEED+SBZBljYllIGhWBb4xuSBVC+cMuoxwqqrPLFZApZJAGG+25BoH+WEeb6+MtI4iRm8s6XkBCqK30hgpZva6A3xpomy3R5yy6IC4DansSFJAGta1R+mhsOP0w7zet5BLNF5MUccisZGosGr90H0A1z74Mn6ZPMty5mcMw4VyET6KfiA435wt/tLVl5YZU15uLXGCiXemirEDgFW2vYkYBdkonlFoyM0S6RpkBLDSUW2VqBFtpBW9yCeMGfazG0azFNQTStqV0igKWt2k3BI4KqQAbwnhzFOfLlOlFVtSgRuVLb0AF8z8xtvWNh0mPMZmNWMwURsygtGGZ9JPqYN8Jrahvtdi6xNC3Mzl6jy5d5nDLIhKpGukaTYFBKHAscDc1WG39oxSQiKJT59KAmkho2WqckgBQpF6r3ra7rFXT8xmInkVvK9DabAADEKGUUwLKrK3xC6btjSeFfGa5tN40jcagVZwWVkNG1oEVtQ5PsMRVHQurvGpgWB8x5WyyRFdDAkkWXIAYcEb1hZ1jqkEdz5yUCVtLCKMllCobVbAp/UbN1Z37DFPi39pGiTyonZWQa3DLtt+EgfCWB1GyQBXc4xcOXbNSGeRKQtcUVbAEk2fn9eecER6mZs/IZXLrGfgQ1qYdrqgPYfLbDHJ9DUKPTpUE0B8xt872v64cZXLKF4oHjtzZrBYhsjY7+38D9MFCrlgANq35rjviwfT298FRRFRRN38sXALufr/rveABHPPG39e2LDA2n0j1VtZ2+pA324xfLBq34A77fyx8yCtr4/rb8sFVKm++1bYkIfY/Kvni94zQIF4+8miDW/b8/r34wQBNkgSLG4N7Xz+R/q8JepeHPWs+Vbyp13DA0rHcUdqBPHz741UaGjzd/mP/bfEmg77fP+vfBGIzniI5vL+TmbinhlXXW33LemRq9ls+kdjYGGH7LvBU6ZzMxZmI+QYCsgNENrpoyvuaBYEcV2xf4h8LGZQ0YAzEdmM6QA4/cYHn5XtvWE+Q/aJm8tlpFipgR5Ol7LZYiwoQ3upGrSG4II7bk0b0vKv5TRqzOEmkg87kL5bqUrjkG+d6+WNBl3fNyL64pZI1YeXE2kSKTTDUW3YFVbRdV3Oxwi8I9LebpyogW0zMcjmQjSEdDqc2wGw+d7Hvhh4YnSKeIOw0RZhmEihaYhW9ACmzq7EA86d9jirhl06XTl540y50StIPMBj1iMmqRRuwFFgCe5rFPU/EQkjfLWCxpWmB+70FdRIvcOUJpCNj32wfl820IEXlOSWqJ3XQhBPpDlvgIuiN7rbc0PIPDYlkJVgpgVsu7CNT5zjdmYPa0NRUbXV74gWZTIy5kLMhFK8gVnLamBKbD93S0dC/ntWCcr0ds3qMzNcbsgJVQ4ptVNuV0oTSDf9Dj1Ycxlp48rl9JEivIXk3VaIBOkCwxY7rZU2CK3xa8DwMFUssz7ExsCspA9TuJQQrj/AAg2KrjAKurL5QXU6rIrGGQCRx56hAyMwUjnUFLk7cHbG26GUOWhMdBPLUCuNhvxtyDjMdN6jDDJP58ih2ey8rLZpVtSQAAByooAqRtzhCuZjbz1CyrlxOLKuVAR60gRki11G+O4+mCRpstk/OzOZEMrxw+kkxsRrZhTV20gqfUBub3rFyeHs4oCpmkCjZQcvETQ4s6dzWEec6jLDICJSzKhQMDGFKqA1HShUnml7fnjb5bIuyK3mTi1BoiMEWLojytjgjHdNgTywdnLgMzEWXJ3s3z9PasLzkoI5pozE8oYKyRByEBcNqLdgPTY+ZFDA2Sy7FnOXEmgMwvzFAJvcR60bYNYvYH8sXdD6gkc06yFkLFPVKReoKAQxut+QeDvVVWNNjP7XlgAR4h+Ly2aVaIHClq+MD2FtW2BB1NkkkeKJpnb+/0ikEg40E7kItKRW9E7HBniEiaPyUNklZHZTtGiHUWLdiQKHck/XAOU6k8IIWBnjZz5bjSinWbo6jYGokBq32wA3S8rG0xjDkqUBVhX3gJLGtrWtW6cgnc0Bhjl82+VT7tm0mR0AVA7OyqCWAJABG4ZrokcXeEcmtVZHIKPKXpEbhyCZI7F0Btt+e+LKhh0iTUIg4Kel1lpqDkEFSEBoaj+8wF1ggvqphL+do8/7QgZTq+8jKgKwcivLpheoABdx2wy6DmTEJFk+9KskzuBqTWI7YhiNJLfd0bBJY4VdVzwyWbljiWNFKx7PYAatjahrsEWWok4o65m0ykESIK9Ds4K0Wchdm9hq07f4CMAniyCZnOSlATEDqkZj8bkk1/hBNmvljXZOA1fNnaj2/WsLPDnTDFEi0bYamPuzVX6A1+Rw/y+XG3ft+YOIPILIBI7kfxwRpqzwfl9P9PfHopB8h8/y98WJHw1884io+Yb5O/y98Wc6vrj6Br+Z7/0bwbDDwDVfT3P9fxwAaLY+fb+htv7Vglsvxz32+X5c++CGiF9hW31+lfLHyw/+39dtxjNFEcG9777Gj8wcWtBR73x9f64xYIr/Xj8q2+WJBaHHy27frhSKDlxvxzd9rOItDt2wX5XI44xEx7fn7YuaBRv/DGH8c9F8snNItqwCZhR+JTVPx6WDAb++k++N9o322/0/XFc8INhwCrAhh7gijt3vj88Wo594AmtsxkQyv5xjmiLbCQxnVpb21L78EHGx6PGp6m5kRYpBFtHqUlXBolguwbRuK5Wz71zKXLvkc5QY/7tJ5kbA8xncEEb0Rsa+eO39S8vNxRujaPNj1pKNgG20nV+EqWFHuCy73WKmDsxlVZGRx6WUg/MEb/6/pjm+Q8YMgmlVhqCIWQodLOAV3awVcoqknjfjvj3q/XJpcvNU2YHrSNAURVkViLPmKo+IXWwWu5xDouckaJ4RlfNecuyC/QfSLGpgAQOfSTtte2IqaeI5vO1SxSHNEN5RClUKAWw0vRMR971ahfsMe53qE2ZOWkdGSNyzRiEjVemwSbBsgHg0Aa98eJ4Y6hKjK5nTRAwBmkNFqAAj0PQHp5O3yOFqZMvEEjizDpGWG+3pdRtaHcK17Abg12xfB7DDO8dlkSOSViWkYalO6hpCQfSK3G52Iw8zvT1zTNNlPIfS9NqUAuREBqBJ/fHBHdT3xIdCijySq0kDPLpkTNSMPvGDatIDXIRQCmuLN+2JdDDxOc0VikmlPlRLGSYgK3Z2rcD5bkkDtggXwVlVzDM4K0PWRQrWSasEUNNEj3DC+MbE9MB323/AMK/8uM11F58q4lrLKpGlhEjBPU124uxvdOL7gjfFx8Z1scxlLHP3eY/5cRCLo+d+zp5Mpb0sVEoVirG9xYGzWarvyOcJOtdfqd5omoaFQFo/TIQTYJZeLI/T5YhlM0EYCCZ4iyP5xBOwCn4wQaYP353OCnzo8gxFfwadRBCFaA1Lqos2/wAXfy3xpovyoj8l/XpzFuulTy+4AUJsykbWLu8aPq3X4TlXQt946mMRV6w5FUV5Wj7/lhX1XMZiBVkjRkChELlwxFEAMVVQA5Gx3I+eBs14kbMzKzaUKElXPqCgDSdahR6m29RO3A7YqDOmu8zRSeWZRG2otJJQLAUApGrZWo7UPSBg45UTZoZhqacaR5MinSjAX5hIYhowBYqrbSNt8eeGupRJBGkhSM+rSSRTLqN0fccEHfFrdYRMwJtD6QoRgI2JEbHVrah6dwKU7lSTQsYiqPFPSnVZZ5H8xHrztKBX9gVskDsDfAqsZfrUv2nNrCl0zpu29LQavoNTG++Nz4h65BJl2ijljdphpADDZSd2PtQ4HJNUMY7w5lr6hK3AiDGhvV0v51Z/TA1s4oKY2KPb277e3z/ADxfl49Ngk1YPP8ADEYq5vY1W1cX/X6Yv1Dk/rXGMq+D2fkbq+D+vOLnUkCt9uefr3/jgWQbCv0+m4/6YvD2p4vn8v8ArgCMq2+5r3G/5D9O2D0BNH5H8vbnGO67LJrYsszoEBiSPzAHezqDND6gdOmr23OJSdbzKErGh+IqhZJH2UxoACT6dizljsdN8k4mo1+k6iTsOL/TFoN7rv2v+Z7dt/ljH5jqucYFtJjFoQRC5KqZ2Q2L9ZEahzQvcbCwcFdSzE5zUTIkoghdAxW6bzNmJA9TKqkbgEA6vbEGuVas/n/Xv/0xWq7fX+vbnGUXxLm/LYmLT6ioPkSE6RGXRtIa7kOla/BvqNkUx6f1TNPKokiVYyGVhoaxpija9ZNEGV2Qbb6TvtgtOguwvnYfz/jj5xuQas2B/X0xNl3HP19vzxDTve2/9fwxBUBzt+f9fPEDHW/147/L/P8ALF9b9v4Y+ZPcbcHv224xRzz9omTUZnKyEWHSSJvy3/8AK5r5jEukzyNl8rlvMZY4xOshTYsySkhQe2w1WO1YYftSQfY43u2imTf5MrA/5YJ8I+Ho80mZcg6lcFAp0kSFfMVgw4ssykEbg40gPPQNChyzBXIj1aZLZirg+Uqqg2dRe5urXbfFs3WWZ4EAEbRutsSSFKhkJFAbKT6roAlQedo+REsTz62GYsO5Zz5hmWmplvf1Cqqqw16V4aZvvWcxrIrVCNLookOpgfNVrvaxwN6wBreIpMkQ2YnZ8u1qxkUBkaiQV0gWpqiu/IPvjP8ARfE+iBFjhllPq8orQEgBO7AtamtzYOD+qdCyyrNHmNCsY1MMxVjRDbjTZAIOmwgFhuO2EXQss5dVRkDguFk0MFStygRqB1Ah9+Be2KNL0/LrHJGHa9cMZgeqtTbOqg8VISSOaIvjEZ8yFzdw05SMvOitsRY0/wCESAgnerAA9sV9Nzolj+yyQmSPL2hKlTqkJ1WC+6jSw44JI4GGvQkmyxSImLRMSAqxqml6LC9AGtSqkWRYr57QJPFXiQFUjaFlUsC6SEIzKjC1AGogE8s1DYgGzgMdDjb1DN5QA7gFt6Pvvzhp1fw7HEkTlCwjZfPlYNcmosSzbn0B1Q73QI4wUM1GeNFduMEc9z+YRyxWN5ZPNEgIF3HYNGj6e66T396wX1fq8M8QSLzGOpXJEZJj0m7INb2Kr64vycy5bW7spSVrd0plimJOqNgl0P3T3o4XZPrx+0ynLxh/NIChrFlFHqFb8EmjXatzjSvuu9fMmXkhRFc6dTSLellDLqIUi7s7j67nC+d5BqWZ1BKL6UTYg2VLcbqe59VAV3w68NdDSZGkfeiUpSVBAf1MaO9tdfIDa8S6l0nyg8EaiTU0cyKRZIjYhlN/GRrBF7kCuwwQs6ZlSq6jG1tOAkhWzakMbWtZoXekVv2vGny/XkD5qRlk8tpC9hLKEqCUccg0PTtRFexwmy/XGTMK2ZsLoKqShUpuWalI1ae2quRhlnMuW83REbzPl6ddrSRi/M4sEu6hbG+kmqwUmPRWVkaWPRE8qn3ePf0If3VJ0rYO2Kv2esXnzTck6Sf/AKjvhxPmpMxqy02iIqoaTSSxY2NFbDSpdge52Ixnv2byAZqZTyUND/hYX/C8TQ8fxlEMwsSrIQt6m0Ntt+FQNR39wO/OGDeKIfab/uJP+WsMpOnIXVyo8xL0tXqG1VfsQarjBnl7LXzP6/PviBA3iSAgjTN/3Mn6/Dzi5fE0B5Sf/uZNv/Dvhykdd6PzGwv+eL0U8b9v6/XAIV8UwbbTbD/+iT2/4cev4qh22n+vkSX/ABX2w+j7323OJ5iyNhdUR9cAki8VZcAErmLH/wACU/8A64vPjLL3eme/ll5P+X+WGkfq0tuLHc++/wDHFomPABr3vE0KB4xgqtM/sKy8v17riz/bPLgUFzHb/wDjy/8ALhxG/wA739/64wRq+o3/AK+mIEEnjHL7enMf/by/8uI/7awXxOe/9xL/AMvth9qNEHkDtj0uQNq9vp+eAQN4zy+9LmP/ALeX8/w4C6Z+0GGTNHLukitq9DaG9ViwSta0NHfYjveNYX377e14pynTUjaR1RVaQ2zAC2b/ABHk/TgdsBmf2rNXTn4syxD68+30wL4c8TfY1ESxvM7X6dgGIIXn8JCoRZFfniX7XZz9lgi/FJMDXchVP+bDCroE4jd2I104AVbLvG4DMVFbBGIO9A6iOcazgc5/pX9p50M6+S9afLkZgQiNTmGSPZiQeHHcHcHGjz8uYycbXEJ4ogfvEkUPpA/EjD4gNiRz8sIM8GzByxC6IZPOCGxrf0gMNv7sVY5vng4ZN4VhMTKEVLUgMopgSOdS0Tv2798AmzvXGcrLONEsbbQ7afKarKuTvIWA7D4SO9mnMMmel0yeblkKEIzRkFyo1WwIpqohUsNd1fGGn2CJZMjmqP30JGp3LKJSFIUFztY1Vhj4hZPssqvRLqURTyznZAo7tqqq9sVQ0PUIoHE6EyZOZI6mVSwWSNAhDhRa2oB45u6xbN4my0koHmgpGrNah/jdWRQdItQqlmJ25WsKfDHV/KmzAnPlD4W8tHEfmLsQzC1uhWrY++Hfh/LBsvG7bmVdbG+S+53/ADr8sTUSnleacCOZliiRV1RkU7OoY0SD6dJA33+mInwynt/+KH/0sLs1n1y2aKRKGDBC6BtJD7ixe26AWCR2OCX8T7n0RfnnIf8AXAZPrvSlVBpVQS6JpHpVwW+Fq5Fb3yK2wt6b0eOKUq8ckjsrELEwVSp9JvX8FcAgkm/liuTJHyUleZz5dXdFUNgEKDwVPbvVd8MfDmcDZicSsmvZFYbKQhOoCz3JDc7giuMaB2VzAyoby0ZomIOhmXzUdvwgDZwaJHBFNhX1vNiadTLGY4xYKPYLBhZY6fTpBAtQbHJw3jkjfqAAKsUiob3TltVCvxaP8/ngjr8emFpTzFUi/UHjnuLU/XEVkWh1SyBJY5FVoj63LEAFB/8AMq2BuRyRjS5vqM8eaVn/AN4LxNsqqhAD376eT9T+WM080YCIImcIxdSyVqiFmq5LENRA+Z7YaeG5DI0sqxqURF1aZGOld2oNKSLHdLB4IxUezmaPTmVZTJmyyqACRGkRHpINEvqO/tpxmcjmvI6kkh0i5abSfTTGjyONz/Qw3mjaeSQhHju5IvvPSlKC1hTyQNRrf4vbCrxYLZo6W8tcYKCgyazvybp25vhh7HBNdbkhrgD59/54nGLFdv5XgDwx1cZrJRyDdwNEnycCiee/P54ZRm/oB+pv/TGVRKEVWLI9gNVXXb649aIG/wCH+XOLIyK529/piaqmLL0oNFbJ5vg+2LRFVX2qz3rF4n9PYjj+Vf188ePR78fpgBEsAfvVX/TviUkBsVviz2Hbf/W6/TE23Fe3v3/TCgcHfb8/pguI+/1P0H+WBwu9j8x/O8TH5d7+n9bYQWMaHz/r2xLTv9f0/r/TET7+3bf+vliMQO3PyPvweAB/HEgtFVXAoYth9q7b7flgf4iNrvC/xP4jGRyzSsNRvSi38THgH5VuT7YDCftN6j53UIoUstClADkyybgCvqt/ngoZ05F4fMjLyZiBHKp+/rcKFJsEFdyO354znQXYyvm5V1udchPqpCSADtw1tsOaG3y3uczaZlcsEnV83AzgJIGEUpYUVV60q2mqWzRsVjaYXdMy7vIF/uXQtNG0xpTsWlUBLWrJ5IOmjyMHr4lnzMapo+ypL6PP+Oywr0j0lAezt8uLvAfU5JzJ5a5b1xDU6M6EW6MoUkE0ChPueMXkvmcsiLGsEUv3bPJJGFQKdLg7k6hwAQOAcFW+HemZo5d1Z4DBIxZUeDVa8KSC1LYUGt698X5YZLL/AHskcUM8DsumMN976A1ANq0KVZbPY96wV/bzQqEaHzHoiPyGV0cLtq9J1IB3sbdrwrTJs0olhZJXmUGVqIUUSt70ylSNCxnchCSReA86D1H0siwzOysxIRNWrUxIYsPSb3BJNWDgPpWdWPRHPqgiZpE+5mbUCrNRZACNvhOjnbnF3Uemz5dS+WJRVVVLVokKoD+6WWrOo8EgViXTZYUaUzOnmM2vU1DVGwDIVv8ABpIFDg3ioY9F6UnnzMh1IhVYmDk2GQMzE92N7+3GNEvTF/c/gMYrIdWMAaaBVaLMS6IozsJGRfXIGHwjtdEGuMMG8czAkfZf/ET/AJYmo5o86+YwDMwFHVIATQoGrsahwDXbDGSEzyirLAB1ldCQyrtpIIAkIJrURxtvgSTIOSoKqr1QVbtypBvegtDg2dzgrpcBLlwJi4ZrrlCSO5BDDSL0nbGgZ0fwx5s7xsfLEY8yohp1Bm9NGyaBv5isNOvdLMaK0jySxq6EhmJ0gMATQFON9wwvuD2wB0zOzj/elaMsbLBlP92NtFoa7XsOd8Fde8RvmIGCRMsdjXIPWCFN+jSN+OTQH8cRVnXc0Fg81WUshV4zySQQdq3qruu14Ky0cmh0kmdo5I31LYVC1auAPSDRW7vcHGLV1XUJwVdlDAqlMrWCQdxrVksk3RrbDLP9UYRSxoyeRpBUKxLMjcaS4sR2aKm2FEWMUNI+myvoaIF4FNqHOiWRSpWzQoCjtdE98Z2PpL2ioCZJSVkiG5Ch9ww5UCrs1xjpWU6jCykMyxsoGtHIUrt8zx7EWD2OEoyYlfMyCOWVZSVjCsFTSCupvUwLElCBtX1xBjvBnW2yWb8uQ6YpG0SA76W4DbfM8jsTjskkQFkAkV29jjj3irpkLm8urKyKfNUoV9QIoUR8dEk1tQ5w+/Z348UBcrmXqqEMhO1dkJ7fI/lianHQWjo+49/l+XzxONf9fp+mPhDX1v8Aq/nviRB+nzxGlcaGza1xi4gEcgfriP8AQ32xaD7D64Ae6v2He+/tiwLY7b1x9f5Y9qqFWL/yx6Wvmt7r/r/ngKY1/Qc/64s8v1fl/X54mR9NqoY+A5r587/PAeEf5fTESCAPfbcYsk9rvjjt3x8G2O/8OAN/bb3wHyIFUgGgvJ9gNzv2xxbx/wCKRnZ9EZ/3eLZP8R7txsOw+WHPj/x79ovKZQlkO0jj8fuq/wCH3Pf6cpsr4QMKFpi4Z42CrHuRKfhQ1Z+H1Havn73GdOvBwgBy4ldTGWkKgbaplUfENjQT4D31NwSBi7qmVlyYGVYpJGdUyuh9ehX1fi9N6gBqs7dsTzPShIzDKBZzNGI3BJ81JEG5cSgaV9VduF5vBsPSRmM1JCVcRx+WxVrDxEoNUaUSFVmUyHTztRxQf1eRlhOdRiryOkRV1Vl1EhQ7aSDHW4ok8DbfEugZQxLomjWbLy69VRmzIotmpmOo6SxJFcV7YPz3TBFCzICBGpOgm0dRuyMpsMCARvuO2MxlJl1IsEpV5HMflhjUccmoGgT6KvajyRd9o0YdOkymSlk8mQyxMq6WRb0EM33bMBpApgQWPbc7YcdNVsvI4nCx/aSJUYMCt0AY9Q2LAKGvvqNcYZ5LKrGgWgFA2HsBt9MZzLdQlYTZePyfsqOwDNFruyW0KCdJUAg6q21UMEaHq0qxRO7D0qDz3J4G/udvzxiJsuVgy8MkcUsiyRrGZI9SiMlkYG/Zl2IO4K7Y+z3Sgk6+citFHGZdSJSj1BdTpqI2sbi+cLGy76j6Z40LfdaiURED+YRzuSRqAo1R22wGl630pxCsnnyMYDrUEJpA4YKAoCjSdgNthhP1CaNJZE+1y+l2XhOxI/dwQue811iSaSdqBDOgSJSBqJ00GkI20lhpvejWHH9hHvK9/wD+cP8A6eJVc5bPNSjhl9Ub3x8t9tPyNc84I6Vmo3n15jSsg06NSgJYsEENYLb3f+mB81kRGG2NWAbHGo7WOKrcFdtux2xVFqSgNJDMQuobEj8N1p+Yut/bG2TTI5NnDeV6otTB08wqsnqJtaFqCpAomid8PemeIMuuWh8wlXEYGgqbOn0nTQoixzdDvWMh0xpsu/pdE1ELpkHNcHbuOL2741Pg0I0LqQBIHcSe5skr+VHbttgqMuUDiKDRFKYYhqd9RQa2LKqlCC4VdudO2JiHVmYI51pFQ+UYzQDBrY2TYYKQBZO3vi3O/wC5uH0/cyHS6j8JUFgyi+KBsfmMLOq9RXN0kNFSsgZmU1+Cwo5sbNfbAMYIDLKTFKhSH0jUiSh2s2w1A6VIA9Kkb3XOG/ROpeWDC8b6ojpLINQIb1LQsvuDW4O4O+Mblc28RlKFYHjVAwDLpcFviCsBelTfv6vYYKhjgbMSDMPHI1KVkYge92QaDDbjsBWIovq2cH24ZlY5PJS45Q0ezekoxIJ1Cg1bj8O+MP1XpOjMMnlsylmZSpoFOdtq43u6oj3xpI+o6AYA58p21U4p2R5OEZlFnT6iTY545xB8nLmZJVEKSRiRokTUwKlCbZSG22PqJGn4djgg3wh+0YQIsOYJeEbJLXqQdg67kgdiP49um5OVJUWSN1dDwynY/wBfPHIfE3hBIZAdei1BaNpEMn12OmvrV1sMAdGlzWX9eSms/jiB3/NG2cEcFbP0xImO3qDp4+mLFU0QRVd8cw6d+2RgQuay/B3MZo/mrfP5jGs6f+03p8vMxj+UiEfxFj+OItaFo6r3rHpG3+vtt/HC6PxfkSNs3BQ93A/mbOKsx466el3m4zXZTq/8oN4FNgPazftj0R/Ic3/Q9++MZ1D9rmSQHyxLMfkNI/Vtx+QxlurftVzsykQxiBTtqUEtvdbtsNh2HbArpfW/EuXyi3PIF7aRu5+ijf8APjHLuv8AjybPnyIQYIGvVZ9TDvZHb/COfnhBBkfN1zTy217l2stXY76mJ2oAgfMbDGl6V0tQn93MNaq4RNJlcC9JZjSxRk8AWzVe9YqBejdBeNXKLoLeYYzJXqEK6i1jhQ1H5tpHAbBfSurMnly2z/GXZyApLhbYG2OpaVartghMxJKY0QpFEjVpJYIjuSzBtds5IVrWxY9rwLn4YAjPHA6IdUkcl76dOnSBzoDlWGrcCu+NENU6xPlsxNKkep3jDkKhZPLBOkkghhdfEQNzRFC8Mem5yVP95CO7NX2hyo8tgd6tSTcW66lVhp2O4vCnw31qZcrNIhPpaKGnokKQVB1baQrNZ1BhTDBeR8RtFl/s+mNVS4zPepEUkhSRQsnixtYs+2Ipz1LPzZhDCIWjSVW1OHVyY9lJULwPUPUe3AJ4XS9PzGqOCRYlkCFtSghREfSPTsQzMuoAn06AfrHwx4RhkEkzjWWd1F2QFVtKUBtdC7+e2GXVj9klhOotH5boFZvVQdWAQ0Sa1Gg23zGIBeoT5pdMLzCXzNwWQKpVV9Stppib07XTAm8edGzsiJmZH8lkEp1BW8prAVdkoggn0gCt8JfFPUmzPAURJpRdw7l3AYEaTQPwqRyLbEhNlklieBGqOMs4Cv6mJGm9jbL6n3533usWB1mOoavMaeOSHzWy6Lq0lFQSBmDMrGix3IIA2AvB3inLqcu0Z3aUbDmq9RbfsoFk/wCowv8AEHWIGy7ojCRpF9IVWah2ZtI2Uf8AthDkp8sGjHmSeXKmmcnUR2ZUJr023KrtVYkF8sjiOXMNOyPHJSqoABKEoorclmVjwdtWLI87M4D/AG8LqAbSdPpvevy4wq6nmsr9rV44hJGsZLaRSlga1AGrpdr/ANMDSdDkcllyyhWJYAkWAdwOPbFiVpupZFcygEPlpIAyvE9AE8Wh/Cf8JoHCGXombjWpUDqeUbct89+/sRjUwZBfTFKRq2WOUkE32R/fb9d8QzOamynlxZipI2sKGJo1+63YgbgH54mLGO8wOugq9fusNTCu/wDiq96ph86xGPpbRyCSKSRARsUN7/hDXvV+4/IY3Gc8LJm08zLnURyjkgqfaxX199+cZ/M9BmiAMgdZAQNRA3rgXfq297xUL8xnczLRnKvob0q+jQTW9has7/Udhgzw709HVkkcoysWRFcqFDgWynYkkijfFAVWBfsL+bSqyrsSq8BwLsXxY7XWB0gSVG+BwP3BR5/EhFXR5Uj5jFUXBnMuJnV1UigpkrUGYMbO9klgQDXcHtifRshHJJII2MapegDYsGsA097KpI4HN7c4X5PIqrD1yR1RWiCdYog1Z9qsCuxwdL0r4i7WGplZ4tZLkVdBq42qu3GAqmVp81pLq3llYhMxFKFN2ANidyKG+13ja9Lhm8sNlkhhjcADzELySKNlL7jTY3oWd7J3xzx0WNVJ1NbuGYMpGqtiOPLF0d14NXtjfeGvHeW8lVmk0NGAhYqdDUNiCLAJFHSTscRFZmeGaVZIWd5mEgIdSpsBCC0hBADDvwGGMuejxtqVBHLLIxHpDsI47P8AcrS+aV/fW9hsKxp+t9aGYlCwIWAi+I0u0jcjXvwlbj8R+WB+j5WSONcwZCUyyPpLRikIuOjTfeSX6ABQo3fGCsrF0BXQEsivbKFLqXdgTXoamAIB2LXewwvfo4KKBl5vNaq9m2s0rJqAr5/rjfQ9ElXW6xLWgpGrP97Gl2QrKoUNZ2JuqAvvhG0EIaEpqaGPykMzVrDavM9I97bQT7Da6wIyi9DK7Mukk1TjcHfYmwBsCeMHJ4Pv1VOAbr7g1Xv8QP8ADD7pOR1M2YjiLeXPGxQAKqhtTsCWNMQXXSWPfgY2+Z6yWJSGCVpVrUrppCEgEa2Jrg3S2awSOXxeDyPLImQh91t4rPyrzLu/lh3kPDylkZ4hm5GGrSuoWAdOp3kOpkJGkD0gkbBgMMG6g2V8pkB0ojSqZAQ0xZvXuLWMar9I9wSe+ND4W6hBEzoZUIlqSFyRRQKFEZPAaMqV0mvcXeCwjznSAJUD5cwNLJGiHUrwgX8NKF0NYse52+WL891HyM1maVZFtV1Jq0RmMCMBmK8UATpvSdV40XX89HMpgjYM5Ks7qdolRg7OzcAqFJA5utsZL+00jhdQUmCqwR45EOsMaBYEhlJ1AsNPN1hgHzUTwHNeY+6tFIAB6fMf4mjB3JSJtv3qJ7VjzpLFJw8cheCFCWWVfSyEVIgLAAJVE7bbDeseKutzMXLJCiRlXYKdSUaGiwTppVJ7ttxj45tZIw1yPMhDTBizK4VwVjAsirquKrfneh31GbLSZN1gyU2XGoMGjj9LqGVm1KCGIKjhl7DGZ8SPlXeIZcLSgl9C6UYCigIrduSB/HGtfx5l1TUqSlq+ArVEED1E+ldyAf4A4xeYy0jRejU0odmlCW0Y5KFdSiyt8LZoCsQ1pMn9pyUWuONBCB60d2Zh/wDEOkbN7heRXthfl/EzNmGadWdmVRAIk2C8lVUn0+rcknnmqx51Pxo0sQhCLUhVGlBOl7O+kEAqCLsm6ogXhd07xJDHMpY2EjeIkA6ifM1BqJI0kbUpv5YJVmfRgdcsbLI0pI306gwARQ4OnUhAPYkFvbdl0nqzQuYvJ812AZfLcfuhSGsbAFefngPrviPz/LjhikPrViWT23Ao9u+/twcRyOfmgzRkTRJrAQhl0il3BBABBF2bX+GAbPlM1Aks1RKKLSKLZgASxKEgKCLNKdu+M1lrmQiIShNVVqcktYPmOVGix7DTdAnjD3qGczWZjPmBVjG5jQmnA/ebe/p6R9cW9L6HPOWGXiZlsfeEhEFDt78D4eNsDSCHpAHwBpHOrVIpkZSGG4IUjn5n3xJeivWxeu3rUbfS9sdCy/7P4IdL5nMHX+LdVv5bC6+fJwQuS6SAABsNv+0woR9Tg1NsUscrwbB7g79ucedL6y4YwTJ58VE0VGpB872Yb9t8OM6mTeVJn1JI/pWUA0RdrZoqL7aqxdmPDzAMB6g17r6XHO25o/lWMtMpMwy9z5ORlA3aImmAvgqbsdxY784Y5b9oMcn3c8BN7Eijv9DVfrgeTw7Gt+Yrl9IGtgdVd/5Ad+MK+neGWa29JBfbktp+V/X+eKh3mPsEj2srQv8A4lNA/wCX61jw+GXOplKTqQSChBN+9g38q37YRdT6E0LokerURfJsL7jkahzWLnzbHyxrAJtdahVuu98fmBeKqzO5PyigzGtBxRBG3NarBPHz3xTNn7I1gCNmqxbA12O23B5B/LnBEnU80JPJWUSKQfu5QJFfSKIttwe9YMyYhUaZIdEt/HEB6Sw7Ag6fyrAI4enBndxcilthocqu69huTW+oUeN8Lsx4fGpjEdBs6irErRF70Cymxw142KmJowsbqdzd2pBr99GNG+bwDF02QBmI17gIysr7bkWaY+3fCoTZXo0iBHQOzbAMh0Fl1WQdOpfoCBW2++PV6oVjMBaZAzcyOCrL5gf4CTT7e63RN74OyckcrDzkUkA0XGkixvRYEG/y4x7F1LLsumxpXUXWhJsfarA/ICvbFDUeL2lU1FoUg3LGyyAV+6q8Me2sijXOIdA8MWkc6PoDqGRQquoDAVZkBDtWxYBe4GBspkE8oNBKhBbhgVsbA7KSfw+3YYrXppCsYZ5EQsbjjnpe90sipps71YxlRcOeaPzS7RGOGeOFgiLHGEc+piAQASfSSQTyL9mCdBGYeVxqiiZypjjdgsmkBLajVUtaVq63J2xmo8iWhZCC6EgsoCJeiyvqjYmxZ3J3s7d8M8r1x8upENGMUfKeNyBfOhktxfsynez3xdDDrnhxUgmKO6UhLLrJVwBuCGscCrx94f8ADKyw6nLmKY6xHYC0RsWC0CxG9cDCrq/V85MulkCx2trGjksRvRaTSQLrZRviPS+v5uJWiRo6XdVeJ9QDNwNGxUHYaqOAM8RdPXJJGuqsrK6rIh3KKtyHTe+khaZR2GF/Vep5V9HkmOcxm34CiN/u/USNhqdTQ3Gntj7NZHN5xyzDzDFWkPEVSyLNBvQvzZrOwwsz0jxFvhXUFU6WBYj9xwLUrY7isA06hkjC0TPJEDIyQ6vJjTQp5ZCBYoWCeaPO2NWuQiiUVSIPh3AHHz7/ADxgcr0NyupIpXBBU/cvYF0QLoL/APLiOQ8MzyUBkZmpiKkvSF/CQGIF12uh88E0R4rz8WYkcQtR0qoZBq8yVXsAFTdAcvxZ74V5VZ4Vf7xkDlSw02SeGa71LfyFfTGzyH7LpXoyFkJvYtpodgPKN/ldHDnpf7Koo0YPIxWyajGnb5k2Tyd/nio5ZmOnqCrhCIqb4msDftr2FVQIvbDLo+Stm0GO+dMJ1MAeSSqk18tvrjoubn6bkQAsfnSC6H943NfE5089v4YUyftGHq+z5ZBQ2qPUfodI2/TAinI+GjsUyjtIbppWAUGuaIN/U1gbN9GhiLfbM5HZIYJGoZtIFV2AFiuawLn/ABVnZ2McmmNK4DaNq76d7J+Y44wgk0rvGdbcszDZlr8G1kC6NDBWyXxPkQLRDPpqy5dgADtwtfxwq6r+0DMTAmKUxRgqAqaQN+1iyNt9zv2wtypWQsY9DAAKWJATUKBNE7/p8sNumdK8yXQQEV9TvGDpNqKB4CG+flt3wCJ4GnZgXbW250iw3zJ1UDVc4vHhJe8sl96hY7/UPvjQwSZQZnRcbKAFD+ZrIa/SprYV7DGrVYQAL422G35YyMXlfE0iIYsxLoZrqXQRoI5BUj0f8VVvvWNd4b8QxyaozKHZQDq2GoHuN9/qDWGXX/C8eaFtaOt6ZErULFEbjcH2PsMYXqH7LZla4XjeOq0W0TfW/UCdhztgrf56COWNg2h17g8fw4xkM+rZWNmgQzwAehU9WmqoEgkstjnkflinNz56CAK+VSVSNJeNtJF7AnRfJOxoe+wwBmfEU0MQjOXngA9Cs0YY7ne9dBjfN1ziB/0mQ5iJJSXjYrYjcbrY7FhbD9RhD1RoYpEeQhNasjitC+mqfSSADyOLrC7oz5mWNg2VzMrFzIGjuHTYI50+x4vFOZyGb2ObSRYfMWvOf1sQw9INAaqPegaNb40h/wBZ6YABNoBoLTcAA1qLVx6e4vHrdXjhk1R/exhNQKGyDsTbE3yb3vb5YMHjXKOxgBnSgVfWqgIODs5ux/hBrFUPQxHDKuWlL5ciQs+pQVYDcC0IIrubPsRgIT5SBmL28bPyCnJP7rID374z/UzplFSwxVRU/A1ceojc8b3gz+0fIaLzNUkQCkeUtFgVpNdEAn5fpj3ruWjmhVlC/ftQRzRU38J2BAWzR57b4Ksy0Eqygtbo6m/L9YJ5BYAe3f54Kz/T4tm+zQyspKMyDSyvtyQfqd19qxdk8ssKBCVZ9I8tRtQWgQK9qNtffYDCuTrMuhhMquRJodApLg1tsNyumiCdv0wBWVeIFowXUfijlUSRi7+EbFdt/TtviWXkljBbzImUkBRuq0dxtISvAr4cXy5Q1SKqyMpCWLuxYHqB2Gx55Fe+B8plknKRzReZpQHUtaWIbt7bnn51gCMv4plh9E+Wybx2Ap9K7e3pBU/LZbw2brmRB+8yqrYDHSALo7WPTf1wv6x0qCSQlcurSBR6SDYbVsNmoD5gdu1YWZ9Wkl1urufUrbFqb2rf27VzgNHD4x6UWKFCpPYxNR+exI/PE4erdHMmldAfncOp/wBR+mMHAg9UYDxu7abPpIBO2nUBV8Xg3qfh1IlUrLK8lV95qOk+1oR9b3GCN20/SlGs+RuTu4ZjtsdmBO2Psv4/6YgbyXSgdxFER+eygH64xmT6MnkgSO+sm20hmjonamuwSOb73hRlOho7fdsJGo/dke2+4Dc13vgYo6FnP2pwAHQjsRzq2297F3hef2teYdMcFdi7bgGh7Ufy5xl8myLI0ckdaHVbYrVNdWKsdu+CoujGaRpGBoj+6DWgI2vajVizxsdsB7nPHXUH2LiCxY0otFfcH1En5AnnC/OJmcwrRtK88n4jqdlQDfYDYN9R7Ye5bpegIcwiOpvfkpXwhbPwj5kYz+S6nDF5kavGjatpPSCQ34QFazfNnjAfL0NYynnpMGJOhWApgO5LgKOeO2DYshCAxIcpppgHYUbsDQho374ZZ7pLRQgsJk02S0gJAIB7Ek0TvQ7DC2Dq8E8jJNF9niIP3hcAGRR+6dypuwDfCg4AiHrGVRVAWQkRsSYkFgDenZjQ23vf63gHp/ifJBakysksgX7td2djZ7hiFFdiD9MDZ+DIQRqyLJmWJGp5FIV2G5A1kLW9UFPOGfSOjZ6QVlcs0MMh1roUAC/Z5Qv6hTWAWdQ67Lp3y8OVLcF5dLDuGCqBf6G98Wf7TlVVJoxmJGGlQsbRqVPsTRNnuq742vRf2URJIZc6qzySAqVpiik7k2SWJ2+I0N9hvjYdK8L5fLUYIETb4gLb/wCo2efnglc26X4HzuZjvVHkYvwxpGVZh7nhh+dE+wwyP7IL5zTX/wALf+pjpC/Tj+O2JacChSuKit/TBQHGKzjDQcxBhuLBFUR244Py7Yry8IQeXvQ+AG/h9rPOn9aAwV3/AF/niZ7/ANdsBSYt8RkyqurK6hlPIIsEfSvrtgiLfn5YmuCVhus/sugnYlJJIg3K6Q4F+2rdebq8Ux/ssCqFjzTwjT/2SFQ/sXGur+lY6CB/PHpFVXz/AJ40lc8TwDnVBVOoEC73ju9rrvXyNmsB539m2ZnAWSYaNYc62vYdgqIu5v4rB+WOmRnf8h/M4mBsMSlc/g/ZHCYmWWWSRibugCDwKJ1PQ/dLUe4wF1L9mOYiDvlJRqarokMVAACrqJUVuRuOavgY6dGdvyxCM7H6YtK4t1eTPRskmYgmUR6VDRBkDA3qZmBZFbtqYfPbDQ+JFZiVgmjKxVoJRl01YIKOSPSp3Ub/AFrHWYxufqP5YX5jw9lvV/u8HJ/7JP8ATEpXJM11eCaZWvy4vg1vG/pKAUoKndqN2TtgCXqUcedmf7YnlCigXUSeFK6CoOrkmiMdL8ZdDy/kSnyIbCij5a7fwxxQxATyKAAultgNuPbCq1uazuWWSKfVJrvYKjKJPVyWZD6aP4QeCME/7SRPmVfSDEEVGTS1JZstZQbew7840ngvp8UkOZLxo5FqNSg0ukbCxsPlgLPZGOPKs6IiOXUFlUBiNJ2JAuth+mFShvEXiiB0EcTRhD8bbg70CCrRsA1Ct/nhdD1qPLa0y88KI1MvmZdwoWjd7bj8P64B68Ly4c7ufLtu59J784d+GOnRTwM88aSvqI1SKGNUdrYE4tKzTeIFaUFZIYkKKrNEhIKJ7KQdLDstcd8ff7RxZcMkDuYmttap6hv8NP6V2v8AEfpjSdP6Jly9GCEgAbGNa3P0xvum+GsospK5bLgjiokFcey4U1xjMeKVChpIUzCEjQsvmaYr9wUCs5G/J+WCsj1l8ywVIMrAhOkBIGZyNiP7sbWfzB+mO8ZmBTpBUEahsQMSCBaAAAvgbYlHLMr4JzuuWdUGqT7QQbQPbSrp1kt95cQJQNQVtm5xdmOmMczBBKI1YklQ8UOtlaSXy1lMSH1PGgBZdIXckk8dMQ/F9R/li7MfAx7hTXy2PGAxPh3oE6HLtKqpWppX8qDWNKRaYwfV6GkMp1LRAAF8Ey8ReHc3L/aJikKidYoVj0xnzI1jVWbUzWgBeTbY+k1yL2db/p/I49rf+vfAZWupNM49SR6wo2gKKn2lQGS7c1lFYnWPifYekADRZbqAYSssmsxxRuU8gyaQcw50hj5WrU8KsaqgxA9tyV3xWR/ngRmekNn/ADYjMy+XsJFQRaKGWXUw28zfNFgKNAKdqIONHeLVUWTW+38hiRXAf//Z"/>
          <p:cNvSpPr>
            <a:spLocks noChangeAspect="1" noChangeArrowheads="1"/>
          </p:cNvSpPr>
          <p:nvPr/>
        </p:nvSpPr>
        <p:spPr bwMode="auto">
          <a:xfrm>
            <a:off x="63500" y="-931863"/>
            <a:ext cx="238125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MUExQVFRQWGRkYGBgYGB0fHBsbHBsfHB4hHiIZHSYgHR8lGxsgHy8gIycpLCwsHB8yNTAqNScrLSkBCQoKDgwOFA8PFCkYFBwpKSkpKSkpKSkpKSkpKSkpKSkpKSkpKSkpKSkpKSkpKSkpKSkpKSkpKSkpKSkpKSkpKf/AABEIAMoA+gMBIgACEQEDEQH/xAAbAAACAwEBAQAAAAAAAAAAAAAEBQIDBgcBAP/EAEgQAAICAAUCBAMFBQUFBgYDAAECAxEABBIhMQVBBhMiUTJhcRQjQoGRB1KhsfAVM2LB0RYkctLxQ5OistPhY4KSlKPCRFNz/8QAFgEBAQEAAAAAAAAAAAAAAAAAAAEC/8QAGBEBAQEBAQAAAAAAAAAAAAAAABEBMSH/2gAMAwEAAhEDEQA/AIZ7O65JPMkMcljy9MlRqKHN7AarvUO/OGWbgnjUx5fRK1n4jp0Wb3O9kXhGMzqYrCtB4ypQ7yBOQRqIF+o1uQbHthz07r6q8gSN5Ii2pWQAkAICwayNwQeCcaaB5dZMvphaRoDIzGywKHudPzJNcr9DziCdUZIwVkiKwvvpol/VvpF8aTQBuz71i/r3VGlYAxOEjJUrrS2GxcGj3Vdh3398Dw9RgaVSItK3HGzMqrXq1+oXqAG29Vz2xFMs90fyVJBWON5Ayny2DKW3IAIo0dh9eDWKctA0jFyhnvVG0mmgNJ+OtiT+E6BfpGH2YiihiZpiNIQ6rNiq3AJ3Py78YRdF8RyQ5VA0LkgALIxpWLH06vxWWNE1ue++ICpJFGVBkX1kAtmARRBIBk1A6qrfTXO1c4+TqUuZqNkUMNMnpb0/4STRohqOgDf3rDAeHiqITMweMH28u+SGUjdbPvdd9sZ7psLawY2mQgky0qhUhZSwOrT6mI0kUbs8DA04zHVZHIYbSxlgFjXWUO6FyWIWqul5Nk9qwDkp1DJRiDXpZiW1SawG1P6a/IkkHfbjDqLpMxIeMxwqVVRHRY6RuNR/esklqPJ5wtzT+XA+VcIpFjcuxK/EHpU3/wCIkbg4ivmk2dtSxHUYtCfGaJAPpbSx/FxRHcYB6ejOpkklQNev70PylgleSyNqIpdwUBo4h1Ali2/2iPyWYEgAKS16lKgatv023wzz0bNpljb1yMBoU+oKrtvfF2AEB00TvvgVTHlPN+7KJ9+rODR06BQ9B2PfUAPck0dsCZtmEkvnFmKaY2EYXhVLAkaga1Nfq9IrvWDcrnRWYikQmOMeYkczFZIyPjIcHVH8Q27E9gcMZPD2oXBa6w1IyE+oqRqJIJr1BiCd6P0xUIn6vr1xW6R2pMYb1ONellG3xNer0MFIvi8WSZAuXZFlECiq/ddCSzFFYNpANDsCDxgg+C3eMo5+8pNAbzCEqg1MwI1EDb22qrOBoum+VrWNQJYtSu7t6QHpnVQy2VKkLqf51gGPSulSlEdgt6dhMDKaIrjUFW17CzvzhV1HNNBqy8kaaLLFkv8AuGY6yAe4srVk7YcZPrskUPrRZAukRlHAdww9HobcEjvdeknjGU8TZ8TIxthI7BDWxjRQbjUctqDWTwTVYAnq2Xdg8a28UGtY3FByQlDZtiFBFMCLoGsTzsOXbLBo315igVUsS7S+zIx7mwQQAB7VgHJ24MazlY3UsTJ+PSdDL6qahQDbg8fM4EWWRy2Za/OdmcSIDpVCfLtm1bR9wvLULoYB7HlXy7HNPPB5hPlOHkYK2wOkNpsMgCilBB398F5mCaaVFZo49MYlVUtyLcUSSVB+DiqAPe8LZ8hPmsxDFHMszoJNZdFKRqwG7eWBVnYLybPbFHRPCMsMzwzOyzephIjEXFYA0Hnc838IoV3wQBnc9PBmpkCpKJG9ThAbZtzQc6FdQwG/AP0ww8OTmOWKApLEsjtolSb1LagqHrZhd7E3v8sV+LMucsiwLLSSAup8tWbXGRWo1uAGJ1EajuLO2Ivn4imVOXgAdKdfSDqOkrQKWWBb1EmhS+5wRt5+pvB5QDu6vquSObWAVBJJ8yzpPHeia3wLmetRsrPHO5YAEvo8xVIN/DpAHsaI+mKPDxjjgdnkiCR+lydQYADhg6bMSQaN3vV3irJNFmZFVLMIj1lCf+01aBqAoClFgV+Oz8gb5LMZpr05pCdxTZZ1XYC6Gnfv374DzmRmkOqXJ5fMad1aBV1Fge/mMjL+ROA+rZw5LeNiiyIxMeuhastMo7GmIOkbj5i8AZrr2Ymy0EZlfzSXDeWEV5AwuFhZ2Fcgb8e+AZ5Xw/JN919jliiYkv5rRBO9GtUjFu1iux2wL4n8Iz1Edc5VCoZY1BJ0ksCGvcj3bf68Ya5XMZqUFkzAi0MyBdOq2Q6Trs9yDsBwRgzI+OlpVn0a22IQ73qK1RFHgGge/AwVipukLFIsxEoUUziYWzkHVYfdKI2IJFiqwsb9oWbJJV9C9loDSOwrTtQ2x1TO9eySqDKwi1DbUNJ0+9e2K08MZZgGVoipFj7qM7Hjet9u+DLnKSIkEqy6fNRw0UYDPsyi6o6gNiSOL97wX0+V3RUiprBcMKUxhiwA29NkWKrbfA2W1+VFKGgVaUELGNIDkAkkNZYGjz2IxHL554n+7YltRQa1pGRmJUgkKdma+9AnG2x2U6IJ3bSoiKLoa6La9jtWwIABDd9XzxROkMGZIzjarC6WK2hHqBBoenccXv79h9F1GWKVi/pc6BJIHXR6mpCUYA0B6TRBAAOINnzTt5ymaX7qQEKQqk1Y/dVB6g10d/fEFL9MiaOSRUlZGNRuddJFe59e11tfYV7HDEdQklhEEpRFMWrVR+9Ra2FN6b/UjcVg/wD2yhSNfS3mlfTFpPqPApq0lLHxg1WEHSGj0qih3m1AGNQWRowL/CQDRO+93txiAz+2ZJIaMr6AUHkOGYshUFmY/EyLZJAO4XnfBOf6VqgMgZQZZGQNoYCkAaP0jcFjuDfBve8C5f0wMq6ivq9YU0trxTNq0jYELwL9sMOh+HtDJ52Yi1BlJVQxZwpJPqseYd6umNbb1eINJ07xajKLQ+ZRZq/uzp+JldqDKPcAn5YUdTzLyFJELQyy6YyzoujSbIr12CosjVVk71sMT6b0gyp6CJYlDRxvMK9J9JKKgHAFB23NbDuZ5tpXdYZBAhTTIwZiVlUX8NrtuCSDv6SO94CcHTfMQZfTFUAEbOVLGitgL6gRsdTXe54wr68sgmMZMhZQjKYQAGkJJXWGtUIoN87v5YuaaPLxg6jE1Ev5BKI+5oANszezCr7EbYx2e8ZGOYiEvJZBdBuD8iTqNnuQd8Br+jZYjMyy5hw7INW29OtFhR/dJvah6AasXhyPG0ccKmae2kGog7MNRuqX8IutzfFnHJzmM3OSTJoF2RHer25PyHb+OCYfCy2TJchrlrJ5F3ZwRuj+07IojFZJQSz2CzE2dwVskAGu3v25wqzP7RclO+p1SworWgbVvxVcge5rCaLw9GtkKAPpXfb5/n7Yvbo6Em1Uj2oc188UaiTxFks3Ep+0oGGl1s6ZEZQao32BIqiORgbpWShntUkYXI7eaHuZnUUDpdKZdJIrsKOM0/hiBtzEo/Ln9KrAp8MFaMEskR5A1Ei/of8AI4g2j+EMqUEUpzEivN5gZhGakYUVJX076TtRPtxjzqfgCBmYjMujPJq0vHaFtrBVa9PF9hQ4xjP7czmXkBzCjMxDcso3F8n00bocm++++N54Y6plszltUTxLTFtHlhggPIZQQw3s67/PAZvNeDJ1CQQZiFggFASNGVdmLNLSgA8haJY0PywZD4gYOcnnY2ZoAWizHmFWokC9Sngg7b76RYHbQZjqKw6xJCheIoWlClQY2q2TkmlJNXvvXBwnzXjDISrLB56vqR4yxQqrlvgoptqBrcjscAn6x0hczCjAP95II0klP3rFhrskk6E0DSFHxE3th34YzMUZkhl8uF00qo8y7REQUGaiTdkjYi8Js9GkOXy0AjVFqSaRQLXUECg0GOvcgg3ztiLxgxSZePL6nYF47StPp1anVhqDA2BsQTVbHAaXP5E5mR5ohaxKhDkERysjFiLrcKu2ujRb5HCXL5iJnllkk0NGoTRGxMj+u2YOhCkA+kEMe99hhlJnocuseZjlJdSjNTlnkSxqUre50k7EbV2rAMHS9Ebu8RCnUwBA+5DG1JYn1gGiVCjbudOA+6wkUbxzrmivmKTGs6O5AFBwxUlgfavnhdrRAw8z0tIhWQRjS1MCxUknSFsAKbOxsdsOcnAuXeJpU9IV18w1Ubu2sLpHw2tURt+uPJpYJ55gLtlj8s0yBpdLU2ogUdJr/EBgPpOplknkhnIkogONI81/fdQpIFKWABvni8KM2rpFpMOmUbmWWiFgoEFtPoDna2A1ECud8FR9BM0T3pKxNIiw77BT6vVYIJIJH/FveB4ZJNdB/NjcqfNdNQQVpF7FUYKTyDsMGWq8NRwDz9Oll2ZWrbySoZQNW2kWQR73fOApcnlixKifSSSNAk01200K01xXbBuQ6FHIly/faGZIyTsqp6V00aFgA7ck/TGS6jLIJZAMy5AdgLY9ifY4CGVjhWWMrZeMkyRSJplAUEAr6R5mm7sbkVzWGPUfEED+SBZBljYllIGhWBb4xuSBVC+cMuoxwqqrPLFZApZJAGG+25BoH+WEeb6+MtI4iRm8s6XkBCqK30hgpZva6A3xpomy3R5yy6IC4DansSFJAGta1R+mhsOP0w7zet5BLNF5MUccisZGosGr90H0A1z74Mn6ZPMty5mcMw4VyET6KfiA435wt/tLVl5YZU15uLXGCiXemirEDgFW2vYkYBdkonlFoyM0S6RpkBLDSUW2VqBFtpBW9yCeMGfazG0azFNQTStqV0igKWt2k3BI4KqQAbwnhzFOfLlOlFVtSgRuVLb0AF8z8xtvWNh0mPMZmNWMwURsygtGGZ9JPqYN8Jrahvtdi6xNC3Mzl6jy5d5nDLIhKpGukaTYFBKHAscDc1WG39oxSQiKJT59KAmkho2WqckgBQpF6r3ra7rFXT8xmInkVvK9DabAADEKGUUwLKrK3xC6btjSeFfGa5tN40jcagVZwWVkNG1oEVtQ5PsMRVHQurvGpgWB8x5WyyRFdDAkkWXIAYcEb1hZ1jqkEdz5yUCVtLCKMllCobVbAp/UbN1Z37DFPi39pGiTyonZWQa3DLtt+EgfCWB1GyQBXc4xcOXbNSGeRKQtcUVbAEk2fn9eecER6mZs/IZXLrGfgQ1qYdrqgPYfLbDHJ9DUKPTpUE0B8xt872v64cZXLKF4oHjtzZrBYhsjY7+38D9MFCrlgANq35rjviwfT298FRRFRRN38sXALufr/rveABHPPG39e2LDA2n0j1VtZ2+pA324xfLBq34A77fyx8yCtr4/rb8sFVKm++1bYkIfY/Kvni94zQIF4+8miDW/b8/r34wQBNkgSLG4N7Xz+R/q8JepeHPWs+Vbyp13DA0rHcUdqBPHz741UaGjzd/mP/bfEmg77fP+vfBGIzniI5vL+TmbinhlXXW33LemRq9ls+kdjYGGH7LvBU6ZzMxZmI+QYCsgNENrpoyvuaBYEcV2xf4h8LGZQ0YAzEdmM6QA4/cYHn5XtvWE+Q/aJm8tlpFipgR5Ol7LZYiwoQ3upGrSG4II7bk0b0vKv5TRqzOEmkg87kL5bqUrjkG+d6+WNBl3fNyL64pZI1YeXE2kSKTTDUW3YFVbRdV3Oxwi8I9LebpyogW0zMcjmQjSEdDqc2wGw+d7Hvhh4YnSKeIOw0RZhmEihaYhW9ACmzq7EA86d9jirhl06XTl540y50StIPMBj1iMmqRRuwFFgCe5rFPU/EQkjfLWCxpWmB+70FdRIvcOUJpCNj32wfl820IEXlOSWqJ3XQhBPpDlvgIuiN7rbc0PIPDYlkJVgpgVsu7CNT5zjdmYPa0NRUbXV74gWZTIy5kLMhFK8gVnLamBKbD93S0dC/ntWCcr0ds3qMzNcbsgJVQ4ptVNuV0oTSDf9Dj1Ycxlp48rl9JEivIXk3VaIBOkCwxY7rZU2CK3xa8DwMFUssz7ExsCspA9TuJQQrj/AAg2KrjAKurL5QXU6rIrGGQCRx56hAyMwUjnUFLk7cHbG26GUOWhMdBPLUCuNhvxtyDjMdN6jDDJP58ih2ey8rLZpVtSQAAByooAqRtzhCuZjbz1CyrlxOLKuVAR60gRki11G+O4+mCRpstk/OzOZEMrxw+kkxsRrZhTV20gqfUBub3rFyeHs4oCpmkCjZQcvETQ4s6dzWEec6jLDICJSzKhQMDGFKqA1HShUnml7fnjb5bIuyK3mTi1BoiMEWLojytjgjHdNgTywdnLgMzEWXJ3s3z9PasLzkoI5pozE8oYKyRByEBcNqLdgPTY+ZFDA2Sy7FnOXEmgMwvzFAJvcR60bYNYvYH8sXdD6gkc06yFkLFPVKReoKAQxut+QeDvVVWNNjP7XlgAR4h+Ly2aVaIHClq+MD2FtW2BB1NkkkeKJpnb+/0ikEg40E7kItKRW9E7HBniEiaPyUNklZHZTtGiHUWLdiQKHck/XAOU6k8IIWBnjZz5bjSinWbo6jYGokBq32wA3S8rG0xjDkqUBVhX3gJLGtrWtW6cgnc0Bhjl82+VT7tm0mR0AVA7OyqCWAJABG4ZrokcXeEcmtVZHIKPKXpEbhyCZI7F0Btt+e+LKhh0iTUIg4Kel1lpqDkEFSEBoaj+8wF1ggvqphL+do8/7QgZTq+8jKgKwcivLpheoABdx2wy6DmTEJFk+9KskzuBqTWI7YhiNJLfd0bBJY4VdVzwyWbljiWNFKx7PYAatjahrsEWWok4o65m0ykESIK9Ds4K0Wchdm9hq07f4CMAniyCZnOSlATEDqkZj8bkk1/hBNmvljXZOA1fNnaj2/WsLPDnTDFEi0bYamPuzVX6A1+Rw/y+XG3ft+YOIPILIBI7kfxwRpqzwfl9P9PfHopB8h8/y98WJHw1884io+Yb5O/y98Wc6vrj6Br+Z7/0bwbDDwDVfT3P9fxwAaLY+fb+htv7Vglsvxz32+X5c++CGiF9hW31+lfLHyw/+39dtxjNFEcG9777Gj8wcWtBR73x9f64xYIr/Xj8q2+WJBaHHy27frhSKDlxvxzd9rOItDt2wX5XI44xEx7fn7YuaBRv/DGH8c9F8snNItqwCZhR+JTVPx6WDAb++k++N9o322/0/XFc8INhwCrAhh7gijt3vj88Wo594AmtsxkQyv5xjmiLbCQxnVpb21L78EHGx6PGp6m5kRYpBFtHqUlXBolguwbRuK5Wz71zKXLvkc5QY/7tJ5kbA8xncEEb0Rsa+eO39S8vNxRujaPNj1pKNgG20nV+EqWFHuCy73WKmDsxlVZGRx6WUg/MEb/6/pjm+Q8YMgmlVhqCIWQodLOAV3awVcoqknjfjvj3q/XJpcvNU2YHrSNAURVkViLPmKo+IXWwWu5xDouckaJ4RlfNecuyC/QfSLGpgAQOfSTtte2IqaeI5vO1SxSHNEN5RClUKAWw0vRMR971ahfsMe53qE2ZOWkdGSNyzRiEjVemwSbBsgHg0Aa98eJ4Y6hKjK5nTRAwBmkNFqAAj0PQHp5O3yOFqZMvEEjizDpGWG+3pdRtaHcK17Abg12xfB7DDO8dlkSOSViWkYalO6hpCQfSK3G52Iw8zvT1zTNNlPIfS9NqUAuREBqBJ/fHBHdT3xIdCijySq0kDPLpkTNSMPvGDatIDXIRQCmuLN+2JdDDxOc0VikmlPlRLGSYgK3Z2rcD5bkkDtggXwVlVzDM4K0PWRQrWSasEUNNEj3DC+MbE9MB323/AMK/8uM11F58q4lrLKpGlhEjBPU124uxvdOL7gjfFx8Z1scxlLHP3eY/5cRCLo+d+zp5Mpb0sVEoVirG9xYGzWarvyOcJOtdfqd5omoaFQFo/TIQTYJZeLI/T5YhlM0EYCCZ4iyP5xBOwCn4wQaYP353OCnzo8gxFfwadRBCFaA1Lqos2/wAXfy3xpovyoj8l/XpzFuulTy+4AUJsykbWLu8aPq3X4TlXQt946mMRV6w5FUV5Wj7/lhX1XMZiBVkjRkChELlwxFEAMVVQA5Gx3I+eBs14kbMzKzaUKElXPqCgDSdahR6m29RO3A7YqDOmu8zRSeWZRG2otJJQLAUApGrZWo7UPSBg45UTZoZhqacaR5MinSjAX5hIYhowBYqrbSNt8eeGupRJBGkhSM+rSSRTLqN0fccEHfFrdYRMwJtD6QoRgI2JEbHVrah6dwKU7lSTQsYiqPFPSnVZZ5H8xHrztKBX9gVskDsDfAqsZfrUv2nNrCl0zpu29LQavoNTG++Nz4h65BJl2ijljdphpADDZSd2PtQ4HJNUMY7w5lr6hK3AiDGhvV0v51Z/TA1s4oKY2KPb277e3z/ADxfl49Ngk1YPP8ADEYq5vY1W1cX/X6Yv1Dk/rXGMq+D2fkbq+D+vOLnUkCt9uefr3/jgWQbCv0+m4/6YvD2p4vn8v8ArgCMq2+5r3G/5D9O2D0BNH5H8vbnGO67LJrYsszoEBiSPzAHezqDND6gdOmr23OJSdbzKErGh+IqhZJH2UxoACT6dizljsdN8k4mo1+k6iTsOL/TFoN7rv2v+Z7dt/ljH5jqucYFtJjFoQRC5KqZ2Q2L9ZEahzQvcbCwcFdSzE5zUTIkoghdAxW6bzNmJA9TKqkbgEA6vbEGuVas/n/Xv/0xWq7fX+vbnGUXxLm/LYmLT6ioPkSE6RGXRtIa7kOla/BvqNkUx6f1TNPKokiVYyGVhoaxpija9ZNEGV2Qbb6TvtgtOguwvnYfz/jj5xuQas2B/X0xNl3HP19vzxDTve2/9fwxBUBzt+f9fPEDHW/147/L/P8ALF9b9v4Y+ZPcbcHv224xRzz9omTUZnKyEWHSSJvy3/8AK5r5jEukzyNl8rlvMZY4xOshTYsySkhQe2w1WO1YYftSQfY43u2imTf5MrA/5YJ8I+Ho80mZcg6lcFAp0kSFfMVgw4ssykEbg40gPPQNChyzBXIj1aZLZirg+Uqqg2dRe5urXbfFs3WWZ4EAEbRutsSSFKhkJFAbKT6roAlQedo+REsTz62GYsO5Zz5hmWmplvf1Cqqqw16V4aZvvWcxrIrVCNLookOpgfNVrvaxwN6wBreIpMkQ2YnZ8u1qxkUBkaiQV0gWpqiu/IPvjP8ARfE+iBFjhllPq8orQEgBO7AtamtzYOD+qdCyyrNHmNCsY1MMxVjRDbjTZAIOmwgFhuO2EXQss5dVRkDguFk0MFStygRqB1Ah9+Be2KNL0/LrHJGHa9cMZgeqtTbOqg8VISSOaIvjEZ8yFzdw05SMvOitsRY0/wCESAgnerAA9sV9Nzolj+yyQmSPL2hKlTqkJ1WC+6jSw44JI4GGvQkmyxSImLRMSAqxqml6LC9AGtSqkWRYr57QJPFXiQFUjaFlUsC6SEIzKjC1AGogE8s1DYgGzgMdDjb1DN5QA7gFt6Pvvzhp1fw7HEkTlCwjZfPlYNcmosSzbn0B1Q73QI4wUM1GeNFduMEc9z+YRyxWN5ZPNEgIF3HYNGj6e66T396wX1fq8M8QSLzGOpXJEZJj0m7INb2Kr64vycy5bW7spSVrd0plimJOqNgl0P3T3o4XZPrx+0ynLxh/NIChrFlFHqFb8EmjXatzjSvuu9fMmXkhRFc6dTSLellDLqIUi7s7j67nC+d5BqWZ1BKL6UTYg2VLcbqe59VAV3w68NdDSZGkfeiUpSVBAf1MaO9tdfIDa8S6l0nyg8EaiTU0cyKRZIjYhlN/GRrBF7kCuwwQs6ZlSq6jG1tOAkhWzakMbWtZoXekVv2vGny/XkD5qRlk8tpC9hLKEqCUccg0PTtRFexwmy/XGTMK2ZsLoKqShUpuWalI1ae2quRhlnMuW83REbzPl6ddrSRi/M4sEu6hbG+kmqwUmPRWVkaWPRE8qn3ePf0If3VJ0rYO2Kv2esXnzTck6Sf/AKjvhxPmpMxqy02iIqoaTSSxY2NFbDSpdge52Ixnv2byAZqZTyUND/hYX/C8TQ8fxlEMwsSrIQt6m0Ntt+FQNR39wO/OGDeKIfab/uJP+WsMpOnIXVyo8xL0tXqG1VfsQarjBnl7LXzP6/PviBA3iSAgjTN/3Mn6/Dzi5fE0B5Sf/uZNv/Dvhykdd6PzGwv+eL0U8b9v6/XAIV8UwbbTbD/+iT2/4cev4qh22n+vkSX/ABX2w+j7323OJ5iyNhdUR9cAki8VZcAErmLH/wACU/8A64vPjLL3eme/ll5P+X+WGkfq0tuLHc++/wDHFomPABr3vE0KB4xgqtM/sKy8v17riz/bPLgUFzHb/wDjy/8ALhxG/wA739/64wRq+o3/AK+mIEEnjHL7enMf/by/8uI/7awXxOe/9xL/AMvth9qNEHkDtj0uQNq9vp+eAQN4zy+9LmP/ALeX8/w4C6Z+0GGTNHLukitq9DaG9ViwSta0NHfYjveNYX377e14pynTUjaR1RVaQ2zAC2b/ABHk/TgdsBmf2rNXTn4syxD68+30wL4c8TfY1ESxvM7X6dgGIIXn8JCoRZFfniX7XZz9lgi/FJMDXchVP+bDCroE4jd2I104AVbLvG4DMVFbBGIO9A6iOcazgc5/pX9p50M6+S9afLkZgQiNTmGSPZiQeHHcHcHGjz8uYycbXEJ4ogfvEkUPpA/EjD4gNiRz8sIM8GzByxC6IZPOCGxrf0gMNv7sVY5vng4ZN4VhMTKEVLUgMopgSOdS0Tv2798AmzvXGcrLONEsbbQ7afKarKuTvIWA7D4SO9mnMMmel0yeblkKEIzRkFyo1WwIpqohUsNd1fGGn2CJZMjmqP30JGp3LKJSFIUFztY1Vhj4hZPssqvRLqURTyznZAo7tqqq9sVQ0PUIoHE6EyZOZI6mVSwWSNAhDhRa2oB45u6xbN4my0koHmgpGrNah/jdWRQdItQqlmJ25WsKfDHV/KmzAnPlD4W8tHEfmLsQzC1uhWrY++Hfh/LBsvG7bmVdbG+S+53/ADr8sTUSnleacCOZliiRV1RkU7OoY0SD6dJA33+mInwynt/+KH/0sLs1n1y2aKRKGDBC6BtJD7ixe26AWCR2OCX8T7n0RfnnIf8AXAZPrvSlVBpVQS6JpHpVwW+Fq5Fb3yK2wt6b0eOKUq8ckjsrELEwVSp9JvX8FcAgkm/liuTJHyUleZz5dXdFUNgEKDwVPbvVd8MfDmcDZicSsmvZFYbKQhOoCz3JDc7giuMaB2VzAyoby0ZomIOhmXzUdvwgDZwaJHBFNhX1vNiadTLGY4xYKPYLBhZY6fTpBAtQbHJw3jkjfqAAKsUiob3TltVCvxaP8/ngjr8emFpTzFUi/UHjnuLU/XEVkWh1SyBJY5FVoj63LEAFB/8AMq2BuRyRjS5vqM8eaVn/AN4LxNsqqhAD376eT9T+WM080YCIImcIxdSyVqiFmq5LENRA+Z7YaeG5DI0sqxqURF1aZGOld2oNKSLHdLB4IxUezmaPTmVZTJmyyqACRGkRHpINEvqO/tpxmcjmvI6kkh0i5abSfTTGjyONz/Qw3mjaeSQhHju5IvvPSlKC1hTyQNRrf4vbCrxYLZo6W8tcYKCgyazvybp25vhh7HBNdbkhrgD59/54nGLFdv5XgDwx1cZrJRyDdwNEnycCiee/P54ZRm/oB+pv/TGVRKEVWLI9gNVXXb649aIG/wCH+XOLIyK529/piaqmLL0oNFbJ5vg+2LRFVX2qz3rF4n9PYjj+Vf188ePR78fpgBEsAfvVX/TviUkBsVviz2Hbf/W6/TE23Fe3v3/TCgcHfb8/pguI+/1P0H+WBwu9j8x/O8TH5d7+n9bYQWMaHz/r2xLTv9f0/r/TET7+3bf+vliMQO3PyPvweAB/HEgtFVXAoYth9q7b7flgf4iNrvC/xP4jGRyzSsNRvSi38THgH5VuT7YDCftN6j53UIoUstClADkyybgCvqt/ngoZ05F4fMjLyZiBHKp+/rcKFJsEFdyO354znQXYyvm5V1udchPqpCSADtw1tsOaG3y3uczaZlcsEnV83AzgJIGEUpYUVV60q2mqWzRsVjaYXdMy7vIF/uXQtNG0xpTsWlUBLWrJ5IOmjyMHr4lnzMapo+ypL6PP+Oywr0j0lAezt8uLvAfU5JzJ5a5b1xDU6M6EW6MoUkE0ChPueMXkvmcsiLGsEUv3bPJJGFQKdLg7k6hwAQOAcFW+HemZo5d1Z4DBIxZUeDVa8KSC1LYUGt698X5YZLL/AHskcUM8DsumMN976A1ANq0KVZbPY96wV/bzQqEaHzHoiPyGV0cLtq9J1IB3sbdrwrTJs0olhZJXmUGVqIUUSt70ylSNCxnchCSReA86D1H0siwzOysxIRNWrUxIYsPSb3BJNWDgPpWdWPRHPqgiZpE+5mbUCrNRZACNvhOjnbnF3Uemz5dS+WJRVVVLVokKoD+6WWrOo8EgViXTZYUaUzOnmM2vU1DVGwDIVv8ABpIFDg3ioY9F6UnnzMh1IhVYmDk2GQMzE92N7+3GNEvTF/c/gMYrIdWMAaaBVaLMS6IozsJGRfXIGHwjtdEGuMMG8czAkfZf/ET/AJYmo5o86+YwDMwFHVIATQoGrsahwDXbDGSEzyirLAB1ldCQyrtpIIAkIJrURxtvgSTIOSoKqr1QVbtypBvegtDg2dzgrpcBLlwJi4ZrrlCSO5BDDSL0nbGgZ0fwx5s7xsfLEY8yohp1Bm9NGyaBv5isNOvdLMaK0jySxq6EhmJ0gMATQFON9wwvuD2wB0zOzj/elaMsbLBlP92NtFoa7XsOd8Fde8RvmIGCRMsdjXIPWCFN+jSN+OTQH8cRVnXc0Fg81WUshV4zySQQdq3qruu14Ky0cmh0kmdo5I31LYVC1auAPSDRW7vcHGLV1XUJwVdlDAqlMrWCQdxrVksk3RrbDLP9UYRSxoyeRpBUKxLMjcaS4sR2aKm2FEWMUNI+myvoaIF4FNqHOiWRSpWzQoCjtdE98Z2PpL2ioCZJSVkiG5Ch9ww5UCrs1xjpWU6jCykMyxsoGtHIUrt8zx7EWD2OEoyYlfMyCOWVZSVjCsFTSCupvUwLElCBtX1xBjvBnW2yWb8uQ6YpG0SA76W4DbfM8jsTjskkQFkAkV29jjj3irpkLm8urKyKfNUoV9QIoUR8dEk1tQ5w+/Z348UBcrmXqqEMhO1dkJ7fI/lianHQWjo+49/l+XzxONf9fp+mPhDX1v8Aq/nviRB+nzxGlcaGza1xi4gEcgfriP8AQ32xaD7D64Ae6v2He+/tiwLY7b1x9f5Y9qqFWL/yx6Wvmt7r/r/ngKY1/Qc/64s8v1fl/X54mR9NqoY+A5r587/PAeEf5fTESCAPfbcYsk9rvjjt3x8G2O/8OAN/bb3wHyIFUgGgvJ9gNzv2xxbx/wCKRnZ9EZ/3eLZP8R7txsOw+WHPj/x79ovKZQlkO0jj8fuq/wCH3Pf6cpsr4QMKFpi4Z42CrHuRKfhQ1Z+H1Havn73GdOvBwgBy4ldTGWkKgbaplUfENjQT4D31NwSBi7qmVlyYGVYpJGdUyuh9ehX1fi9N6gBqs7dsTzPShIzDKBZzNGI3BJ81JEG5cSgaV9VduF5vBsPSRmM1JCVcRx+WxVrDxEoNUaUSFVmUyHTztRxQf1eRlhOdRiryOkRV1Vl1EhQ7aSDHW4ok8DbfEugZQxLomjWbLy69VRmzIotmpmOo6SxJFcV7YPz3TBFCzICBGpOgm0dRuyMpsMCARvuO2MxlJl1IsEpV5HMflhjUccmoGgT6KvajyRd9o0YdOkymSlk8mQyxMq6WRb0EM33bMBpApgQWPbc7YcdNVsvI4nCx/aSJUYMCt0AY9Q2LAKGvvqNcYZ5LKrGgWgFA2HsBt9MZzLdQlYTZePyfsqOwDNFruyW0KCdJUAg6q21UMEaHq0qxRO7D0qDz3J4G/udvzxiJsuVgy8MkcUsiyRrGZI9SiMlkYG/Zl2IO4K7Y+z3Sgk6+citFHGZdSJSj1BdTpqI2sbi+cLGy76j6Z40LfdaiURED+YRzuSRqAo1R22wGl630pxCsnnyMYDrUEJpA4YKAoCjSdgNthhP1CaNJZE+1y+l2XhOxI/dwQue811iSaSdqBDOgSJSBqJ00GkI20lhpvejWHH9hHvK9/wD+cP8A6eJVc5bPNSjhl9Ub3x8t9tPyNc84I6Vmo3n15jSsg06NSgJYsEENYLb3f+mB81kRGG2NWAbHGo7WOKrcFdtux2xVFqSgNJDMQuobEj8N1p+Yut/bG2TTI5NnDeV6otTB08wqsnqJtaFqCpAomid8PemeIMuuWh8wlXEYGgqbOn0nTQoixzdDvWMh0xpsu/pdE1ELpkHNcHbuOL2741Pg0I0LqQBIHcSe5skr+VHbttgqMuUDiKDRFKYYhqd9RQa2LKqlCC4VdudO2JiHVmYI51pFQ+UYzQDBrY2TYYKQBZO3vi3O/wC5uH0/cyHS6j8JUFgyi+KBsfmMLOq9RXN0kNFSsgZmU1+Cwo5sbNfbAMYIDLKTFKhSH0jUiSh2s2w1A6VIA9Kkb3XOG/ROpeWDC8b6ojpLINQIb1LQsvuDW4O4O+Mblc28RlKFYHjVAwDLpcFviCsBelTfv6vYYKhjgbMSDMPHI1KVkYge92QaDDbjsBWIovq2cH24ZlY5PJS45Q0ezekoxIJ1Cg1bj8O+MP1XpOjMMnlsylmZSpoFOdtq43u6oj3xpI+o6AYA58p21U4p2R5OEZlFnT6iTY545xB8nLmZJVEKSRiRokTUwKlCbZSG22PqJGn4djgg3wh+0YQIsOYJeEbJLXqQdg67kgdiP49um5OVJUWSN1dDwynY/wBfPHIfE3hBIZAdei1BaNpEMn12OmvrV1sMAdGlzWX9eSms/jiB3/NG2cEcFbP0xImO3qDp4+mLFU0QRVd8cw6d+2RgQuay/B3MZo/mrfP5jGs6f+03p8vMxj+UiEfxFj+OItaFo6r3rHpG3+vtt/HC6PxfkSNs3BQ93A/mbOKsx466el3m4zXZTq/8oN4FNgPazftj0R/Ic3/Q9++MZ1D9rmSQHyxLMfkNI/Vtx+QxlurftVzsykQxiBTtqUEtvdbtsNh2HbArpfW/EuXyi3PIF7aRu5+ijf8APjHLuv8AjybPnyIQYIGvVZ9TDvZHb/COfnhBBkfN1zTy217l2stXY76mJ2oAgfMbDGl6V0tQn93MNaq4RNJlcC9JZjSxRk8AWzVe9YqBejdBeNXKLoLeYYzJXqEK6i1jhQ1H5tpHAbBfSurMnly2z/GXZyApLhbYG2OpaVartghMxJKY0QpFEjVpJYIjuSzBtds5IVrWxY9rwLn4YAjPHA6IdUkcl76dOnSBzoDlWGrcCu+NENU6xPlsxNKkep3jDkKhZPLBOkkghhdfEQNzRFC8Mem5yVP95CO7NX2hyo8tgd6tSTcW66lVhp2O4vCnw31qZcrNIhPpaKGnokKQVB1baQrNZ1BhTDBeR8RtFl/s+mNVS4zPepEUkhSRQsnixtYs+2Ipz1LPzZhDCIWjSVW1OHVyY9lJULwPUPUe3AJ4XS9PzGqOCRYlkCFtSghREfSPTsQzMuoAn06AfrHwx4RhkEkzjWWd1F2QFVtKUBtdC7+e2GXVj9klhOotH5boFZvVQdWAQ0Sa1Gg23zGIBeoT5pdMLzCXzNwWQKpVV9Stppib07XTAm8edGzsiJmZH8lkEp1BW8prAVdkoggn0gCt8JfFPUmzPAURJpRdw7l3AYEaTQPwqRyLbEhNlklieBGqOMs4Cv6mJGm9jbL6n3533usWB1mOoavMaeOSHzWy6Lq0lFQSBmDMrGix3IIA2AvB3inLqcu0Z3aUbDmq9RbfsoFk/wCowv8AEHWIGy7ojCRpF9IVWah2ZtI2Uf8AthDkp8sGjHmSeXKmmcnUR2ZUJr023KrtVYkF8sjiOXMNOyPHJSqoABKEoorclmVjwdtWLI87M4D/AG8LqAbSdPpvevy4wq6nmsr9rV44hJGsZLaRSlga1AGrpdr/ANMDSdDkcllyyhWJYAkWAdwOPbFiVpupZFcygEPlpIAyvE9AE8Wh/Cf8JoHCGXombjWpUDqeUbct89+/sRjUwZBfTFKRq2WOUkE32R/fb9d8QzOamynlxZipI2sKGJo1+63YgbgH54mLGO8wOugq9fusNTCu/wDiq96ph86xGPpbRyCSKSRARsUN7/hDXvV+4/IY3Gc8LJm08zLnURyjkgqfaxX199+cZ/M9BmiAMgdZAQNRA3rgXfq297xUL8xnczLRnKvob0q+jQTW9has7/Udhgzw709HVkkcoysWRFcqFDgWynYkkijfFAVWBfsL+bSqyrsSq8BwLsXxY7XWB0gSVG+BwP3BR5/EhFXR5Uj5jFUXBnMuJnV1UigpkrUGYMbO9klgQDXcHtifRshHJJII2MapegDYsGsA097KpI4HN7c4X5PIqrD1yR1RWiCdYog1Z9qsCuxwdL0r4i7WGplZ4tZLkVdBq42qu3GAqmVp81pLq3llYhMxFKFN2ANidyKG+13ja9Lhm8sNlkhhjcADzELySKNlL7jTY3oWd7J3xzx0WNVJ1NbuGYMpGqtiOPLF0d14NXtjfeGvHeW8lVmk0NGAhYqdDUNiCLAJFHSTscRFZmeGaVZIWd5mEgIdSpsBCC0hBADDvwGGMuejxtqVBHLLIxHpDsI47P8AcrS+aV/fW9hsKxp+t9aGYlCwIWAi+I0u0jcjXvwlbj8R+WB+j5WSONcwZCUyyPpLRikIuOjTfeSX6ABQo3fGCsrF0BXQEsivbKFLqXdgTXoamAIB2LXewwvfo4KKBl5vNaq9m2s0rJqAr5/rjfQ9ElXW6xLWgpGrP97Gl2QrKoUNZ2JuqAvvhG0EIaEpqaGPykMzVrDavM9I97bQT7Da6wIyi9DK7Mukk1TjcHfYmwBsCeMHJ4Pv1VOAbr7g1Xv8QP8ADD7pOR1M2YjiLeXPGxQAKqhtTsCWNMQXXSWPfgY2+Z6yWJSGCVpVrUrppCEgEa2Jrg3S2awSOXxeDyPLImQh91t4rPyrzLu/lh3kPDylkZ4hm5GGrSuoWAdOp3kOpkJGkD0gkbBgMMG6g2V8pkB0ojSqZAQ0xZvXuLWMar9I9wSe+ND4W6hBEzoZUIlqSFyRRQKFEZPAaMqV0mvcXeCwjznSAJUD5cwNLJGiHUrwgX8NKF0NYse52+WL891HyM1maVZFtV1Jq0RmMCMBmK8UATpvSdV40XX89HMpgjYM5Ks7qdolRg7OzcAqFJA5utsZL+00jhdQUmCqwR45EOsMaBYEhlJ1AsNPN1hgHzUTwHNeY+6tFIAB6fMf4mjB3JSJtv3qJ7VjzpLFJw8cheCFCWWVfSyEVIgLAAJVE7bbDeseKutzMXLJCiRlXYKdSUaGiwTppVJ7ttxj45tZIw1yPMhDTBizK4VwVjAsirquKrfneh31GbLSZN1gyU2XGoMGjj9LqGVm1KCGIKjhl7DGZ8SPlXeIZcLSgl9C6UYCigIrduSB/HGtfx5l1TUqSlq+ArVEED1E+ldyAf4A4xeYy0jRejU0odmlCW0Y5KFdSiyt8LZoCsQ1pMn9pyUWuONBCB60d2Zh/wDEOkbN7heRXthfl/EzNmGadWdmVRAIk2C8lVUn0+rcknnmqx51Pxo0sQhCLUhVGlBOl7O+kEAqCLsm6ogXhd07xJDHMpY2EjeIkA6ifM1BqJI0kbUpv5YJVmfRgdcsbLI0pI306gwARQ4OnUhAPYkFvbdl0nqzQuYvJ812AZfLcfuhSGsbAFefngPrviPz/LjhikPrViWT23Ao9u+/twcRyOfmgzRkTRJrAQhl0il3BBABBF2bX+GAbPlM1Aks1RKKLSKLZgASxKEgKCLNKdu+M1lrmQiIShNVVqcktYPmOVGix7DTdAnjD3qGczWZjPmBVjG5jQmnA/ebe/p6R9cW9L6HPOWGXiZlsfeEhEFDt78D4eNsDSCHpAHwBpHOrVIpkZSGG4IUjn5n3xJeivWxeu3rUbfS9sdCy/7P4IdL5nMHX+LdVv5bC6+fJwQuS6SAABsNv+0woR9Tg1NsUscrwbB7g79ucedL6y4YwTJ58VE0VGpB872Yb9t8OM6mTeVJn1JI/pWUA0RdrZoqL7aqxdmPDzAMB6g17r6XHO25o/lWMtMpMwy9z5ORlA3aImmAvgqbsdxY784Y5b9oMcn3c8BN7Eijv9DVfrgeTw7Gt+Yrl9IGtgdVd/5Ad+MK+neGWa29JBfbktp+V/X+eKh3mPsEj2srQv8A4lNA/wCX61jw+GXOplKTqQSChBN+9g38q37YRdT6E0LokerURfJsL7jkahzWLnzbHyxrAJtdahVuu98fmBeKqzO5PyigzGtBxRBG3NarBPHz3xTNn7I1gCNmqxbA12O23B5B/LnBEnU80JPJWUSKQfu5QJFfSKIttwe9YMyYhUaZIdEt/HEB6Sw7Ag6fyrAI4enBndxcilthocqu69huTW+oUeN8Lsx4fGpjEdBs6irErRF70Cymxw142KmJowsbqdzd2pBr99GNG+bwDF02QBmI17gIysr7bkWaY+3fCoTZXo0iBHQOzbAMh0Fl1WQdOpfoCBW2++PV6oVjMBaZAzcyOCrL5gf4CTT7e63RN74OyckcrDzkUkA0XGkixvRYEG/y4x7F1LLsumxpXUXWhJsfarA/ICvbFDUeL2lU1FoUg3LGyyAV+6q8Me2sijXOIdA8MWkc6PoDqGRQquoDAVZkBDtWxYBe4GBspkE8oNBKhBbhgVsbA7KSfw+3YYrXppCsYZ5EQsbjjnpe90sipps71YxlRcOeaPzS7RGOGeOFgiLHGEc+piAQASfSSQTyL9mCdBGYeVxqiiZypjjdgsmkBLajVUtaVq63J2xmo8iWhZCC6EgsoCJeiyvqjYmxZ3J3s7d8M8r1x8upENGMUfKeNyBfOhktxfsynez3xdDDrnhxUgmKO6UhLLrJVwBuCGscCrx94f8ADKyw6nLmKY6xHYC0RsWC0CxG9cDCrq/V85MulkCx2trGjksRvRaTSQLrZRviPS+v5uJWiRo6XdVeJ9QDNwNGxUHYaqOAM8RdPXJJGuqsrK6rIh3KKtyHTe+khaZR2GF/Vep5V9HkmOcxm34CiN/u/USNhqdTQ3Gntj7NZHN5xyzDzDFWkPEVSyLNBvQvzZrOwwsz0jxFvhXUFU6WBYj9xwLUrY7isA06hkjC0TPJEDIyQ6vJjTQp5ZCBYoWCeaPO2NWuQiiUVSIPh3AHHz7/ADxgcr0NyupIpXBBU/cvYF0QLoL/APLiOQ8MzyUBkZmpiKkvSF/CQGIF12uh88E0R4rz8WYkcQtR0qoZBq8yVXsAFTdAcvxZ74V5VZ4Vf7xkDlSw02SeGa71LfyFfTGzyH7LpXoyFkJvYtpodgPKN/ldHDnpf7Koo0YPIxWyajGnb5k2Tyd/nio5ZmOnqCrhCIqb4msDftr2FVQIvbDLo+Stm0GO+dMJ1MAeSSqk18tvrjoubn6bkQAsfnSC6H943NfE5089v4YUyftGHq+z5ZBQ2qPUfodI2/TAinI+GjsUyjtIbppWAUGuaIN/U1gbN9GhiLfbM5HZIYJGoZtIFV2AFiuawLn/ABVnZ2McmmNK4DaNq76d7J+Y44wgk0rvGdbcszDZlr8G1kC6NDBWyXxPkQLRDPpqy5dgADtwtfxwq6r+0DMTAmKUxRgqAqaQN+1iyNt9zv2wtypWQsY9DAAKWJATUKBNE7/p8sNumdK8yXQQEV9TvGDpNqKB4CG+flt3wCJ4GnZgXbW250iw3zJ1UDVc4vHhJe8sl96hY7/UPvjQwSZQZnRcbKAFD+ZrIa/SprYV7DGrVYQAL422G35YyMXlfE0iIYsxLoZrqXQRoI5BUj0f8VVvvWNd4b8QxyaozKHZQDq2GoHuN9/qDWGXX/C8eaFtaOt6ZErULFEbjcH2PsMYXqH7LZla4XjeOq0W0TfW/UCdhztgrf56COWNg2h17g8fw4xkM+rZWNmgQzwAehU9WmqoEgkstjnkflinNz56CAK+VSVSNJeNtJF7AnRfJOxoe+wwBmfEU0MQjOXngA9Cs0YY7ne9dBjfN1ziB/0mQ5iJJSXjYrYjcbrY7FhbD9RhD1RoYpEeQhNasjitC+mqfSSADyOLrC7oz5mWNg2VzMrFzIGjuHTYI50+x4vFOZyGb2ObSRYfMWvOf1sQw9INAaqPegaNb40h/wBZ6YABNoBoLTcAA1qLVx6e4vHrdXjhk1R/exhNQKGyDsTbE3yb3vb5YMHjXKOxgBnSgVfWqgIODs5ux/hBrFUPQxHDKuWlL5ciQs+pQVYDcC0IIrubPsRgIT5SBmL28bPyCnJP7rID374z/UzplFSwxVRU/A1ceojc8b3gz+0fIaLzNUkQCkeUtFgVpNdEAn5fpj3ruWjmhVlC/ftQRzRU38J2BAWzR57b4Ksy0Eqygtbo6m/L9YJ5BYAe3f54Kz/T4tm+zQyspKMyDSyvtyQfqd19qxdk8ssKBCVZ9I8tRtQWgQK9qNtffYDCuTrMuhhMquRJodApLg1tsNyumiCdv0wBWVeIFowXUfijlUSRi7+EbFdt/TtviWXkljBbzImUkBRuq0dxtISvAr4cXy5Q1SKqyMpCWLuxYHqB2Gx55Fe+B8plknKRzReZpQHUtaWIbt7bnn51gCMv4plh9E+Wybx2Ap9K7e3pBU/LZbw2brmRB+8yqrYDHSALo7WPTf1wv6x0qCSQlcurSBR6SDYbVsNmoD5gdu1YWZ9Wkl1urufUrbFqb2rf27VzgNHD4x6UWKFCpPYxNR+exI/PE4erdHMmldAfncOp/wBR+mMHAg9UYDxu7abPpIBO2nUBV8Xg3qfh1IlUrLK8lV95qOk+1oR9b3GCN20/SlGs+RuTu4ZjtsdmBO2Psv4/6YgbyXSgdxFER+eygH64xmT6MnkgSO+sm20hmjonamuwSOb73hRlOho7fdsJGo/dke2+4Dc13vgYo6FnP2pwAHQjsRzq2297F3hef2teYdMcFdi7bgGh7Ufy5xl8myLI0ckdaHVbYrVNdWKsdu+CoujGaRpGBoj+6DWgI2vajVizxsdsB7nPHXUH2LiCxY0otFfcH1En5AnnC/OJmcwrRtK88n4jqdlQDfYDYN9R7Ye5bpegIcwiOpvfkpXwhbPwj5kYz+S6nDF5kavGjatpPSCQ34QFazfNnjAfL0NYynnpMGJOhWApgO5LgKOeO2DYshCAxIcpppgHYUbsDQho374ZZ7pLRQgsJk02S0gJAIB7Ek0TvQ7DC2Dq8E8jJNF9niIP3hcAGRR+6dypuwDfCg4AiHrGVRVAWQkRsSYkFgDenZjQ23vf63gHp/ifJBakysksgX7td2djZ7hiFFdiD9MDZ+DIQRqyLJmWJGp5FIV2G5A1kLW9UFPOGfSOjZ6QVlcs0MMh1roUAC/Z5Qv6hTWAWdQ67Lp3y8OVLcF5dLDuGCqBf6G98Wf7TlVVJoxmJGGlQsbRqVPsTRNnuq742vRf2URJIZc6qzySAqVpiik7k2SWJ2+I0N9hvjYdK8L5fLUYIETb4gLb/wCo2efnglc26X4HzuZjvVHkYvwxpGVZh7nhh+dE+wwyP7IL5zTX/wALf+pjpC/Tj+O2JacChSuKit/TBQHGKzjDQcxBhuLBFUR244Py7Yry8IQeXvQ+AG/h9rPOn9aAwV3/AF/niZ7/ANdsBSYt8RkyqurK6hlPIIsEfSvrtgiLfn5YmuCVhus/sugnYlJJIg3K6Q4F+2rdebq8Ux/ssCqFjzTwjT/2SFQ/sXGur+lY6CB/PHpFVXz/AJ40lc8TwDnVBVOoEC73ju9rrvXyNmsB539m2ZnAWSYaNYc62vYdgqIu5v4rB+WOmRnf8h/M4mBsMSlc/g/ZHCYmWWWSRibugCDwKJ1PQ/dLUe4wF1L9mOYiDvlJRqarokMVAACrqJUVuRuOavgY6dGdvyxCM7H6YtK4t1eTPRskmYgmUR6VDRBkDA3qZmBZFbtqYfPbDQ+JFZiVgmjKxVoJRl01YIKOSPSp3Ub/AFrHWYxufqP5YX5jw9lvV/u8HJ/7JP8ATEpXJM11eCaZWvy4vg1vG/pKAUoKndqN2TtgCXqUcedmf7YnlCigXUSeFK6CoOrkmiMdL8ZdDy/kSnyIbCij5a7fwxxQxATyKAAultgNuPbCq1uazuWWSKfVJrvYKjKJPVyWZD6aP4QeCME/7SRPmVfSDEEVGTS1JZstZQbew7840ngvp8UkOZLxo5FqNSg0ukbCxsPlgLPZGOPKs6IiOXUFlUBiNJ2JAuth+mFShvEXiiB0EcTRhD8bbg70CCrRsA1Ct/nhdD1qPLa0y88KI1MvmZdwoWjd7bj8P64B68Ly4c7ufLtu59J784d+GOnRTwM88aSvqI1SKGNUdrYE4tKzTeIFaUFZIYkKKrNEhIKJ7KQdLDstcd8ff7RxZcMkDuYmttap6hv8NP6V2v8AEfpjSdP6Jly9GCEgAbGNa3P0xvum+GsospK5bLgjiokFcey4U1xjMeKVChpIUzCEjQsvmaYr9wUCs5G/J+WCsj1l8ywVIMrAhOkBIGZyNiP7sbWfzB+mO8ZmBTpBUEahsQMSCBaAAAvgbYlHLMr4JzuuWdUGqT7QQbQPbSrp1kt95cQJQNQVtm5xdmOmMczBBKI1YklQ8UOtlaSXy1lMSH1PGgBZdIXckk8dMQ/F9R/li7MfAx7hTXy2PGAxPh3oE6HLtKqpWppX8qDWNKRaYwfV6GkMp1LRAAF8Ey8ReHc3L/aJikKidYoVj0xnzI1jVWbUzWgBeTbY+k1yL2db/p/I49rf+vfAZWupNM49SR6wo2gKKn2lQGS7c1lFYnWPifYekADRZbqAYSssmsxxRuU8gyaQcw50hj5WrU8KsaqgxA9tyV3xWR/ngRmekNn/ADYjMy+XsJFQRaKGWXUw28zfNFgKNAKdqIONHeLVUWTW+38hiRXAf//Z"/>
          <p:cNvSpPr>
            <a:spLocks noChangeAspect="1" noChangeArrowheads="1"/>
          </p:cNvSpPr>
          <p:nvPr/>
        </p:nvSpPr>
        <p:spPr bwMode="auto">
          <a:xfrm>
            <a:off x="215900" y="-779463"/>
            <a:ext cx="2381250" cy="192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4.bp.blogspot.com/-L0iL5V7hKMw/T8pyxFu99zI/AAAAAAAAAX0/_E_3ykkEUvo/s1600/axon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992" y="1988840"/>
            <a:ext cx="428625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2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19" y="476672"/>
            <a:ext cx="8017455" cy="4680520"/>
          </a:xfrm>
        </p:spPr>
      </p:pic>
    </p:spTree>
    <p:extLst>
      <p:ext uri="{BB962C8B-B14F-4D97-AF65-F5344CB8AC3E}">
        <p14:creationId xmlns:p14="http://schemas.microsoft.com/office/powerpoint/2010/main" val="173650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464267"/>
              </p:ext>
            </p:extLst>
          </p:nvPr>
        </p:nvGraphicFramePr>
        <p:xfrm>
          <a:off x="192219" y="404664"/>
          <a:ext cx="8928992" cy="5946198"/>
        </p:xfrm>
        <a:graphic>
          <a:graphicData uri="http://schemas.openxmlformats.org/drawingml/2006/table">
            <a:tbl>
              <a:tblPr firstRow="1" firstCol="1" bandRow="1">
                <a:tableStyleId>{5C22544A-7EE6-4342-B048-85BDC9FD1C3A}</a:tableStyleId>
              </a:tblPr>
              <a:tblGrid>
                <a:gridCol w="4680520">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576065">
                <a:tc>
                  <a:txBody>
                    <a:bodyPr/>
                    <a:lstStyle/>
                    <a:p>
                      <a:pPr marL="0" marR="0">
                        <a:lnSpc>
                          <a:spcPct val="115000"/>
                        </a:lnSpc>
                        <a:spcBef>
                          <a:spcPts val="0"/>
                        </a:spcBef>
                        <a:spcAft>
                          <a:spcPts val="0"/>
                        </a:spcAft>
                      </a:pPr>
                      <a:r>
                        <a:rPr lang="en-GB" sz="2200" u="sng">
                          <a:effectLst/>
                        </a:rPr>
                        <a:t>Hormonal system</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200" u="sng">
                          <a:effectLst/>
                        </a:rPr>
                        <a:t>Nervous system</a:t>
                      </a:r>
                      <a:endParaRPr lang="en-GB"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92088">
                <a:tc>
                  <a:txBody>
                    <a:bodyPr/>
                    <a:lstStyle/>
                    <a:p>
                      <a:pPr marL="0" marR="0">
                        <a:lnSpc>
                          <a:spcPct val="115000"/>
                        </a:lnSpc>
                        <a:spcBef>
                          <a:spcPts val="0"/>
                        </a:spcBef>
                        <a:spcAft>
                          <a:spcPts val="0"/>
                        </a:spcAft>
                      </a:pPr>
                      <a:r>
                        <a:rPr lang="en-GB" sz="2400" dirty="0">
                          <a:effectLst/>
                        </a:rPr>
                        <a:t>Communication is by chemicals called hormones</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u="none" strike="noStrike" dirty="0">
                          <a:effectLst/>
                        </a:rPr>
                        <a:t> Communication is</a:t>
                      </a:r>
                      <a:r>
                        <a:rPr lang="en-GB" sz="2400" u="none" strike="noStrike" baseline="0" dirty="0">
                          <a:effectLst/>
                        </a:rPr>
                        <a:t> by nerve impulses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81753">
                <a:tc>
                  <a:txBody>
                    <a:bodyPr/>
                    <a:lstStyle/>
                    <a:p>
                      <a:pPr marL="0" marR="0">
                        <a:lnSpc>
                          <a:spcPct val="115000"/>
                        </a:lnSpc>
                        <a:spcBef>
                          <a:spcPts val="0"/>
                        </a:spcBef>
                        <a:spcAft>
                          <a:spcPts val="0"/>
                        </a:spcAft>
                      </a:pPr>
                      <a:r>
                        <a:rPr lang="en-GB" sz="2400" dirty="0">
                          <a:effectLst/>
                        </a:rPr>
                        <a:t>Transmission is by the blood system</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Transmission is by neurones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81753">
                <a:tc>
                  <a:txBody>
                    <a:bodyPr/>
                    <a:lstStyle/>
                    <a:p>
                      <a:pPr marL="0" marR="0">
                        <a:lnSpc>
                          <a:spcPct val="115000"/>
                        </a:lnSpc>
                        <a:spcBef>
                          <a:spcPts val="0"/>
                        </a:spcBef>
                        <a:spcAft>
                          <a:spcPts val="0"/>
                        </a:spcAft>
                      </a:pPr>
                      <a:r>
                        <a:rPr lang="en-GB" sz="2400" dirty="0">
                          <a:effectLst/>
                        </a:rPr>
                        <a:t> Transmission is usually relatively</a:t>
                      </a:r>
                      <a:r>
                        <a:rPr lang="en-GB" sz="2400" baseline="0" dirty="0">
                          <a:effectLst/>
                        </a:rPr>
                        <a:t> slow</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Transmission is very rapid</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993480">
                <a:tc>
                  <a:txBody>
                    <a:bodyPr/>
                    <a:lstStyle/>
                    <a:p>
                      <a:pPr marL="0" marR="0">
                        <a:lnSpc>
                          <a:spcPct val="115000"/>
                        </a:lnSpc>
                        <a:spcBef>
                          <a:spcPts val="0"/>
                        </a:spcBef>
                        <a:spcAft>
                          <a:spcPts val="0"/>
                        </a:spcAft>
                      </a:pPr>
                      <a:r>
                        <a:rPr lang="en-GB" sz="2400" dirty="0">
                          <a:effectLst/>
                        </a:rPr>
                        <a:t> Hormones travel</a:t>
                      </a:r>
                      <a:r>
                        <a:rPr lang="en-GB" sz="2400" baseline="0" dirty="0">
                          <a:effectLst/>
                        </a:rPr>
                        <a:t> to all parts of the body, but only target cells respond</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Nerve impulses travel to specific parts of the body</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81753">
                <a:tc>
                  <a:txBody>
                    <a:bodyPr/>
                    <a:lstStyle/>
                    <a:p>
                      <a:pPr marL="0" marR="0">
                        <a:lnSpc>
                          <a:spcPct val="115000"/>
                        </a:lnSpc>
                        <a:spcBef>
                          <a:spcPts val="0"/>
                        </a:spcBef>
                        <a:spcAft>
                          <a:spcPts val="0"/>
                        </a:spcAft>
                      </a:pPr>
                      <a:r>
                        <a:rPr lang="en-GB" sz="2400">
                          <a:effectLst/>
                        </a:rPr>
                        <a:t>Response is widespread</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Response is localised</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81753">
                <a:tc>
                  <a:txBody>
                    <a:bodyPr/>
                    <a:lstStyle/>
                    <a:p>
                      <a:pPr marL="0" marR="0">
                        <a:lnSpc>
                          <a:spcPct val="115000"/>
                        </a:lnSpc>
                        <a:spcBef>
                          <a:spcPts val="0"/>
                        </a:spcBef>
                        <a:spcAft>
                          <a:spcPts val="0"/>
                        </a:spcAft>
                      </a:pPr>
                      <a:r>
                        <a:rPr lang="en-GB" sz="2400">
                          <a:effectLst/>
                        </a:rPr>
                        <a:t>Response is slow</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Response</a:t>
                      </a:r>
                      <a:r>
                        <a:rPr lang="en-GB" sz="2400" baseline="0" dirty="0">
                          <a:effectLst/>
                        </a:rPr>
                        <a:t> is rapid</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81753">
                <a:tc>
                  <a:txBody>
                    <a:bodyPr/>
                    <a:lstStyle/>
                    <a:p>
                      <a:pPr marL="0" marR="0">
                        <a:lnSpc>
                          <a:spcPct val="115000"/>
                        </a:lnSpc>
                        <a:spcBef>
                          <a:spcPts val="0"/>
                        </a:spcBef>
                        <a:spcAft>
                          <a:spcPts val="0"/>
                        </a:spcAft>
                      </a:pPr>
                      <a:r>
                        <a:rPr lang="en-GB" sz="2400">
                          <a:effectLst/>
                        </a:rPr>
                        <a:t>Response is long lasting</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Response is short lived</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81753">
                <a:tc>
                  <a:txBody>
                    <a:bodyPr/>
                    <a:lstStyle/>
                    <a:p>
                      <a:pPr marL="0" marR="0">
                        <a:lnSpc>
                          <a:spcPct val="115000"/>
                        </a:lnSpc>
                        <a:spcBef>
                          <a:spcPts val="0"/>
                        </a:spcBef>
                        <a:spcAft>
                          <a:spcPts val="0"/>
                        </a:spcAft>
                      </a:pPr>
                      <a:r>
                        <a:rPr lang="en-GB" sz="2400" dirty="0">
                          <a:effectLst/>
                        </a:rPr>
                        <a:t> Effect may be permanent and irreversible</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Effect is temporary and reversible</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7973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5976664" cy="2448271"/>
          </a:xfrm>
          <a:prstGeom prst="rect">
            <a:avLst/>
          </a:prstGeom>
          <a:noFill/>
          <a:ln>
            <a:noFill/>
          </a:ln>
        </p:spPr>
      </p:pic>
      <p:sp>
        <p:nvSpPr>
          <p:cNvPr id="5" name="TextBox 4"/>
          <p:cNvSpPr txBox="1"/>
          <p:nvPr/>
        </p:nvSpPr>
        <p:spPr>
          <a:xfrm>
            <a:off x="467544" y="44624"/>
            <a:ext cx="8136904" cy="1200329"/>
          </a:xfrm>
          <a:prstGeom prst="rect">
            <a:avLst/>
          </a:prstGeom>
          <a:noFill/>
        </p:spPr>
        <p:txBody>
          <a:bodyPr wrap="square" rtlCol="0">
            <a:spAutoFit/>
          </a:bodyPr>
          <a:lstStyle/>
          <a:p>
            <a:r>
              <a:rPr lang="en-US" dirty="0"/>
              <a:t>Charged ions like </a:t>
            </a:r>
            <a:r>
              <a:rPr lang="en-US" b="1" dirty="0"/>
              <a:t>K</a:t>
            </a:r>
            <a:r>
              <a:rPr lang="en-US" b="1" baseline="30000" dirty="0"/>
              <a:t>+</a:t>
            </a:r>
            <a:r>
              <a:rPr lang="en-US" dirty="0"/>
              <a:t> and </a:t>
            </a:r>
            <a:r>
              <a:rPr lang="en-US" b="1" dirty="0"/>
              <a:t>Na</a:t>
            </a:r>
            <a:r>
              <a:rPr lang="en-US" b="1" baseline="30000" dirty="0"/>
              <a:t>+</a:t>
            </a:r>
            <a:r>
              <a:rPr lang="en-US" baseline="30000" dirty="0"/>
              <a:t> </a:t>
            </a:r>
            <a:r>
              <a:rPr lang="en-US" dirty="0"/>
              <a:t> (the two ions that are of PARTICULAR IMPORTANCE in </a:t>
            </a:r>
            <a:r>
              <a:rPr lang="en-US" dirty="0" err="1"/>
              <a:t>neurone</a:t>
            </a:r>
            <a:r>
              <a:rPr lang="en-US" dirty="0"/>
              <a:t> action) </a:t>
            </a:r>
            <a:r>
              <a:rPr lang="en-US" u="sng" dirty="0"/>
              <a:t>cannot simply diffuse</a:t>
            </a:r>
            <a:r>
              <a:rPr lang="en-US" dirty="0"/>
              <a:t> in and out of cells.</a:t>
            </a:r>
          </a:p>
          <a:p>
            <a:r>
              <a:rPr lang="en-GB" dirty="0"/>
              <a:t>The phospholipid bilayer membrane prevents this.</a:t>
            </a:r>
          </a:p>
          <a:p>
            <a:endParaRPr lang="en-GB" dirty="0"/>
          </a:p>
        </p:txBody>
      </p:sp>
      <p:sp>
        <p:nvSpPr>
          <p:cNvPr id="6" name="TextBox 5"/>
          <p:cNvSpPr txBox="1"/>
          <p:nvPr/>
        </p:nvSpPr>
        <p:spPr>
          <a:xfrm>
            <a:off x="103249" y="3501008"/>
            <a:ext cx="9040751" cy="3139321"/>
          </a:xfrm>
          <a:prstGeom prst="rect">
            <a:avLst/>
          </a:prstGeom>
          <a:noFill/>
        </p:spPr>
        <p:txBody>
          <a:bodyPr wrap="square" rtlCol="0">
            <a:spAutoFit/>
          </a:bodyPr>
          <a:lstStyle/>
          <a:p>
            <a:r>
              <a:rPr lang="en-US" b="1" dirty="0"/>
              <a:t>PERMANENTLY OPEN CHANNELS (channel proteins)</a:t>
            </a:r>
            <a:r>
              <a:rPr lang="en-US" dirty="0"/>
              <a:t> </a:t>
            </a:r>
            <a:r>
              <a:rPr lang="en-GB" dirty="0"/>
              <a:t>open all the time and allow for the diffusion (facilitated) of sodium and potassium ions.</a:t>
            </a:r>
          </a:p>
          <a:p>
            <a:r>
              <a:rPr lang="en-US" dirty="0"/>
              <a:t> </a:t>
            </a:r>
            <a:endParaRPr lang="en-GB" dirty="0"/>
          </a:p>
          <a:p>
            <a:r>
              <a:rPr lang="en-US" b="1" dirty="0"/>
              <a:t>VOLTAGE SENSITIVE GATES</a:t>
            </a:r>
            <a:r>
              <a:rPr lang="en-US" dirty="0"/>
              <a:t> </a:t>
            </a:r>
            <a:r>
              <a:rPr lang="en-GB" dirty="0"/>
              <a:t>can be opened or closed according to the concentration of ions which result in a voltage across the membrane.</a:t>
            </a:r>
          </a:p>
          <a:p>
            <a:r>
              <a:rPr lang="en-GB" dirty="0"/>
              <a:t> Different gates will differ in size and/or shape to allow ions of different size and shape to fit through.</a:t>
            </a:r>
          </a:p>
          <a:p>
            <a:pPr lvl="0"/>
            <a:br>
              <a:rPr lang="en-US" b="1" dirty="0"/>
            </a:br>
            <a:r>
              <a:rPr lang="en-US" b="1" dirty="0"/>
              <a:t>ACTIVE CHANNELS</a:t>
            </a:r>
            <a:r>
              <a:rPr lang="en-US" dirty="0"/>
              <a:t> such as the</a:t>
            </a:r>
            <a:r>
              <a:rPr lang="en-GB" dirty="0"/>
              <a:t> </a:t>
            </a:r>
            <a:r>
              <a:rPr lang="en-GB" b="1" dirty="0"/>
              <a:t>sodium-potassium pump </a:t>
            </a:r>
            <a:r>
              <a:rPr lang="en-GB" dirty="0"/>
              <a:t>actively transports potassium ions into the axon and sodium ions out of the axon in order to establish the </a:t>
            </a:r>
            <a:r>
              <a:rPr lang="en-GB" b="1" dirty="0"/>
              <a:t>resting potential</a:t>
            </a:r>
            <a:r>
              <a:rPr lang="en-GB" dirty="0"/>
              <a:t>.</a:t>
            </a:r>
          </a:p>
          <a:p>
            <a:endParaRPr lang="en-GB" dirty="0"/>
          </a:p>
        </p:txBody>
      </p:sp>
    </p:spTree>
    <p:extLst>
      <p:ext uri="{BB962C8B-B14F-4D97-AF65-F5344CB8AC3E}">
        <p14:creationId xmlns:p14="http://schemas.microsoft.com/office/powerpoint/2010/main" val="1368109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Excitable membranes</a:t>
            </a:r>
          </a:p>
        </p:txBody>
      </p:sp>
      <p:sp>
        <p:nvSpPr>
          <p:cNvPr id="3" name="Content Placeholder 2"/>
          <p:cNvSpPr>
            <a:spLocks noGrp="1"/>
          </p:cNvSpPr>
          <p:nvPr>
            <p:ph idx="1"/>
          </p:nvPr>
        </p:nvSpPr>
        <p:spPr/>
        <p:txBody>
          <a:bodyPr/>
          <a:lstStyle/>
          <a:p>
            <a:r>
              <a:rPr lang="en-GB" dirty="0"/>
              <a:t>Neurone membranes are excitable. The membrane potential can change according to ion distribution.</a:t>
            </a:r>
          </a:p>
          <a:p>
            <a:r>
              <a:rPr lang="en-GB" dirty="0">
                <a:hlinkClick r:id="rId2"/>
              </a:rPr>
              <a:t>Video from 2min 22 to 4min 55</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78479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23935" y="1484784"/>
            <a:ext cx="1853213" cy="311349"/>
            <a:chOff x="-11896" y="1484784"/>
            <a:chExt cx="1853213" cy="311349"/>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69440"/>
            <a:stretch/>
          </p:blipFill>
          <p:spPr>
            <a:xfrm>
              <a:off x="-11896" y="1484784"/>
              <a:ext cx="1018803" cy="311349"/>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8" name="Group 7"/>
          <p:cNvGrpSpPr/>
          <p:nvPr/>
        </p:nvGrpSpPr>
        <p:grpSpPr>
          <a:xfrm>
            <a:off x="851649" y="1484784"/>
            <a:ext cx="1786826" cy="311349"/>
            <a:chOff x="54491" y="1484784"/>
            <a:chExt cx="1786826" cy="311349"/>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11" name="Group 10"/>
          <p:cNvGrpSpPr/>
          <p:nvPr/>
        </p:nvGrpSpPr>
        <p:grpSpPr>
          <a:xfrm>
            <a:off x="2538726" y="1484783"/>
            <a:ext cx="1786826" cy="311349"/>
            <a:chOff x="54491" y="1484784"/>
            <a:chExt cx="1786826" cy="31134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14" name="Group 13"/>
          <p:cNvGrpSpPr/>
          <p:nvPr/>
        </p:nvGrpSpPr>
        <p:grpSpPr>
          <a:xfrm>
            <a:off x="4225803" y="1484783"/>
            <a:ext cx="1786826" cy="311349"/>
            <a:chOff x="54491" y="1484784"/>
            <a:chExt cx="1786826" cy="311349"/>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17" name="Group 16"/>
          <p:cNvGrpSpPr/>
          <p:nvPr/>
        </p:nvGrpSpPr>
        <p:grpSpPr>
          <a:xfrm>
            <a:off x="5912880" y="1484782"/>
            <a:ext cx="1786826" cy="311349"/>
            <a:chOff x="54491" y="1484784"/>
            <a:chExt cx="1786826" cy="311349"/>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20" name="Group 19"/>
          <p:cNvGrpSpPr/>
          <p:nvPr/>
        </p:nvGrpSpPr>
        <p:grpSpPr>
          <a:xfrm>
            <a:off x="6972329" y="1484782"/>
            <a:ext cx="1786826" cy="311349"/>
            <a:chOff x="54491" y="1484784"/>
            <a:chExt cx="1786826" cy="311349"/>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23" name="Group 22"/>
          <p:cNvGrpSpPr/>
          <p:nvPr/>
        </p:nvGrpSpPr>
        <p:grpSpPr>
          <a:xfrm>
            <a:off x="-1284411" y="4581128"/>
            <a:ext cx="1853213" cy="311349"/>
            <a:chOff x="-11896" y="1484784"/>
            <a:chExt cx="1853213" cy="311349"/>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b="69440"/>
            <a:stretch/>
          </p:blipFill>
          <p:spPr>
            <a:xfrm>
              <a:off x="-11896" y="1484784"/>
              <a:ext cx="1018803" cy="311349"/>
            </a:xfrm>
            <a:prstGeom prst="rect">
              <a:avLst/>
            </a:prstGeom>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26" name="Group 25"/>
          <p:cNvGrpSpPr/>
          <p:nvPr/>
        </p:nvGrpSpPr>
        <p:grpSpPr>
          <a:xfrm>
            <a:off x="491173" y="4581128"/>
            <a:ext cx="1786826" cy="311349"/>
            <a:chOff x="54491" y="1484784"/>
            <a:chExt cx="1786826" cy="311349"/>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29" name="Group 28"/>
          <p:cNvGrpSpPr/>
          <p:nvPr/>
        </p:nvGrpSpPr>
        <p:grpSpPr>
          <a:xfrm>
            <a:off x="2178250" y="4581127"/>
            <a:ext cx="1786826" cy="311349"/>
            <a:chOff x="54491" y="1484784"/>
            <a:chExt cx="1786826" cy="311349"/>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32" name="Group 31"/>
          <p:cNvGrpSpPr/>
          <p:nvPr/>
        </p:nvGrpSpPr>
        <p:grpSpPr>
          <a:xfrm>
            <a:off x="3865327" y="4581127"/>
            <a:ext cx="1786826" cy="311349"/>
            <a:chOff x="54491" y="1484784"/>
            <a:chExt cx="1786826" cy="311349"/>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35" name="Group 34"/>
          <p:cNvGrpSpPr/>
          <p:nvPr/>
        </p:nvGrpSpPr>
        <p:grpSpPr>
          <a:xfrm>
            <a:off x="5552404" y="4581126"/>
            <a:ext cx="1786826" cy="311349"/>
            <a:chOff x="54491" y="1484784"/>
            <a:chExt cx="1786826" cy="311349"/>
          </a:xfrm>
        </p:grpSpPr>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38" name="Group 37"/>
          <p:cNvGrpSpPr/>
          <p:nvPr/>
        </p:nvGrpSpPr>
        <p:grpSpPr>
          <a:xfrm>
            <a:off x="6611853" y="4581126"/>
            <a:ext cx="1786826" cy="311349"/>
            <a:chOff x="54491" y="1484784"/>
            <a:chExt cx="1786826" cy="311349"/>
          </a:xfrm>
        </p:grpSpPr>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41" name="Group 40"/>
          <p:cNvGrpSpPr/>
          <p:nvPr/>
        </p:nvGrpSpPr>
        <p:grpSpPr>
          <a:xfrm>
            <a:off x="8210663" y="1484781"/>
            <a:ext cx="1786826" cy="311349"/>
            <a:chOff x="54491" y="1484784"/>
            <a:chExt cx="1786826" cy="311349"/>
          </a:xfrm>
        </p:grpSpPr>
        <p:pic>
          <p:nvPicPr>
            <p:cNvPr id="42" name="Picture 41"/>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43" name="Picture 42"/>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grpSp>
        <p:nvGrpSpPr>
          <p:cNvPr id="44" name="Group 43"/>
          <p:cNvGrpSpPr/>
          <p:nvPr/>
        </p:nvGrpSpPr>
        <p:grpSpPr>
          <a:xfrm>
            <a:off x="8182146" y="4581125"/>
            <a:ext cx="1786826" cy="311349"/>
            <a:chOff x="54491" y="1484784"/>
            <a:chExt cx="1786826" cy="311349"/>
          </a:xfrm>
        </p:grpSpPr>
        <p:pic>
          <p:nvPicPr>
            <p:cNvPr id="45" name="Picture 44"/>
            <p:cNvPicPr>
              <a:picLocks noChangeAspect="1"/>
            </p:cNvPicPr>
            <p:nvPr/>
          </p:nvPicPr>
          <p:blipFill rotWithShape="1">
            <a:blip r:embed="rId2" cstate="print">
              <a:extLst>
                <a:ext uri="{28A0092B-C50C-407E-A947-70E740481C1C}">
                  <a14:useLocalDpi xmlns:a14="http://schemas.microsoft.com/office/drawing/2010/main" val="0"/>
                </a:ext>
              </a:extLst>
            </a:blip>
            <a:srcRect l="6516" b="69440"/>
            <a:stretch/>
          </p:blipFill>
          <p:spPr>
            <a:xfrm>
              <a:off x="54491" y="1484784"/>
              <a:ext cx="952416" cy="311349"/>
            </a:xfrm>
            <a:prstGeom prst="rect">
              <a:avLst/>
            </a:prstGeom>
          </p:spPr>
        </p:pic>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7565" b="69440"/>
            <a:stretch/>
          </p:blipFill>
          <p:spPr>
            <a:xfrm>
              <a:off x="899592" y="1484784"/>
              <a:ext cx="941725" cy="311349"/>
            </a:xfrm>
            <a:prstGeom prst="rect">
              <a:avLst/>
            </a:prstGeom>
          </p:spPr>
        </p:pic>
      </p:grpSp>
    </p:spTree>
    <p:extLst>
      <p:ext uri="{BB962C8B-B14F-4D97-AF65-F5344CB8AC3E}">
        <p14:creationId xmlns:p14="http://schemas.microsoft.com/office/powerpoint/2010/main" val="136360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a:t>Resting Potential</a:t>
            </a:r>
          </a:p>
        </p:txBody>
      </p:sp>
      <p:sp>
        <p:nvSpPr>
          <p:cNvPr id="3" name="Content Placeholder 2"/>
          <p:cNvSpPr>
            <a:spLocks noGrp="1"/>
          </p:cNvSpPr>
          <p:nvPr>
            <p:ph idx="1"/>
          </p:nvPr>
        </p:nvSpPr>
        <p:spPr>
          <a:xfrm>
            <a:off x="467544" y="1052736"/>
            <a:ext cx="8229600" cy="4525963"/>
          </a:xfrm>
        </p:spPr>
        <p:txBody>
          <a:bodyPr>
            <a:normAutofit fontScale="92500" lnSpcReduction="10000"/>
          </a:bodyPr>
          <a:lstStyle/>
          <a:p>
            <a:r>
              <a:rPr lang="en-GB" dirty="0"/>
              <a:t>The resting potential is the potential difference between the inside and the outside of a membrane when a nerve impulse is not being conducted.</a:t>
            </a:r>
          </a:p>
          <a:p>
            <a:r>
              <a:rPr lang="en-GB" dirty="0"/>
              <a:t>Resting potentials are typically minus values, the minus indicating the inside is negative with respect to the outside. The membrane is said to be polarised.</a:t>
            </a:r>
          </a:p>
          <a:p>
            <a:r>
              <a:rPr lang="en-GB" b="1" dirty="0">
                <a:latin typeface="Arial" pitchFamily="34" charset="0"/>
                <a:cs typeface="Arial" pitchFamily="34" charset="0"/>
              </a:rPr>
              <a:t>The resting potential </a:t>
            </a:r>
            <a:r>
              <a:rPr lang="en-GB" dirty="0">
                <a:latin typeface="Arial" pitchFamily="34" charset="0"/>
                <a:cs typeface="Arial" pitchFamily="34" charset="0"/>
              </a:rPr>
              <a:t>is between 50 and 90mV but is usually</a:t>
            </a:r>
            <a:r>
              <a:rPr lang="en-GB" b="1" dirty="0">
                <a:latin typeface="Arial" pitchFamily="34" charset="0"/>
                <a:cs typeface="Arial" pitchFamily="34" charset="0"/>
              </a:rPr>
              <a:t> -65mV </a:t>
            </a:r>
            <a:r>
              <a:rPr lang="en-GB" dirty="0">
                <a:latin typeface="Arial" pitchFamily="34" charset="0"/>
                <a:cs typeface="Arial" pitchFamily="34" charset="0"/>
              </a:rPr>
              <a:t>in humans.</a:t>
            </a:r>
          </a:p>
          <a:p>
            <a:endParaRPr lang="en-GB" dirty="0"/>
          </a:p>
          <a:p>
            <a:endParaRPr lang="en-GB" dirty="0"/>
          </a:p>
        </p:txBody>
      </p:sp>
    </p:spTree>
    <p:extLst>
      <p:ext uri="{BB962C8B-B14F-4D97-AF65-F5344CB8AC3E}">
        <p14:creationId xmlns:p14="http://schemas.microsoft.com/office/powerpoint/2010/main" val="1185749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144" y="476672"/>
            <a:ext cx="3275856" cy="421311"/>
          </a:xfrm>
        </p:spPr>
        <p:txBody>
          <a:bodyPr>
            <a:normAutofit fontScale="90000"/>
          </a:bodyPr>
          <a:lstStyle/>
          <a:p>
            <a:r>
              <a:rPr lang="en-GB" u="sng" dirty="0"/>
              <a:t>Resting potential</a:t>
            </a:r>
          </a:p>
        </p:txBody>
      </p:sp>
      <p:sp>
        <p:nvSpPr>
          <p:cNvPr id="3" name="Content Placeholder 2"/>
          <p:cNvSpPr>
            <a:spLocks noGrp="1"/>
          </p:cNvSpPr>
          <p:nvPr>
            <p:ph idx="1"/>
          </p:nvPr>
        </p:nvSpPr>
        <p:spPr>
          <a:xfrm>
            <a:off x="35496" y="0"/>
            <a:ext cx="6408712" cy="6858000"/>
          </a:xfrm>
        </p:spPr>
        <p:txBody>
          <a:bodyPr>
            <a:noAutofit/>
          </a:bodyPr>
          <a:lstStyle/>
          <a:p>
            <a:pPr marL="457200" indent="-457200">
              <a:buFont typeface="+mj-lt"/>
              <a:buAutoNum type="arabicPeriod"/>
            </a:pPr>
            <a:r>
              <a:rPr lang="en-GB" sz="2400" b="1" dirty="0">
                <a:cs typeface="Arial" pitchFamily="34" charset="0"/>
              </a:rPr>
              <a:t>Sodium ions </a:t>
            </a:r>
            <a:r>
              <a:rPr lang="en-GB" sz="2400" dirty="0">
                <a:cs typeface="Arial" pitchFamily="34" charset="0"/>
              </a:rPr>
              <a:t>are PUMPED </a:t>
            </a:r>
            <a:r>
              <a:rPr lang="en-GB" sz="2400" b="1" dirty="0">
                <a:cs typeface="Arial" pitchFamily="34" charset="0"/>
              </a:rPr>
              <a:t>out</a:t>
            </a:r>
            <a:r>
              <a:rPr lang="en-GB" sz="2400" dirty="0">
                <a:cs typeface="Arial" pitchFamily="34" charset="0"/>
              </a:rPr>
              <a:t> of the axon and and </a:t>
            </a:r>
            <a:r>
              <a:rPr lang="en-GB" sz="2400" b="1" dirty="0">
                <a:cs typeface="Arial" pitchFamily="34" charset="0"/>
              </a:rPr>
              <a:t>potassium ions</a:t>
            </a:r>
            <a:r>
              <a:rPr lang="en-GB" sz="2400" dirty="0">
                <a:cs typeface="Arial" pitchFamily="34" charset="0"/>
              </a:rPr>
              <a:t> are pumped </a:t>
            </a:r>
            <a:r>
              <a:rPr lang="en-GB" sz="2400" b="1" dirty="0">
                <a:cs typeface="Arial" pitchFamily="34" charset="0"/>
              </a:rPr>
              <a:t>in</a:t>
            </a:r>
            <a:r>
              <a:rPr lang="en-GB" sz="2400" dirty="0">
                <a:cs typeface="Arial" pitchFamily="34" charset="0"/>
              </a:rPr>
              <a:t> to the axon (against their concentration gradient so active transport – needs ATP) by carrier proteins (</a:t>
            </a:r>
            <a:r>
              <a:rPr lang="en-GB" sz="2400" b="1" dirty="0">
                <a:cs typeface="Arial" pitchFamily="34" charset="0"/>
              </a:rPr>
              <a:t>sodium potassium pumps</a:t>
            </a:r>
            <a:r>
              <a:rPr lang="en-GB" sz="2400" dirty="0">
                <a:cs typeface="Arial" pitchFamily="34" charset="0"/>
              </a:rPr>
              <a:t>).  </a:t>
            </a:r>
          </a:p>
          <a:p>
            <a:pPr marL="457200" indent="-457200">
              <a:buFont typeface="+mj-lt"/>
              <a:buAutoNum type="arabicPeriod"/>
            </a:pPr>
            <a:r>
              <a:rPr lang="en-GB" sz="2400" dirty="0">
                <a:cs typeface="Arial" pitchFamily="34" charset="0"/>
              </a:rPr>
              <a:t>3 Sodium ions leave for every 2 K+ ions that enter.</a:t>
            </a:r>
          </a:p>
          <a:p>
            <a:pPr marL="457200" indent="-457200">
              <a:buFont typeface="+mj-lt"/>
              <a:buAutoNum type="arabicPeriod"/>
            </a:pPr>
            <a:r>
              <a:rPr lang="en-GB" sz="2400" dirty="0">
                <a:cs typeface="Arial" pitchFamily="34" charset="0"/>
              </a:rPr>
              <a:t>Some Na+ ions diffuse back in to the axon (through any open sodium channels)</a:t>
            </a:r>
          </a:p>
          <a:p>
            <a:pPr marL="457200" indent="-457200">
              <a:buFont typeface="+mj-lt"/>
              <a:buAutoNum type="arabicPeriod"/>
            </a:pPr>
            <a:r>
              <a:rPr lang="en-GB" sz="2400" dirty="0">
                <a:cs typeface="Arial" pitchFamily="34" charset="0"/>
              </a:rPr>
              <a:t>K+ ions can diffuse out of the axon (potassium channels are open).</a:t>
            </a:r>
          </a:p>
          <a:p>
            <a:pPr marL="457200" indent="-457200">
              <a:buFont typeface="+mj-lt"/>
              <a:buAutoNum type="arabicPeriod"/>
            </a:pPr>
            <a:r>
              <a:rPr lang="en-GB" sz="2400" dirty="0">
                <a:cs typeface="Arial" pitchFamily="34" charset="0"/>
              </a:rPr>
              <a:t>The membrane is 100x more permeable to K+ ions than Na+ ions as most of the potassium channels are open whilst most sodium gates are closed.</a:t>
            </a:r>
          </a:p>
          <a:p>
            <a:pPr marL="457200" indent="-457200">
              <a:buFont typeface="+mj-lt"/>
              <a:buAutoNum type="arabicPeriod"/>
            </a:pPr>
            <a:r>
              <a:rPr lang="en-GB" sz="2400" dirty="0">
                <a:cs typeface="Arial" pitchFamily="34" charset="0"/>
              </a:rPr>
              <a:t>So the outside of the axon membrane is more positive than the inside. It is </a:t>
            </a:r>
            <a:r>
              <a:rPr lang="en-GB" sz="2400" b="1" dirty="0">
                <a:cs typeface="Arial" pitchFamily="34" charset="0"/>
              </a:rPr>
              <a:t>POLARISED.</a:t>
            </a:r>
          </a:p>
        </p:txBody>
      </p:sp>
      <p:pic>
        <p:nvPicPr>
          <p:cNvPr id="9222" name="Picture 6" descr="http://www.anselm.edu/homepage/jpitocch/genbio/p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284984"/>
            <a:ext cx="2731120" cy="2249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1936" y="1556792"/>
            <a:ext cx="2664296" cy="1323439"/>
          </a:xfrm>
          <a:prstGeom prst="rect">
            <a:avLst/>
          </a:prstGeom>
          <a:noFill/>
          <a:ln w="19050">
            <a:solidFill>
              <a:schemeClr val="tx1"/>
            </a:solidFill>
          </a:ln>
        </p:spPr>
        <p:txBody>
          <a:bodyPr wrap="square" rtlCol="0">
            <a:spAutoFit/>
          </a:bodyPr>
          <a:lstStyle/>
          <a:p>
            <a:r>
              <a:rPr lang="en-GB" sz="2000" dirty="0"/>
              <a:t>Remember </a:t>
            </a:r>
            <a:r>
              <a:rPr lang="en-GB" sz="2000" dirty="0" err="1"/>
              <a:t>restINg</a:t>
            </a:r>
            <a:r>
              <a:rPr lang="en-GB" sz="2000" dirty="0"/>
              <a:t> potential = Inside Negative (relative to outside of membrane)</a:t>
            </a:r>
          </a:p>
        </p:txBody>
      </p:sp>
    </p:spTree>
    <p:extLst>
      <p:ext uri="{BB962C8B-B14F-4D97-AF65-F5344CB8AC3E}">
        <p14:creationId xmlns:p14="http://schemas.microsoft.com/office/powerpoint/2010/main" val="12682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Animation </a:t>
            </a:r>
          </a:p>
        </p:txBody>
      </p:sp>
      <p:sp>
        <p:nvSpPr>
          <p:cNvPr id="3" name="Content Placeholder 2"/>
          <p:cNvSpPr>
            <a:spLocks noGrp="1"/>
          </p:cNvSpPr>
          <p:nvPr>
            <p:ph idx="1"/>
          </p:nvPr>
        </p:nvSpPr>
        <p:spPr/>
        <p:txBody>
          <a:bodyPr/>
          <a:lstStyle/>
          <a:p>
            <a:r>
              <a:rPr lang="en-GB" dirty="0">
                <a:hlinkClick r:id="rId2"/>
              </a:rPr>
              <a:t>Resting potential</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40968"/>
            <a:ext cx="2741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614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What causes the transmission of a nerve impulse?</a:t>
            </a:r>
          </a:p>
        </p:txBody>
      </p:sp>
      <p:sp>
        <p:nvSpPr>
          <p:cNvPr id="3" name="Content Placeholder 2"/>
          <p:cNvSpPr>
            <a:spLocks noGrp="1"/>
          </p:cNvSpPr>
          <p:nvPr>
            <p:ph idx="1"/>
          </p:nvPr>
        </p:nvSpPr>
        <p:spPr/>
        <p:txBody>
          <a:bodyPr/>
          <a:lstStyle/>
          <a:p>
            <a:r>
              <a:rPr lang="en-GB" dirty="0"/>
              <a:t>If a receptor is stimulated then the membrane potential will change and an ACTION POTENTIAL is formed.</a:t>
            </a:r>
          </a:p>
          <a:p>
            <a:r>
              <a:rPr lang="en-GB" dirty="0"/>
              <a:t>The action potential (change in membrane potential) lasts for about 3ms.</a:t>
            </a:r>
          </a:p>
          <a:p>
            <a:r>
              <a:rPr lang="en-GB" dirty="0"/>
              <a:t>There are two stages: 1.  Depolarisation and 2. Repolarisation.</a:t>
            </a:r>
          </a:p>
          <a:p>
            <a:endParaRPr lang="en-GB" dirty="0"/>
          </a:p>
        </p:txBody>
      </p:sp>
    </p:spTree>
    <p:extLst>
      <p:ext uri="{BB962C8B-B14F-4D97-AF65-F5344CB8AC3E}">
        <p14:creationId xmlns:p14="http://schemas.microsoft.com/office/powerpoint/2010/main" val="199746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Animation</a:t>
            </a:r>
          </a:p>
        </p:txBody>
      </p:sp>
      <p:sp>
        <p:nvSpPr>
          <p:cNvPr id="3" name="Content Placeholder 2"/>
          <p:cNvSpPr>
            <a:spLocks noGrp="1"/>
          </p:cNvSpPr>
          <p:nvPr>
            <p:ph idx="1"/>
          </p:nvPr>
        </p:nvSpPr>
        <p:spPr/>
        <p:txBody>
          <a:bodyPr>
            <a:normAutofit lnSpcReduction="10000"/>
          </a:bodyPr>
          <a:lstStyle/>
          <a:p>
            <a:r>
              <a:rPr lang="en-GB" dirty="0">
                <a:hlinkClick r:id="rId2"/>
              </a:rPr>
              <a:t>action potential</a:t>
            </a:r>
            <a:endParaRPr lang="en-GB" dirty="0"/>
          </a:p>
          <a:p>
            <a:r>
              <a:rPr lang="en-GB" b="1" dirty="0"/>
              <a:t>The action potential</a:t>
            </a:r>
          </a:p>
          <a:p>
            <a:r>
              <a:rPr lang="en-GB" dirty="0"/>
              <a:t>When a nerve impulse is initiated the resting potential changes.</a:t>
            </a:r>
          </a:p>
          <a:p>
            <a:r>
              <a:rPr lang="en-GB" dirty="0"/>
              <a:t>Nerve impulses are due to changes in the permeability of nerve cell membrane to K+ ions and Na+ ions which leads to changes in the potential difference across the membrane and the formation of action potential.</a:t>
            </a:r>
          </a:p>
        </p:txBody>
      </p:sp>
    </p:spTree>
    <p:extLst>
      <p:ext uri="{BB962C8B-B14F-4D97-AF65-F5344CB8AC3E}">
        <p14:creationId xmlns:p14="http://schemas.microsoft.com/office/powerpoint/2010/main" val="1250918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Depolarisation</a:t>
            </a:r>
          </a:p>
        </p:txBody>
      </p:sp>
      <p:sp>
        <p:nvSpPr>
          <p:cNvPr id="3" name="Content Placeholder 2"/>
          <p:cNvSpPr>
            <a:spLocks noGrp="1"/>
          </p:cNvSpPr>
          <p:nvPr>
            <p:ph idx="1"/>
          </p:nvPr>
        </p:nvSpPr>
        <p:spPr/>
        <p:txBody>
          <a:bodyPr/>
          <a:lstStyle/>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409700"/>
            <a:ext cx="51339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8483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04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
            <a:ext cx="8229600" cy="1143000"/>
          </a:xfrm>
        </p:spPr>
        <p:txBody>
          <a:bodyPr/>
          <a:lstStyle/>
          <a:p>
            <a:r>
              <a:rPr lang="en-GB" dirty="0"/>
              <a:t>Depolarisation</a:t>
            </a:r>
          </a:p>
        </p:txBody>
      </p:sp>
      <p:sp>
        <p:nvSpPr>
          <p:cNvPr id="3" name="Content Placeholder 2"/>
          <p:cNvSpPr>
            <a:spLocks noGrp="1"/>
          </p:cNvSpPr>
          <p:nvPr>
            <p:ph idx="1"/>
          </p:nvPr>
        </p:nvSpPr>
        <p:spPr>
          <a:xfrm>
            <a:off x="0" y="1052736"/>
            <a:ext cx="9036496" cy="5256584"/>
          </a:xfrm>
        </p:spPr>
        <p:txBody>
          <a:bodyPr>
            <a:normAutofit lnSpcReduction="10000"/>
          </a:bodyPr>
          <a:lstStyle/>
          <a:p>
            <a:pPr marL="514350" indent="-514350">
              <a:buFont typeface="+mj-lt"/>
              <a:buAutoNum type="alphaUcPeriod"/>
            </a:pPr>
            <a:r>
              <a:rPr lang="en-GB" sz="1800" dirty="0"/>
              <a:t>Some  </a:t>
            </a:r>
            <a:r>
              <a:rPr lang="en-GB" sz="1800" b="1" u="sng" dirty="0"/>
              <a:t>potassium</a:t>
            </a:r>
            <a:r>
              <a:rPr lang="en-GB" sz="1800" dirty="0"/>
              <a:t> voltage gated channels are </a:t>
            </a:r>
            <a:r>
              <a:rPr lang="en-GB" sz="1800" b="1" u="sng" dirty="0"/>
              <a:t>open</a:t>
            </a:r>
            <a:r>
              <a:rPr lang="en-GB" sz="1800" dirty="0"/>
              <a:t> (those that are permanently open), but the </a:t>
            </a:r>
            <a:r>
              <a:rPr lang="en-GB" sz="1800" b="1" u="sng" dirty="0"/>
              <a:t>sodium </a:t>
            </a:r>
            <a:r>
              <a:rPr lang="en-GB" sz="1800" dirty="0"/>
              <a:t>voltage gated channels are closed.  The </a:t>
            </a:r>
            <a:r>
              <a:rPr lang="en-GB" sz="1800" b="1" u="sng" dirty="0"/>
              <a:t>sodium/potassium pump</a:t>
            </a:r>
            <a:r>
              <a:rPr lang="en-GB" sz="1800" dirty="0"/>
              <a:t> is </a:t>
            </a:r>
            <a:r>
              <a:rPr lang="en-GB" sz="1800" b="1" u="sng" dirty="0"/>
              <a:t>working.</a:t>
            </a:r>
            <a:endParaRPr lang="en-GB" sz="1800" dirty="0"/>
          </a:p>
          <a:p>
            <a:pPr marL="514350" indent="-514350">
              <a:buFont typeface="+mj-lt"/>
              <a:buAutoNum type="alphaUcPeriod"/>
            </a:pPr>
            <a:r>
              <a:rPr lang="en-GB" sz="1800" dirty="0"/>
              <a:t>The stimulus changes the permeability of the axon membrane. The energy of the stimulus causes some sodium voltage gated channels to open. Some sodium ions diffuse into the membrane raising the charge inside the membrane. This causes more sodium voltage gated channels to open and sodium ions flood in to the axon by diffusion.  There is a sudden “influx” of sodium ions. </a:t>
            </a:r>
          </a:p>
          <a:p>
            <a:pPr marL="514350" indent="-514350">
              <a:buFont typeface="+mj-lt"/>
              <a:buAutoNum type="alphaUcPeriod"/>
            </a:pPr>
            <a:r>
              <a:rPr lang="en-GB" sz="1800" dirty="0"/>
              <a:t>This </a:t>
            </a:r>
            <a:r>
              <a:rPr lang="en-GB" sz="1800" b="1" dirty="0"/>
              <a:t>depolarises</a:t>
            </a:r>
            <a:r>
              <a:rPr lang="en-GB" sz="1800" dirty="0"/>
              <a:t> the membrane. The inside of the membrane becomes more positive.</a:t>
            </a:r>
          </a:p>
          <a:p>
            <a:pPr marL="514350" indent="-514350">
              <a:buFont typeface="+mj-lt"/>
              <a:buAutoNum type="alphaUcPeriod" startAt="4"/>
            </a:pPr>
            <a:r>
              <a:rPr lang="en-GB" sz="1800" dirty="0"/>
              <a:t>Once at the peak of the action potential (+40mV) the sodium voltage gated channels close. The voltage gated potassium ion channels open.</a:t>
            </a:r>
          </a:p>
          <a:p>
            <a:pPr marL="0" indent="0">
              <a:buNone/>
            </a:pPr>
            <a:r>
              <a:rPr lang="en-GB" sz="1800" dirty="0"/>
              <a:t>E.       Potassium ions diffuse out of the axon down the electro-chemical gradient. The outside    of the membrane will become positive again and the inside negative. This lasts for about 0.5ms</a:t>
            </a:r>
          </a:p>
          <a:p>
            <a:pPr marL="514350" indent="-514350">
              <a:buFont typeface="+mj-lt"/>
              <a:buAutoNum type="alphaUcPeriod" startAt="6"/>
            </a:pPr>
            <a:r>
              <a:rPr lang="en-GB" sz="1800" dirty="0"/>
              <a:t>The </a:t>
            </a:r>
            <a:r>
              <a:rPr lang="en-GB" sz="1800" b="1" u="sng" dirty="0"/>
              <a:t>potassium</a:t>
            </a:r>
            <a:r>
              <a:rPr lang="en-GB" sz="1800" dirty="0"/>
              <a:t> gates are </a:t>
            </a:r>
            <a:r>
              <a:rPr lang="en-GB" sz="1800" b="1" u="sng" dirty="0"/>
              <a:t>slow to close</a:t>
            </a:r>
            <a:r>
              <a:rPr lang="en-GB" sz="1800" dirty="0"/>
              <a:t> and so too many potassium ions diffuse out and so the axon becomes hyperpolarized (becomes too negative).  </a:t>
            </a:r>
          </a:p>
          <a:p>
            <a:pPr marL="514350" indent="-514350">
              <a:buFont typeface="+mj-lt"/>
              <a:buAutoNum type="alphaUcPeriod" startAt="6"/>
            </a:pPr>
            <a:r>
              <a:rPr lang="en-GB" sz="1800" dirty="0"/>
              <a:t>The potassium gates now close and the membrane potential is restored to -70mV by the use of </a:t>
            </a:r>
            <a:r>
              <a:rPr lang="en-GB" sz="1800" b="1" u="sng" dirty="0"/>
              <a:t>sodium potassium pumps</a:t>
            </a:r>
            <a:r>
              <a:rPr lang="en-GB" sz="1800" dirty="0"/>
              <a:t> which require energy. (ATP). The resting potential is maintained until another stimulus is received.  However, the </a:t>
            </a:r>
            <a:r>
              <a:rPr lang="en-GB" sz="1800" b="1" u="sng" dirty="0"/>
              <a:t>sodium/potassium pumps are working</a:t>
            </a:r>
            <a:r>
              <a:rPr lang="en-GB" sz="1800" dirty="0"/>
              <a:t> to pump potassium ions in and sodium ions out in a 2 to 3 ratio.</a:t>
            </a:r>
          </a:p>
          <a:p>
            <a:pPr marL="514350" indent="-514350">
              <a:buFont typeface="+mj-lt"/>
              <a:buAutoNum type="alphaUcPeriod" startAt="4"/>
            </a:pPr>
            <a:endParaRPr lang="en-GB" sz="1800" dirty="0"/>
          </a:p>
          <a:p>
            <a:pPr marL="514350" indent="-514350">
              <a:buFont typeface="+mj-lt"/>
              <a:buAutoNum type="alphaUcPeriod"/>
            </a:pPr>
            <a:endParaRPr lang="en-GB" dirty="0"/>
          </a:p>
        </p:txBody>
      </p:sp>
    </p:spTree>
    <p:extLst>
      <p:ext uri="{BB962C8B-B14F-4D97-AF65-F5344CB8AC3E}">
        <p14:creationId xmlns:p14="http://schemas.microsoft.com/office/powerpoint/2010/main" val="327187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76"/>
            <a:ext cx="8229600" cy="1143000"/>
          </a:xfrm>
        </p:spPr>
        <p:txBody>
          <a:bodyPr>
            <a:normAutofit/>
          </a:bodyPr>
          <a:lstStyle/>
          <a:p>
            <a:r>
              <a:rPr lang="en-GB" u="sng" dirty="0"/>
              <a:t>3.6.2.1   Nerve Impulses spec</a:t>
            </a:r>
          </a:p>
        </p:txBody>
      </p:sp>
      <p:sp>
        <p:nvSpPr>
          <p:cNvPr id="3" name="Content Placeholder 2"/>
          <p:cNvSpPr>
            <a:spLocks noGrp="1"/>
          </p:cNvSpPr>
          <p:nvPr>
            <p:ph idx="1"/>
          </p:nvPr>
        </p:nvSpPr>
        <p:spPr>
          <a:xfrm>
            <a:off x="179512" y="1052736"/>
            <a:ext cx="8856984" cy="5445224"/>
          </a:xfrm>
        </p:spPr>
        <p:txBody>
          <a:bodyPr>
            <a:normAutofit fontScale="85000" lnSpcReduction="20000"/>
          </a:bodyPr>
          <a:lstStyle/>
          <a:p>
            <a:r>
              <a:rPr lang="en-GB" dirty="0"/>
              <a:t>The structure of a myelinated motor neurone. </a:t>
            </a:r>
          </a:p>
          <a:p>
            <a:r>
              <a:rPr lang="en-GB" dirty="0"/>
              <a:t>The establishment of a resting potential in terms of differential membrane permeability, electrochemical gradients and the movement of sodium ions and potassium ions. </a:t>
            </a:r>
          </a:p>
          <a:p>
            <a:r>
              <a:rPr lang="en-GB" dirty="0"/>
              <a:t>Changes in membrane permeability lead to depolarisation and the generation of an action potential. </a:t>
            </a:r>
          </a:p>
          <a:p>
            <a:r>
              <a:rPr lang="en-GB" dirty="0"/>
              <a:t>The all-or-nothing principle. The passage of an action potential along non-myelinated and myelinated axons, resulting in nerve impulses. </a:t>
            </a:r>
          </a:p>
          <a:p>
            <a:r>
              <a:rPr lang="en-GB" dirty="0"/>
              <a:t>The nature and importance of the refractory period in producing discrete impulses and in limiting the frequency of impulse transmission. </a:t>
            </a:r>
          </a:p>
          <a:p>
            <a:r>
              <a:rPr lang="en-GB" dirty="0"/>
              <a:t>Factors affecting the speed of conductance: myelination and </a:t>
            </a:r>
            <a:r>
              <a:rPr lang="en-GB" dirty="0" err="1"/>
              <a:t>saltatory</a:t>
            </a:r>
            <a:r>
              <a:rPr lang="en-GB" dirty="0"/>
              <a:t> conduction; axon diameter; temperature.</a:t>
            </a:r>
          </a:p>
          <a:p>
            <a:endParaRPr lang="en-GB" dirty="0"/>
          </a:p>
        </p:txBody>
      </p:sp>
    </p:spTree>
    <p:extLst>
      <p:ext uri="{BB962C8B-B14F-4D97-AF65-F5344CB8AC3E}">
        <p14:creationId xmlns:p14="http://schemas.microsoft.com/office/powerpoint/2010/main" val="130963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Repolarisation</a:t>
            </a:r>
            <a:endParaRPr lang="en-GB" dirty="0"/>
          </a:p>
        </p:txBody>
      </p:sp>
      <p:sp>
        <p:nvSpPr>
          <p:cNvPr id="3" name="Content Placeholder 2"/>
          <p:cNvSpPr>
            <a:spLocks noGrp="1"/>
          </p:cNvSpPr>
          <p:nvPr>
            <p:ph idx="1"/>
          </p:nvPr>
        </p:nvSpPr>
        <p:spPr/>
        <p:txBody>
          <a:bodyPr>
            <a:normAutofit lnSpcReduction="10000"/>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r>
              <a:rPr lang="en-GB" dirty="0">
                <a:hlinkClick r:id="rId2"/>
              </a:rPr>
              <a:t>Summary of action potential</a:t>
            </a:r>
            <a:endParaRPr lang="en-GB" dirty="0"/>
          </a:p>
          <a:p>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1443038"/>
            <a:ext cx="55530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245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Repolarisation</a:t>
            </a:r>
          </a:p>
        </p:txBody>
      </p:sp>
      <p:sp>
        <p:nvSpPr>
          <p:cNvPr id="3" name="Content Placeholder 2"/>
          <p:cNvSpPr>
            <a:spLocks noGrp="1"/>
          </p:cNvSpPr>
          <p:nvPr>
            <p:ph idx="1"/>
          </p:nvPr>
        </p:nvSpPr>
        <p:spPr>
          <a:xfrm>
            <a:off x="539552" y="1196752"/>
            <a:ext cx="4320480" cy="5256584"/>
          </a:xfrm>
        </p:spPr>
        <p:txBody>
          <a:bodyPr>
            <a:normAutofit fontScale="85000" lnSpcReduction="20000"/>
          </a:bodyPr>
          <a:lstStyle/>
          <a:p>
            <a:pPr marL="514350" indent="-514350">
              <a:buFont typeface="+mj-lt"/>
              <a:buAutoNum type="alphaUcPeriod" startAt="4"/>
            </a:pPr>
            <a:r>
              <a:rPr lang="en-GB" dirty="0"/>
              <a:t>Once at the peak of the action potential (+40mV) the sodium voltage gated channels close. The voltage gated potassium ion channels open.</a:t>
            </a:r>
          </a:p>
          <a:p>
            <a:pPr marL="514350" indent="-514350">
              <a:buFont typeface="+mj-lt"/>
              <a:buAutoNum type="alphaUcPeriod" startAt="4"/>
            </a:pPr>
            <a:r>
              <a:rPr lang="en-GB" dirty="0"/>
              <a:t>Potassium ions diffuse out of the axon down the electro-chemical gradient. The outside of the membrane will become positive again and the inside negative. This lasts for about 0.5ms</a:t>
            </a:r>
          </a:p>
          <a:p>
            <a:pPr marL="0" indent="0">
              <a:buNone/>
            </a:pPr>
            <a:endParaRPr lang="en-GB" dirty="0"/>
          </a:p>
        </p:txBody>
      </p:sp>
      <p:pic>
        <p:nvPicPr>
          <p:cNvPr id="10242" name="Picture 2" descr="http://www.cidpusa.org/nervous_repolariz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465" y="2348880"/>
            <a:ext cx="4067887" cy="253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47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r>
              <a:rPr lang="en-GB" u="sng" dirty="0"/>
              <a:t>Hyperpolarisation (overshoot)</a:t>
            </a:r>
          </a:p>
        </p:txBody>
      </p:sp>
      <p:sp>
        <p:nvSpPr>
          <p:cNvPr id="3" name="Content Placeholder 2"/>
          <p:cNvSpPr>
            <a:spLocks noGrp="1"/>
          </p:cNvSpPr>
          <p:nvPr>
            <p:ph idx="1"/>
          </p:nvPr>
        </p:nvSpPr>
        <p:spPr>
          <a:xfrm>
            <a:off x="251520" y="3645024"/>
            <a:ext cx="8712968" cy="3212977"/>
          </a:xfrm>
        </p:spPr>
        <p:txBody>
          <a:bodyPr>
            <a:normAutofit fontScale="77500" lnSpcReduction="20000"/>
          </a:bodyPr>
          <a:lstStyle/>
          <a:p>
            <a:pPr marL="514350" indent="-514350">
              <a:buFont typeface="+mj-lt"/>
              <a:buAutoNum type="alphaUcPeriod" startAt="6"/>
            </a:pPr>
            <a:r>
              <a:rPr lang="en-GB" dirty="0"/>
              <a:t>The </a:t>
            </a:r>
            <a:r>
              <a:rPr lang="en-GB" b="1" u="sng" dirty="0"/>
              <a:t>potassium</a:t>
            </a:r>
            <a:r>
              <a:rPr lang="en-GB" dirty="0"/>
              <a:t> gates are </a:t>
            </a:r>
            <a:r>
              <a:rPr lang="en-GB" b="1" u="sng" dirty="0"/>
              <a:t>slow to close</a:t>
            </a:r>
            <a:r>
              <a:rPr lang="en-GB" dirty="0"/>
              <a:t> and so too many potassium ions diffuse out and so the axon becomes hyperpolarized (becomes too negative).  </a:t>
            </a:r>
          </a:p>
          <a:p>
            <a:pPr marL="514350" indent="-514350">
              <a:buFont typeface="+mj-lt"/>
              <a:buAutoNum type="alphaUcPeriod" startAt="6"/>
            </a:pPr>
            <a:r>
              <a:rPr lang="en-GB" dirty="0"/>
              <a:t>The potassium gates now close and the membrane potential is restored to -70mV by the use of </a:t>
            </a:r>
            <a:r>
              <a:rPr lang="en-GB" b="1" u="sng" dirty="0"/>
              <a:t>sodium potassium pumps</a:t>
            </a:r>
            <a:r>
              <a:rPr lang="en-GB" dirty="0"/>
              <a:t> which require energy. (ATP). The resting potential is maintained until another stimulus is received.  However, the </a:t>
            </a:r>
            <a:r>
              <a:rPr lang="en-GB" b="1" u="sng" dirty="0"/>
              <a:t>sodium/potassium pumps are working</a:t>
            </a:r>
            <a:r>
              <a:rPr lang="en-GB" dirty="0"/>
              <a:t> to pump potassium ions in and sodium ions out in a 2 to 3 ratio.</a:t>
            </a:r>
          </a:p>
          <a:p>
            <a:pPr marL="514350" indent="-514350">
              <a:buFont typeface="+mj-lt"/>
              <a:buAutoNum type="alphaUcPeriod" startAt="6"/>
            </a:pPr>
            <a:endParaRPr lang="en-GB" dirty="0"/>
          </a:p>
          <a:p>
            <a:endParaRPr lang="en-GB" dirty="0"/>
          </a:p>
        </p:txBody>
      </p:sp>
      <p:pic>
        <p:nvPicPr>
          <p:cNvPr id="4" name="Picture 2" descr="http://scienceblogs.com/clock/wp-content/blogs.dir/458/files/2012/04/i-91bc1a5f2d248f09ffed13e377b9c940-ActionPotent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08720"/>
            <a:ext cx="51054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02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 potential</a:t>
            </a:r>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708" y="1412776"/>
            <a:ext cx="58102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28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04813"/>
            <a:ext cx="7381875"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6"/>
          <p:cNvSpPr>
            <a:spLocks noChangeArrowheads="1"/>
          </p:cNvSpPr>
          <p:nvPr/>
        </p:nvSpPr>
        <p:spPr bwMode="auto">
          <a:xfrm>
            <a:off x="179388" y="765175"/>
            <a:ext cx="197961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GB" sz="2000" dirty="0"/>
              <a:t>Events during an action potential</a:t>
            </a:r>
          </a:p>
          <a:p>
            <a:pPr>
              <a:spcBef>
                <a:spcPct val="30000"/>
              </a:spcBef>
            </a:pPr>
            <a:r>
              <a:rPr lang="en-GB" sz="2000" dirty="0">
                <a:hlinkClick r:id="rId4"/>
              </a:rPr>
              <a:t>Consolidation Animation</a:t>
            </a:r>
            <a:endParaRPr lang="en-US" sz="2000" dirty="0"/>
          </a:p>
        </p:txBody>
      </p:sp>
    </p:spTree>
    <p:extLst>
      <p:ext uri="{BB962C8B-B14F-4D97-AF65-F5344CB8AC3E}">
        <p14:creationId xmlns:p14="http://schemas.microsoft.com/office/powerpoint/2010/main" val="3937739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15816"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228184"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39552" y="5589240"/>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552" y="659735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95936" y="5589240"/>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95936" y="659735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92280" y="5589240"/>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92280" y="659735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552" y="116632"/>
            <a:ext cx="1800200" cy="369332"/>
          </a:xfrm>
          <a:prstGeom prst="rect">
            <a:avLst/>
          </a:prstGeom>
          <a:noFill/>
        </p:spPr>
        <p:txBody>
          <a:bodyPr wrap="square" rtlCol="0">
            <a:spAutoFit/>
          </a:bodyPr>
          <a:lstStyle/>
          <a:p>
            <a:r>
              <a:rPr lang="en-GB" dirty="0"/>
              <a:t>Resting Potential</a:t>
            </a:r>
          </a:p>
        </p:txBody>
      </p:sp>
      <p:sp>
        <p:nvSpPr>
          <p:cNvPr id="14" name="TextBox 13"/>
          <p:cNvSpPr txBox="1"/>
          <p:nvPr/>
        </p:nvSpPr>
        <p:spPr>
          <a:xfrm>
            <a:off x="3563888" y="188640"/>
            <a:ext cx="2160240" cy="369332"/>
          </a:xfrm>
          <a:prstGeom prst="rect">
            <a:avLst/>
          </a:prstGeom>
          <a:noFill/>
        </p:spPr>
        <p:txBody>
          <a:bodyPr wrap="square" rtlCol="0">
            <a:spAutoFit/>
          </a:bodyPr>
          <a:lstStyle/>
          <a:p>
            <a:r>
              <a:rPr lang="en-GB" dirty="0"/>
              <a:t>Depolarisation</a:t>
            </a:r>
          </a:p>
        </p:txBody>
      </p:sp>
      <p:sp>
        <p:nvSpPr>
          <p:cNvPr id="15" name="TextBox 14"/>
          <p:cNvSpPr txBox="1"/>
          <p:nvPr/>
        </p:nvSpPr>
        <p:spPr>
          <a:xfrm>
            <a:off x="6876256" y="116632"/>
            <a:ext cx="1872208" cy="369332"/>
          </a:xfrm>
          <a:prstGeom prst="rect">
            <a:avLst/>
          </a:prstGeom>
          <a:noFill/>
        </p:spPr>
        <p:txBody>
          <a:bodyPr wrap="square" rtlCol="0">
            <a:spAutoFit/>
          </a:bodyPr>
          <a:lstStyle/>
          <a:p>
            <a:r>
              <a:rPr lang="en-GB" dirty="0"/>
              <a:t>Repolarisation</a:t>
            </a:r>
          </a:p>
        </p:txBody>
      </p:sp>
    </p:spTree>
    <p:extLst>
      <p:ext uri="{BB962C8B-B14F-4D97-AF65-F5344CB8AC3E}">
        <p14:creationId xmlns:p14="http://schemas.microsoft.com/office/powerpoint/2010/main" val="2680507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69" t="73940" r="48962" b="3380"/>
          <a:stretch/>
        </p:blipFill>
        <p:spPr>
          <a:xfrm rot="16200000">
            <a:off x="-736300" y="1052736"/>
            <a:ext cx="3312368" cy="129614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8108" r="64762" b="41092"/>
          <a:stretch/>
        </p:blipFill>
        <p:spPr>
          <a:xfrm rot="16200000">
            <a:off x="923776" y="982674"/>
            <a:ext cx="2952328" cy="143626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40" t="105" r="57895" b="78608"/>
          <a:stretch/>
        </p:blipFill>
        <p:spPr>
          <a:xfrm rot="16200000">
            <a:off x="4123465" y="1016730"/>
            <a:ext cx="2952328" cy="144016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717" t="4271" r="885" b="74254"/>
          <a:stretch/>
        </p:blipFill>
        <p:spPr>
          <a:xfrm rot="16200000">
            <a:off x="2576068" y="980727"/>
            <a:ext cx="2880320" cy="144016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4420" t="66054" r="194" b="13029"/>
          <a:stretch/>
        </p:blipFill>
        <p:spPr>
          <a:xfrm rot="16200000">
            <a:off x="5958615" y="998345"/>
            <a:ext cx="2880320" cy="1403233"/>
          </a:xfrm>
          <a:prstGeom prst="rect">
            <a:avLst/>
          </a:prstGeom>
        </p:spPr>
      </p:pic>
      <p:pic>
        <p:nvPicPr>
          <p:cNvPr id="7" name="Picture 6"/>
          <p:cNvPicPr>
            <a:picLocks noChangeAspect="1"/>
          </p:cNvPicPr>
          <p:nvPr/>
        </p:nvPicPr>
        <p:blipFill rotWithShape="1">
          <a:blip r:embed="rId2"/>
          <a:srcRect l="3269" t="73940" r="48962" b="3380"/>
          <a:stretch/>
        </p:blipFill>
        <p:spPr>
          <a:xfrm rot="16200000">
            <a:off x="-736300" y="4509120"/>
            <a:ext cx="3312368" cy="129614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8108" r="64762" b="41092"/>
          <a:stretch/>
        </p:blipFill>
        <p:spPr>
          <a:xfrm rot="16200000">
            <a:off x="923776" y="4439058"/>
            <a:ext cx="2952328" cy="143626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140" t="105" r="57895" b="78608"/>
          <a:stretch/>
        </p:blipFill>
        <p:spPr>
          <a:xfrm rot="16200000">
            <a:off x="4123465" y="4473114"/>
            <a:ext cx="2952328" cy="144016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3717" t="4271" r="885" b="74254"/>
          <a:stretch/>
        </p:blipFill>
        <p:spPr>
          <a:xfrm rot="16200000">
            <a:off x="2576068" y="4437111"/>
            <a:ext cx="2880320" cy="144016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4420" t="66054" r="194" b="13029"/>
          <a:stretch/>
        </p:blipFill>
        <p:spPr>
          <a:xfrm rot="16200000">
            <a:off x="5958615" y="4454729"/>
            <a:ext cx="2880320" cy="1403233"/>
          </a:xfrm>
          <a:prstGeom prst="rect">
            <a:avLst/>
          </a:prstGeom>
        </p:spPr>
      </p:pic>
    </p:spTree>
    <p:extLst>
      <p:ext uri="{BB962C8B-B14F-4D97-AF65-F5344CB8AC3E}">
        <p14:creationId xmlns:p14="http://schemas.microsoft.com/office/powerpoint/2010/main" val="581004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15816"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56176"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39552" y="5589240"/>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9552" y="659735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95936" y="5589240"/>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95936" y="659735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92280" y="5589240"/>
            <a:ext cx="0"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92280" y="659735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552" y="116632"/>
            <a:ext cx="1800200" cy="369332"/>
          </a:xfrm>
          <a:prstGeom prst="rect">
            <a:avLst/>
          </a:prstGeom>
          <a:noFill/>
        </p:spPr>
        <p:txBody>
          <a:bodyPr wrap="square" rtlCol="0">
            <a:spAutoFit/>
          </a:bodyPr>
          <a:lstStyle/>
          <a:p>
            <a:r>
              <a:rPr lang="en-GB" dirty="0"/>
              <a:t>Resting Potential</a:t>
            </a:r>
          </a:p>
        </p:txBody>
      </p:sp>
      <p:sp>
        <p:nvSpPr>
          <p:cNvPr id="14" name="TextBox 13"/>
          <p:cNvSpPr txBox="1"/>
          <p:nvPr/>
        </p:nvSpPr>
        <p:spPr>
          <a:xfrm>
            <a:off x="3563888" y="188640"/>
            <a:ext cx="2160240" cy="369332"/>
          </a:xfrm>
          <a:prstGeom prst="rect">
            <a:avLst/>
          </a:prstGeom>
          <a:noFill/>
        </p:spPr>
        <p:txBody>
          <a:bodyPr wrap="square" rtlCol="0">
            <a:spAutoFit/>
          </a:bodyPr>
          <a:lstStyle/>
          <a:p>
            <a:r>
              <a:rPr lang="en-GB" dirty="0"/>
              <a:t>Depolarisation</a:t>
            </a:r>
          </a:p>
        </p:txBody>
      </p:sp>
      <p:sp>
        <p:nvSpPr>
          <p:cNvPr id="15" name="TextBox 14"/>
          <p:cNvSpPr txBox="1"/>
          <p:nvPr/>
        </p:nvSpPr>
        <p:spPr>
          <a:xfrm>
            <a:off x="6876256" y="116632"/>
            <a:ext cx="1872208" cy="369332"/>
          </a:xfrm>
          <a:prstGeom prst="rect">
            <a:avLst/>
          </a:prstGeom>
          <a:noFill/>
        </p:spPr>
        <p:txBody>
          <a:bodyPr wrap="square" rtlCol="0">
            <a:spAutoFit/>
          </a:bodyPr>
          <a:lstStyle/>
          <a:p>
            <a:r>
              <a:rPr lang="en-GB" dirty="0"/>
              <a:t>Repolarisation</a:t>
            </a:r>
          </a:p>
        </p:txBody>
      </p:sp>
      <p:pic>
        <p:nvPicPr>
          <p:cNvPr id="16" name="Picture 15"/>
          <p:cNvPicPr>
            <a:picLocks noChangeAspect="1"/>
          </p:cNvPicPr>
          <p:nvPr/>
        </p:nvPicPr>
        <p:blipFill rotWithShape="1">
          <a:blip r:embed="rId2"/>
          <a:srcRect l="3269" t="73940" r="48962" b="3380"/>
          <a:stretch/>
        </p:blipFill>
        <p:spPr>
          <a:xfrm>
            <a:off x="63980" y="1196749"/>
            <a:ext cx="2760312" cy="1080122"/>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38108" r="64762" b="41092"/>
          <a:stretch/>
        </p:blipFill>
        <p:spPr>
          <a:xfrm>
            <a:off x="3095836" y="890540"/>
            <a:ext cx="2952328" cy="1436268"/>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6140" t="105" r="57895" b="78608"/>
          <a:stretch/>
        </p:blipFill>
        <p:spPr>
          <a:xfrm>
            <a:off x="3133787" y="2659376"/>
            <a:ext cx="2952328" cy="1440160"/>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63717" t="4271" r="885" b="74254"/>
          <a:stretch/>
        </p:blipFill>
        <p:spPr>
          <a:xfrm>
            <a:off x="6267704" y="886648"/>
            <a:ext cx="2880320" cy="1440160"/>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64420" t="66054" r="194" b="13029"/>
          <a:stretch/>
        </p:blipFill>
        <p:spPr>
          <a:xfrm>
            <a:off x="6267704" y="2633303"/>
            <a:ext cx="2880320" cy="1403233"/>
          </a:xfrm>
          <a:prstGeom prst="rect">
            <a:avLst/>
          </a:prstGeom>
        </p:spPr>
      </p:pic>
    </p:spTree>
    <p:extLst>
      <p:ext uri="{BB962C8B-B14F-4D97-AF65-F5344CB8AC3E}">
        <p14:creationId xmlns:p14="http://schemas.microsoft.com/office/powerpoint/2010/main" val="3438802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600" y="476672"/>
            <a:ext cx="6934200" cy="5715000"/>
          </a:xfrm>
          <a:prstGeom prst="rect">
            <a:avLst/>
          </a:prstGeom>
        </p:spPr>
      </p:pic>
    </p:spTree>
    <p:extLst>
      <p:ext uri="{BB962C8B-B14F-4D97-AF65-F5344CB8AC3E}">
        <p14:creationId xmlns:p14="http://schemas.microsoft.com/office/powerpoint/2010/main" val="2948740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the action potential travels along an axon</a:t>
            </a:r>
          </a:p>
        </p:txBody>
      </p:sp>
      <p:sp>
        <p:nvSpPr>
          <p:cNvPr id="3" name="Content Placeholder 2"/>
          <p:cNvSpPr>
            <a:spLocks noGrp="1"/>
          </p:cNvSpPr>
          <p:nvPr>
            <p:ph idx="1"/>
          </p:nvPr>
        </p:nvSpPr>
        <p:spPr/>
        <p:txBody>
          <a:bodyPr>
            <a:normAutofit fontScale="85000" lnSpcReduction="20000"/>
          </a:bodyPr>
          <a:lstStyle/>
          <a:p>
            <a:r>
              <a:rPr lang="en-GB" b="1" dirty="0"/>
              <a:t>Propagation of the nerve impulse involves the stimulation of the next part of the membrane by local electric currents which cause depolarisation. </a:t>
            </a:r>
            <a:endParaRPr lang="en-GB" dirty="0"/>
          </a:p>
          <a:p>
            <a:r>
              <a:rPr lang="en-GB" dirty="0"/>
              <a:t>Propagation is when the impulse is passed to the next part of the cell. During depolarisation the inside is positive relative to the outside. Whilst one portion is depolarised, depolarisation of the next portion is initiated.  There is a series of electrical currents propagated along the axon. This means that the impulse can only travel in one direction.  As the impulse progresses, the action of the Na+/K+ pump causes the neurone to be repolarised behind the impulse.</a:t>
            </a:r>
          </a:p>
        </p:txBody>
      </p:sp>
    </p:spTree>
    <p:extLst>
      <p:ext uri="{BB962C8B-B14F-4D97-AF65-F5344CB8AC3E}">
        <p14:creationId xmlns:p14="http://schemas.microsoft.com/office/powerpoint/2010/main" val="281627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a:t>Why is a nervous system a good idea?</a:t>
            </a:r>
          </a:p>
        </p:txBody>
      </p:sp>
      <p:sp>
        <p:nvSpPr>
          <p:cNvPr id="3" name="Content Placeholder 2"/>
          <p:cNvSpPr>
            <a:spLocks noGrp="1"/>
          </p:cNvSpPr>
          <p:nvPr>
            <p:ph idx="1"/>
          </p:nvPr>
        </p:nvSpPr>
        <p:spPr>
          <a:xfrm>
            <a:off x="457200" y="908721"/>
            <a:ext cx="6563072" cy="5925244"/>
          </a:xfrm>
        </p:spPr>
        <p:txBody>
          <a:bodyPr>
            <a:normAutofit fontScale="92500" lnSpcReduction="10000"/>
          </a:bodyPr>
          <a:lstStyle/>
          <a:p>
            <a:r>
              <a:rPr lang="en-GB" dirty="0"/>
              <a:t>The internal and external environments constantly change.</a:t>
            </a:r>
          </a:p>
          <a:p>
            <a:r>
              <a:rPr lang="en-GB" dirty="0"/>
              <a:t>The changes in the environment are known as stimuli and can change the working of the body (enzymes </a:t>
            </a:r>
            <a:r>
              <a:rPr lang="en-GB" dirty="0" err="1"/>
              <a:t>etc</a:t>
            </a:r>
            <a:r>
              <a:rPr lang="en-GB" dirty="0"/>
              <a:t>).</a:t>
            </a:r>
          </a:p>
          <a:p>
            <a:r>
              <a:rPr lang="en-GB" dirty="0"/>
              <a:t>Temperature, concentration of respiratory gases, chemical concentrations of nutrients, pH are examples of stimuli.</a:t>
            </a:r>
          </a:p>
          <a:p>
            <a:r>
              <a:rPr lang="en-GB" dirty="0"/>
              <a:t>We must receive the information via receptors and respond to the changes via effectors and therefore maintain a norm.</a:t>
            </a:r>
          </a:p>
        </p:txBody>
      </p:sp>
      <p:pic>
        <p:nvPicPr>
          <p:cNvPr id="2050" name="Picture 2" descr="http://4.bp.blogspot.com/-rDwLhe3nUF0/TyU9mQHdCwI/AAAAAAAAAQY/xHawEEUi1nY/s1600/Screen+Shot+2012-01-29+at+7.34.03+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85640"/>
            <a:ext cx="1905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Transmission of nerve impulse in </a:t>
            </a:r>
            <a:r>
              <a:rPr lang="en-GB" sz="3600" dirty="0" err="1"/>
              <a:t>unmyelinated</a:t>
            </a:r>
            <a:r>
              <a:rPr lang="en-GB" sz="3600" dirty="0"/>
              <a:t> neurones</a:t>
            </a:r>
          </a:p>
        </p:txBody>
      </p:sp>
      <p:sp>
        <p:nvSpPr>
          <p:cNvPr id="3" name="Content Placeholder 2"/>
          <p:cNvSpPr>
            <a:spLocks noGrp="1"/>
          </p:cNvSpPr>
          <p:nvPr>
            <p:ph idx="1"/>
          </p:nvPr>
        </p:nvSpPr>
        <p:spPr>
          <a:xfrm>
            <a:off x="457200" y="1600200"/>
            <a:ext cx="8229600" cy="5141168"/>
          </a:xfrm>
        </p:spPr>
        <p:txBody>
          <a:bodyPr>
            <a:normAutofit/>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p:txBody>
      </p:sp>
      <p:pic>
        <p:nvPicPr>
          <p:cNvPr id="4" name="Picture 5" descr="Photo"/>
          <p:cNvPicPr>
            <a:picLocks noChangeAspect="1" noChangeArrowheads="1"/>
          </p:cNvPicPr>
          <p:nvPr/>
        </p:nvPicPr>
        <p:blipFill>
          <a:blip r:embed="rId3">
            <a:extLst>
              <a:ext uri="{28A0092B-C50C-407E-A947-70E740481C1C}">
                <a14:useLocalDpi xmlns:a14="http://schemas.microsoft.com/office/drawing/2010/main" val="0"/>
              </a:ext>
            </a:extLst>
          </a:blip>
          <a:srcRect r="-1570" b="54039"/>
          <a:stretch>
            <a:fillRect/>
          </a:stretch>
        </p:blipFill>
        <p:spPr bwMode="auto">
          <a:xfrm>
            <a:off x="1115616" y="1484784"/>
            <a:ext cx="7164288" cy="446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290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5" descr="Photo"/>
          <p:cNvPicPr>
            <a:picLocks noChangeAspect="1" noChangeArrowheads="1"/>
          </p:cNvPicPr>
          <p:nvPr/>
        </p:nvPicPr>
        <p:blipFill>
          <a:blip r:embed="rId2">
            <a:extLst>
              <a:ext uri="{28A0092B-C50C-407E-A947-70E740481C1C}">
                <a14:useLocalDpi xmlns:a14="http://schemas.microsoft.com/office/drawing/2010/main" val="0"/>
              </a:ext>
            </a:extLst>
          </a:blip>
          <a:srcRect t="46001" r="471"/>
          <a:stretch>
            <a:fillRect/>
          </a:stretch>
        </p:blipFill>
        <p:spPr bwMode="auto">
          <a:xfrm>
            <a:off x="611560" y="260648"/>
            <a:ext cx="7387357" cy="552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37312"/>
            <a:ext cx="5760640" cy="369332"/>
          </a:xfrm>
          <a:prstGeom prst="rect">
            <a:avLst/>
          </a:prstGeom>
        </p:spPr>
        <p:txBody>
          <a:bodyPr wrap="square">
            <a:spAutoFit/>
          </a:bodyPr>
          <a:lstStyle/>
          <a:p>
            <a:r>
              <a:rPr lang="en-GB" dirty="0">
                <a:hlinkClick r:id="rId3"/>
              </a:rPr>
              <a:t>transmission of impulse</a:t>
            </a:r>
            <a:r>
              <a:rPr lang="en-GB" dirty="0"/>
              <a:t> from 6 </a:t>
            </a:r>
            <a:r>
              <a:rPr lang="en-GB" dirty="0" err="1"/>
              <a:t>mins</a:t>
            </a:r>
            <a:endParaRPr lang="en-GB" dirty="0"/>
          </a:p>
        </p:txBody>
      </p:sp>
    </p:spTree>
    <p:extLst>
      <p:ext uri="{BB962C8B-B14F-4D97-AF65-F5344CB8AC3E}">
        <p14:creationId xmlns:p14="http://schemas.microsoft.com/office/powerpoint/2010/main" val="3212163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9024"/>
            <a:ext cx="9036496" cy="6463308"/>
          </a:xfrm>
          <a:prstGeom prst="rect">
            <a:avLst/>
          </a:prstGeom>
        </p:spPr>
        <p:txBody>
          <a:bodyPr wrap="square">
            <a:spAutoFit/>
          </a:bodyPr>
          <a:lstStyle/>
          <a:p>
            <a:r>
              <a:rPr lang="en-GB" b="1" u="sng" dirty="0"/>
              <a:t>Nerve impulses – a summary</a:t>
            </a:r>
            <a:r>
              <a:rPr lang="en-GB" b="1" dirty="0"/>
              <a:t> (</a:t>
            </a:r>
            <a:r>
              <a:rPr lang="en-GB" b="1" i="1" dirty="0"/>
              <a:t>complete the following</a:t>
            </a:r>
            <a:r>
              <a:rPr lang="en-GB" b="1" dirty="0"/>
              <a:t>)</a:t>
            </a:r>
            <a:endParaRPr lang="en-GB" dirty="0"/>
          </a:p>
          <a:p>
            <a:r>
              <a:rPr lang="en-GB" dirty="0"/>
              <a:t>When neurons are at rest there is a potential difference between the inside and outside of a neurone known as the ………</a:t>
            </a:r>
            <a:r>
              <a:rPr lang="en-GB" dirty="0">
                <a:solidFill>
                  <a:srgbClr val="FF0000"/>
                </a:solidFill>
              </a:rPr>
              <a:t>resting</a:t>
            </a:r>
            <a:r>
              <a:rPr lang="en-GB" dirty="0"/>
              <a:t> …</a:t>
            </a:r>
            <a:r>
              <a:rPr lang="en-GB" dirty="0">
                <a:solidFill>
                  <a:srgbClr val="FF0000"/>
                </a:solidFill>
              </a:rPr>
              <a:t>potential</a:t>
            </a:r>
            <a:r>
              <a:rPr lang="en-GB" dirty="0"/>
              <a:t>…  This is achieved as the result of the movement of ions with an excess of …</a:t>
            </a:r>
            <a:r>
              <a:rPr lang="en-GB" dirty="0">
                <a:solidFill>
                  <a:srgbClr val="FF0000"/>
                </a:solidFill>
              </a:rPr>
              <a:t>sodium</a:t>
            </a:r>
            <a:r>
              <a:rPr lang="en-GB" dirty="0"/>
              <a:t>… ions on the </a:t>
            </a:r>
            <a:r>
              <a:rPr lang="en-GB" i="1" dirty="0"/>
              <a:t>outside</a:t>
            </a:r>
            <a:r>
              <a:rPr lang="en-GB" dirty="0"/>
              <a:t> of the neurone and …</a:t>
            </a:r>
            <a:r>
              <a:rPr lang="en-GB" dirty="0">
                <a:solidFill>
                  <a:srgbClr val="FF0000"/>
                </a:solidFill>
              </a:rPr>
              <a:t>potassium</a:t>
            </a:r>
            <a:r>
              <a:rPr lang="en-GB" dirty="0"/>
              <a:t>… ions </a:t>
            </a:r>
            <a:r>
              <a:rPr lang="en-GB" i="1" dirty="0"/>
              <a:t>within</a:t>
            </a:r>
            <a:r>
              <a:rPr lang="en-GB" dirty="0"/>
              <a:t> the neurone (this situation is maintained by the </a:t>
            </a:r>
            <a:r>
              <a:rPr lang="en-GB" dirty="0">
                <a:solidFill>
                  <a:srgbClr val="FF0000"/>
                </a:solidFill>
              </a:rPr>
              <a:t>sodium.-…potassium</a:t>
            </a:r>
            <a:r>
              <a:rPr lang="en-GB" dirty="0"/>
              <a:t>..   pump.  When the neurone is at rest this results in the outside of the neurone having a net  …</a:t>
            </a:r>
            <a:r>
              <a:rPr lang="en-GB" dirty="0">
                <a:solidFill>
                  <a:srgbClr val="FF0000"/>
                </a:solidFill>
              </a:rPr>
              <a:t>positive</a:t>
            </a:r>
            <a:r>
              <a:rPr lang="en-GB" dirty="0"/>
              <a:t>……charge and the inside a …</a:t>
            </a:r>
            <a:r>
              <a:rPr lang="en-GB" dirty="0">
                <a:solidFill>
                  <a:srgbClr val="FF0000"/>
                </a:solidFill>
              </a:rPr>
              <a:t>negative</a:t>
            </a:r>
            <a:r>
              <a:rPr lang="en-GB" dirty="0"/>
              <a:t>………… charge.  When an ‘impulse’ (better termed an ………</a:t>
            </a:r>
            <a:r>
              <a:rPr lang="en-GB" dirty="0">
                <a:solidFill>
                  <a:srgbClr val="FF0000"/>
                </a:solidFill>
              </a:rPr>
              <a:t>action potential</a:t>
            </a:r>
            <a:r>
              <a:rPr lang="en-GB" dirty="0"/>
              <a:t>……) passes along a neurone there is a sudden influx of </a:t>
            </a:r>
            <a:r>
              <a:rPr lang="en-GB" dirty="0">
                <a:solidFill>
                  <a:srgbClr val="FF0000"/>
                </a:solidFill>
              </a:rPr>
              <a:t>sodium ions</a:t>
            </a:r>
            <a:r>
              <a:rPr lang="en-GB" dirty="0"/>
              <a:t> into the neurone (by the process of …</a:t>
            </a:r>
            <a:r>
              <a:rPr lang="en-GB" dirty="0">
                <a:solidFill>
                  <a:srgbClr val="FF0000"/>
                </a:solidFill>
              </a:rPr>
              <a:t>diffusion</a:t>
            </a:r>
            <a:r>
              <a:rPr lang="en-GB" dirty="0"/>
              <a:t>……. ). They enter because the voltage sensitive …</a:t>
            </a:r>
            <a:r>
              <a:rPr lang="en-GB" dirty="0">
                <a:solidFill>
                  <a:srgbClr val="FF0000"/>
                </a:solidFill>
              </a:rPr>
              <a:t>sodium</a:t>
            </a:r>
            <a:r>
              <a:rPr lang="en-GB" dirty="0"/>
              <a:t> </a:t>
            </a:r>
            <a:r>
              <a:rPr lang="en-GB" dirty="0">
                <a:solidFill>
                  <a:srgbClr val="FF0000"/>
                </a:solidFill>
              </a:rPr>
              <a:t>gates</a:t>
            </a:r>
            <a:r>
              <a:rPr lang="en-GB" dirty="0"/>
              <a:t>…..  open for a short while. Almost as soon as these ……</a:t>
            </a:r>
            <a:r>
              <a:rPr lang="en-GB" dirty="0">
                <a:solidFill>
                  <a:srgbClr val="FF0000"/>
                </a:solidFill>
              </a:rPr>
              <a:t>sodium</a:t>
            </a:r>
            <a:r>
              <a:rPr lang="en-GB" dirty="0"/>
              <a:t>…….ions enter then the ……</a:t>
            </a:r>
            <a:r>
              <a:rPr lang="en-GB" dirty="0">
                <a:solidFill>
                  <a:srgbClr val="FF0000"/>
                </a:solidFill>
              </a:rPr>
              <a:t>sodium</a:t>
            </a:r>
            <a:r>
              <a:rPr lang="en-GB" dirty="0"/>
              <a:t>…</a:t>
            </a:r>
            <a:r>
              <a:rPr lang="en-GB" dirty="0" err="1"/>
              <a:t>oltage</a:t>
            </a:r>
            <a:r>
              <a:rPr lang="en-GB" dirty="0"/>
              <a:t> sensitive gates shut again, whilst the ……</a:t>
            </a:r>
            <a:r>
              <a:rPr lang="en-GB" dirty="0">
                <a:solidFill>
                  <a:srgbClr val="FF0000"/>
                </a:solidFill>
              </a:rPr>
              <a:t>potassium</a:t>
            </a:r>
            <a:r>
              <a:rPr lang="en-GB" dirty="0"/>
              <a:t>… voltage sensitive gates open allowing ……</a:t>
            </a:r>
            <a:r>
              <a:rPr lang="en-GB" dirty="0">
                <a:solidFill>
                  <a:srgbClr val="FF0000"/>
                </a:solidFill>
              </a:rPr>
              <a:t>potassium</a:t>
            </a:r>
            <a:r>
              <a:rPr lang="en-GB" dirty="0"/>
              <a:t>… ions to leave the axon (by process of …</a:t>
            </a:r>
            <a:r>
              <a:rPr lang="en-GB" dirty="0">
                <a:solidFill>
                  <a:srgbClr val="FF0000"/>
                </a:solidFill>
              </a:rPr>
              <a:t>diffusion</a:t>
            </a:r>
            <a:r>
              <a:rPr lang="en-GB" dirty="0"/>
              <a:t>…. ); this marks the beginning of the …</a:t>
            </a:r>
            <a:r>
              <a:rPr lang="en-GB" dirty="0">
                <a:solidFill>
                  <a:srgbClr val="FF0000"/>
                </a:solidFill>
              </a:rPr>
              <a:t>repolarisation</a:t>
            </a:r>
            <a:r>
              <a:rPr lang="en-GB" dirty="0"/>
              <a:t>…… phase (also known as the  ………</a:t>
            </a:r>
            <a:r>
              <a:rPr lang="en-GB" dirty="0">
                <a:solidFill>
                  <a:srgbClr val="FF0000"/>
                </a:solidFill>
              </a:rPr>
              <a:t>refractory</a:t>
            </a:r>
            <a:r>
              <a:rPr lang="en-GB" dirty="0"/>
              <a:t> period). Finally these gates also shut and the resting potential balance of Na</a:t>
            </a:r>
            <a:r>
              <a:rPr lang="en-GB" baseline="30000" dirty="0"/>
              <a:t>+</a:t>
            </a:r>
            <a:r>
              <a:rPr lang="en-GB" dirty="0"/>
              <a:t> and K</a:t>
            </a:r>
            <a:r>
              <a:rPr lang="en-GB" baseline="30000" dirty="0"/>
              <a:t>+</a:t>
            </a:r>
            <a:r>
              <a:rPr lang="en-GB" dirty="0"/>
              <a:t> is restored by the actions of the active ……</a:t>
            </a:r>
            <a:r>
              <a:rPr lang="en-GB" dirty="0">
                <a:solidFill>
                  <a:srgbClr val="FF0000"/>
                </a:solidFill>
              </a:rPr>
              <a:t>sodium</a:t>
            </a:r>
            <a:r>
              <a:rPr lang="en-GB" dirty="0"/>
              <a:t>…</a:t>
            </a:r>
            <a:r>
              <a:rPr lang="en-GB" dirty="0">
                <a:solidFill>
                  <a:srgbClr val="FF0000"/>
                </a:solidFill>
              </a:rPr>
              <a:t>potassium</a:t>
            </a:r>
            <a:r>
              <a:rPr lang="en-GB" dirty="0"/>
              <a:t> pump.  This pumps three sodium ions out for every 2 potassium ions that are pumped in to the axon.  The total period before the neurone is fully repolarised is known as the ……</a:t>
            </a:r>
            <a:r>
              <a:rPr lang="en-GB" dirty="0">
                <a:solidFill>
                  <a:srgbClr val="FF0000"/>
                </a:solidFill>
              </a:rPr>
              <a:t>refractory</a:t>
            </a:r>
            <a:r>
              <a:rPr lang="en-GB" dirty="0"/>
              <a:t>………………………….    period. The action potential disturbs the adjacent membrane and here the ……</a:t>
            </a:r>
            <a:r>
              <a:rPr lang="en-GB" dirty="0">
                <a:solidFill>
                  <a:srgbClr val="FF0000"/>
                </a:solidFill>
              </a:rPr>
              <a:t>sodium</a:t>
            </a:r>
            <a:r>
              <a:rPr lang="en-GB" dirty="0"/>
              <a:t>……………. voltage sensitive gates open. As a result of these actions, a step-by-step ……</a:t>
            </a:r>
            <a:r>
              <a:rPr lang="en-GB" dirty="0">
                <a:solidFill>
                  <a:srgbClr val="FF0000"/>
                </a:solidFill>
              </a:rPr>
              <a:t>wave</a:t>
            </a:r>
            <a:r>
              <a:rPr lang="en-GB" dirty="0"/>
              <a:t>……. of ………</a:t>
            </a:r>
            <a:r>
              <a:rPr lang="en-GB" dirty="0">
                <a:solidFill>
                  <a:srgbClr val="FF0000"/>
                </a:solidFill>
              </a:rPr>
              <a:t>depolarisation</a:t>
            </a:r>
            <a:r>
              <a:rPr lang="en-GB" dirty="0"/>
              <a:t>…………………. passes along the axon. Action potentials do not move ‘backwards’ as, for a short time, during the ………</a:t>
            </a:r>
            <a:r>
              <a:rPr lang="en-GB" dirty="0">
                <a:solidFill>
                  <a:srgbClr val="FF0000"/>
                </a:solidFill>
              </a:rPr>
              <a:t>refractory</a:t>
            </a:r>
            <a:r>
              <a:rPr lang="en-GB" dirty="0"/>
              <a:t>……………………period the …</a:t>
            </a:r>
            <a:r>
              <a:rPr lang="en-GB" dirty="0">
                <a:solidFill>
                  <a:srgbClr val="FF0000"/>
                </a:solidFill>
              </a:rPr>
              <a:t>sodium</a:t>
            </a:r>
            <a:r>
              <a:rPr lang="en-GB" dirty="0"/>
              <a:t>.…. voltage sensitive gates remain closed (for about ……10………………. milliseconds). </a:t>
            </a:r>
          </a:p>
        </p:txBody>
      </p:sp>
    </p:spTree>
    <p:extLst>
      <p:ext uri="{BB962C8B-B14F-4D97-AF65-F5344CB8AC3E}">
        <p14:creationId xmlns:p14="http://schemas.microsoft.com/office/powerpoint/2010/main" val="1183005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13757" t="12479" r="16402" b="19763"/>
          <a:stretch>
            <a:fillRect/>
          </a:stretch>
        </p:blipFill>
        <p:spPr bwMode="auto">
          <a:xfrm>
            <a:off x="1475656" y="908720"/>
            <a:ext cx="6553200" cy="2981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48913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Factors affecting the speed of conduction of the nerve impulse</a:t>
            </a:r>
          </a:p>
        </p:txBody>
      </p:sp>
      <p:sp>
        <p:nvSpPr>
          <p:cNvPr id="3" name="Content Placeholder 2"/>
          <p:cNvSpPr>
            <a:spLocks noGrp="1"/>
          </p:cNvSpPr>
          <p:nvPr>
            <p:ph idx="1"/>
          </p:nvPr>
        </p:nvSpPr>
        <p:spPr/>
        <p:txBody>
          <a:bodyPr>
            <a:normAutofit/>
          </a:bodyPr>
          <a:lstStyle/>
          <a:p>
            <a:r>
              <a:rPr lang="en-GB" dirty="0"/>
              <a:t>Myelinated neurones transmit action potentials at a speed of 100 metres per second! In unmyelinated neurones the transmission speed is only one to three metres per second.</a:t>
            </a:r>
          </a:p>
        </p:txBody>
      </p:sp>
    </p:spTree>
    <p:extLst>
      <p:ext uri="{BB962C8B-B14F-4D97-AF65-F5344CB8AC3E}">
        <p14:creationId xmlns:p14="http://schemas.microsoft.com/office/powerpoint/2010/main" val="3191135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descr="http://aids.hallym.ac.kr/d/kns/tutor/medical/01premed2/chapter5/img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42" y="332656"/>
            <a:ext cx="8402130" cy="628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23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nerve3..jpg (88687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1138238"/>
            <a:ext cx="4092575"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Rectangle 3"/>
          <p:cNvSpPr>
            <a:spLocks noChangeArrowheads="1"/>
          </p:cNvSpPr>
          <p:nvPr/>
        </p:nvSpPr>
        <p:spPr bwMode="auto">
          <a:xfrm>
            <a:off x="838200" y="2616200"/>
            <a:ext cx="1344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GB" sz="1600">
                <a:latin typeface="Times New Roman" pitchFamily="18" charset="0"/>
              </a:rPr>
              <a:t>Myelin sheath</a:t>
            </a:r>
          </a:p>
        </p:txBody>
      </p:sp>
      <p:sp>
        <p:nvSpPr>
          <p:cNvPr id="204804" name="Rectangle 4"/>
          <p:cNvSpPr>
            <a:spLocks noChangeArrowheads="1"/>
          </p:cNvSpPr>
          <p:nvPr/>
        </p:nvSpPr>
        <p:spPr bwMode="auto">
          <a:xfrm>
            <a:off x="457200" y="3149600"/>
            <a:ext cx="2011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GB" sz="1600">
                <a:latin typeface="Times New Roman" pitchFamily="18" charset="0"/>
              </a:rPr>
              <a:t>Bundle of nerve fibres</a:t>
            </a:r>
          </a:p>
        </p:txBody>
      </p:sp>
      <p:sp>
        <p:nvSpPr>
          <p:cNvPr id="204805" name="Rectangle 5"/>
          <p:cNvSpPr>
            <a:spLocks noChangeArrowheads="1"/>
          </p:cNvSpPr>
          <p:nvPr/>
        </p:nvSpPr>
        <p:spPr bwMode="auto">
          <a:xfrm>
            <a:off x="381000" y="1016000"/>
            <a:ext cx="2741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GB" sz="1600">
                <a:latin typeface="Times New Roman" pitchFamily="18" charset="0"/>
              </a:rPr>
              <a:t>Connective tissue coat of nerve</a:t>
            </a:r>
          </a:p>
        </p:txBody>
      </p:sp>
      <p:sp>
        <p:nvSpPr>
          <p:cNvPr id="204806" name="Line 6"/>
          <p:cNvSpPr>
            <a:spLocks noChangeShapeType="1"/>
          </p:cNvSpPr>
          <p:nvPr/>
        </p:nvSpPr>
        <p:spPr bwMode="auto">
          <a:xfrm>
            <a:off x="3048000" y="1219200"/>
            <a:ext cx="304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807" name="Line 7"/>
          <p:cNvSpPr>
            <a:spLocks noChangeShapeType="1"/>
          </p:cNvSpPr>
          <p:nvPr/>
        </p:nvSpPr>
        <p:spPr bwMode="auto">
          <a:xfrm flipV="1">
            <a:off x="2133600" y="2667000"/>
            <a:ext cx="685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808" name="Line 8"/>
          <p:cNvSpPr>
            <a:spLocks noChangeShapeType="1"/>
          </p:cNvSpPr>
          <p:nvPr/>
        </p:nvSpPr>
        <p:spPr bwMode="auto">
          <a:xfrm>
            <a:off x="2362200" y="3352800"/>
            <a:ext cx="838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4809" name="Rectangle 9"/>
          <p:cNvSpPr>
            <a:spLocks noChangeArrowheads="1"/>
          </p:cNvSpPr>
          <p:nvPr/>
        </p:nvSpPr>
        <p:spPr bwMode="auto">
          <a:xfrm>
            <a:off x="3962400" y="434975"/>
            <a:ext cx="42611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GB" sz="2000">
                <a:latin typeface="Times New Roman" pitchFamily="18" charset="0"/>
              </a:rPr>
              <a:t>TS Nerve made of myelinated neurones</a:t>
            </a:r>
            <a:endParaRPr lang="en-GB" sz="2000" dirty="0">
              <a:latin typeface="Times New Roman" pitchFamily="18" charset="0"/>
            </a:endParaRPr>
          </a:p>
        </p:txBody>
      </p:sp>
    </p:spTree>
    <p:extLst>
      <p:ext uri="{BB962C8B-B14F-4D97-AF65-F5344CB8AC3E}">
        <p14:creationId xmlns:p14="http://schemas.microsoft.com/office/powerpoint/2010/main" val="82789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480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480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04803"/>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0480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480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0480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04805"/>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04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utoUpdateAnimBg="0"/>
      <p:bldP spid="204804" grpId="0" autoUpdateAnimBg="0"/>
      <p:bldP spid="204805" grpId="0" autoUpdateAnimBg="0"/>
      <p:bldP spid="204806" grpId="0" animBg="1"/>
      <p:bldP spid="204807" grpId="0" animBg="1"/>
      <p:bldP spid="204808" grpId="0" animBg="1"/>
      <p:bldP spid="20480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7" name="Picture 5" descr="Noder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36613"/>
            <a:ext cx="396557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6"/>
          <p:cNvSpPr>
            <a:spLocks noChangeArrowheads="1"/>
          </p:cNvSpPr>
          <p:nvPr/>
        </p:nvSpPr>
        <p:spPr bwMode="auto">
          <a:xfrm>
            <a:off x="971550" y="338138"/>
            <a:ext cx="332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GB" sz="2400" dirty="0"/>
              <a:t>having a </a:t>
            </a:r>
            <a:r>
              <a:rPr lang="en-GB" sz="2400" b="1" dirty="0">
                <a:solidFill>
                  <a:srgbClr val="FF0000"/>
                </a:solidFill>
              </a:rPr>
              <a:t>myelin sheath</a:t>
            </a:r>
            <a:r>
              <a:rPr lang="en-GB" sz="2400" dirty="0">
                <a:latin typeface="Comic Sans MS" pitchFamily="66" charset="0"/>
              </a:rPr>
              <a:t>;</a:t>
            </a:r>
            <a:endParaRPr lang="en-US" sz="2400" dirty="0">
              <a:latin typeface="Comic Sans MS" pitchFamily="66" charset="0"/>
            </a:endParaRPr>
          </a:p>
        </p:txBody>
      </p:sp>
      <p:sp>
        <p:nvSpPr>
          <p:cNvPr id="207879" name="Rectangle 7"/>
          <p:cNvSpPr>
            <a:spLocks noChangeArrowheads="1"/>
          </p:cNvSpPr>
          <p:nvPr/>
        </p:nvSpPr>
        <p:spPr bwMode="auto">
          <a:xfrm>
            <a:off x="179512" y="3933056"/>
            <a:ext cx="41441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dirty="0"/>
              <a:t>the myelin sheath is composed of tightly packed layers of the cell membrane of the Schwann cells which are wrapped around the axon</a:t>
            </a:r>
            <a:endParaRPr lang="en-US" sz="2400" dirty="0"/>
          </a:p>
        </p:txBody>
      </p:sp>
      <p:pic>
        <p:nvPicPr>
          <p:cNvPr id="207880" name="Picture 8" descr="sf42x1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75" y="1844675"/>
            <a:ext cx="47212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9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dissolve">
                                      <p:cBhvr>
                                        <p:cTn id="7" dur="500"/>
                                        <p:tgtEl>
                                          <p:spTgt spid="207877"/>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7880"/>
                                        </p:tgtEl>
                                        <p:attrNameLst>
                                          <p:attrName>style.visibility</p:attrName>
                                        </p:attrNameLst>
                                      </p:cBhvr>
                                      <p:to>
                                        <p:strVal val="visible"/>
                                      </p:to>
                                    </p:set>
                                    <p:animEffect transition="in" filter="dissolve">
                                      <p:cBhvr>
                                        <p:cTn id="11" dur="500"/>
                                        <p:tgtEl>
                                          <p:spTgt spid="2078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207879">
                                            <p:txEl>
                                              <p:pRg st="0" end="0"/>
                                            </p:txEl>
                                          </p:spTgt>
                                        </p:tgtEl>
                                        <p:attrNameLst>
                                          <p:attrName>style.visibility</p:attrName>
                                        </p:attrNameLst>
                                      </p:cBhvr>
                                      <p:to>
                                        <p:strVal val="visible"/>
                                      </p:to>
                                    </p:set>
                                    <p:animEffect transition="in" filter="slide(fromBottom)">
                                      <p:cBhvr>
                                        <p:cTn id="16" dur="500"/>
                                        <p:tgtEl>
                                          <p:spTgt spid="2078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type="body" idx="1"/>
          </p:nvPr>
        </p:nvSpPr>
        <p:spPr>
          <a:xfrm>
            <a:off x="395536" y="404664"/>
            <a:ext cx="8229600" cy="5001419"/>
          </a:xfrm>
        </p:spPr>
        <p:txBody>
          <a:bodyPr/>
          <a:lstStyle/>
          <a:p>
            <a:pPr algn="just">
              <a:buFont typeface="Symbol" pitchFamily="18" charset="2"/>
              <a:buChar char=""/>
            </a:pPr>
            <a:r>
              <a:rPr lang="en-GB" dirty="0"/>
              <a:t>The myelin sheath is rich in lipid (called myelin) which </a:t>
            </a:r>
            <a:r>
              <a:rPr lang="en-GB" dirty="0">
                <a:solidFill>
                  <a:srgbClr val="FF0000"/>
                </a:solidFill>
              </a:rPr>
              <a:t>makes the axon impermeable to ions</a:t>
            </a:r>
            <a:r>
              <a:rPr lang="en-GB" dirty="0"/>
              <a:t> so they are unable to diffuse between the tissue fluid and the neurone.</a:t>
            </a:r>
          </a:p>
          <a:p>
            <a:pPr algn="just">
              <a:buFont typeface="Symbol" pitchFamily="18" charset="2"/>
              <a:buChar char=""/>
            </a:pPr>
            <a:r>
              <a:rPr lang="en-GB" dirty="0"/>
              <a:t>Therefore action potentials cannot be generated by the myelinated regions (it acts as an </a:t>
            </a:r>
            <a:r>
              <a:rPr lang="en-GB" dirty="0">
                <a:solidFill>
                  <a:srgbClr val="FF0000"/>
                </a:solidFill>
              </a:rPr>
              <a:t>insulator</a:t>
            </a:r>
            <a:r>
              <a:rPr lang="en-GB" dirty="0"/>
              <a:t>) </a:t>
            </a:r>
            <a:endParaRPr lang="en-US" dirty="0"/>
          </a:p>
        </p:txBody>
      </p:sp>
    </p:spTree>
    <p:extLst>
      <p:ext uri="{BB962C8B-B14F-4D97-AF65-F5344CB8AC3E}">
        <p14:creationId xmlns:p14="http://schemas.microsoft.com/office/powerpoint/2010/main" val="115474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1"/>
          </p:nvPr>
        </p:nvSpPr>
        <p:spPr>
          <a:xfrm>
            <a:off x="457200" y="836712"/>
            <a:ext cx="8229600" cy="5289451"/>
          </a:xfrm>
        </p:spPr>
        <p:txBody>
          <a:bodyPr>
            <a:normAutofit fontScale="92500" lnSpcReduction="10000"/>
          </a:bodyPr>
          <a:lstStyle/>
          <a:p>
            <a:pPr algn="just">
              <a:buFont typeface="Symbol" pitchFamily="18" charset="2"/>
              <a:buChar char=""/>
            </a:pPr>
            <a:endParaRPr lang="en-GB" dirty="0">
              <a:solidFill>
                <a:srgbClr val="FF0000"/>
              </a:solidFill>
            </a:endParaRPr>
          </a:p>
          <a:p>
            <a:pPr algn="just">
              <a:buFont typeface="Symbol" pitchFamily="18" charset="2"/>
              <a:buChar char=""/>
            </a:pPr>
            <a:endParaRPr lang="en-GB" dirty="0">
              <a:solidFill>
                <a:srgbClr val="FF0000"/>
              </a:solidFill>
            </a:endParaRPr>
          </a:p>
          <a:p>
            <a:pPr algn="just">
              <a:buFont typeface="Symbol" pitchFamily="18" charset="2"/>
              <a:buChar char=""/>
            </a:pPr>
            <a:endParaRPr lang="en-GB" dirty="0">
              <a:solidFill>
                <a:srgbClr val="FF0000"/>
              </a:solidFill>
            </a:endParaRPr>
          </a:p>
          <a:p>
            <a:pPr algn="just">
              <a:buFont typeface="Symbol" pitchFamily="18" charset="2"/>
              <a:buChar char=""/>
            </a:pPr>
            <a:endParaRPr lang="en-GB" dirty="0">
              <a:solidFill>
                <a:srgbClr val="FF0000"/>
              </a:solidFill>
            </a:endParaRPr>
          </a:p>
          <a:p>
            <a:pPr algn="just">
              <a:buFont typeface="Symbol" pitchFamily="18" charset="2"/>
              <a:buChar char=""/>
            </a:pPr>
            <a:endParaRPr lang="en-GB" dirty="0">
              <a:solidFill>
                <a:srgbClr val="FF0000"/>
              </a:solidFill>
            </a:endParaRPr>
          </a:p>
          <a:p>
            <a:pPr algn="just">
              <a:buFont typeface="Symbol" pitchFamily="18" charset="2"/>
              <a:buChar char=""/>
            </a:pPr>
            <a:r>
              <a:rPr lang="en-GB" dirty="0">
                <a:solidFill>
                  <a:srgbClr val="FF0000"/>
                </a:solidFill>
              </a:rPr>
              <a:t>action potentials can only be generated at the nodes of Ranvier </a:t>
            </a:r>
            <a:r>
              <a:rPr lang="en-GB" dirty="0"/>
              <a:t>so the local currents involved in nerve impulse transmission flow over longer distances: </a:t>
            </a:r>
          </a:p>
          <a:p>
            <a:pPr algn="just">
              <a:buFont typeface="Symbol" pitchFamily="18" charset="2"/>
              <a:buChar char=""/>
            </a:pPr>
            <a:r>
              <a:rPr lang="en-GB" dirty="0"/>
              <a:t>thus action potential seem to ‘jump’ from node to node (this is called </a:t>
            </a:r>
            <a:r>
              <a:rPr lang="en-GB" dirty="0" err="1">
                <a:solidFill>
                  <a:srgbClr val="FF0000"/>
                </a:solidFill>
              </a:rPr>
              <a:t>saltatory</a:t>
            </a:r>
            <a:r>
              <a:rPr lang="en-GB" dirty="0">
                <a:solidFill>
                  <a:srgbClr val="FF0000"/>
                </a:solidFill>
              </a:rPr>
              <a:t> conduction</a:t>
            </a:r>
            <a:r>
              <a:rPr lang="en-GB" dirty="0"/>
              <a:t>):</a:t>
            </a:r>
            <a:endParaRPr lang="en-US" dirty="0"/>
          </a:p>
          <a:p>
            <a:endParaRPr lang="en-US" dirty="0">
              <a:latin typeface="Comic Sans MS" pitchFamily="66" charset="0"/>
            </a:endParaRPr>
          </a:p>
        </p:txBody>
      </p:sp>
      <p:pic>
        <p:nvPicPr>
          <p:cNvPr id="4" name="Picture 5"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6846590" cy="285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490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6851">
                                            <p:txEl>
                                              <p:pRg st="6" end="6"/>
                                            </p:txEl>
                                          </p:spTgt>
                                        </p:tgtEl>
                                        <p:attrNameLst>
                                          <p:attrName>style.visibility</p:attrName>
                                        </p:attrNameLst>
                                      </p:cBhvr>
                                      <p:to>
                                        <p:strVal val="visible"/>
                                      </p:to>
                                    </p:set>
                                    <p:anim calcmode="lin" valueType="num">
                                      <p:cBhvr>
                                        <p:cTn id="7" dur="500" fill="hold"/>
                                        <p:tgtEl>
                                          <p:spTgt spid="206851">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06851">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206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Mike the Headless Chicken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398" y="1556792"/>
            <a:ext cx="4177812" cy="4525963"/>
          </a:xfrm>
        </p:spPr>
      </p:pic>
      <p:sp>
        <p:nvSpPr>
          <p:cNvPr id="3" name="TextBox 2">
            <a:extLst>
              <a:ext uri="{FF2B5EF4-FFF2-40B4-BE49-F238E27FC236}">
                <a16:creationId xmlns:a16="http://schemas.microsoft.com/office/drawing/2014/main" id="{17087323-7B61-B4E1-31D7-4E531D323E83}"/>
              </a:ext>
            </a:extLst>
          </p:cNvPr>
          <p:cNvSpPr txBox="1"/>
          <p:nvPr/>
        </p:nvSpPr>
        <p:spPr>
          <a:xfrm>
            <a:off x="4860032" y="1556792"/>
            <a:ext cx="3960440" cy="4247317"/>
          </a:xfrm>
          <a:prstGeom prst="rect">
            <a:avLst/>
          </a:prstGeom>
          <a:noFill/>
        </p:spPr>
        <p:txBody>
          <a:bodyPr wrap="square" rtlCol="0">
            <a:spAutoFit/>
          </a:bodyPr>
          <a:lstStyle/>
          <a:p>
            <a:pPr marL="285750" indent="-285750">
              <a:buFont typeface="Arial" panose="020B0604020202020204" pitchFamily="34" charset="0"/>
              <a:buChar char="•"/>
            </a:pPr>
            <a:r>
              <a:rPr lang="en-GB" dirty="0"/>
              <a:t>Lost almost all his brain as a result of a </a:t>
            </a:r>
            <a:r>
              <a:rPr lang="en-GB"/>
              <a:t>botched beheading in 1947</a:t>
            </a:r>
            <a:endParaRPr lang="en-GB" dirty="0"/>
          </a:p>
          <a:p>
            <a:pPr marL="285750" indent="-285750">
              <a:buFont typeface="Arial" panose="020B0604020202020204" pitchFamily="34" charset="0"/>
              <a:buChar char="•"/>
            </a:pPr>
            <a:r>
              <a:rPr lang="en-GB" dirty="0"/>
              <a:t>Lived for a further 18 months</a:t>
            </a:r>
          </a:p>
          <a:p>
            <a:pPr marL="285750" indent="-285750">
              <a:buFont typeface="Arial" panose="020B0604020202020204" pitchFamily="34" charset="0"/>
              <a:buChar char="•"/>
            </a:pPr>
            <a:r>
              <a:rPr lang="en-US" sz="1200" b="0" i="0" dirty="0">
                <a:solidFill>
                  <a:srgbClr val="202122"/>
                </a:solidFill>
                <a:effectLst/>
                <a:latin typeface="Arial" panose="020B0604020202020204" pitchFamily="34" charset="0"/>
              </a:rPr>
              <a:t>“Due to the farmer</a:t>
            </a:r>
            <a:r>
              <a:rPr lang="en-US" sz="1200" dirty="0">
                <a:solidFill>
                  <a:srgbClr val="202122"/>
                </a:solidFill>
                <a:latin typeface="Arial" panose="020B0604020202020204" pitchFamily="34" charset="0"/>
              </a:rPr>
              <a:t> </a:t>
            </a:r>
            <a:r>
              <a:rPr lang="en-US" sz="1200" b="0" i="0" dirty="0">
                <a:solidFill>
                  <a:srgbClr val="202122"/>
                </a:solidFill>
                <a:effectLst/>
                <a:latin typeface="Arial" panose="020B0604020202020204" pitchFamily="34" charset="0"/>
              </a:rPr>
              <a:t>Olsen's failed attempt to behead Mike, the chicken was still able to balance on a perch and walk clumsily. He attempted to preen, peck for food, and crow, though with limited success; his "crowing" consisted of a gurgling sound made in his throat.</a:t>
            </a:r>
            <a:r>
              <a:rPr lang="en-US" sz="1200" b="0" i="0" u="none" strike="noStrike" baseline="30000" dirty="0">
                <a:solidFill>
                  <a:srgbClr val="0645AD"/>
                </a:solidFill>
                <a:effectLst/>
                <a:latin typeface="Arial" panose="020B0604020202020204" pitchFamily="34" charset="0"/>
                <a:hlinkClick r:id="rId3"/>
              </a:rPr>
              <a:t>[2]</a:t>
            </a:r>
            <a:r>
              <a:rPr lang="en-US" sz="1200" b="0" i="0" dirty="0">
                <a:solidFill>
                  <a:srgbClr val="202122"/>
                </a:solidFill>
                <a:effectLst/>
                <a:latin typeface="Arial" panose="020B0604020202020204" pitchFamily="34" charset="0"/>
              </a:rPr>
              <a:t> When Mike did not die, Olsen instead decided to care for the bird. He fed it a mixture of milk and water via an eyedropper, and gave it small grains of corn and worms”</a:t>
            </a:r>
          </a:p>
          <a:p>
            <a:pPr marL="285750" indent="-285750">
              <a:buFont typeface="Arial" panose="020B0604020202020204" pitchFamily="34" charset="0"/>
              <a:buChar char="•"/>
            </a:pPr>
            <a:r>
              <a:rPr lang="en-US" sz="1200" b="0" i="0" dirty="0">
                <a:solidFill>
                  <a:srgbClr val="202122"/>
                </a:solidFill>
                <a:effectLst/>
                <a:latin typeface="Arial" panose="020B0604020202020204" pitchFamily="34" charset="0"/>
              </a:rPr>
              <a:t>Although most of his head was severed, most of his </a:t>
            </a:r>
            <a:r>
              <a:rPr lang="en-US" sz="1200" b="0" i="0" u="none" strike="noStrike" dirty="0">
                <a:solidFill>
                  <a:srgbClr val="0645AD"/>
                </a:solidFill>
                <a:effectLst/>
                <a:latin typeface="Arial" panose="020B0604020202020204" pitchFamily="34" charset="0"/>
                <a:hlinkClick r:id="rId4" tooltip="Brain stem"/>
              </a:rPr>
              <a:t>brain stem</a:t>
            </a:r>
            <a:r>
              <a:rPr lang="en-US" sz="1200" b="0" i="0" dirty="0">
                <a:solidFill>
                  <a:srgbClr val="202122"/>
                </a:solidFill>
                <a:effectLst/>
                <a:latin typeface="Arial" panose="020B0604020202020204" pitchFamily="34" charset="0"/>
              </a:rPr>
              <a:t> and one ear were left on his body. Since basic functions (breathing, heart rate, etc.) as well as most of a chicken's reflex actions are controlled by the brain stem, Mike was able to remain quite healthy. This is a good example of </a:t>
            </a:r>
            <a:r>
              <a:rPr lang="en-US" sz="1200" b="0" i="0" u="none" strike="noStrike" dirty="0">
                <a:solidFill>
                  <a:srgbClr val="0645AD"/>
                </a:solidFill>
                <a:effectLst/>
                <a:latin typeface="Arial" panose="020B0604020202020204" pitchFamily="34" charset="0"/>
                <a:hlinkClick r:id="rId5" tooltip="Central pattern generator"/>
              </a:rPr>
              <a:t>central motor generators</a:t>
            </a:r>
            <a:r>
              <a:rPr lang="en-US" sz="1200" b="0" i="0" dirty="0">
                <a:solidFill>
                  <a:srgbClr val="202122"/>
                </a:solidFill>
                <a:effectLst/>
                <a:latin typeface="Arial" panose="020B0604020202020204" pitchFamily="34" charset="0"/>
              </a:rPr>
              <a:t> enabling basic </a:t>
            </a:r>
            <a:r>
              <a:rPr lang="en-US" sz="1200" b="0" i="0" u="none" strike="noStrike" dirty="0">
                <a:solidFill>
                  <a:srgbClr val="0645AD"/>
                </a:solidFill>
                <a:effectLst/>
                <a:latin typeface="Arial" panose="020B0604020202020204" pitchFamily="34" charset="0"/>
                <a:hlinkClick r:id="rId6" tooltip="Homeostatic"/>
              </a:rPr>
              <a:t>homeostatic</a:t>
            </a:r>
            <a:r>
              <a:rPr lang="en-US" sz="1200" b="0" i="0" dirty="0">
                <a:solidFill>
                  <a:srgbClr val="202122"/>
                </a:solidFill>
                <a:effectLst/>
                <a:latin typeface="Arial" panose="020B0604020202020204" pitchFamily="34" charset="0"/>
              </a:rPr>
              <a:t> functions to be carried out in the absence of higher brain </a:t>
            </a:r>
            <a:r>
              <a:rPr lang="en-US" sz="1200" b="0" i="0" dirty="0" err="1">
                <a:solidFill>
                  <a:srgbClr val="202122"/>
                </a:solidFill>
                <a:effectLst/>
                <a:latin typeface="Arial" panose="020B0604020202020204" pitchFamily="34" charset="0"/>
              </a:rPr>
              <a:t>centres</a:t>
            </a:r>
            <a:endParaRPr lang="en-GB" sz="1200" dirty="0"/>
          </a:p>
        </p:txBody>
      </p:sp>
    </p:spTree>
    <p:extLst>
      <p:ext uri="{BB962C8B-B14F-4D97-AF65-F5344CB8AC3E}">
        <p14:creationId xmlns:p14="http://schemas.microsoft.com/office/powerpoint/2010/main" val="3081281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body" idx="1"/>
          </p:nvPr>
        </p:nvSpPr>
        <p:spPr>
          <a:xfrm>
            <a:off x="457200" y="692696"/>
            <a:ext cx="8229600" cy="5976664"/>
          </a:xfrm>
        </p:spPr>
        <p:txBody>
          <a:bodyPr>
            <a:normAutofit/>
          </a:bodyPr>
          <a:lstStyle/>
          <a:p>
            <a:pPr>
              <a:lnSpc>
                <a:spcPct val="90000"/>
              </a:lnSpc>
            </a:pPr>
            <a:r>
              <a:rPr lang="en-GB" sz="2800" dirty="0"/>
              <a:t>since the intervening parts of the axon membrane do not have to be successively depolarised it takes </a:t>
            </a:r>
          </a:p>
          <a:p>
            <a:pPr>
              <a:lnSpc>
                <a:spcPct val="90000"/>
              </a:lnSpc>
            </a:pPr>
            <a:r>
              <a:rPr lang="en-GB" sz="2800" dirty="0">
                <a:solidFill>
                  <a:srgbClr val="FF0000"/>
                </a:solidFill>
              </a:rPr>
              <a:t>less time</a:t>
            </a:r>
            <a:r>
              <a:rPr lang="en-GB" sz="2800" dirty="0"/>
              <a:t> for the action potentials to pass from node to node</a:t>
            </a:r>
          </a:p>
          <a:p>
            <a:pPr>
              <a:lnSpc>
                <a:spcPct val="90000"/>
              </a:lnSpc>
            </a:pPr>
            <a:r>
              <a:rPr lang="en-GB" sz="2800" dirty="0"/>
              <a:t>this results in nerve impulse transmission that is </a:t>
            </a:r>
            <a:r>
              <a:rPr lang="en-GB" sz="2800" dirty="0">
                <a:solidFill>
                  <a:srgbClr val="FF0000"/>
                </a:solidFill>
              </a:rPr>
              <a:t>much faster</a:t>
            </a:r>
            <a:r>
              <a:rPr lang="en-GB" sz="2800" dirty="0"/>
              <a:t>, </a:t>
            </a:r>
          </a:p>
          <a:p>
            <a:pPr>
              <a:lnSpc>
                <a:spcPct val="90000"/>
              </a:lnSpc>
            </a:pPr>
            <a:r>
              <a:rPr lang="en-GB" sz="2800" dirty="0"/>
              <a:t>the consequence of which is that </a:t>
            </a:r>
            <a:r>
              <a:rPr lang="en-GB" sz="2800" dirty="0">
                <a:solidFill>
                  <a:srgbClr val="FF0000"/>
                </a:solidFill>
              </a:rPr>
              <a:t>smaller myelinated nerves can transmit impulses much faster</a:t>
            </a:r>
            <a:r>
              <a:rPr lang="en-GB" sz="2800" dirty="0"/>
              <a:t> than larger non-myelinated ones which alleviates the ‘packing problem’.</a:t>
            </a:r>
          </a:p>
          <a:p>
            <a:pPr>
              <a:lnSpc>
                <a:spcPct val="90000"/>
              </a:lnSpc>
            </a:pPr>
            <a:endParaRPr lang="en-GB" sz="2800" dirty="0"/>
          </a:p>
          <a:p>
            <a:pPr>
              <a:lnSpc>
                <a:spcPct val="90000"/>
              </a:lnSpc>
            </a:pPr>
            <a:r>
              <a:rPr lang="en-US" sz="2800" dirty="0">
                <a:hlinkClick r:id="rId2"/>
              </a:rPr>
              <a:t>http://www.khanacademy.org/science/biology/human-biology/v/saltatory-conduction-in-neurons</a:t>
            </a:r>
            <a:endParaRPr lang="en-US" sz="2800" dirty="0"/>
          </a:p>
          <a:p>
            <a:pPr>
              <a:lnSpc>
                <a:spcPct val="90000"/>
              </a:lnSpc>
            </a:pPr>
            <a:endParaRPr lang="en-US" sz="2800" dirty="0">
              <a:latin typeface="Comic Sans MS" pitchFamily="66" charset="0"/>
            </a:endParaRPr>
          </a:p>
        </p:txBody>
      </p:sp>
    </p:spTree>
    <p:extLst>
      <p:ext uri="{BB962C8B-B14F-4D97-AF65-F5344CB8AC3E}">
        <p14:creationId xmlns:p14="http://schemas.microsoft.com/office/powerpoint/2010/main" val="1897127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animEffect transition="in" filter="slide(fromTop)">
                                      <p:cBhvr>
                                        <p:cTn id="7" dur="500"/>
                                        <p:tgtEl>
                                          <p:spTgt spid="208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08899">
                                            <p:txEl>
                                              <p:pRg st="2" end="2"/>
                                            </p:txEl>
                                          </p:spTgt>
                                        </p:tgtEl>
                                        <p:attrNameLst>
                                          <p:attrName>style.visibility</p:attrName>
                                        </p:attrNameLst>
                                      </p:cBhvr>
                                      <p:to>
                                        <p:strVal val="visible"/>
                                      </p:to>
                                    </p:set>
                                    <p:animEffect transition="in" filter="slide(fromBottom)">
                                      <p:cBhvr>
                                        <p:cTn id="12" dur="500"/>
                                        <p:tgtEl>
                                          <p:spTgt spid="208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208899">
                                            <p:txEl>
                                              <p:pRg st="3" end="3"/>
                                            </p:txEl>
                                          </p:spTgt>
                                        </p:tgtEl>
                                        <p:attrNameLst>
                                          <p:attrName>style.visibility</p:attrName>
                                        </p:attrNameLst>
                                      </p:cBhvr>
                                      <p:to>
                                        <p:strVal val="visible"/>
                                      </p:to>
                                    </p:set>
                                    <p:animEffect transition="in" filter="slide(fromTop)">
                                      <p:cBhvr>
                                        <p:cTn id="17" dur="500"/>
                                        <p:tgtEl>
                                          <p:spTgt spid="2088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8899">
                                            <p:txEl>
                                              <p:pRg st="5" end="5"/>
                                            </p:txEl>
                                          </p:spTgt>
                                        </p:tgtEl>
                                        <p:attrNameLst>
                                          <p:attrName>style.visibility</p:attrName>
                                        </p:attrNameLst>
                                      </p:cBhvr>
                                      <p:to>
                                        <p:strVal val="visible"/>
                                      </p:to>
                                    </p:set>
                                    <p:animEffect transition="in" filter="slide(fromBottom)">
                                      <p:cBhvr>
                                        <p:cTn id="22" dur="500"/>
                                        <p:tgtEl>
                                          <p:spTgt spid="208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http://aids.hallym.ac.kr/d/kns/tutor/medical/01premed2/chapter5/img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966"/>
            <a:ext cx="6499395" cy="48624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251520" y="1600200"/>
            <a:ext cx="8435280" cy="5069160"/>
          </a:xfrm>
        </p:spPr>
        <p:txBody>
          <a:bodyPr>
            <a:normAutofit fontScale="77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Myelinated axons use less ATP than a non-myelinated axon of the same diameter because active transport of sodium ions only occurs at the nodes of Ranvier rather than along the whole length of the axon.</a:t>
            </a:r>
          </a:p>
          <a:p>
            <a:endParaRPr lang="en-GB" dirty="0"/>
          </a:p>
        </p:txBody>
      </p:sp>
    </p:spTree>
    <p:extLst>
      <p:ext uri="{BB962C8B-B14F-4D97-AF65-F5344CB8AC3E}">
        <p14:creationId xmlns:p14="http://schemas.microsoft.com/office/powerpoint/2010/main" val="1735025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u="sng" dirty="0"/>
              <a:t>Factors affecting rate of transmission of impulses</a:t>
            </a:r>
          </a:p>
        </p:txBody>
      </p:sp>
      <p:sp>
        <p:nvSpPr>
          <p:cNvPr id="209923" name="Rectangle 3"/>
          <p:cNvSpPr>
            <a:spLocks noGrp="1" noChangeArrowheads="1"/>
          </p:cNvSpPr>
          <p:nvPr>
            <p:ph type="body" idx="1"/>
          </p:nvPr>
        </p:nvSpPr>
        <p:spPr/>
        <p:txBody>
          <a:bodyPr>
            <a:normAutofit fontScale="85000" lnSpcReduction="20000"/>
          </a:bodyPr>
          <a:lstStyle/>
          <a:p>
            <a:pPr algn="just">
              <a:lnSpc>
                <a:spcPct val="90000"/>
              </a:lnSpc>
              <a:buFont typeface="Symbol" pitchFamily="18" charset="2"/>
              <a:buChar char=""/>
            </a:pPr>
            <a:r>
              <a:rPr lang="en-GB" b="1" dirty="0">
                <a:solidFill>
                  <a:srgbClr val="FF0000"/>
                </a:solidFill>
              </a:rPr>
              <a:t>Myelination (as just described)</a:t>
            </a:r>
          </a:p>
          <a:p>
            <a:pPr algn="just">
              <a:lnSpc>
                <a:spcPct val="90000"/>
              </a:lnSpc>
              <a:buFont typeface="Symbol" pitchFamily="18" charset="2"/>
              <a:buChar char=""/>
            </a:pPr>
            <a:r>
              <a:rPr lang="en-GB" b="1" dirty="0">
                <a:solidFill>
                  <a:srgbClr val="FF0000"/>
                </a:solidFill>
              </a:rPr>
              <a:t>temperature</a:t>
            </a:r>
            <a:r>
              <a:rPr lang="en-GB" dirty="0"/>
              <a:t> which affects the </a:t>
            </a:r>
            <a:r>
              <a:rPr lang="en-GB" dirty="0">
                <a:solidFill>
                  <a:srgbClr val="FF0000"/>
                </a:solidFill>
              </a:rPr>
              <a:t>rate of diffusion</a:t>
            </a:r>
            <a:r>
              <a:rPr lang="en-GB" dirty="0"/>
              <a:t> and the </a:t>
            </a:r>
            <a:r>
              <a:rPr lang="en-GB" dirty="0">
                <a:solidFill>
                  <a:srgbClr val="FF0000"/>
                </a:solidFill>
              </a:rPr>
              <a:t>rate of energy release by respiration</a:t>
            </a:r>
            <a:r>
              <a:rPr lang="en-GB" dirty="0"/>
              <a:t> for active transport (since it is controlled by enzymes). The consequence is that nerve impulse transmission is </a:t>
            </a:r>
            <a:r>
              <a:rPr lang="en-GB" dirty="0">
                <a:solidFill>
                  <a:srgbClr val="FF0000"/>
                </a:solidFill>
              </a:rPr>
              <a:t>faster in endothermic animals</a:t>
            </a:r>
            <a:r>
              <a:rPr lang="en-GB" dirty="0"/>
              <a:t> which maintain a high body temperature. If temperature increased too high enzymes and plasma membrane proteins denatured so no impulses conducted</a:t>
            </a:r>
          </a:p>
          <a:p>
            <a:r>
              <a:rPr lang="en-GB" dirty="0"/>
              <a:t>The </a:t>
            </a:r>
            <a:r>
              <a:rPr lang="en-GB" b="1" dirty="0">
                <a:solidFill>
                  <a:srgbClr val="FF0000"/>
                </a:solidFill>
              </a:rPr>
              <a:t>diameter of the axon </a:t>
            </a:r>
            <a:r>
              <a:rPr lang="en-GB" dirty="0"/>
              <a:t>- the greater the diameter of the axon, the greater the velocity of transmission. This is due to less leakage of ions from a large axon. Giant axons are found in the squid and are thought to be associated with rapid escape responses.</a:t>
            </a:r>
          </a:p>
          <a:p>
            <a:pPr>
              <a:lnSpc>
                <a:spcPct val="90000"/>
              </a:lnSpc>
            </a:pPr>
            <a:endParaRPr lang="en-US" dirty="0">
              <a:latin typeface="Comic Sans MS" pitchFamily="66" charset="0"/>
            </a:endParaRPr>
          </a:p>
        </p:txBody>
      </p:sp>
    </p:spTree>
    <p:extLst>
      <p:ext uri="{BB962C8B-B14F-4D97-AF65-F5344CB8AC3E}">
        <p14:creationId xmlns:p14="http://schemas.microsoft.com/office/powerpoint/2010/main" val="1218969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refractory period</a:t>
            </a:r>
          </a:p>
        </p:txBody>
      </p:sp>
      <p:sp>
        <p:nvSpPr>
          <p:cNvPr id="3" name="Content Placeholder 2"/>
          <p:cNvSpPr>
            <a:spLocks noGrp="1"/>
          </p:cNvSpPr>
          <p:nvPr>
            <p:ph idx="1"/>
          </p:nvPr>
        </p:nvSpPr>
        <p:spPr/>
        <p:txBody>
          <a:bodyPr/>
          <a:lstStyle/>
          <a:p>
            <a:r>
              <a:rPr lang="en-GB" dirty="0"/>
              <a:t>When the axon membrane is depolarised, the sodium ion channels are closed and so another impulse cannot be conducted no matter how big the stimulus.</a:t>
            </a:r>
          </a:p>
          <a:p>
            <a:r>
              <a:rPr lang="en-GB" dirty="0"/>
              <a:t>This lasts for  about 1ms</a:t>
            </a:r>
          </a:p>
        </p:txBody>
      </p:sp>
    </p:spTree>
    <p:extLst>
      <p:ext uri="{BB962C8B-B14F-4D97-AF65-F5344CB8AC3E}">
        <p14:creationId xmlns:p14="http://schemas.microsoft.com/office/powerpoint/2010/main" val="116106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refractory period</a:t>
            </a:r>
          </a:p>
        </p:txBody>
      </p:sp>
      <p:sp>
        <p:nvSpPr>
          <p:cNvPr id="3" name="Content Placeholder 2"/>
          <p:cNvSpPr>
            <a:spLocks noGrp="1"/>
          </p:cNvSpPr>
          <p:nvPr>
            <p:ph idx="1"/>
          </p:nvPr>
        </p:nvSpPr>
        <p:spPr/>
        <p:txBody>
          <a:bodyPr/>
          <a:lstStyle/>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32749"/>
            <a:ext cx="5629697" cy="48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046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The refractory period serves three purposes</a:t>
            </a:r>
          </a:p>
        </p:txBody>
      </p:sp>
      <p:sp>
        <p:nvSpPr>
          <p:cNvPr id="3" name="Content Placeholder 2"/>
          <p:cNvSpPr>
            <a:spLocks noGrp="1"/>
          </p:cNvSpPr>
          <p:nvPr>
            <p:ph idx="1"/>
          </p:nvPr>
        </p:nvSpPr>
        <p:spPr>
          <a:xfrm>
            <a:off x="179512" y="1600200"/>
            <a:ext cx="4311426" cy="5069160"/>
          </a:xfrm>
        </p:spPr>
        <p:txBody>
          <a:bodyPr>
            <a:normAutofit fontScale="92500"/>
          </a:bodyPr>
          <a:lstStyle/>
          <a:p>
            <a:pPr marL="514350" indent="-514350">
              <a:buFont typeface="+mj-lt"/>
              <a:buAutoNum type="arabicPeriod"/>
            </a:pPr>
            <a:r>
              <a:rPr lang="en-GB" sz="2800" dirty="0"/>
              <a:t>Ensures action potentials are propagated in one direction only</a:t>
            </a:r>
          </a:p>
          <a:p>
            <a:pPr lvl="1"/>
            <a:r>
              <a:rPr lang="en-GB" dirty="0"/>
              <a:t>Action potentials can only be propagated from an active region on the membrane to a resting region. Action potentials cannot be generated in a region of membrane in refractory.</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938" y="2348880"/>
            <a:ext cx="4662349" cy="342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404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5702374" cy="410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981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29600" cy="1143000"/>
          </a:xfrm>
        </p:spPr>
        <p:txBody>
          <a:bodyPr/>
          <a:lstStyle/>
          <a:p>
            <a:r>
              <a:rPr lang="en-GB" dirty="0"/>
              <a:t>The refractory period</a:t>
            </a:r>
          </a:p>
        </p:txBody>
      </p:sp>
      <p:sp>
        <p:nvSpPr>
          <p:cNvPr id="3" name="Content Placeholder 2"/>
          <p:cNvSpPr>
            <a:spLocks noGrp="1"/>
          </p:cNvSpPr>
          <p:nvPr>
            <p:ph idx="1"/>
          </p:nvPr>
        </p:nvSpPr>
        <p:spPr>
          <a:xfrm>
            <a:off x="395536" y="1052736"/>
            <a:ext cx="8640960" cy="4525963"/>
          </a:xfrm>
        </p:spPr>
        <p:txBody>
          <a:bodyPr>
            <a:normAutofit fontScale="92500"/>
          </a:bodyPr>
          <a:lstStyle/>
          <a:p>
            <a:pPr marL="514350" indent="-514350">
              <a:buFont typeface="+mj-lt"/>
              <a:buAutoNum type="arabicPeriod" startAt="2"/>
            </a:pPr>
            <a:r>
              <a:rPr lang="en-GB" dirty="0"/>
              <a:t>Produces discrete impulses – due to the refractory period a new action potential cannot be formed immediately behind the first one. This ensures action potentials are separated from one another</a:t>
            </a:r>
          </a:p>
          <a:p>
            <a:pPr marL="514350" indent="-514350">
              <a:buFont typeface="+mj-lt"/>
              <a:buAutoNum type="arabicPeriod" startAt="2"/>
            </a:pPr>
            <a:r>
              <a:rPr lang="en-GB" dirty="0"/>
              <a:t>Limits the number of action potentials – As action potentials are separated from one another this limits the number of action potentials that can pass along an axon in a given time, thus limits the strength of stimulus that can be detected.</a:t>
            </a:r>
          </a:p>
          <a:p>
            <a:endParaRPr lang="en-GB" dirty="0"/>
          </a:p>
        </p:txBody>
      </p:sp>
    </p:spTree>
    <p:extLst>
      <p:ext uri="{BB962C8B-B14F-4D97-AF65-F5344CB8AC3E}">
        <p14:creationId xmlns:p14="http://schemas.microsoft.com/office/powerpoint/2010/main" val="2951356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93"/>
            <a:ext cx="8229600" cy="1143000"/>
          </a:xfrm>
        </p:spPr>
        <p:txBody>
          <a:bodyPr>
            <a:normAutofit/>
          </a:bodyPr>
          <a:lstStyle/>
          <a:p>
            <a:r>
              <a:rPr lang="en-GB" sz="4000" u="sng" dirty="0"/>
              <a:t>The all or nothing law</a:t>
            </a:r>
          </a:p>
        </p:txBody>
      </p:sp>
      <p:sp>
        <p:nvSpPr>
          <p:cNvPr id="3" name="Content Placeholder 2"/>
          <p:cNvSpPr>
            <a:spLocks noGrp="1"/>
          </p:cNvSpPr>
          <p:nvPr>
            <p:ph idx="1"/>
          </p:nvPr>
        </p:nvSpPr>
        <p:spPr>
          <a:xfrm>
            <a:off x="107504" y="1196752"/>
            <a:ext cx="8568952" cy="5328592"/>
          </a:xfrm>
        </p:spPr>
        <p:txBody>
          <a:bodyPr>
            <a:noAutofit/>
          </a:bodyPr>
          <a:lstStyle/>
          <a:p>
            <a:r>
              <a:rPr lang="en-GB" sz="2800" dirty="0"/>
              <a:t>The size of the impulse is independent of the size of the stimulus. If the stimulus is below a certain threshold no action potential is initiated. If it exceeds the threshold, an action potential IS initiated.</a:t>
            </a:r>
          </a:p>
          <a:p>
            <a:r>
              <a:rPr lang="en-GB" sz="2800" dirty="0"/>
              <a:t>When depolarisation reaches -55mV then the peak of depolarisation will be reached. </a:t>
            </a:r>
          </a:p>
          <a:p>
            <a:r>
              <a:rPr lang="en-GB" sz="2800" dirty="0"/>
              <a:t>Only then will the impulse be transmitted.</a:t>
            </a:r>
          </a:p>
          <a:p>
            <a:r>
              <a:rPr lang="en-GB" sz="2800" dirty="0"/>
              <a:t>A stimulus which causes a depolarisation membrane potential more negative than -55mV is a sub- threshold stimulus.  It will not fire off an impulse.</a:t>
            </a:r>
          </a:p>
          <a:p>
            <a:pPr marL="355600" indent="-355600"/>
            <a:r>
              <a:rPr lang="en-GB" sz="2800" dirty="0"/>
              <a:t>All action potentials are the same size at +40mV</a:t>
            </a:r>
          </a:p>
          <a:p>
            <a:pPr marL="355600" indent="-355600"/>
            <a:endParaRPr lang="en-GB" sz="2000" dirty="0"/>
          </a:p>
        </p:txBody>
      </p:sp>
    </p:spTree>
    <p:extLst>
      <p:ext uri="{BB962C8B-B14F-4D97-AF65-F5344CB8AC3E}">
        <p14:creationId xmlns:p14="http://schemas.microsoft.com/office/powerpoint/2010/main" val="2254535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size of the stimulus</a:t>
            </a:r>
          </a:p>
        </p:txBody>
      </p:sp>
      <p:sp>
        <p:nvSpPr>
          <p:cNvPr id="3" name="Content Placeholder 2"/>
          <p:cNvSpPr>
            <a:spLocks noGrp="1"/>
          </p:cNvSpPr>
          <p:nvPr>
            <p:ph idx="1"/>
          </p:nvPr>
        </p:nvSpPr>
        <p:spPr/>
        <p:txBody>
          <a:bodyPr/>
          <a:lstStyle/>
          <a:p>
            <a:r>
              <a:rPr lang="en-GB" dirty="0"/>
              <a:t>A strong stimulus produces a greater frequency of action potentials as the intensity of stimulation increases.</a:t>
            </a:r>
          </a:p>
          <a:p>
            <a:r>
              <a:rPr lang="en-GB" dirty="0"/>
              <a:t>A weak stimulus (if above threshold intensity) generates fewer action potentials</a:t>
            </a:r>
          </a:p>
        </p:txBody>
      </p:sp>
    </p:spTree>
    <p:extLst>
      <p:ext uri="{BB962C8B-B14F-4D97-AF65-F5344CB8AC3E}">
        <p14:creationId xmlns:p14="http://schemas.microsoft.com/office/powerpoint/2010/main" val="328215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06400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2976"/>
            <a:ext cx="5753100" cy="3390900"/>
          </a:xfrm>
          <a:prstGeom prst="rect">
            <a:avLst/>
          </a:prstGeom>
        </p:spPr>
      </p:pic>
      <p:pic>
        <p:nvPicPr>
          <p:cNvPr id="15362" name="Picture 2" descr="http://cf2.foodista.com/sites/default/files/styles/featured/public/field/image/216404_10150220684273373_74858598372_8485553_2440559_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1708"/>
            <a:ext cx="4898236" cy="3227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6136" y="3645024"/>
            <a:ext cx="3348372" cy="2232248"/>
          </a:xfrm>
          <a:prstGeom prst="rect">
            <a:avLst/>
          </a:prstGeom>
        </p:spPr>
      </p:pic>
    </p:spTree>
    <p:extLst>
      <p:ext uri="{BB962C8B-B14F-4D97-AF65-F5344CB8AC3E}">
        <p14:creationId xmlns:p14="http://schemas.microsoft.com/office/powerpoint/2010/main" val="4140415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an organism detect the size of a stimulus if all action potentials the same size?</a:t>
            </a:r>
          </a:p>
        </p:txBody>
      </p:sp>
      <p:sp>
        <p:nvSpPr>
          <p:cNvPr id="3" name="Content Placeholder 2"/>
          <p:cNvSpPr>
            <a:spLocks noGrp="1"/>
          </p:cNvSpPr>
          <p:nvPr>
            <p:ph idx="1"/>
          </p:nvPr>
        </p:nvSpPr>
        <p:spPr/>
        <p:txBody>
          <a:bodyPr/>
          <a:lstStyle/>
          <a:p>
            <a:pPr marL="514350" indent="-514350">
              <a:buFont typeface="+mj-lt"/>
              <a:buAutoNum type="arabicPeriod"/>
            </a:pPr>
            <a:r>
              <a:rPr lang="en-GB" dirty="0"/>
              <a:t> Organisms will detect the number of impulses passing in a given time. The bigger the stimulus the more impulses generated in a given time.</a:t>
            </a:r>
          </a:p>
          <a:p>
            <a:pPr marL="514350" indent="-514350">
              <a:buFont typeface="+mj-lt"/>
              <a:buAutoNum type="arabicPeriod"/>
            </a:pPr>
            <a:r>
              <a:rPr lang="en-GB" dirty="0"/>
              <a:t>Different neurones have different threshold values. The brain can interpret the number and type of neurones that pass impulses and so can determine the size of the stimulus.</a:t>
            </a:r>
          </a:p>
          <a:p>
            <a:endParaRPr lang="en-GB" dirty="0"/>
          </a:p>
        </p:txBody>
      </p:sp>
    </p:spTree>
    <p:extLst>
      <p:ext uri="{BB962C8B-B14F-4D97-AF65-F5344CB8AC3E}">
        <p14:creationId xmlns:p14="http://schemas.microsoft.com/office/powerpoint/2010/main" val="1280042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229600" cy="1143000"/>
          </a:xfrm>
        </p:spPr>
        <p:txBody>
          <a:bodyPr/>
          <a:lstStyle/>
          <a:p>
            <a:r>
              <a:rPr lang="en-GB" dirty="0"/>
              <a:t>RECAP</a:t>
            </a:r>
          </a:p>
        </p:txBody>
      </p:sp>
      <p:sp>
        <p:nvSpPr>
          <p:cNvPr id="3" name="Content Placeholder 2"/>
          <p:cNvSpPr>
            <a:spLocks noGrp="1"/>
          </p:cNvSpPr>
          <p:nvPr>
            <p:ph idx="1"/>
          </p:nvPr>
        </p:nvSpPr>
        <p:spPr>
          <a:xfrm>
            <a:off x="611560" y="1600200"/>
            <a:ext cx="8229600" cy="4525963"/>
          </a:xfrm>
        </p:spPr>
        <p:txBody>
          <a:bodyPr/>
          <a:lstStyle/>
          <a:p>
            <a:r>
              <a:rPr lang="en-GB" dirty="0"/>
              <a:t>What is the all or nothing principle?</a:t>
            </a:r>
          </a:p>
          <a:p>
            <a:endParaRPr lang="en-GB" dirty="0"/>
          </a:p>
          <a:p>
            <a:endParaRPr lang="en-GB" dirty="0"/>
          </a:p>
          <a:p>
            <a:r>
              <a:rPr lang="en-GB" dirty="0"/>
              <a:t>How can we detect the size of different stimuli?</a:t>
            </a:r>
          </a:p>
        </p:txBody>
      </p:sp>
    </p:spTree>
    <p:extLst>
      <p:ext uri="{BB962C8B-B14F-4D97-AF65-F5344CB8AC3E}">
        <p14:creationId xmlns:p14="http://schemas.microsoft.com/office/powerpoint/2010/main" val="1084205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3.6.2.2  Synaptic transmission </a:t>
            </a:r>
          </a:p>
        </p:txBody>
      </p:sp>
      <p:sp>
        <p:nvSpPr>
          <p:cNvPr id="3" name="Content Placeholder 2"/>
          <p:cNvSpPr>
            <a:spLocks noGrp="1"/>
          </p:cNvSpPr>
          <p:nvPr>
            <p:ph idx="1"/>
          </p:nvPr>
        </p:nvSpPr>
        <p:spPr/>
        <p:txBody>
          <a:bodyPr>
            <a:normAutofit fontScale="77500" lnSpcReduction="20000"/>
          </a:bodyPr>
          <a:lstStyle/>
          <a:p>
            <a:r>
              <a:rPr lang="en-GB" dirty="0"/>
              <a:t>The detailed structure of a synapse and of a neuromuscular junction. </a:t>
            </a:r>
          </a:p>
          <a:p>
            <a:r>
              <a:rPr lang="en-GB" dirty="0"/>
              <a:t>The sequence of events involved in transmission across a cholinergic synapse in sufficient detail to explain: </a:t>
            </a:r>
          </a:p>
          <a:p>
            <a:pPr lvl="1"/>
            <a:r>
              <a:rPr lang="en-GB" dirty="0" err="1"/>
              <a:t>unidirectionality</a:t>
            </a:r>
            <a:r>
              <a:rPr lang="en-GB" dirty="0"/>
              <a:t> </a:t>
            </a:r>
          </a:p>
          <a:p>
            <a:pPr lvl="1"/>
            <a:r>
              <a:rPr lang="en-GB" dirty="0"/>
              <a:t>temporal and spatial summation </a:t>
            </a:r>
          </a:p>
          <a:p>
            <a:pPr lvl="1"/>
            <a:r>
              <a:rPr lang="en-GB" dirty="0"/>
              <a:t>inhibition by inhibitory synapses. </a:t>
            </a:r>
          </a:p>
          <a:p>
            <a:r>
              <a:rPr lang="en-GB" dirty="0"/>
              <a:t>A comparison of transmission across a cholinergic synapse and across a neuromuscular junction. </a:t>
            </a:r>
          </a:p>
          <a:p>
            <a:r>
              <a:rPr lang="en-GB" dirty="0"/>
              <a:t>Students should be able to use information provided to predict and explain the effects of specific drugs on a synapse. (Recall of the names and mode of action of individual drugs will </a:t>
            </a:r>
            <a:r>
              <a:rPr lang="en-GB" b="1" dirty="0"/>
              <a:t>not</a:t>
            </a:r>
            <a:r>
              <a:rPr lang="en-GB" dirty="0"/>
              <a:t> be required.)</a:t>
            </a:r>
          </a:p>
        </p:txBody>
      </p:sp>
    </p:spTree>
    <p:extLst>
      <p:ext uri="{BB962C8B-B14F-4D97-AF65-F5344CB8AC3E}">
        <p14:creationId xmlns:p14="http://schemas.microsoft.com/office/powerpoint/2010/main" val="345115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4525963"/>
          </a:xfrm>
        </p:spPr>
        <p:txBody>
          <a:bodyPr/>
          <a:lstStyle/>
          <a:p>
            <a:r>
              <a:rPr lang="en-GB" dirty="0"/>
              <a:t>Neurones are not in direct contact with each other but are separated by ting gaps (20um) called synapses.</a:t>
            </a:r>
          </a:p>
          <a:p>
            <a:r>
              <a:rPr lang="en-GB" dirty="0"/>
              <a:t>Synapses convey action potentials between neurones and between neurones and effectors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9040"/>
            <a:ext cx="28098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05064"/>
            <a:ext cx="31813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435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SEM of nerve synapses attached to t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852936"/>
            <a:ext cx="3333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9" name="Rectangle 7"/>
          <p:cNvSpPr>
            <a:spLocks noChangeArrowheads="1"/>
          </p:cNvSpPr>
          <p:nvPr/>
        </p:nvSpPr>
        <p:spPr bwMode="auto">
          <a:xfrm>
            <a:off x="6008062" y="1340315"/>
            <a:ext cx="1700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GB" dirty="0">
                <a:latin typeface="Comic Sans MS" pitchFamily="66" charset="0"/>
              </a:rPr>
              <a:t>Nerve endings</a:t>
            </a:r>
            <a:endParaRPr lang="en-US" dirty="0">
              <a:latin typeface="Comic Sans MS" pitchFamily="66" charset="0"/>
            </a:endParaRPr>
          </a:p>
        </p:txBody>
      </p:sp>
      <p:sp>
        <p:nvSpPr>
          <p:cNvPr id="233480" name="Line 8"/>
          <p:cNvSpPr>
            <a:spLocks noChangeShapeType="1"/>
          </p:cNvSpPr>
          <p:nvPr/>
        </p:nvSpPr>
        <p:spPr bwMode="auto">
          <a:xfrm>
            <a:off x="6858168" y="1699378"/>
            <a:ext cx="144462" cy="15843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3481" name="Line 9"/>
          <p:cNvSpPr>
            <a:spLocks noChangeShapeType="1"/>
          </p:cNvSpPr>
          <p:nvPr/>
        </p:nvSpPr>
        <p:spPr bwMode="auto">
          <a:xfrm>
            <a:off x="7092280" y="1700808"/>
            <a:ext cx="792163" cy="20161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Title 1"/>
          <p:cNvSpPr>
            <a:spLocks noGrp="1"/>
          </p:cNvSpPr>
          <p:nvPr>
            <p:ph type="title"/>
          </p:nvPr>
        </p:nvSpPr>
        <p:spPr/>
        <p:txBody>
          <a:bodyPr/>
          <a:lstStyle/>
          <a:p>
            <a:r>
              <a:rPr lang="en-GB" u="sng" dirty="0"/>
              <a:t>The synapse</a:t>
            </a: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r>
              <a:rPr lang="en-GB" dirty="0">
                <a:hlinkClick r:id="rId4"/>
              </a:rPr>
              <a:t>Chemical synapse</a:t>
            </a:r>
            <a:endParaRPr lang="en-GB" dirty="0"/>
          </a:p>
        </p:txBody>
      </p:sp>
      <p:pic>
        <p:nvPicPr>
          <p:cNvPr id="8" name="Picture 3" descr="synapse"/>
          <p:cNvPicPr>
            <a:picLocks noChangeAspect="1" noChangeArrowheads="1"/>
          </p:cNvPicPr>
          <p:nvPr/>
        </p:nvPicPr>
        <p:blipFill>
          <a:blip r:embed="rId5">
            <a:extLst>
              <a:ext uri="{28A0092B-C50C-407E-A947-70E740481C1C}">
                <a14:useLocalDpi xmlns:a14="http://schemas.microsoft.com/office/drawing/2010/main" val="0"/>
              </a:ext>
            </a:extLst>
          </a:blip>
          <a:srcRect l="768" r="18544" b="10709"/>
          <a:stretch>
            <a:fillRect/>
          </a:stretch>
        </p:blipFill>
        <p:spPr bwMode="auto">
          <a:xfrm>
            <a:off x="395536" y="1196752"/>
            <a:ext cx="4284320" cy="355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70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3479">
                                            <p:txEl>
                                              <p:pRg st="0" end="0"/>
                                            </p:txEl>
                                          </p:spTgt>
                                        </p:tgtEl>
                                        <p:attrNameLst>
                                          <p:attrName>style.visibility</p:attrName>
                                        </p:attrNameLst>
                                      </p:cBhvr>
                                      <p:to>
                                        <p:strVal val="visible"/>
                                      </p:to>
                                    </p:set>
                                    <p:anim calcmode="lin" valueType="num">
                                      <p:cBhvr>
                                        <p:cTn id="7" dur="500" fill="hold"/>
                                        <p:tgtEl>
                                          <p:spTgt spid="2334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34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3479">
                                            <p:txEl>
                                              <p:pRg st="0" end="0"/>
                                            </p:txEl>
                                          </p:spTgt>
                                        </p:tgtEl>
                                      </p:cBhvr>
                                    </p:animEffec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33480"/>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33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animBg="1"/>
      <p:bldP spid="23348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00" y="508402"/>
            <a:ext cx="7412500" cy="626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569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must be able to draw this.</a:t>
            </a:r>
          </a:p>
        </p:txBody>
      </p:sp>
      <p:sp>
        <p:nvSpPr>
          <p:cNvPr id="3" name="Content Placeholder 2"/>
          <p:cNvSpPr>
            <a:spLocks noGrp="1"/>
          </p:cNvSpPr>
          <p:nvPr>
            <p:ph idx="1"/>
          </p:nvPr>
        </p:nvSpPr>
        <p:spPr>
          <a:xfrm>
            <a:off x="457200" y="1600200"/>
            <a:ext cx="4546848" cy="4525963"/>
          </a:xfrm>
        </p:spPr>
        <p:txBody>
          <a:bodyPr/>
          <a:lstStyle/>
          <a:p>
            <a:pPr marL="0" indent="0">
              <a:buNone/>
            </a:pPr>
            <a:r>
              <a:rPr lang="en-GB" dirty="0"/>
              <a:t>Use the terms –</a:t>
            </a:r>
          </a:p>
          <a:p>
            <a:pPr marL="0" indent="0">
              <a:buNone/>
            </a:pPr>
            <a:r>
              <a:rPr lang="en-GB" dirty="0"/>
              <a:t>Synaptic knob</a:t>
            </a:r>
          </a:p>
          <a:p>
            <a:pPr marL="0" indent="0">
              <a:buNone/>
            </a:pPr>
            <a:r>
              <a:rPr lang="en-GB" dirty="0"/>
              <a:t>Synaptic vesicle</a:t>
            </a:r>
          </a:p>
          <a:p>
            <a:pPr marL="0" indent="0">
              <a:buNone/>
            </a:pPr>
            <a:r>
              <a:rPr lang="en-GB" dirty="0"/>
              <a:t>Mitochondria</a:t>
            </a:r>
          </a:p>
          <a:p>
            <a:pPr marL="0" indent="0">
              <a:buNone/>
            </a:pPr>
            <a:r>
              <a:rPr lang="en-GB" dirty="0"/>
              <a:t>Pre-synaptic membrane</a:t>
            </a:r>
          </a:p>
          <a:p>
            <a:pPr marL="0" indent="0">
              <a:buNone/>
            </a:pPr>
            <a:r>
              <a:rPr lang="en-GB" dirty="0"/>
              <a:t>Synaptic cleft</a:t>
            </a:r>
          </a:p>
          <a:p>
            <a:pPr marL="0" indent="0">
              <a:buNone/>
            </a:pPr>
            <a:r>
              <a:rPr lang="en-GB" dirty="0"/>
              <a:t>Post-synaptic membrane</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290" y="1124744"/>
            <a:ext cx="424787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54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64418"/>
            <a:ext cx="7309503" cy="532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651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Transmission at the synapse</a:t>
            </a:r>
          </a:p>
        </p:txBody>
      </p:sp>
      <p:sp>
        <p:nvSpPr>
          <p:cNvPr id="3" name="Content Placeholder 2"/>
          <p:cNvSpPr>
            <a:spLocks noGrp="1"/>
          </p:cNvSpPr>
          <p:nvPr>
            <p:ph idx="1"/>
          </p:nvPr>
        </p:nvSpPr>
        <p:spPr/>
        <p:txBody>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p:txBody>
      </p:sp>
      <p:sp>
        <p:nvSpPr>
          <p:cNvPr id="4" name="Rectangle 3"/>
          <p:cNvSpPr txBox="1">
            <a:spLocks noChangeArrowheads="1"/>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Calibri" panose="020F0502020204030204" pitchFamily="34" charset="0"/>
              </a:rPr>
              <a:t>Transmission between synapses is by chemicals called </a:t>
            </a:r>
            <a:r>
              <a:rPr lang="en-GB" b="1" dirty="0">
                <a:solidFill>
                  <a:srgbClr val="FF0000"/>
                </a:solidFill>
                <a:latin typeface="Calibri" panose="020F0502020204030204" pitchFamily="34" charset="0"/>
              </a:rPr>
              <a:t>neurotransmitters.</a:t>
            </a:r>
          </a:p>
          <a:p>
            <a:endParaRPr lang="en-US" b="1" dirty="0">
              <a:solidFill>
                <a:srgbClr val="FF0000"/>
              </a:solidFill>
              <a:latin typeface="Calibri" panose="020F0502020204030204" pitchFamily="34" charset="0"/>
            </a:endParaRPr>
          </a:p>
          <a:p>
            <a:r>
              <a:rPr lang="en-GB" dirty="0">
                <a:latin typeface="Calibri" panose="020F0502020204030204" pitchFamily="34" charset="0"/>
              </a:rPr>
              <a:t>These are made in the Golgi body (synthesis requires energy from respiration).</a:t>
            </a:r>
          </a:p>
          <a:p>
            <a:endParaRPr lang="en-GB" dirty="0">
              <a:latin typeface="Calibri" panose="020F0502020204030204" pitchFamily="34" charset="0"/>
            </a:endParaRPr>
          </a:p>
          <a:p>
            <a:r>
              <a:rPr lang="en-GB" dirty="0">
                <a:latin typeface="Calibri" panose="020F0502020204030204" pitchFamily="34" charset="0"/>
              </a:rPr>
              <a:t>They are stored in vesicles in the synaptic bulb.</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6902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Neurotransmitters</a:t>
            </a:r>
          </a:p>
        </p:txBody>
      </p:sp>
      <p:sp>
        <p:nvSpPr>
          <p:cNvPr id="3" name="Content Placeholder 2"/>
          <p:cNvSpPr>
            <a:spLocks noGrp="1"/>
          </p:cNvSpPr>
          <p:nvPr>
            <p:ph idx="1"/>
          </p:nvPr>
        </p:nvSpPr>
        <p:spPr>
          <a:xfrm>
            <a:off x="107504" y="1268760"/>
            <a:ext cx="8579296" cy="4857403"/>
          </a:xfrm>
        </p:spPr>
        <p:txBody>
          <a:bodyPr>
            <a:normAutofit/>
          </a:bodyPr>
          <a:lstStyle/>
          <a:p>
            <a:pPr marL="0" indent="0">
              <a:buNone/>
            </a:pPr>
            <a:r>
              <a:rPr lang="en-GB" dirty="0"/>
              <a:t>Neurotransmitters fall into several chemical classes based on the molecular structure. The major types of neurotransmitters include acetylcholine, biogenic amines, and amino acids.  The neurotransmitters can also be classified based on function (excitatory or inhibitory). </a:t>
            </a:r>
            <a:br>
              <a:rPr lang="en-GB" dirty="0"/>
            </a:br>
            <a:br>
              <a:rPr lang="en-GB" dirty="0"/>
            </a:br>
            <a:r>
              <a:rPr lang="en-GB" altLang="en-US" dirty="0"/>
              <a:t>Acetylcholine – Released from a cholinergic synapse </a:t>
            </a:r>
          </a:p>
        </p:txBody>
      </p:sp>
    </p:spTree>
    <p:extLst>
      <p:ext uri="{BB962C8B-B14F-4D97-AF65-F5344CB8AC3E}">
        <p14:creationId xmlns:p14="http://schemas.microsoft.com/office/powerpoint/2010/main" val="223187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3"/>
          <p:cNvSpPr>
            <a:spLocks noGrp="1" noChangeArrowheads="1"/>
          </p:cNvSpPr>
          <p:nvPr>
            <p:ph type="title" idx="4294967295"/>
          </p:nvPr>
        </p:nvSpPr>
        <p:spPr>
          <a:xfrm>
            <a:off x="457200" y="0"/>
            <a:ext cx="8229600" cy="952500"/>
          </a:xfrm>
        </p:spPr>
        <p:txBody>
          <a:bodyPr/>
          <a:lstStyle/>
          <a:p>
            <a:r>
              <a:rPr lang="en-GB" altLang="en-US" dirty="0">
                <a:latin typeface="Calibri" panose="020F0502020204030204" pitchFamily="34" charset="0"/>
              </a:rPr>
              <a:t>The human nervous system</a:t>
            </a:r>
          </a:p>
        </p:txBody>
      </p:sp>
      <p:sp>
        <p:nvSpPr>
          <p:cNvPr id="11267" name="Text Box 33"/>
          <p:cNvSpPr txBox="1">
            <a:spLocks noChangeArrowheads="1"/>
          </p:cNvSpPr>
          <p:nvPr/>
        </p:nvSpPr>
        <p:spPr bwMode="auto">
          <a:xfrm>
            <a:off x="352425" y="823913"/>
            <a:ext cx="4213225" cy="2308324"/>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dirty="0"/>
              <a:t>The </a:t>
            </a:r>
            <a:r>
              <a:rPr lang="en-GB" altLang="en-US" sz="2400" b="1" dirty="0">
                <a:solidFill>
                  <a:srgbClr val="10BC45"/>
                </a:solidFill>
              </a:rPr>
              <a:t>nervous system</a:t>
            </a:r>
            <a:r>
              <a:rPr lang="en-GB" altLang="en-US" sz="2400" dirty="0"/>
              <a:t> is a highly organized system of nervous tissue that detects, relays and co-ordinates information about an organism’s internal and external environment.</a:t>
            </a:r>
            <a:endParaRPr lang="en-US" altLang="en-US" sz="2400" dirty="0"/>
          </a:p>
        </p:txBody>
      </p:sp>
      <p:sp>
        <p:nvSpPr>
          <p:cNvPr id="805923" name="Text Box 35"/>
          <p:cNvSpPr txBox="1">
            <a:spLocks noChangeArrowheads="1"/>
          </p:cNvSpPr>
          <p:nvPr/>
        </p:nvSpPr>
        <p:spPr bwMode="auto">
          <a:xfrm>
            <a:off x="358775" y="3773488"/>
            <a:ext cx="4213225" cy="2308324"/>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dirty="0"/>
              <a:t>All nervous systems contain nerve cells, called</a:t>
            </a:r>
            <a:r>
              <a:rPr lang="en-GB" altLang="en-US" sz="2400" b="1" dirty="0">
                <a:solidFill>
                  <a:srgbClr val="10BC45"/>
                </a:solidFill>
              </a:rPr>
              <a:t> neurones</a:t>
            </a:r>
            <a:r>
              <a:rPr lang="en-GB" altLang="en-US" sz="2400" dirty="0"/>
              <a:t>, </a:t>
            </a:r>
            <a:br>
              <a:rPr lang="en-GB" altLang="en-US" sz="2400" dirty="0"/>
            </a:br>
            <a:r>
              <a:rPr lang="en-GB" altLang="en-US" sz="2400" dirty="0"/>
              <a:t>which convey information in the form of nerve impulses. They can produce a rapid, localized response.</a:t>
            </a:r>
          </a:p>
        </p:txBody>
      </p:sp>
      <p:pic>
        <p:nvPicPr>
          <p:cNvPr id="11269" name="Picture 45" descr="nervecellsSPLmod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952500"/>
            <a:ext cx="3810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73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5923"/>
                                        </p:tgtEl>
                                        <p:attrNameLst>
                                          <p:attrName>style.visibility</p:attrName>
                                        </p:attrNameLst>
                                      </p:cBhvr>
                                      <p:to>
                                        <p:strVal val="visible"/>
                                      </p:to>
                                    </p:set>
                                    <p:animEffect transition="in" filter="dissolve">
                                      <p:cBhvr>
                                        <p:cTn id="7" dur="500"/>
                                        <p:tgtEl>
                                          <p:spTgt spid="805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2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2"/>
              </a:rPr>
              <a:t>http://www.youtube.com/watch?v=rWrnz-CiM7A</a:t>
            </a:r>
            <a:endParaRPr lang="en-GB" dirty="0"/>
          </a:p>
        </p:txBody>
      </p:sp>
      <p:pic>
        <p:nvPicPr>
          <p:cNvPr id="4" name="Picture 5" descr="Synap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3808" y="1988840"/>
            <a:ext cx="3665760" cy="323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677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531813"/>
            <a:ext cx="8229600" cy="1949451"/>
          </a:xfrm>
        </p:spPr>
        <p:txBody>
          <a:bodyPr/>
          <a:lstStyle/>
          <a:p>
            <a:pPr eaLnBrk="1" hangingPunct="1"/>
            <a:r>
              <a:rPr lang="en-GB" altLang="en-US" dirty="0">
                <a:latin typeface="Calibri" panose="020F0502020204030204" pitchFamily="34" charset="0"/>
              </a:rPr>
              <a:t>What happens at a synapse?</a:t>
            </a:r>
            <a:endParaRPr lang="en-US" altLang="en-US" dirty="0">
              <a:latin typeface="Calibri" panose="020F0502020204030204" pitchFamily="34" charset="0"/>
            </a:endParaRPr>
          </a:p>
        </p:txBody>
      </p:sp>
      <p:pic>
        <p:nvPicPr>
          <p:cNvPr id="1028" name="ShockwaveFlash1JPG" descr="Nervous_synapse_animation_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r:id="rId1" imgW="1828800" imgH="1828800"/>
        </mc:Choice>
        <mc:Fallback>
          <p:control r:id="rId1" imgW="1828800" imgH="182880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748776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Photo"/>
          <p:cNvPicPr>
            <a:picLocks noChangeAspect="1" noChangeArrowheads="1"/>
          </p:cNvPicPr>
          <p:nvPr/>
        </p:nvPicPr>
        <p:blipFill>
          <a:blip r:embed="rId2">
            <a:extLst>
              <a:ext uri="{28A0092B-C50C-407E-A947-70E740481C1C}">
                <a14:useLocalDpi xmlns:a14="http://schemas.microsoft.com/office/drawing/2010/main" val="0"/>
              </a:ext>
            </a:extLst>
          </a:blip>
          <a:srcRect l="-4062" b="56036"/>
          <a:stretch>
            <a:fillRect/>
          </a:stretch>
        </p:blipFill>
        <p:spPr bwMode="auto">
          <a:xfrm>
            <a:off x="-323850" y="1052513"/>
            <a:ext cx="9285288"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179388" y="4941888"/>
            <a:ext cx="3059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pPr>
            <a:endParaRPr lang="en-US" sz="1400">
              <a:latin typeface="Comic Sans MS" pitchFamily="66" charset="0"/>
            </a:endParaRPr>
          </a:p>
        </p:txBody>
      </p:sp>
    </p:spTree>
    <p:extLst>
      <p:ext uri="{BB962C8B-B14F-4D97-AF65-F5344CB8AC3E}">
        <p14:creationId xmlns:p14="http://schemas.microsoft.com/office/powerpoint/2010/main" val="1426778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Photo"/>
          <p:cNvPicPr>
            <a:picLocks noChangeAspect="1" noChangeArrowheads="1"/>
          </p:cNvPicPr>
          <p:nvPr/>
        </p:nvPicPr>
        <p:blipFill>
          <a:blip r:embed="rId2">
            <a:extLst>
              <a:ext uri="{28A0092B-C50C-407E-A947-70E740481C1C}">
                <a14:useLocalDpi xmlns:a14="http://schemas.microsoft.com/office/drawing/2010/main" val="0"/>
              </a:ext>
            </a:extLst>
          </a:blip>
          <a:srcRect l="-8185" t="42741" b="14513"/>
          <a:stretch>
            <a:fillRect/>
          </a:stretch>
        </p:blipFill>
        <p:spPr bwMode="auto">
          <a:xfrm>
            <a:off x="-684213" y="549275"/>
            <a:ext cx="9652001"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0" name="Rectangle 6"/>
          <p:cNvSpPr>
            <a:spLocks noChangeArrowheads="1"/>
          </p:cNvSpPr>
          <p:nvPr/>
        </p:nvSpPr>
        <p:spPr bwMode="auto">
          <a:xfrm>
            <a:off x="250825" y="4292600"/>
            <a:ext cx="2519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a:latin typeface="Calibri" pitchFamily="34" charset="0"/>
              </a:rPr>
              <a:t>neurotransmitter molecules diffuse across the synaptic cleft</a:t>
            </a:r>
            <a:endParaRPr lang="en-US" sz="1400">
              <a:latin typeface="Calibri" pitchFamily="34" charset="0"/>
            </a:endParaRPr>
          </a:p>
        </p:txBody>
      </p:sp>
      <p:sp>
        <p:nvSpPr>
          <p:cNvPr id="226311" name="Rectangle 7"/>
          <p:cNvSpPr>
            <a:spLocks noChangeArrowheads="1"/>
          </p:cNvSpPr>
          <p:nvPr/>
        </p:nvSpPr>
        <p:spPr bwMode="auto">
          <a:xfrm>
            <a:off x="2771775" y="4724400"/>
            <a:ext cx="36718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dirty="0"/>
              <a:t>neurotransmitter receptors are membrane protein with binding sites with a shape complementary to the neurotransmitter</a:t>
            </a:r>
            <a:endParaRPr lang="en-US" dirty="0"/>
          </a:p>
        </p:txBody>
      </p:sp>
      <p:sp>
        <p:nvSpPr>
          <p:cNvPr id="226312" name="Rectangle 8"/>
          <p:cNvSpPr>
            <a:spLocks noChangeArrowheads="1"/>
          </p:cNvSpPr>
          <p:nvPr/>
        </p:nvSpPr>
        <p:spPr bwMode="auto">
          <a:xfrm>
            <a:off x="6694488" y="4941888"/>
            <a:ext cx="24495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dirty="0"/>
              <a:t>neurotransmitters broken down by enzymes so the ion channels to close and the receptors are available again and so the resting potential can be re-established </a:t>
            </a:r>
            <a:endParaRPr lang="en-US" sz="1400" dirty="0"/>
          </a:p>
        </p:txBody>
      </p:sp>
      <p:sp>
        <p:nvSpPr>
          <p:cNvPr id="226313" name="Rectangle 9"/>
          <p:cNvSpPr>
            <a:spLocks noChangeArrowheads="1"/>
          </p:cNvSpPr>
          <p:nvPr/>
        </p:nvSpPr>
        <p:spPr bwMode="auto">
          <a:xfrm>
            <a:off x="395288" y="5876925"/>
            <a:ext cx="607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400" b="1">
                <a:solidFill>
                  <a:srgbClr val="FF0000"/>
                </a:solidFill>
                <a:latin typeface="Calibri" pitchFamily="34" charset="0"/>
              </a:rPr>
              <a:t>this sequence takes 0.5 msec which results in a synaptic delay in the transmission of impulses</a:t>
            </a:r>
            <a:r>
              <a:rPr lang="en-GB">
                <a:solidFill>
                  <a:srgbClr val="FF0000"/>
                </a:solidFill>
                <a:latin typeface="Calibri" pitchFamily="34" charset="0"/>
              </a:rPr>
              <a:t>.</a:t>
            </a:r>
            <a:endParaRPr lang="en-US">
              <a:solidFill>
                <a:srgbClr val="FF0000"/>
              </a:solidFill>
              <a:latin typeface="Calibri" pitchFamily="34" charset="0"/>
            </a:endParaRPr>
          </a:p>
        </p:txBody>
      </p:sp>
    </p:spTree>
    <p:extLst>
      <p:ext uri="{BB962C8B-B14F-4D97-AF65-F5344CB8AC3E}">
        <p14:creationId xmlns:p14="http://schemas.microsoft.com/office/powerpoint/2010/main" val="1758529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6310">
                                            <p:txEl>
                                              <p:pRg st="0" end="0"/>
                                            </p:txEl>
                                          </p:spTgt>
                                        </p:tgtEl>
                                        <p:attrNameLst>
                                          <p:attrName>style.visibility</p:attrName>
                                        </p:attrNameLst>
                                      </p:cBhvr>
                                      <p:to>
                                        <p:strVal val="visible"/>
                                      </p:to>
                                    </p:set>
                                    <p:anim calcmode="lin" valueType="num">
                                      <p:cBhvr>
                                        <p:cTn id="7" dur="500" fill="hold"/>
                                        <p:tgtEl>
                                          <p:spTgt spid="2263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63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63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26311">
                                            <p:txEl>
                                              <p:pRg st="0" end="0"/>
                                            </p:txEl>
                                          </p:spTgt>
                                        </p:tgtEl>
                                        <p:attrNameLst>
                                          <p:attrName>style.visibility</p:attrName>
                                        </p:attrNameLst>
                                      </p:cBhvr>
                                      <p:to>
                                        <p:strVal val="visible"/>
                                      </p:to>
                                    </p:set>
                                    <p:anim calcmode="lin" valueType="num">
                                      <p:cBhvr>
                                        <p:cTn id="14" dur="500" fill="hold"/>
                                        <p:tgtEl>
                                          <p:spTgt spid="2263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2631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2631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26312">
                                            <p:txEl>
                                              <p:pRg st="0" end="0"/>
                                            </p:txEl>
                                          </p:spTgt>
                                        </p:tgtEl>
                                        <p:attrNameLst>
                                          <p:attrName>style.visibility</p:attrName>
                                        </p:attrNameLst>
                                      </p:cBhvr>
                                      <p:to>
                                        <p:strVal val="visible"/>
                                      </p:to>
                                    </p:set>
                                    <p:anim calcmode="lin" valueType="num">
                                      <p:cBhvr>
                                        <p:cTn id="21" dur="500" fill="hold"/>
                                        <p:tgtEl>
                                          <p:spTgt spid="2263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263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26312">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226313">
                                            <p:txEl>
                                              <p:pRg st="0" end="0"/>
                                            </p:txEl>
                                          </p:spTgt>
                                        </p:tgtEl>
                                        <p:attrNameLst>
                                          <p:attrName>style.visibility</p:attrName>
                                        </p:attrNameLst>
                                      </p:cBhvr>
                                      <p:to>
                                        <p:strVal val="visible"/>
                                      </p:to>
                                    </p:set>
                                    <p:animEffect transition="in" filter="wheel(4)">
                                      <p:cBhvr>
                                        <p:cTn id="28" dur="500"/>
                                        <p:tgtEl>
                                          <p:spTgt spid="226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pic>
        <p:nvPicPr>
          <p:cNvPr id="2" name="Picture 5"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76323" t="42741" b="28957"/>
          <a:stretch/>
        </p:blipFill>
        <p:spPr bwMode="auto">
          <a:xfrm>
            <a:off x="483485" y="3501008"/>
            <a:ext cx="2157746" cy="29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76163" r="1" b="71265"/>
          <a:stretch/>
        </p:blipFill>
        <p:spPr bwMode="auto">
          <a:xfrm>
            <a:off x="3105785" y="3573239"/>
            <a:ext cx="2157746" cy="297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41123" r="36281" b="71096"/>
          <a:stretch/>
        </p:blipFill>
        <p:spPr bwMode="auto">
          <a:xfrm>
            <a:off x="431212" y="260647"/>
            <a:ext cx="2016224" cy="29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4807" r="66948" b="67572"/>
          <a:stretch/>
        </p:blipFill>
        <p:spPr bwMode="auto">
          <a:xfrm>
            <a:off x="3105785" y="188862"/>
            <a:ext cx="230097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40237" t="43439" r="37971" b="28358"/>
          <a:stretch/>
        </p:blipFill>
        <p:spPr bwMode="auto">
          <a:xfrm>
            <a:off x="5940152" y="3573239"/>
            <a:ext cx="194421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3110" t="44850" r="74291" b="30473"/>
          <a:stretch/>
        </p:blipFill>
        <p:spPr bwMode="auto">
          <a:xfrm>
            <a:off x="5652120" y="249713"/>
            <a:ext cx="2370788" cy="29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549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Flow chart task</a:t>
            </a:r>
          </a:p>
        </p:txBody>
      </p:sp>
      <p:sp>
        <p:nvSpPr>
          <p:cNvPr id="3" name="Content Placeholder 2"/>
          <p:cNvSpPr>
            <a:spLocks noGrp="1"/>
          </p:cNvSpPr>
          <p:nvPr>
            <p:ph idx="1"/>
          </p:nvPr>
        </p:nvSpPr>
        <p:spPr/>
        <p:txBody>
          <a:bodyPr/>
          <a:lstStyle/>
          <a:p>
            <a:r>
              <a:rPr lang="en-GB" dirty="0"/>
              <a:t>Write out all the events that occur at a synapse on separate </a:t>
            </a:r>
            <a:r>
              <a:rPr lang="en-GB" dirty="0" err="1"/>
              <a:t>postits</a:t>
            </a:r>
            <a:r>
              <a:rPr lang="en-GB" dirty="0"/>
              <a:t> and then lay them out and sort them out into the correct order</a:t>
            </a:r>
          </a:p>
        </p:txBody>
      </p:sp>
    </p:spTree>
    <p:extLst>
      <p:ext uri="{BB962C8B-B14F-4D97-AF65-F5344CB8AC3E}">
        <p14:creationId xmlns:p14="http://schemas.microsoft.com/office/powerpoint/2010/main" val="35852070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457200" y="-531813"/>
            <a:ext cx="8229600" cy="1949451"/>
          </a:xfrm>
        </p:spPr>
        <p:txBody>
          <a:bodyPr/>
          <a:lstStyle/>
          <a:p>
            <a:pPr eaLnBrk="1" hangingPunct="1"/>
            <a:r>
              <a:rPr lang="en-GB" altLang="en-US">
                <a:latin typeface="Comic Sans MS" pitchFamily="66" charset="0"/>
              </a:rPr>
              <a:t>Transmission across a synapse</a:t>
            </a:r>
          </a:p>
        </p:txBody>
      </p:sp>
      <p:sp>
        <p:nvSpPr>
          <p:cNvPr id="3076" name="Rectangle 5"/>
          <p:cNvSpPr>
            <a:spLocks noChangeArrowheads="1"/>
          </p:cNvSpPr>
          <p:nvPr/>
        </p:nvSpPr>
        <p:spPr bwMode="auto">
          <a:xfrm>
            <a:off x="457200" y="16002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lvl="1" eaLnBrk="1" hangingPunct="1">
              <a:lnSpc>
                <a:spcPct val="80000"/>
              </a:lnSpc>
              <a:spcBef>
                <a:spcPct val="20000"/>
              </a:spcBef>
            </a:pPr>
            <a:endParaRPr lang="en-GB" altLang="en-US" b="1"/>
          </a:p>
          <a:p>
            <a:pPr lvl="1" eaLnBrk="1" hangingPunct="1">
              <a:lnSpc>
                <a:spcPct val="80000"/>
              </a:lnSpc>
              <a:spcBef>
                <a:spcPct val="20000"/>
              </a:spcBef>
            </a:pPr>
            <a:endParaRPr lang="en-GB" altLang="en-US" b="1"/>
          </a:p>
          <a:p>
            <a:pPr lvl="1" eaLnBrk="1" hangingPunct="1">
              <a:lnSpc>
                <a:spcPct val="80000"/>
              </a:lnSpc>
              <a:spcBef>
                <a:spcPct val="20000"/>
              </a:spcBef>
            </a:pPr>
            <a:endParaRPr lang="en-GB" altLang="en-US" b="1"/>
          </a:p>
          <a:p>
            <a:pPr eaLnBrk="1" hangingPunct="1">
              <a:lnSpc>
                <a:spcPct val="80000"/>
              </a:lnSpc>
              <a:spcBef>
                <a:spcPct val="20000"/>
              </a:spcBef>
              <a:buFontTx/>
              <a:buChar char="•"/>
            </a:pPr>
            <a:endParaRPr lang="en-GB" altLang="en-US" b="1"/>
          </a:p>
          <a:p>
            <a:pPr eaLnBrk="1" hangingPunct="1">
              <a:lnSpc>
                <a:spcPct val="80000"/>
              </a:lnSpc>
              <a:spcBef>
                <a:spcPct val="20000"/>
              </a:spcBef>
            </a:pPr>
            <a:endParaRPr lang="en-GB" altLang="en-US" sz="1400"/>
          </a:p>
        </p:txBody>
      </p:sp>
      <p:pic>
        <p:nvPicPr>
          <p:cNvPr id="3077" name="ShockwaveFlash1JPG" descr="Nervous_sortdrag_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r:id="rId1" imgW="1828800" imgH="1828800"/>
        </mc:Choice>
        <mc:Fallback>
          <p:control r:id="rId1" imgW="1828800" imgH="182880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4001548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15913"/>
            <a:ext cx="8229600" cy="1733551"/>
          </a:xfrm>
        </p:spPr>
        <p:txBody>
          <a:bodyPr/>
          <a:lstStyle/>
          <a:p>
            <a:pPr eaLnBrk="1" hangingPunct="1"/>
            <a:r>
              <a:rPr lang="en-GB" altLang="en-US">
                <a:latin typeface="Comic Sans MS" pitchFamily="66" charset="0"/>
              </a:rPr>
              <a:t>The structure of the synapse</a:t>
            </a:r>
            <a:endParaRPr lang="en-US" altLang="en-US">
              <a:latin typeface="Comic Sans MS" pitchFamily="66" charset="0"/>
            </a:endParaRPr>
          </a:p>
        </p:txBody>
      </p:sp>
      <p:sp>
        <p:nvSpPr>
          <p:cNvPr id="4100" name="Text Box 5"/>
          <p:cNvSpPr txBox="1">
            <a:spLocks noChangeArrowheads="1"/>
          </p:cNvSpPr>
          <p:nvPr/>
        </p:nvSpPr>
        <p:spPr bwMode="auto">
          <a:xfrm>
            <a:off x="684213" y="908050"/>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en-GB" altLang="en-US"/>
          </a:p>
        </p:txBody>
      </p:sp>
      <p:pic>
        <p:nvPicPr>
          <p:cNvPr id="4101" name="ShockwaveFlash1JPG" descr="Nervous_synapse_dropdown_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r:id="rId1" imgW="1828800" imgH="1828800"/>
        </mc:Choice>
        <mc:Fallback>
          <p:control r:id="rId1" imgW="1828800" imgH="182880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035198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579296" cy="5577483"/>
          </a:xfrm>
        </p:spPr>
        <p:txBody>
          <a:bodyPr/>
          <a:lstStyle/>
          <a:p>
            <a:r>
              <a:rPr lang="en-GB" dirty="0">
                <a:hlinkClick r:id="rId2"/>
              </a:rPr>
              <a:t>Bozeman</a:t>
            </a:r>
            <a:endParaRPr lang="en-GB" dirty="0"/>
          </a:p>
          <a:p>
            <a:r>
              <a:rPr lang="en-GB" dirty="0">
                <a:hlinkClick r:id="rId3"/>
              </a:rPr>
              <a:t>Crash course</a:t>
            </a:r>
            <a:endParaRPr lang="en-GB"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772816"/>
            <a:ext cx="7117917" cy="454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6231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b="1" u="sng" dirty="0"/>
              <a:t>Features of synapses.</a:t>
            </a:r>
            <a:endParaRPr lang="en-US" b="1" u="sng" dirty="0"/>
          </a:p>
        </p:txBody>
      </p:sp>
      <p:sp>
        <p:nvSpPr>
          <p:cNvPr id="224259" name="Rectangle 3"/>
          <p:cNvSpPr>
            <a:spLocks noGrp="1" noChangeArrowheads="1"/>
          </p:cNvSpPr>
          <p:nvPr>
            <p:ph type="body" idx="1"/>
          </p:nvPr>
        </p:nvSpPr>
        <p:spPr>
          <a:xfrm>
            <a:off x="395536" y="1268760"/>
            <a:ext cx="8568952" cy="5112568"/>
          </a:xfrm>
        </p:spPr>
        <p:txBody>
          <a:bodyPr>
            <a:normAutofit/>
          </a:bodyPr>
          <a:lstStyle/>
          <a:p>
            <a:pPr marL="0" indent="0">
              <a:lnSpc>
                <a:spcPct val="90000"/>
              </a:lnSpc>
              <a:buNone/>
            </a:pPr>
            <a:r>
              <a:rPr lang="en-GB" sz="3600" b="1" dirty="0"/>
              <a:t>Unidirectional</a:t>
            </a:r>
          </a:p>
          <a:p>
            <a:pPr>
              <a:lnSpc>
                <a:spcPct val="90000"/>
              </a:lnSpc>
            </a:pPr>
            <a:r>
              <a:rPr lang="en-GB" dirty="0"/>
              <a:t>Enable impulses to be transmitted from one neurone to another, so enables nerve circuits to function.</a:t>
            </a:r>
          </a:p>
          <a:p>
            <a:pPr>
              <a:lnSpc>
                <a:spcPct val="90000"/>
              </a:lnSpc>
            </a:pPr>
            <a:r>
              <a:rPr lang="en-GB" dirty="0"/>
              <a:t>Pass impulses </a:t>
            </a:r>
            <a:r>
              <a:rPr lang="en-GB" b="1" dirty="0">
                <a:solidFill>
                  <a:srgbClr val="FF0000"/>
                </a:solidFill>
              </a:rPr>
              <a:t>IN ONE DIRECTION</a:t>
            </a:r>
            <a:r>
              <a:rPr lang="en-GB" dirty="0"/>
              <a:t> only.</a:t>
            </a:r>
          </a:p>
          <a:p>
            <a:r>
              <a:rPr lang="en-GB" dirty="0"/>
              <a:t>Act as junctions – since synaptic vesicles are present only in the knob of the presynaptic neurone, impulses can only pass across a synapse in one direction.</a:t>
            </a:r>
          </a:p>
        </p:txBody>
      </p:sp>
    </p:spTree>
    <p:extLst>
      <p:ext uri="{BB962C8B-B14F-4D97-AF65-F5344CB8AC3E}">
        <p14:creationId xmlns:p14="http://schemas.microsoft.com/office/powerpoint/2010/main" val="33502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animEffect transition="in" filter="dissolve">
                                      <p:cBhvr>
                                        <p:cTn id="7" dur="500"/>
                                        <p:tgtEl>
                                          <p:spTgt spid="224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259">
                                            <p:txEl>
                                              <p:pRg st="0" end="0"/>
                                            </p:txEl>
                                          </p:spTgt>
                                        </p:tgtEl>
                                        <p:attrNameLst>
                                          <p:attrName>style.visibility</p:attrName>
                                        </p:attrNameLst>
                                      </p:cBhvr>
                                      <p:to>
                                        <p:strVal val="visible"/>
                                      </p:to>
                                    </p:set>
                                    <p:animEffect transition="in" filter="dissolve">
                                      <p:cBhvr>
                                        <p:cTn id="12" dur="500"/>
                                        <p:tgtEl>
                                          <p:spTgt spid="224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slide(fromBottom)">
                                      <p:cBhvr>
                                        <p:cTn id="17" dur="500"/>
                                        <p:tgtEl>
                                          <p:spTgt spid="224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 main functions of the nervous system</a:t>
            </a:r>
          </a:p>
        </p:txBody>
      </p:sp>
      <p:sp>
        <p:nvSpPr>
          <p:cNvPr id="3" name="Content Placeholder 2"/>
          <p:cNvSpPr>
            <a:spLocks noGrp="1"/>
          </p:cNvSpPr>
          <p:nvPr>
            <p:ph idx="1"/>
          </p:nvPr>
        </p:nvSpPr>
        <p:spPr/>
        <p:txBody>
          <a:bodyPr/>
          <a:lstStyle/>
          <a:p>
            <a:pPr marL="0" indent="0">
              <a:buNone/>
            </a:pPr>
            <a:r>
              <a:rPr lang="en-GB" dirty="0"/>
              <a:t>• Detects changes or stimuli inside the body and from the surroundings.</a:t>
            </a:r>
          </a:p>
          <a:p>
            <a:pPr marL="0" indent="0">
              <a:buNone/>
            </a:pPr>
            <a:r>
              <a:rPr lang="en-GB" dirty="0"/>
              <a:t>• Processes the information.</a:t>
            </a:r>
          </a:p>
          <a:p>
            <a:pPr marL="0" indent="0">
              <a:buNone/>
            </a:pPr>
            <a:r>
              <a:rPr lang="en-GB" dirty="0"/>
              <a:t>• Initiates responses.</a:t>
            </a:r>
          </a:p>
        </p:txBody>
      </p:sp>
    </p:spTree>
    <p:extLst>
      <p:ext uri="{BB962C8B-B14F-4D97-AF65-F5344CB8AC3E}">
        <p14:creationId xmlns:p14="http://schemas.microsoft.com/office/powerpoint/2010/main" val="38589171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377067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b="1" u="sng" dirty="0"/>
              <a:t>Features of synapses.</a:t>
            </a:r>
            <a:endParaRPr lang="en-US" b="1" u="sng" dirty="0"/>
          </a:p>
        </p:txBody>
      </p:sp>
      <p:sp>
        <p:nvSpPr>
          <p:cNvPr id="224259" name="Rectangle 3"/>
          <p:cNvSpPr>
            <a:spLocks noGrp="1" noChangeArrowheads="1"/>
          </p:cNvSpPr>
          <p:nvPr>
            <p:ph type="body" idx="1"/>
          </p:nvPr>
        </p:nvSpPr>
        <p:spPr>
          <a:xfrm>
            <a:off x="395536" y="1268760"/>
            <a:ext cx="8568952" cy="5112568"/>
          </a:xfrm>
        </p:spPr>
        <p:txBody>
          <a:bodyPr>
            <a:normAutofit/>
          </a:bodyPr>
          <a:lstStyle/>
          <a:p>
            <a:pPr marL="0" indent="0">
              <a:lnSpc>
                <a:spcPct val="90000"/>
              </a:lnSpc>
              <a:buNone/>
            </a:pPr>
            <a:r>
              <a:rPr lang="en-GB" sz="3600" b="1" dirty="0"/>
              <a:t>Summation</a:t>
            </a:r>
          </a:p>
          <a:p>
            <a:pPr>
              <a:lnSpc>
                <a:spcPct val="90000"/>
              </a:lnSpc>
            </a:pPr>
            <a:r>
              <a:rPr lang="en-GB" dirty="0"/>
              <a:t>Low-frequency action potential often lead to the release of insufficient concentrations of neurotransmitter to trigger an action potential in the post synaptic neurone.</a:t>
            </a:r>
          </a:p>
          <a:p>
            <a:pPr>
              <a:lnSpc>
                <a:spcPct val="90000"/>
              </a:lnSpc>
            </a:pPr>
            <a:r>
              <a:rPr lang="en-GB" dirty="0"/>
              <a:t>They can, however, do so in a process called summation which entails a rapid build up neurotransmitter in the synapse by one of two methods:</a:t>
            </a:r>
          </a:p>
        </p:txBody>
      </p:sp>
    </p:spTree>
    <p:extLst>
      <p:ext uri="{BB962C8B-B14F-4D97-AF65-F5344CB8AC3E}">
        <p14:creationId xmlns:p14="http://schemas.microsoft.com/office/powerpoint/2010/main" val="75779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dissolve">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dissolve">
                                      <p:cBhvr>
                                        <p:cTn id="17" dur="500"/>
                                        <p:tgtEl>
                                          <p:spTgt spid="224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99392"/>
            <a:ext cx="8229600" cy="1143000"/>
          </a:xfrm>
        </p:spPr>
        <p:txBody>
          <a:bodyPr/>
          <a:lstStyle/>
          <a:p>
            <a:r>
              <a:rPr lang="en-GB" dirty="0"/>
              <a:t>Spatial summation</a:t>
            </a:r>
          </a:p>
        </p:txBody>
      </p:sp>
      <p:sp>
        <p:nvSpPr>
          <p:cNvPr id="3" name="Content Placeholder 2"/>
          <p:cNvSpPr>
            <a:spLocks noGrp="1"/>
          </p:cNvSpPr>
          <p:nvPr>
            <p:ph idx="1"/>
          </p:nvPr>
        </p:nvSpPr>
        <p:spPr>
          <a:xfrm>
            <a:off x="0" y="836712"/>
            <a:ext cx="9144000" cy="4525963"/>
          </a:xfrm>
        </p:spPr>
        <p:txBody>
          <a:bodyPr/>
          <a:lstStyle/>
          <a:p>
            <a:r>
              <a:rPr lang="en-GB" dirty="0"/>
              <a:t>A number of presynaptic neurones together release enough neurotransmitter to exceed the threshold value of the post synaptic neurone therefore triggering a new action potential</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835598"/>
            <a:ext cx="6530727" cy="40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3080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0" y="-315416"/>
            <a:ext cx="8507288" cy="1143000"/>
          </a:xfrm>
        </p:spPr>
        <p:txBody>
          <a:bodyPr/>
          <a:lstStyle/>
          <a:p>
            <a:r>
              <a:rPr lang="en-GB" dirty="0"/>
              <a:t>Temporal summation</a:t>
            </a:r>
          </a:p>
        </p:txBody>
      </p:sp>
      <p:sp>
        <p:nvSpPr>
          <p:cNvPr id="3" name="Content Placeholder 2"/>
          <p:cNvSpPr>
            <a:spLocks noGrp="1"/>
          </p:cNvSpPr>
          <p:nvPr>
            <p:ph idx="1"/>
          </p:nvPr>
        </p:nvSpPr>
        <p:spPr>
          <a:xfrm>
            <a:off x="14390" y="908720"/>
            <a:ext cx="4629618" cy="5472608"/>
          </a:xfrm>
        </p:spPr>
        <p:txBody>
          <a:bodyPr>
            <a:normAutofit lnSpcReduction="10000"/>
          </a:bodyPr>
          <a:lstStyle/>
          <a:p>
            <a:r>
              <a:rPr lang="en-GB" dirty="0"/>
              <a:t>A single presynaptic neurone releases neurotransmitter many times over a very short period.</a:t>
            </a:r>
          </a:p>
          <a:p>
            <a:r>
              <a:rPr lang="en-GB" dirty="0"/>
              <a:t>If the concentration of neurotransmitter is high enough to reach the threshold value a new action potential is triggered</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430" y="1484784"/>
            <a:ext cx="44386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215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altLang="en-US" dirty="0"/>
              <a:t>Some neurotransmitters and their receptors are excitatory, i.e. they create a new action potential in the postsynaptic </a:t>
            </a:r>
            <a:r>
              <a:rPr lang="en-US" altLang="en-US" dirty="0" err="1"/>
              <a:t>neurone</a:t>
            </a:r>
            <a:r>
              <a:rPr lang="en-US" altLang="en-US" dirty="0"/>
              <a:t>. </a:t>
            </a:r>
          </a:p>
          <a:p>
            <a:r>
              <a:rPr lang="en-US" altLang="en-US" dirty="0"/>
              <a:t>Others are inhibitory, i.e. they make it less likely that a new action potential will be created in the postsynaptic </a:t>
            </a:r>
            <a:r>
              <a:rPr lang="en-US" altLang="en-US" dirty="0" err="1"/>
              <a:t>neurone</a:t>
            </a:r>
            <a:r>
              <a:rPr lang="en-US" altLang="en-US" dirty="0"/>
              <a:t>.</a:t>
            </a:r>
          </a:p>
          <a:p>
            <a:endParaRPr lang="en-GB" dirty="0"/>
          </a:p>
        </p:txBody>
      </p:sp>
    </p:spTree>
    <p:extLst>
      <p:ext uri="{BB962C8B-B14F-4D97-AF65-F5344CB8AC3E}">
        <p14:creationId xmlns:p14="http://schemas.microsoft.com/office/powerpoint/2010/main" val="14986553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rtlCol="0">
            <a:normAutofit fontScale="90000"/>
          </a:bodyPr>
          <a:lstStyle/>
          <a:p>
            <a:pPr>
              <a:defRPr/>
            </a:pPr>
            <a:r>
              <a:rPr lang="en-GB" sz="4000" b="1" u="sng" dirty="0">
                <a:latin typeface="Calibri" panose="020F0502020204030204" pitchFamily="34" charset="0"/>
              </a:rPr>
              <a:t>Types of synapse -  Excitatory synapses</a:t>
            </a:r>
            <a:endParaRPr lang="en-US" sz="4000" b="1" dirty="0">
              <a:latin typeface="Calibri" panose="020F0502020204030204" pitchFamily="34" charset="0"/>
            </a:endParaRPr>
          </a:p>
        </p:txBody>
      </p:sp>
      <p:sp>
        <p:nvSpPr>
          <p:cNvPr id="223235" name="Rectangle 3"/>
          <p:cNvSpPr>
            <a:spLocks noGrp="1" noChangeArrowheads="1"/>
          </p:cNvSpPr>
          <p:nvPr>
            <p:ph type="body" idx="1"/>
          </p:nvPr>
        </p:nvSpPr>
        <p:spPr/>
        <p:txBody>
          <a:bodyPr/>
          <a:lstStyle/>
          <a:p>
            <a:r>
              <a:rPr lang="en-GB" sz="2800" dirty="0">
                <a:latin typeface="Calibri" panose="020F0502020204030204" pitchFamily="34" charset="0"/>
              </a:rPr>
              <a:t>Binding of neurotransmitter to postsynaptic neurone </a:t>
            </a:r>
          </a:p>
          <a:p>
            <a:r>
              <a:rPr lang="en-GB" sz="2800" dirty="0">
                <a:latin typeface="Calibri" panose="020F0502020204030204" pitchFamily="34" charset="0"/>
              </a:rPr>
              <a:t>opens Na+ gated channels </a:t>
            </a:r>
          </a:p>
          <a:p>
            <a:r>
              <a:rPr lang="en-GB" sz="2800" dirty="0">
                <a:latin typeface="Calibri" panose="020F0502020204030204" pitchFamily="34" charset="0"/>
                <a:sym typeface="Wingdings" pitchFamily="2" charset="2"/>
              </a:rPr>
              <a:t></a:t>
            </a:r>
            <a:r>
              <a:rPr lang="en-GB" sz="2800" dirty="0">
                <a:latin typeface="Calibri" panose="020F0502020204030204" pitchFamily="34" charset="0"/>
              </a:rPr>
              <a:t> Na+ diffuses</a:t>
            </a:r>
            <a:r>
              <a:rPr lang="en-GB" sz="2800" dirty="0">
                <a:solidFill>
                  <a:srgbClr val="FF0000"/>
                </a:solidFill>
                <a:latin typeface="Calibri" panose="020F0502020204030204" pitchFamily="34" charset="0"/>
              </a:rPr>
              <a:t> </a:t>
            </a:r>
            <a:r>
              <a:rPr lang="en-GB" sz="2800" b="1" dirty="0">
                <a:solidFill>
                  <a:srgbClr val="FF0000"/>
                </a:solidFill>
                <a:latin typeface="Calibri" panose="020F0502020204030204" pitchFamily="34" charset="0"/>
              </a:rPr>
              <a:t>IN</a:t>
            </a:r>
            <a:r>
              <a:rPr lang="en-GB" sz="2800" dirty="0">
                <a:latin typeface="Calibri" panose="020F0502020204030204" pitchFamily="34" charset="0"/>
              </a:rPr>
              <a:t> </a:t>
            </a:r>
          </a:p>
          <a:p>
            <a:r>
              <a:rPr lang="en-GB" sz="2800" dirty="0">
                <a:latin typeface="Calibri" panose="020F0502020204030204" pitchFamily="34" charset="0"/>
                <a:sym typeface="Wingdings" pitchFamily="2" charset="2"/>
              </a:rPr>
              <a:t></a:t>
            </a:r>
            <a:r>
              <a:rPr lang="en-GB" sz="2800" dirty="0">
                <a:latin typeface="Calibri" panose="020F0502020204030204" pitchFamily="34" charset="0"/>
              </a:rPr>
              <a:t>depolarisation </a:t>
            </a:r>
          </a:p>
          <a:p>
            <a:r>
              <a:rPr lang="en-GB" sz="2800" dirty="0">
                <a:latin typeface="Calibri" panose="020F0502020204030204" pitchFamily="34" charset="0"/>
                <a:sym typeface="Wingdings" pitchFamily="2" charset="2"/>
              </a:rPr>
              <a:t></a:t>
            </a:r>
            <a:r>
              <a:rPr lang="en-GB" sz="2800" dirty="0">
                <a:latin typeface="Calibri" panose="020F0502020204030204" pitchFamily="34" charset="0"/>
              </a:rPr>
              <a:t> action potentials </a:t>
            </a:r>
          </a:p>
          <a:p>
            <a:r>
              <a:rPr lang="en-GB" sz="2800" dirty="0">
                <a:solidFill>
                  <a:srgbClr val="0000FF"/>
                </a:solidFill>
                <a:latin typeface="Calibri" panose="020F0502020204030204" pitchFamily="34" charset="0"/>
              </a:rPr>
              <a:t>so nerve impulses can continue around the nerve circuit</a:t>
            </a:r>
            <a:r>
              <a:rPr lang="en-GB" sz="2800" dirty="0">
                <a:latin typeface="Calibri" panose="020F0502020204030204" pitchFamily="34" charset="0"/>
              </a:rPr>
              <a:t>.</a:t>
            </a:r>
            <a:endParaRPr lang="en-GB" sz="2800" b="1" dirty="0">
              <a:latin typeface="Calibri" panose="020F0502020204030204" pitchFamily="34" charset="0"/>
            </a:endParaRPr>
          </a:p>
        </p:txBody>
      </p:sp>
    </p:spTree>
    <p:extLst>
      <p:ext uri="{BB962C8B-B14F-4D97-AF65-F5344CB8AC3E}">
        <p14:creationId xmlns:p14="http://schemas.microsoft.com/office/powerpoint/2010/main" val="49444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slide(fromBottom)">
                                      <p:cBhvr>
                                        <p:cTn id="7" dur="500"/>
                                        <p:tgtEl>
                                          <p:spTgt spid="22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slide(fromBottom)">
                                      <p:cBhvr>
                                        <p:cTn id="12" dur="500"/>
                                        <p:tgtEl>
                                          <p:spTgt spid="223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23235">
                                            <p:txEl>
                                              <p:pRg st="2" end="2"/>
                                            </p:txEl>
                                          </p:spTgt>
                                        </p:tgtEl>
                                        <p:attrNameLst>
                                          <p:attrName>style.visibility</p:attrName>
                                        </p:attrNameLst>
                                      </p:cBhvr>
                                      <p:to>
                                        <p:strVal val="visible"/>
                                      </p:to>
                                    </p:set>
                                    <p:anim calcmode="lin" valueType="num">
                                      <p:cBhvr>
                                        <p:cTn id="17" dur="500" fill="hold"/>
                                        <p:tgtEl>
                                          <p:spTgt spid="22323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2323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2323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23235">
                                            <p:txEl>
                                              <p:pRg st="3" end="3"/>
                                            </p:txEl>
                                          </p:spTgt>
                                        </p:tgtEl>
                                        <p:attrNameLst>
                                          <p:attrName>style.visibility</p:attrName>
                                        </p:attrNameLst>
                                      </p:cBhvr>
                                      <p:to>
                                        <p:strVal val="visible"/>
                                      </p:to>
                                    </p:set>
                                    <p:animEffect transition="in" filter="slide(fromBottom)">
                                      <p:cBhvr>
                                        <p:cTn id="24" dur="500"/>
                                        <p:tgtEl>
                                          <p:spTgt spid="22323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23235">
                                            <p:txEl>
                                              <p:pRg st="4" end="4"/>
                                            </p:txEl>
                                          </p:spTgt>
                                        </p:tgtEl>
                                        <p:attrNameLst>
                                          <p:attrName>style.visibility</p:attrName>
                                        </p:attrNameLst>
                                      </p:cBhvr>
                                      <p:to>
                                        <p:strVal val="visible"/>
                                      </p:to>
                                    </p:set>
                                    <p:animEffect transition="in" filter="slide(fromBottom)">
                                      <p:cBhvr>
                                        <p:cTn id="29" dur="500"/>
                                        <p:tgtEl>
                                          <p:spTgt spid="22323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223235">
                                            <p:txEl>
                                              <p:pRg st="5" end="5"/>
                                            </p:txEl>
                                          </p:spTgt>
                                        </p:tgtEl>
                                        <p:attrNameLst>
                                          <p:attrName>style.visibility</p:attrName>
                                        </p:attrNameLst>
                                      </p:cBhvr>
                                      <p:to>
                                        <p:strVal val="visible"/>
                                      </p:to>
                                    </p:set>
                                    <p:animEffect transition="in" filter="wheel(4)">
                                      <p:cBhvr>
                                        <p:cTn id="34" dur="500"/>
                                        <p:tgtEl>
                                          <p:spTgt spid="223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5536" y="-171400"/>
            <a:ext cx="8229600" cy="1143000"/>
          </a:xfrm>
        </p:spPr>
        <p:txBody>
          <a:bodyPr>
            <a:normAutofit/>
          </a:bodyPr>
          <a:lstStyle/>
          <a:p>
            <a:r>
              <a:rPr lang="en-GB" b="1" dirty="0">
                <a:latin typeface="Calibri" panose="020F0502020204030204" pitchFamily="34" charset="0"/>
              </a:rPr>
              <a:t>Inhibitory synapses</a:t>
            </a:r>
            <a:endParaRPr lang="en-US" dirty="0">
              <a:latin typeface="Calibri" panose="020F0502020204030204" pitchFamily="34" charset="0"/>
            </a:endParaRPr>
          </a:p>
        </p:txBody>
      </p:sp>
      <p:sp>
        <p:nvSpPr>
          <p:cNvPr id="243715" name="Rectangle 3"/>
          <p:cNvSpPr>
            <a:spLocks noGrp="1" noChangeArrowheads="1"/>
          </p:cNvSpPr>
          <p:nvPr>
            <p:ph type="body" idx="1"/>
          </p:nvPr>
        </p:nvSpPr>
        <p:spPr>
          <a:xfrm>
            <a:off x="251520" y="908720"/>
            <a:ext cx="8784976" cy="5472608"/>
          </a:xfrm>
        </p:spPr>
        <p:txBody>
          <a:bodyPr>
            <a:normAutofit fontScale="92500" lnSpcReduction="10000"/>
          </a:bodyPr>
          <a:lstStyle/>
          <a:p>
            <a:r>
              <a:rPr lang="en-GB" sz="2800" dirty="0">
                <a:latin typeface="Calibri" panose="020F0502020204030204" pitchFamily="34" charset="0"/>
              </a:rPr>
              <a:t>Neurotransmitter released which binds to chloride ion protein channels on post synaptic neurone causing channels to open.</a:t>
            </a:r>
          </a:p>
          <a:p>
            <a:r>
              <a:rPr lang="en-GB" sz="2800" dirty="0">
                <a:latin typeface="Calibri" panose="020F0502020204030204" pitchFamily="34" charset="0"/>
              </a:rPr>
              <a:t>Cl</a:t>
            </a:r>
            <a:r>
              <a:rPr lang="en-GB" sz="2800" baseline="30000" dirty="0">
                <a:latin typeface="Calibri" panose="020F0502020204030204" pitchFamily="34" charset="0"/>
              </a:rPr>
              <a:t>-</a:t>
            </a:r>
            <a:r>
              <a:rPr lang="en-GB" sz="2800" dirty="0">
                <a:latin typeface="Calibri" panose="020F0502020204030204" pitchFamily="34" charset="0"/>
              </a:rPr>
              <a:t> diffuse </a:t>
            </a:r>
            <a:r>
              <a:rPr lang="en-GB" sz="2800" dirty="0">
                <a:solidFill>
                  <a:srgbClr val="FF0000"/>
                </a:solidFill>
                <a:latin typeface="Calibri" panose="020F0502020204030204" pitchFamily="34" charset="0"/>
              </a:rPr>
              <a:t>IN </a:t>
            </a:r>
            <a:r>
              <a:rPr lang="en-GB" sz="2800" dirty="0">
                <a:latin typeface="Calibri" panose="020F0502020204030204" pitchFamily="34" charset="0"/>
              </a:rPr>
              <a:t>to postsynaptic neurone by facilitated diffusion</a:t>
            </a:r>
          </a:p>
          <a:p>
            <a:r>
              <a:rPr lang="en-GB" sz="2800" dirty="0">
                <a:latin typeface="Calibri" panose="020F0502020204030204" pitchFamily="34" charset="0"/>
              </a:rPr>
              <a:t>The binding of the neurotransmitter causes opening of potassium gated channels</a:t>
            </a:r>
          </a:p>
          <a:p>
            <a:r>
              <a:rPr lang="en-GB" sz="2800" dirty="0">
                <a:latin typeface="Calibri" panose="020F0502020204030204" pitchFamily="34" charset="0"/>
              </a:rPr>
              <a:t>K+ diffuses </a:t>
            </a:r>
            <a:r>
              <a:rPr lang="en-GB" sz="2800" b="1" dirty="0">
                <a:solidFill>
                  <a:srgbClr val="FF0000"/>
                </a:solidFill>
                <a:latin typeface="Calibri" panose="020F0502020204030204" pitchFamily="34" charset="0"/>
              </a:rPr>
              <a:t>OUT</a:t>
            </a:r>
            <a:r>
              <a:rPr lang="en-GB" sz="2800" dirty="0">
                <a:solidFill>
                  <a:srgbClr val="FF0000"/>
                </a:solidFill>
                <a:latin typeface="Calibri" panose="020F0502020204030204" pitchFamily="34" charset="0"/>
              </a:rPr>
              <a:t> </a:t>
            </a:r>
            <a:r>
              <a:rPr lang="en-GB" sz="2800" dirty="0">
                <a:latin typeface="Calibri" panose="020F0502020204030204" pitchFamily="34" charset="0"/>
                <a:sym typeface="Wingdings" pitchFamily="2" charset="2"/>
              </a:rPr>
              <a:t></a:t>
            </a:r>
            <a:r>
              <a:rPr lang="en-GB" sz="2800" dirty="0">
                <a:latin typeface="Calibri" panose="020F0502020204030204" pitchFamily="34" charset="0"/>
              </a:rPr>
              <a:t> inside of neurone becomes </a:t>
            </a:r>
            <a:r>
              <a:rPr lang="en-GB" sz="2800" dirty="0">
                <a:solidFill>
                  <a:srgbClr val="FF0000"/>
                </a:solidFill>
                <a:latin typeface="Calibri" panose="020F0502020204030204" pitchFamily="34" charset="0"/>
              </a:rPr>
              <a:t>even more negative (from -65mV to -80mv)</a:t>
            </a:r>
            <a:r>
              <a:rPr lang="en-GB" sz="2800" dirty="0">
                <a:latin typeface="Calibri" panose="020F0502020204030204" pitchFamily="34" charset="0"/>
              </a:rPr>
              <a:t> </a:t>
            </a:r>
          </a:p>
          <a:p>
            <a:r>
              <a:rPr lang="en-GB" sz="2800" dirty="0">
                <a:latin typeface="Calibri" panose="020F0502020204030204" pitchFamily="34" charset="0"/>
              </a:rPr>
              <a:t>The membrane is said to be hyperpolarised meaning needs </a:t>
            </a:r>
            <a:r>
              <a:rPr lang="en-GB" sz="2800" dirty="0" err="1">
                <a:latin typeface="Calibri" panose="020F0502020204030204" pitchFamily="34" charset="0"/>
              </a:rPr>
              <a:t>avery</a:t>
            </a:r>
            <a:r>
              <a:rPr lang="en-GB" sz="2800" dirty="0">
                <a:latin typeface="Calibri" panose="020F0502020204030204" pitchFamily="34" charset="0"/>
              </a:rPr>
              <a:t> large influx of Na+ to raise to threshold value </a:t>
            </a:r>
            <a:r>
              <a:rPr lang="en-GB" sz="2800" dirty="0" err="1">
                <a:latin typeface="Calibri" panose="020F0502020204030204" pitchFamily="34" charset="0"/>
              </a:rPr>
              <a:t>ie</a:t>
            </a:r>
            <a:r>
              <a:rPr lang="en-GB" sz="2800" dirty="0">
                <a:latin typeface="Calibri" panose="020F0502020204030204" pitchFamily="34" charset="0"/>
              </a:rPr>
              <a:t> very difficult to depolarise membrane </a:t>
            </a:r>
          </a:p>
          <a:p>
            <a:r>
              <a:rPr lang="en-GB" sz="2800" dirty="0">
                <a:latin typeface="Calibri" panose="020F0502020204030204" pitchFamily="34" charset="0"/>
                <a:sym typeface="Wingdings" pitchFamily="2" charset="2"/>
              </a:rPr>
              <a:t></a:t>
            </a:r>
            <a:r>
              <a:rPr lang="en-GB" sz="2800" dirty="0">
                <a:latin typeface="Calibri" panose="020F0502020204030204" pitchFamily="34" charset="0"/>
              </a:rPr>
              <a:t> no action potentials </a:t>
            </a:r>
          </a:p>
          <a:p>
            <a:r>
              <a:rPr lang="en-GB" sz="2800" dirty="0">
                <a:solidFill>
                  <a:srgbClr val="0000FF"/>
                </a:solidFill>
                <a:latin typeface="Calibri" panose="020F0502020204030204" pitchFamily="34" charset="0"/>
              </a:rPr>
              <a:t>so nerve impulses cannot continue around the nerve circuit.</a:t>
            </a:r>
            <a:endParaRPr lang="en-US" sz="2800" dirty="0">
              <a:solidFill>
                <a:srgbClr val="0000FF"/>
              </a:solidFill>
              <a:latin typeface="Calibri" panose="020F0502020204030204" pitchFamily="34" charset="0"/>
            </a:endParaRPr>
          </a:p>
          <a:p>
            <a:endParaRPr lang="en-US" sz="2800" dirty="0">
              <a:solidFill>
                <a:srgbClr val="0000FF"/>
              </a:solidFill>
              <a:latin typeface="Comic Sans MS" pitchFamily="66" charset="0"/>
            </a:endParaRPr>
          </a:p>
        </p:txBody>
      </p:sp>
    </p:spTree>
    <p:extLst>
      <p:ext uri="{BB962C8B-B14F-4D97-AF65-F5344CB8AC3E}">
        <p14:creationId xmlns:p14="http://schemas.microsoft.com/office/powerpoint/2010/main" val="34968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slide(fromBottom)">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slide(fromBottom)">
                                      <p:cBhvr>
                                        <p:cTn id="12" dur="500"/>
                                        <p:tgtEl>
                                          <p:spTgt spid="243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slide(fromBottom)">
                                      <p:cBhvr>
                                        <p:cTn id="17" dur="500"/>
                                        <p:tgtEl>
                                          <p:spTgt spid="243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 calcmode="lin" valueType="num">
                                      <p:cBhvr>
                                        <p:cTn id="22" dur="500" fill="hold"/>
                                        <p:tgtEl>
                                          <p:spTgt spid="24371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4371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437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43715">
                                            <p:txEl>
                                              <p:pRg st="4" end="4"/>
                                            </p:txEl>
                                          </p:spTgt>
                                        </p:tgtEl>
                                        <p:attrNameLst>
                                          <p:attrName>style.visibility</p:attrName>
                                        </p:attrNameLst>
                                      </p:cBhvr>
                                      <p:to>
                                        <p:strVal val="visible"/>
                                      </p:to>
                                    </p:set>
                                    <p:anim calcmode="lin" valueType="num">
                                      <p:cBhvr>
                                        <p:cTn id="29" dur="500" fill="hold"/>
                                        <p:tgtEl>
                                          <p:spTgt spid="24371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4371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4371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243715">
                                            <p:txEl>
                                              <p:pRg st="5" end="5"/>
                                            </p:txEl>
                                          </p:spTgt>
                                        </p:tgtEl>
                                        <p:attrNameLst>
                                          <p:attrName>style.visibility</p:attrName>
                                        </p:attrNameLst>
                                      </p:cBhvr>
                                      <p:to>
                                        <p:strVal val="visible"/>
                                      </p:to>
                                    </p:set>
                                    <p:animEffect transition="in" filter="slide(fromBottom)">
                                      <p:cBhvr>
                                        <p:cTn id="36" dur="500"/>
                                        <p:tgtEl>
                                          <p:spTgt spid="243715">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243715">
                                            <p:txEl>
                                              <p:pRg st="6" end="6"/>
                                            </p:txEl>
                                          </p:spTgt>
                                        </p:tgtEl>
                                        <p:attrNameLst>
                                          <p:attrName>style.visibility</p:attrName>
                                        </p:attrNameLst>
                                      </p:cBhvr>
                                      <p:to>
                                        <p:strVal val="visible"/>
                                      </p:to>
                                    </p:set>
                                    <p:animEffect transition="in" filter="wheel(4)">
                                      <p:cBhvr>
                                        <p:cTn id="41" dur="500"/>
                                        <p:tgtEl>
                                          <p:spTgt spid="243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Functions of synapses</a:t>
            </a:r>
          </a:p>
        </p:txBody>
      </p:sp>
      <p:sp>
        <p:nvSpPr>
          <p:cNvPr id="3" name="Content Placeholder 2"/>
          <p:cNvSpPr>
            <a:spLocks noGrp="1"/>
          </p:cNvSpPr>
          <p:nvPr>
            <p:ph idx="1"/>
          </p:nvPr>
        </p:nvSpPr>
        <p:spPr/>
        <p:txBody>
          <a:bodyPr>
            <a:normAutofit lnSpcReduction="10000"/>
          </a:bodyPr>
          <a:lstStyle/>
          <a:p>
            <a:r>
              <a:rPr lang="en-GB" dirty="0"/>
              <a:t>Synapses allow a single impulse from one neurone to initiate a new impulse in a number of different neurones at a synapse. This allows a single stimulus to create a number of simultaneous responses</a:t>
            </a:r>
          </a:p>
          <a:p>
            <a:r>
              <a:rPr lang="en-GB" dirty="0"/>
              <a:t>Synapses allow a number of impulses to be combined at a synapse. This allows nerve impulses from receptors reacting to different stimuli to contribute to a single response</a:t>
            </a:r>
          </a:p>
        </p:txBody>
      </p:sp>
    </p:spTree>
    <p:extLst>
      <p:ext uri="{BB962C8B-B14F-4D97-AF65-F5344CB8AC3E}">
        <p14:creationId xmlns:p14="http://schemas.microsoft.com/office/powerpoint/2010/main" val="233643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Effects of drugs</a:t>
            </a:r>
          </a:p>
        </p:txBody>
      </p:sp>
      <p:sp>
        <p:nvSpPr>
          <p:cNvPr id="3" name="Content Placeholder 2"/>
          <p:cNvSpPr>
            <a:spLocks noGrp="1"/>
          </p:cNvSpPr>
          <p:nvPr>
            <p:ph idx="1"/>
          </p:nvPr>
        </p:nvSpPr>
        <p:spPr/>
        <p:txBody>
          <a:bodyPr>
            <a:normAutofit/>
          </a:bodyPr>
          <a:lstStyle/>
          <a:p>
            <a:r>
              <a:rPr lang="en-GB" dirty="0"/>
              <a:t>A psychoactive drug acts on the CNS where it alters brain function resulting in temporary changes in perception, mood, consciousness and behaviour. These effects are due to their action on synapses.</a:t>
            </a:r>
          </a:p>
        </p:txBody>
      </p:sp>
    </p:spTree>
    <p:extLst>
      <p:ext uri="{BB962C8B-B14F-4D97-AF65-F5344CB8AC3E}">
        <p14:creationId xmlns:p14="http://schemas.microsoft.com/office/powerpoint/2010/main" val="957058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spiders on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414"/>
            <a:ext cx="70567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94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522EE7C74E1E4EB1BC1FBDD525E448" ma:contentTypeVersion="13" ma:contentTypeDescription="Create a new document." ma:contentTypeScope="" ma:versionID="230fad3cdc21d1bab54c71f8c86f3bc9">
  <xsd:schema xmlns:xsd="http://www.w3.org/2001/XMLSchema" xmlns:xs="http://www.w3.org/2001/XMLSchema" xmlns:p="http://schemas.microsoft.com/office/2006/metadata/properties" xmlns:ns3="a25ad733-ca80-4f94-9a2d-053a254dd45c" xmlns:ns4="fe4d60ee-a3f3-4963-8f33-ee4137117fbc" targetNamespace="http://schemas.microsoft.com/office/2006/metadata/properties" ma:root="true" ma:fieldsID="54643e7a040be709e85da6d772b7fb13" ns3:_="" ns4:_="">
    <xsd:import namespace="a25ad733-ca80-4f94-9a2d-053a254dd45c"/>
    <xsd:import namespace="fe4d60ee-a3f3-4963-8f33-ee4137117f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ad733-ca80-4f94-9a2d-053a254dd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4d60ee-a3f3-4963-8f33-ee4137117f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7684C4-B8B6-46DF-8296-86FFDD068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5ad733-ca80-4f94-9a2d-053a254dd45c"/>
    <ds:schemaRef ds:uri="fe4d60ee-a3f3-4963-8f33-ee4137117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FC17B7-E5D3-4C8E-89F3-4374D1A24EAE}">
  <ds:schemaRefs>
    <ds:schemaRef ds:uri="http://schemas.microsoft.com/sharepoint/v3/contenttype/forms"/>
  </ds:schemaRefs>
</ds:datastoreItem>
</file>

<file path=customXml/itemProps3.xml><?xml version="1.0" encoding="utf-8"?>
<ds:datastoreItem xmlns:ds="http://schemas.openxmlformats.org/officeDocument/2006/customXml" ds:itemID="{46B4DAEC-EB52-456F-9CEE-87C237EE248E}">
  <ds:schemaRefs>
    <ds:schemaRef ds:uri="http://schemas.microsoft.com/office/infopath/2007/PartnerControls"/>
    <ds:schemaRef ds:uri="http://purl.org/dc/term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fe4d60ee-a3f3-4963-8f33-ee4137117fbc"/>
    <ds:schemaRef ds:uri="a25ad733-ca80-4f94-9a2d-053a254dd45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14905</TotalTime>
  <Words>5250</Words>
  <Application>Microsoft Office PowerPoint</Application>
  <PresentationFormat>On-screen Show (4:3)</PresentationFormat>
  <Paragraphs>449</Paragraphs>
  <Slides>107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Arial</vt:lpstr>
      <vt:lpstr>Calibri</vt:lpstr>
      <vt:lpstr>Comic Sans MS</vt:lpstr>
      <vt:lpstr>Symbol</vt:lpstr>
      <vt:lpstr>Times New Roman</vt:lpstr>
      <vt:lpstr>Office Theme</vt:lpstr>
      <vt:lpstr>3.6.2  Nervous coordination</vt:lpstr>
      <vt:lpstr>PRINCIPLES OF COORDINATION</vt:lpstr>
      <vt:lpstr>PowerPoint Presentation</vt:lpstr>
      <vt:lpstr>3.6.2.1   Nerve Impulses spec</vt:lpstr>
      <vt:lpstr>Why is a nervous system a good idea?</vt:lpstr>
      <vt:lpstr>Mike the Headless Chicken</vt:lpstr>
      <vt:lpstr>PowerPoint Presentation</vt:lpstr>
      <vt:lpstr>The human nervous system</vt:lpstr>
      <vt:lpstr>3 main functions of the nervous system</vt:lpstr>
      <vt:lpstr>Neurones Nervous system song</vt:lpstr>
      <vt:lpstr>Neurones</vt:lpstr>
      <vt:lpstr>Neurones</vt:lpstr>
      <vt:lpstr>The motor neurone</vt:lpstr>
      <vt:lpstr>PowerPoint Presentation</vt:lpstr>
      <vt:lpstr>Name that Neuron</vt:lpstr>
      <vt:lpstr>Name that Neuron</vt:lpstr>
      <vt:lpstr>Name that Neuron</vt:lpstr>
      <vt:lpstr>Name that Neuron</vt:lpstr>
      <vt:lpstr>Name that Neuron</vt:lpstr>
      <vt:lpstr>PowerPoint Presentation</vt:lpstr>
      <vt:lpstr>PowerPoint Presentation</vt:lpstr>
      <vt:lpstr>Neurone structure video to 2min 30. </vt:lpstr>
      <vt:lpstr>The nerve impulse</vt:lpstr>
      <vt:lpstr>How does information travel along nerves?</vt:lpstr>
      <vt:lpstr>The nerve impulse</vt:lpstr>
      <vt:lpstr>Microelectrodes and cathode ray oscilloscopes are used to measure the potential difference across the membrane of 'giant' axons. </vt:lpstr>
      <vt:lpstr>The work of Hodgkin, Huxley and Eccles (1940s – 1950s)</vt:lpstr>
      <vt:lpstr>A squid giant axon</vt:lpstr>
      <vt:lpstr>PowerPoint Presentation</vt:lpstr>
      <vt:lpstr>PowerPoint Presentation</vt:lpstr>
      <vt:lpstr>Excitable membranes</vt:lpstr>
      <vt:lpstr>PowerPoint Presentation</vt:lpstr>
      <vt:lpstr>Resting Potential</vt:lpstr>
      <vt:lpstr>Resting potential</vt:lpstr>
      <vt:lpstr>Animation </vt:lpstr>
      <vt:lpstr>What causes the transmission of a nerve impulse?</vt:lpstr>
      <vt:lpstr>Animation</vt:lpstr>
      <vt:lpstr>Depolarisation</vt:lpstr>
      <vt:lpstr>Depolarisation</vt:lpstr>
      <vt:lpstr>Repolarisation</vt:lpstr>
      <vt:lpstr>Repolarisation</vt:lpstr>
      <vt:lpstr>Hyperpolarisation (overshoot)</vt:lpstr>
      <vt:lpstr>Action potential</vt:lpstr>
      <vt:lpstr>PowerPoint Presentation</vt:lpstr>
      <vt:lpstr>PowerPoint Presentation</vt:lpstr>
      <vt:lpstr>PowerPoint Presentation</vt:lpstr>
      <vt:lpstr>PowerPoint Presentation</vt:lpstr>
      <vt:lpstr>PowerPoint Presentation</vt:lpstr>
      <vt:lpstr>How the action potential travels along an axon</vt:lpstr>
      <vt:lpstr>Transmission of nerve impulse in unmyelinated neurones</vt:lpstr>
      <vt:lpstr>PowerPoint Presentation</vt:lpstr>
      <vt:lpstr>PowerPoint Presentation</vt:lpstr>
      <vt:lpstr>PowerPoint Presentation</vt:lpstr>
      <vt:lpstr>Factors affecting the speed of conduction of the nerve impulse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rate of transmission of impulses</vt:lpstr>
      <vt:lpstr>The refractory period</vt:lpstr>
      <vt:lpstr>The refractory period</vt:lpstr>
      <vt:lpstr>The refractory period serves three purposes</vt:lpstr>
      <vt:lpstr>PowerPoint Presentation</vt:lpstr>
      <vt:lpstr>The refractory period</vt:lpstr>
      <vt:lpstr>The all or nothing law</vt:lpstr>
      <vt:lpstr>The size of the stimulus</vt:lpstr>
      <vt:lpstr>How can an organism detect the size of a stimulus if all action potentials the same size?</vt:lpstr>
      <vt:lpstr>RECAP</vt:lpstr>
      <vt:lpstr>3.6.2.2  Synaptic transmission </vt:lpstr>
      <vt:lpstr>PowerPoint Presentation</vt:lpstr>
      <vt:lpstr>The synapse</vt:lpstr>
      <vt:lpstr>PowerPoint Presentation</vt:lpstr>
      <vt:lpstr>You must be able to draw this.</vt:lpstr>
      <vt:lpstr>PowerPoint Presentation</vt:lpstr>
      <vt:lpstr>Transmission at the synapse</vt:lpstr>
      <vt:lpstr>Neurotransmitters</vt:lpstr>
      <vt:lpstr>http://www.youtube.com/watch?v=rWrnz-CiM7A</vt:lpstr>
      <vt:lpstr>What happens at a synapse?</vt:lpstr>
      <vt:lpstr>PowerPoint Presentation</vt:lpstr>
      <vt:lpstr>PowerPoint Presentation</vt:lpstr>
      <vt:lpstr>PowerPoint Presentation</vt:lpstr>
      <vt:lpstr>Flow chart task</vt:lpstr>
      <vt:lpstr>Transmission across a synapse</vt:lpstr>
      <vt:lpstr>The structure of the synapse</vt:lpstr>
      <vt:lpstr>PowerPoint Presentation</vt:lpstr>
      <vt:lpstr>Features of synapses.</vt:lpstr>
      <vt:lpstr>PowerPoint Presentation</vt:lpstr>
      <vt:lpstr>Features of synapses.</vt:lpstr>
      <vt:lpstr>Spatial summation</vt:lpstr>
      <vt:lpstr>Temporal summation</vt:lpstr>
      <vt:lpstr>PowerPoint Presentation</vt:lpstr>
      <vt:lpstr>Types of synapse -  Excitatory synapses</vt:lpstr>
      <vt:lpstr>Inhibitory synapses</vt:lpstr>
      <vt:lpstr>Functions of synapses</vt:lpstr>
      <vt:lpstr>Effects of drugs</vt:lpstr>
      <vt:lpstr>PowerPoint Presentation</vt:lpstr>
      <vt:lpstr>PowerPoint Presentation</vt:lpstr>
      <vt:lpstr>animations of how drugs work </vt:lpstr>
      <vt:lpstr>PowerPoint Presentation</vt:lpstr>
      <vt:lpstr>Effects of drugs on synapses</vt:lpstr>
      <vt:lpstr>Drugs and synapses</vt:lpstr>
      <vt:lpstr>Drugs and synapses – Cannabis (marijuana)</vt:lpstr>
      <vt:lpstr>Tolerance and Dependency</vt:lpstr>
      <vt:lpstr>Organophosphate and cholinesterase</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Wright</dc:creator>
  <cp:lastModifiedBy>Alex Chappelow</cp:lastModifiedBy>
  <cp:revision>215</cp:revision>
  <cp:lastPrinted>2018-11-23T08:31:10Z</cp:lastPrinted>
  <dcterms:created xsi:type="dcterms:W3CDTF">2012-07-17T14:25:13Z</dcterms:created>
  <dcterms:modified xsi:type="dcterms:W3CDTF">2022-12-05T09:41:47Z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0x010100CD522EE7C74E1E4EB1BC1FBDD525E448</vt:lpwstr>
  </property>
</Properties>
</file>