
<file path=[Content_Types].xml><?xml version="1.0" encoding="utf-8"?>
<Types xmlns="http://schemas.openxmlformats.org/package/2006/content-types">
  <Default Extension="bin" ContentType="application/vnd.ms-office.activeX"/>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30" r:id="rId2"/>
    <p:sldId id="342" r:id="rId3"/>
    <p:sldId id="331" r:id="rId4"/>
    <p:sldId id="334" r:id="rId5"/>
    <p:sldId id="335" r:id="rId6"/>
    <p:sldId id="336" r:id="rId7"/>
    <p:sldId id="337" r:id="rId8"/>
    <p:sldId id="338" r:id="rId9"/>
    <p:sldId id="339" r:id="rId10"/>
    <p:sldId id="340" r:id="rId11"/>
    <p:sldId id="343" r:id="rId12"/>
    <p:sldId id="344" r:id="rId13"/>
    <p:sldId id="347" r:id="rId14"/>
    <p:sldId id="345" r:id="rId15"/>
    <p:sldId id="348" r:id="rId16"/>
    <p:sldId id="350" r:id="rId17"/>
    <p:sldId id="349" r:id="rId18"/>
    <p:sldId id="351" r:id="rId19"/>
    <p:sldId id="352" r:id="rId20"/>
    <p:sldId id="35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55DA0-D802-4C26-B387-98A079D46C1B}" type="datetimeFigureOut">
              <a:rPr lang="en-GB" smtClean="0"/>
              <a:t>30/11/2016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093DF3-B8CD-475B-975E-6A6915B8E3F8}" type="slidenum">
              <a:rPr lang="en-GB" smtClean="0"/>
              <a:t>‹#›</a:t>
            </a:fld>
            <a:endParaRPr lang="en-GB"/>
          </a:p>
        </p:txBody>
      </p:sp>
    </p:spTree>
    <p:extLst>
      <p:ext uri="{BB962C8B-B14F-4D97-AF65-F5344CB8AC3E}">
        <p14:creationId xmlns:p14="http://schemas.microsoft.com/office/powerpoint/2010/main" val="1888184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5129FAE-27EE-4682-9D27-0943D7477777}" type="slidenum">
              <a:rPr lang="en-GB" altLang="en-US"/>
              <a:pPr fontAlgn="base">
                <a:spcBef>
                  <a:spcPct val="0"/>
                </a:spcBef>
                <a:spcAft>
                  <a:spcPct val="0"/>
                </a:spcAft>
              </a:pPr>
              <a:t>2</a:t>
            </a:fld>
            <a:endParaRPr lang="en-GB" altLang="en-US"/>
          </a:p>
        </p:txBody>
      </p:sp>
      <p:sp>
        <p:nvSpPr>
          <p:cNvPr id="33795" name="Rectangle 10"/>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smtClean="0"/>
              <a:t>Boardworks A2 Biology </a:t>
            </a:r>
          </a:p>
          <a:p>
            <a:pPr fontAlgn="base">
              <a:spcBef>
                <a:spcPct val="0"/>
              </a:spcBef>
              <a:spcAft>
                <a:spcPct val="0"/>
              </a:spcAft>
            </a:pPr>
            <a:r>
              <a:rPr lang="en-GB" altLang="en-US" smtClean="0"/>
              <a:t>The Nervous System</a:t>
            </a:r>
          </a:p>
        </p:txBody>
      </p:sp>
      <p:sp>
        <p:nvSpPr>
          <p:cNvPr id="3379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3"/>
          <p:cNvSpPr>
            <a:spLocks noGrp="1" noChangeArrowheads="1"/>
          </p:cNvSpPr>
          <p:nvPr>
            <p:ph type="body" idx="1"/>
          </p:nvPr>
        </p:nvSpPr>
        <p:spPr bwMode="auto">
          <a:xfrm>
            <a:off x="913970" y="4342666"/>
            <a:ext cx="5030061"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Tree>
    <p:extLst>
      <p:ext uri="{BB962C8B-B14F-4D97-AF65-F5344CB8AC3E}">
        <p14:creationId xmlns:p14="http://schemas.microsoft.com/office/powerpoint/2010/main" val="685332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CD2D1F0-9B4C-4B55-B37D-3BBB9906614E}" type="datetimeFigureOut">
              <a:rPr lang="en-GB" smtClean="0"/>
              <a:t>30/11/2016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936261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D2D1F0-9B4C-4B55-B37D-3BBB9906614E}" type="datetimeFigureOut">
              <a:rPr lang="en-GB" smtClean="0"/>
              <a:t>30/11/2016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3608086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D2D1F0-9B4C-4B55-B37D-3BBB9906614E}" type="datetimeFigureOut">
              <a:rPr lang="en-GB" smtClean="0"/>
              <a:t>30/11/2016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1754172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2250" y="53975"/>
            <a:ext cx="8464550" cy="6072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9995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D2D1F0-9B4C-4B55-B37D-3BBB9906614E}" type="datetimeFigureOut">
              <a:rPr lang="en-GB" smtClean="0"/>
              <a:t>30/11/2016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460044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D2D1F0-9B4C-4B55-B37D-3BBB9906614E}" type="datetimeFigureOut">
              <a:rPr lang="en-GB" smtClean="0"/>
              <a:t>30/11/2016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3567120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CD2D1F0-9B4C-4B55-B37D-3BBB9906614E}" type="datetimeFigureOut">
              <a:rPr lang="en-GB" smtClean="0"/>
              <a:t>30/11/2016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2720107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CD2D1F0-9B4C-4B55-B37D-3BBB9906614E}" type="datetimeFigureOut">
              <a:rPr lang="en-GB" smtClean="0"/>
              <a:t>30/11/2016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490798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CD2D1F0-9B4C-4B55-B37D-3BBB9906614E}" type="datetimeFigureOut">
              <a:rPr lang="en-GB" smtClean="0"/>
              <a:t>30/11/2016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4166738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D2D1F0-9B4C-4B55-B37D-3BBB9906614E}" type="datetimeFigureOut">
              <a:rPr lang="en-GB" smtClean="0"/>
              <a:t>30/11/2016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309058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D2D1F0-9B4C-4B55-B37D-3BBB9906614E}" type="datetimeFigureOut">
              <a:rPr lang="en-GB" smtClean="0"/>
              <a:t>30/11/2016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2337686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D2D1F0-9B4C-4B55-B37D-3BBB9906614E}" type="datetimeFigureOut">
              <a:rPr lang="en-GB" smtClean="0"/>
              <a:t>30/11/2016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2419132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2D1F0-9B4C-4B55-B37D-3BBB9906614E}" type="datetimeFigureOut">
              <a:rPr lang="en-GB" smtClean="0"/>
              <a:t>30/11/2016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382C0-2F0F-45A3-B95B-FE5825D79E49}" type="slidenum">
              <a:rPr lang="en-GB" smtClean="0"/>
              <a:t>‹#›</a:t>
            </a:fld>
            <a:endParaRPr lang="en-GB"/>
          </a:p>
        </p:txBody>
      </p:sp>
    </p:spTree>
    <p:extLst>
      <p:ext uri="{BB962C8B-B14F-4D97-AF65-F5344CB8AC3E}">
        <p14:creationId xmlns:p14="http://schemas.microsoft.com/office/powerpoint/2010/main" val="2435533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highered.mheducation.com/sites/0072507470/student_view0/chapter21/animation__baroreceptor_reflex_control_of_blood_pressure.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uk/imgres?q=atrioventricular+node&amp;um=1&amp;hl=en&amp;client=safari&amp;sa=N&amp;rls=en&amp;biw=1104&amp;bih=1206&amp;tbm=isch&amp;tbnid=-FwtJ1pIrIgiuM:&amp;imgrefurl=http://www.washingtonhra.com/16.html&amp;docid=3NZ0qUVw3dox1M&amp;imgurl=http://www.washingtonhra.com/resources/AV%2Bblock%2Banimation.gif&amp;w=634&amp;h=640&amp;ei=xHpTT4CvNYbN0QXIiJzvCw&amp;zoom=1&amp;iact=hc&amp;vpx=572&amp;vpy=162&amp;dur=5721&amp;hovh=226&amp;hovw=223&amp;tx=98&amp;ty=151&amp;sig=108793582586417777891&amp;page=1&amp;tbnh=119&amp;tbnw=118&amp;start=0&amp;ndsp=41&amp;ved=1t:429,r:3,s:0"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washingtonhra.com/16.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3.6.1.3 Control of heartrate</a:t>
            </a:r>
            <a:endParaRPr lang="en-GB" dirty="0"/>
          </a:p>
        </p:txBody>
      </p:sp>
      <p:sp>
        <p:nvSpPr>
          <p:cNvPr id="6" name="Content Placeholder 5"/>
          <p:cNvSpPr>
            <a:spLocks noGrp="1"/>
          </p:cNvSpPr>
          <p:nvPr>
            <p:ph idx="1"/>
          </p:nvPr>
        </p:nvSpPr>
        <p:spPr/>
        <p:txBody>
          <a:bodyPr>
            <a:normAutofit fontScale="92500" lnSpcReduction="20000"/>
          </a:bodyPr>
          <a:lstStyle/>
          <a:p>
            <a:r>
              <a:rPr lang="en-GB" b="1" u="sng" dirty="0"/>
              <a:t>AQA Specification</a:t>
            </a:r>
            <a:endParaRPr lang="en-GB" dirty="0"/>
          </a:p>
          <a:p>
            <a:r>
              <a:rPr lang="en-GB" dirty="0"/>
              <a:t>Myogenic stimulation of the heart and transmission of a subsequent wave of electrical activity. </a:t>
            </a:r>
          </a:p>
          <a:p>
            <a:r>
              <a:rPr lang="en-GB" dirty="0"/>
              <a:t>The roles of the sinoatrial node (SAN), atrioventricular node (AVN) and </a:t>
            </a:r>
            <a:r>
              <a:rPr lang="en-GB" dirty="0" err="1"/>
              <a:t>Purkyne</a:t>
            </a:r>
            <a:r>
              <a:rPr lang="en-GB" dirty="0"/>
              <a:t> tissue in the bundle of His.</a:t>
            </a:r>
          </a:p>
          <a:p>
            <a:r>
              <a:rPr lang="en-GB" dirty="0"/>
              <a:t>The roles and locations of chemoreceptors and pressure receptors and the roles of the autonomic nervous system and effectors in controlling heart rate.</a:t>
            </a:r>
          </a:p>
          <a:p>
            <a:endParaRPr lang="en-GB" dirty="0"/>
          </a:p>
        </p:txBody>
      </p:sp>
    </p:spTree>
    <p:extLst>
      <p:ext uri="{BB962C8B-B14F-4D97-AF65-F5344CB8AC3E}">
        <p14:creationId xmlns:p14="http://schemas.microsoft.com/office/powerpoint/2010/main" val="2373928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A15204BF-A7B9-4796-B770-E6294E5BAC38}" type="slidenum">
              <a:rPr lang="en-US"/>
              <a:pPr>
                <a:defRPr/>
              </a:pPr>
              <a:t>10</a:t>
            </a:fld>
            <a:endParaRPr lang="en-US"/>
          </a:p>
        </p:txBody>
      </p:sp>
      <p:sp>
        <p:nvSpPr>
          <p:cNvPr id="81923" name="Rectangle 1"/>
          <p:cNvSpPr>
            <a:spLocks noGrp="1" noChangeArrowheads="1"/>
          </p:cNvSpPr>
          <p:nvPr>
            <p:ph type="title"/>
          </p:nvPr>
        </p:nvSpPr>
        <p:spPr>
          <a:xfrm>
            <a:off x="457200" y="1588"/>
            <a:ext cx="8229600" cy="1509712"/>
          </a:xfrm>
        </p:spPr>
        <p:txBody>
          <a:bodyPr rIns="81279"/>
          <a:lstStyle/>
          <a:p>
            <a:pPr indent="0" eaLnBrk="1" hangingPunct="1"/>
            <a:r>
              <a:rPr lang="en-US" dirty="0" smtClean="0"/>
              <a:t>Fill in the gaps</a:t>
            </a:r>
          </a:p>
        </p:txBody>
      </p:sp>
      <p:sp>
        <p:nvSpPr>
          <p:cNvPr id="81924" name="Rectangle 2"/>
          <p:cNvSpPr>
            <a:spLocks noGrp="1" noChangeArrowheads="1"/>
          </p:cNvSpPr>
          <p:nvPr>
            <p:ph type="body" idx="1"/>
          </p:nvPr>
        </p:nvSpPr>
        <p:spPr>
          <a:xfrm>
            <a:off x="457200" y="1371600"/>
            <a:ext cx="8229600" cy="5257800"/>
          </a:xfrm>
        </p:spPr>
        <p:txBody>
          <a:bodyPr rIns="81279"/>
          <a:lstStyle/>
          <a:p>
            <a:pPr eaLnBrk="1" hangingPunct="1"/>
            <a:r>
              <a:rPr lang="en-US" sz="2400" dirty="0" smtClean="0"/>
              <a:t>The mammalian heart is made up of a special type of muscle called ------------------ muscle.  This muscle has the ability to contract and relax without any stimulation and is therefore said to be -------------.  The heart beat is initiated in an area of the right atrium called the -----------------------------------.  The wave of excitation passes across both atria until it reaches an area of tissue called the --------------------. This in turn passes the wave to a group of </a:t>
            </a:r>
            <a:r>
              <a:rPr lang="en-US" sz="2400" dirty="0" err="1" smtClean="0"/>
              <a:t>fibres</a:t>
            </a:r>
            <a:r>
              <a:rPr lang="en-US" sz="2400" dirty="0" smtClean="0"/>
              <a:t> called the ---------------------------- and then the -------------------- ------------------- which transfer the wave to the tip of the ventricles.  This causes the ventricles to -----------------  from the base upwards and forces blood to flow out of the heart through the aorta and the ------------------.</a:t>
            </a:r>
          </a:p>
        </p:txBody>
      </p:sp>
      <p:sp>
        <p:nvSpPr>
          <p:cNvPr id="81925" name="Rectangle 3"/>
          <p:cNvSpPr>
            <a:spLocks/>
          </p:cNvSpPr>
          <p:nvPr/>
        </p:nvSpPr>
        <p:spPr bwMode="auto">
          <a:xfrm>
            <a:off x="7448550" y="6245225"/>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lgn="ctr"/>
            <a:r>
              <a:rPr lang="en-US" sz="1400">
                <a:solidFill>
                  <a:schemeClr val="tx1"/>
                </a:solidFill>
                <a:latin typeface="Arial" charset="0"/>
                <a:cs typeface="Arial" charset="0"/>
                <a:sym typeface="Arial" charset="0"/>
              </a:rPr>
              <a:t>57</a:t>
            </a:r>
          </a:p>
        </p:txBody>
      </p:sp>
    </p:spTree>
    <p:extLst>
      <p:ext uri="{BB962C8B-B14F-4D97-AF65-F5344CB8AC3E}">
        <p14:creationId xmlns:p14="http://schemas.microsoft.com/office/powerpoint/2010/main" val="419962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Modifying the resting heart rate</a:t>
            </a:r>
            <a:endParaRPr lang="en-GB" dirty="0"/>
          </a:p>
        </p:txBody>
      </p:sp>
      <p:pic>
        <p:nvPicPr>
          <p:cNvPr id="4" name="Content Placeholder 3"/>
          <p:cNvPicPr>
            <a:picLocks noGrp="1" noChangeAspect="1"/>
          </p:cNvPicPr>
          <p:nvPr>
            <p:ph idx="1"/>
          </p:nvPr>
        </p:nvPicPr>
        <p:blipFill>
          <a:blip r:embed="rId2"/>
          <a:stretch>
            <a:fillRect/>
          </a:stretch>
        </p:blipFill>
        <p:spPr>
          <a:xfrm>
            <a:off x="1281112" y="1417638"/>
            <a:ext cx="6581775" cy="4847530"/>
          </a:xfrm>
          <a:prstGeom prst="rect">
            <a:avLst/>
          </a:prstGeom>
        </p:spPr>
      </p:pic>
    </p:spTree>
    <p:extLst>
      <p:ext uri="{BB962C8B-B14F-4D97-AF65-F5344CB8AC3E}">
        <p14:creationId xmlns:p14="http://schemas.microsoft.com/office/powerpoint/2010/main" val="1251783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5301" y="5508171"/>
            <a:ext cx="7391400" cy="923330"/>
          </a:xfrm>
          <a:prstGeom prst="rect">
            <a:avLst/>
          </a:prstGeom>
          <a:noFill/>
        </p:spPr>
        <p:txBody>
          <a:bodyPr wrap="square" rtlCol="0">
            <a:spAutoFit/>
          </a:bodyPr>
          <a:lstStyle/>
          <a:p>
            <a:r>
              <a:rPr lang="en-GB" dirty="0" smtClean="0"/>
              <a:t>Which of these centres is simulated depends upon the nerve impulses they receive from two types of receptor, which respond to stimuli of either chemical or pressure changes in the blood.</a:t>
            </a:r>
            <a:endParaRPr lang="en-GB" dirty="0"/>
          </a:p>
        </p:txBody>
      </p:sp>
      <p:pic>
        <p:nvPicPr>
          <p:cNvPr id="6" name="Picture 5"/>
          <p:cNvPicPr>
            <a:picLocks noChangeAspect="1"/>
          </p:cNvPicPr>
          <p:nvPr/>
        </p:nvPicPr>
        <p:blipFill>
          <a:blip r:embed="rId2"/>
          <a:stretch>
            <a:fillRect/>
          </a:stretch>
        </p:blipFill>
        <p:spPr>
          <a:xfrm>
            <a:off x="838200" y="152400"/>
            <a:ext cx="6943725" cy="4972050"/>
          </a:xfrm>
          <a:prstGeom prst="rect">
            <a:avLst/>
          </a:prstGeom>
        </p:spPr>
      </p:pic>
    </p:spTree>
    <p:extLst>
      <p:ext uri="{BB962C8B-B14F-4D97-AF65-F5344CB8AC3E}">
        <p14:creationId xmlns:p14="http://schemas.microsoft.com/office/powerpoint/2010/main" val="1829850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Nervous system controlling the heart</a:t>
            </a:r>
            <a:endParaRPr lang="en-GB" dirty="0"/>
          </a:p>
        </p:txBody>
      </p:sp>
      <p:sp>
        <p:nvSpPr>
          <p:cNvPr id="3" name="Content Placeholder 2"/>
          <p:cNvSpPr>
            <a:spLocks noGrp="1"/>
          </p:cNvSpPr>
          <p:nvPr>
            <p:ph idx="1"/>
          </p:nvPr>
        </p:nvSpPr>
        <p:spPr/>
        <p:txBody>
          <a:bodyPr/>
          <a:lstStyle/>
          <a:p>
            <a:r>
              <a:rPr lang="en-GB" dirty="0" smtClean="0"/>
              <a:t>When do you think the sympathetic nervous system is most dominant?</a:t>
            </a:r>
          </a:p>
          <a:p>
            <a:r>
              <a:rPr lang="en-GB" dirty="0" smtClean="0">
                <a:solidFill>
                  <a:srgbClr val="FF0000"/>
                </a:solidFill>
              </a:rPr>
              <a:t>Stress and excitement</a:t>
            </a:r>
          </a:p>
          <a:p>
            <a:r>
              <a:rPr lang="en-GB" dirty="0" smtClean="0"/>
              <a:t>When do you think the parasympathetic nervous system is most dominant?</a:t>
            </a:r>
          </a:p>
          <a:p>
            <a:r>
              <a:rPr lang="en-GB" dirty="0" smtClean="0">
                <a:solidFill>
                  <a:srgbClr val="FF0000"/>
                </a:solidFill>
              </a:rPr>
              <a:t>Rest and Sleep</a:t>
            </a:r>
            <a:endParaRPr lang="en-GB" dirty="0">
              <a:solidFill>
                <a:srgbClr val="FF0000"/>
              </a:solidFill>
            </a:endParaRPr>
          </a:p>
        </p:txBody>
      </p:sp>
    </p:spTree>
    <p:extLst>
      <p:ext uri="{BB962C8B-B14F-4D97-AF65-F5344CB8AC3E}">
        <p14:creationId xmlns:p14="http://schemas.microsoft.com/office/powerpoint/2010/main" val="410197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19200" y="762000"/>
            <a:ext cx="6919762" cy="4329112"/>
          </a:xfrm>
          <a:prstGeom prst="rect">
            <a:avLst/>
          </a:prstGeom>
        </p:spPr>
      </p:pic>
    </p:spTree>
    <p:extLst>
      <p:ext uri="{BB962C8B-B14F-4D97-AF65-F5344CB8AC3E}">
        <p14:creationId xmlns:p14="http://schemas.microsoft.com/office/powerpoint/2010/main" val="3435461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Control by Chemoreceptors</a:t>
            </a:r>
            <a:endParaRPr lang="en-GB" dirty="0"/>
          </a:p>
        </p:txBody>
      </p:sp>
      <p:sp>
        <p:nvSpPr>
          <p:cNvPr id="3" name="Content Placeholder 2"/>
          <p:cNvSpPr>
            <a:spLocks noGrp="1"/>
          </p:cNvSpPr>
          <p:nvPr>
            <p:ph idx="1"/>
          </p:nvPr>
        </p:nvSpPr>
        <p:spPr/>
        <p:txBody>
          <a:bodyPr/>
          <a:lstStyle/>
          <a:p>
            <a:r>
              <a:rPr lang="en-GB" dirty="0" smtClean="0"/>
              <a:t>Chemoreceptors are found in the wall of carotid arteries (the arteries that serve the brain)</a:t>
            </a:r>
          </a:p>
          <a:p>
            <a:r>
              <a:rPr lang="en-GB" dirty="0" smtClean="0"/>
              <a:t>These are sensitive to pH in the blood</a:t>
            </a:r>
          </a:p>
          <a:p>
            <a:r>
              <a:rPr lang="en-GB" dirty="0" smtClean="0"/>
              <a:t>CO</a:t>
            </a:r>
            <a:r>
              <a:rPr lang="en-GB" baseline="-25000" dirty="0" smtClean="0"/>
              <a:t>2</a:t>
            </a:r>
            <a:r>
              <a:rPr lang="en-GB" dirty="0" smtClean="0"/>
              <a:t> levels will affect the pH of the blood</a:t>
            </a:r>
          </a:p>
          <a:p>
            <a:r>
              <a:rPr lang="en-GB" dirty="0" smtClean="0"/>
              <a:t>Exercise will increase </a:t>
            </a:r>
            <a:r>
              <a:rPr lang="en-GB" dirty="0"/>
              <a:t>CO</a:t>
            </a:r>
            <a:r>
              <a:rPr lang="en-GB" baseline="-25000" dirty="0"/>
              <a:t>2</a:t>
            </a:r>
            <a:r>
              <a:rPr lang="en-GB" dirty="0"/>
              <a:t> levels </a:t>
            </a:r>
          </a:p>
        </p:txBody>
      </p:sp>
    </p:spTree>
    <p:extLst>
      <p:ext uri="{BB962C8B-B14F-4D97-AF65-F5344CB8AC3E}">
        <p14:creationId xmlns:p14="http://schemas.microsoft.com/office/powerpoint/2010/main" val="1732964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514027"/>
          </a:xfrm>
          <a:prstGeom prst="rect">
            <a:avLst/>
          </a:prstGeom>
        </p:spPr>
        <p:txBody>
          <a:bodyPr wrap="square">
            <a:spAutoFit/>
          </a:bodyPr>
          <a:lstStyle/>
          <a:p>
            <a:pPr marL="342900" lvl="0" indent="-342900">
              <a:lnSpc>
                <a:spcPct val="115000"/>
              </a:lnSpc>
              <a:spcAft>
                <a:spcPts val="1000"/>
              </a:spcAft>
              <a:buFont typeface="Arial" panose="020B0604020202020204" pitchFamily="34" charset="0"/>
              <a:buChar char="•"/>
              <a:tabLst>
                <a:tab pos="457200" algn="l"/>
              </a:tabLst>
            </a:pPr>
            <a:r>
              <a:rPr lang="en-GB" sz="2300" dirty="0">
                <a:latin typeface="Calibri" panose="020F0502020204030204" pitchFamily="34" charset="0"/>
                <a:ea typeface="Calibri" panose="020F0502020204030204" pitchFamily="34" charset="0"/>
                <a:cs typeface="Calibri" panose="020F0502020204030204" pitchFamily="34" charset="0"/>
              </a:rPr>
              <a:t>CO</a:t>
            </a:r>
            <a:r>
              <a:rPr lang="en-GB" sz="2300" baseline="-25000" dirty="0">
                <a:latin typeface="Calibri" panose="020F0502020204030204" pitchFamily="34" charset="0"/>
                <a:ea typeface="Calibri" panose="020F0502020204030204" pitchFamily="34" charset="0"/>
                <a:cs typeface="Calibri" panose="020F0502020204030204" pitchFamily="34" charset="0"/>
              </a:rPr>
              <a:t>2</a:t>
            </a:r>
            <a:r>
              <a:rPr lang="en-GB" sz="2300" dirty="0">
                <a:latin typeface="Calibri" panose="020F0502020204030204" pitchFamily="34" charset="0"/>
                <a:ea typeface="Calibri" panose="020F0502020204030204" pitchFamily="34" charset="0"/>
                <a:cs typeface="Calibri" panose="020F0502020204030204" pitchFamily="34" charset="0"/>
              </a:rPr>
              <a:t> levels increase so pH of the blood is ______________</a:t>
            </a:r>
            <a:endParaRPr lang="en-GB" sz="2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GB" sz="2300" dirty="0">
                <a:latin typeface="Calibri" panose="020F0502020204030204" pitchFamily="34" charset="0"/>
                <a:ea typeface="Calibri" panose="020F0502020204030204" pitchFamily="34" charset="0"/>
                <a:cs typeface="Calibri" panose="020F0502020204030204" pitchFamily="34" charset="0"/>
              </a:rPr>
              <a:t>Chemoreceptors in wall of carotid arteries and the aorta detect the change and send an impulse to the ______________________</a:t>
            </a:r>
            <a:endParaRPr lang="en-GB" sz="2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GB" sz="2300" dirty="0">
                <a:latin typeface="Calibri" panose="020F0502020204030204" pitchFamily="34" charset="0"/>
                <a:ea typeface="Calibri" panose="020F0502020204030204" pitchFamily="34" charset="0"/>
                <a:cs typeface="Calibri" panose="020F0502020204030204" pitchFamily="34" charset="0"/>
              </a:rPr>
              <a:t>This centre _______________ impulses sent to SAN via sympathetic nervous system</a:t>
            </a:r>
            <a:endParaRPr lang="en-GB" sz="2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GB" sz="2300" dirty="0">
                <a:latin typeface="Calibri" panose="020F0502020204030204" pitchFamily="34" charset="0"/>
                <a:ea typeface="Calibri" panose="020F0502020204030204" pitchFamily="34" charset="0"/>
                <a:cs typeface="Calibri" panose="020F0502020204030204" pitchFamily="34" charset="0"/>
              </a:rPr>
              <a:t>Rate of production of excitation wave increased</a:t>
            </a:r>
            <a:endParaRPr lang="en-GB" sz="2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GB" sz="2300" dirty="0">
                <a:latin typeface="Calibri" panose="020F0502020204030204" pitchFamily="34" charset="0"/>
                <a:ea typeface="Calibri" panose="020F0502020204030204" pitchFamily="34" charset="0"/>
                <a:cs typeface="Calibri" panose="020F0502020204030204" pitchFamily="34" charset="0"/>
              </a:rPr>
              <a:t>Heart rate is _______________</a:t>
            </a:r>
            <a:endParaRPr lang="en-GB" sz="2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GB" sz="2300" dirty="0">
                <a:latin typeface="Calibri" panose="020F0502020204030204" pitchFamily="34" charset="0"/>
                <a:ea typeface="Calibri" panose="020F0502020204030204" pitchFamily="34" charset="0"/>
                <a:cs typeface="Calibri" panose="020F0502020204030204" pitchFamily="34" charset="0"/>
              </a:rPr>
              <a:t>Blood flow increased so CO</a:t>
            </a:r>
            <a:r>
              <a:rPr lang="en-GB" sz="2300" baseline="-25000" dirty="0">
                <a:latin typeface="Calibri" panose="020F0502020204030204" pitchFamily="34" charset="0"/>
                <a:ea typeface="Calibri" panose="020F0502020204030204" pitchFamily="34" charset="0"/>
                <a:cs typeface="Calibri" panose="020F0502020204030204" pitchFamily="34" charset="0"/>
              </a:rPr>
              <a:t>2 </a:t>
            </a:r>
            <a:r>
              <a:rPr lang="en-GB" sz="2300" dirty="0">
                <a:latin typeface="Calibri" panose="020F0502020204030204" pitchFamily="34" charset="0"/>
                <a:ea typeface="Calibri" panose="020F0502020204030204" pitchFamily="34" charset="0"/>
                <a:cs typeface="Calibri" panose="020F0502020204030204" pitchFamily="34" charset="0"/>
              </a:rPr>
              <a:t>removed by lungs</a:t>
            </a:r>
            <a:endParaRPr lang="en-GB" sz="2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GB" sz="2300" dirty="0">
                <a:latin typeface="Calibri" panose="020F0502020204030204" pitchFamily="34" charset="0"/>
                <a:ea typeface="Calibri" panose="020F0502020204030204" pitchFamily="34" charset="0"/>
                <a:cs typeface="Calibri" panose="020F0502020204030204" pitchFamily="34" charset="0"/>
              </a:rPr>
              <a:t>pH of blood returns to normal</a:t>
            </a:r>
            <a:endParaRPr lang="en-GB" sz="2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GB" sz="2300" dirty="0">
                <a:latin typeface="Calibri" panose="020F0502020204030204" pitchFamily="34" charset="0"/>
                <a:ea typeface="Calibri" panose="020F0502020204030204" pitchFamily="34" charset="0"/>
                <a:cs typeface="Calibri" panose="020F0502020204030204" pitchFamily="34" charset="0"/>
              </a:rPr>
              <a:t>Chemoreceptors in wall of carotid arteries and the aorta detect the change </a:t>
            </a:r>
            <a:endParaRPr lang="en-GB" sz="2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GB" sz="2300" dirty="0">
                <a:latin typeface="Calibri" panose="020F0502020204030204" pitchFamily="34" charset="0"/>
                <a:ea typeface="Calibri" panose="020F0502020204030204" pitchFamily="34" charset="0"/>
                <a:cs typeface="Calibri" panose="020F0502020204030204" pitchFamily="34" charset="0"/>
              </a:rPr>
              <a:t>Frequency of nerve impulses to medulla oblongata ________________</a:t>
            </a:r>
            <a:endParaRPr lang="en-GB" sz="2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GB" sz="2300" dirty="0">
                <a:latin typeface="Calibri" panose="020F0502020204030204" pitchFamily="34" charset="0"/>
                <a:ea typeface="Calibri" panose="020F0502020204030204" pitchFamily="34" charset="0"/>
                <a:cs typeface="Calibri" panose="020F0502020204030204" pitchFamily="34" charset="0"/>
              </a:rPr>
              <a:t>Heart rate ________________</a:t>
            </a:r>
            <a:endParaRPr lang="en-GB" sz="2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9115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458200" cy="6629400"/>
          </a:xfrm>
        </p:spPr>
        <p:txBody>
          <a:bodyPr>
            <a:normAutofit fontScale="92500" lnSpcReduction="20000"/>
          </a:bodyPr>
          <a:lstStyle/>
          <a:p>
            <a:r>
              <a:rPr lang="en-GB" dirty="0"/>
              <a:t>CO</a:t>
            </a:r>
            <a:r>
              <a:rPr lang="en-GB" baseline="-25000" dirty="0"/>
              <a:t>2</a:t>
            </a:r>
            <a:r>
              <a:rPr lang="en-GB" dirty="0"/>
              <a:t> levels </a:t>
            </a:r>
            <a:r>
              <a:rPr lang="en-GB" dirty="0" smtClean="0"/>
              <a:t>increase so pH </a:t>
            </a:r>
            <a:r>
              <a:rPr lang="en-GB" dirty="0"/>
              <a:t>of the </a:t>
            </a:r>
            <a:r>
              <a:rPr lang="en-GB" dirty="0" smtClean="0"/>
              <a:t>blood is </a:t>
            </a:r>
            <a:r>
              <a:rPr lang="en-GB" dirty="0" smtClean="0">
                <a:solidFill>
                  <a:srgbClr val="FF0000"/>
                </a:solidFill>
              </a:rPr>
              <a:t>lowered</a:t>
            </a:r>
          </a:p>
          <a:p>
            <a:r>
              <a:rPr lang="en-GB" dirty="0" smtClean="0"/>
              <a:t>Chemoreceptors in wall of carotid arteries and the aorta detect the change and send an impulse to the </a:t>
            </a:r>
            <a:r>
              <a:rPr lang="en-GB" dirty="0" smtClean="0">
                <a:solidFill>
                  <a:srgbClr val="FF0000"/>
                </a:solidFill>
              </a:rPr>
              <a:t>medulla oblongata</a:t>
            </a:r>
          </a:p>
          <a:p>
            <a:r>
              <a:rPr lang="en-GB" dirty="0" smtClean="0"/>
              <a:t>This centre </a:t>
            </a:r>
            <a:r>
              <a:rPr lang="en-GB" dirty="0" smtClean="0">
                <a:solidFill>
                  <a:srgbClr val="FF0000"/>
                </a:solidFill>
              </a:rPr>
              <a:t>increases</a:t>
            </a:r>
            <a:r>
              <a:rPr lang="en-GB" dirty="0" smtClean="0"/>
              <a:t> impulses sent to SAN via sympathetic nervous system</a:t>
            </a:r>
          </a:p>
          <a:p>
            <a:r>
              <a:rPr lang="en-GB" dirty="0" smtClean="0"/>
              <a:t>Rate of production of excitation wave increased</a:t>
            </a:r>
          </a:p>
          <a:p>
            <a:r>
              <a:rPr lang="en-GB" dirty="0" smtClean="0"/>
              <a:t>Heart rate is </a:t>
            </a:r>
            <a:r>
              <a:rPr lang="en-GB" dirty="0" smtClean="0">
                <a:solidFill>
                  <a:srgbClr val="FF0000"/>
                </a:solidFill>
              </a:rPr>
              <a:t>increased</a:t>
            </a:r>
          </a:p>
          <a:p>
            <a:r>
              <a:rPr lang="en-GB" dirty="0" smtClean="0"/>
              <a:t>Blood flow increased so CO</a:t>
            </a:r>
            <a:r>
              <a:rPr lang="en-GB" baseline="-25000" dirty="0" smtClean="0"/>
              <a:t>2 </a:t>
            </a:r>
            <a:r>
              <a:rPr lang="en-GB" dirty="0" smtClean="0"/>
              <a:t>removed by lungs</a:t>
            </a:r>
          </a:p>
          <a:p>
            <a:r>
              <a:rPr lang="en-GB" dirty="0" smtClean="0"/>
              <a:t>pH of blood returns to normal</a:t>
            </a:r>
          </a:p>
          <a:p>
            <a:r>
              <a:rPr lang="en-GB" dirty="0"/>
              <a:t>Chemoreceptors in wall of carotid arteries and the aorta detect the change </a:t>
            </a:r>
            <a:endParaRPr lang="en-GB" dirty="0" smtClean="0"/>
          </a:p>
          <a:p>
            <a:r>
              <a:rPr lang="en-GB" dirty="0" smtClean="0"/>
              <a:t>Frequency of nerve impulses to </a:t>
            </a:r>
            <a:r>
              <a:rPr lang="en-GB" dirty="0"/>
              <a:t>medulla </a:t>
            </a:r>
            <a:r>
              <a:rPr lang="en-GB" dirty="0" smtClean="0"/>
              <a:t>oblongata </a:t>
            </a:r>
            <a:r>
              <a:rPr lang="en-GB" dirty="0" smtClean="0">
                <a:solidFill>
                  <a:srgbClr val="FF0000"/>
                </a:solidFill>
              </a:rPr>
              <a:t>decreased</a:t>
            </a:r>
          </a:p>
          <a:p>
            <a:r>
              <a:rPr lang="en-GB" dirty="0" smtClean="0"/>
              <a:t>Heart rate </a:t>
            </a:r>
            <a:r>
              <a:rPr lang="en-GB" dirty="0" smtClean="0">
                <a:solidFill>
                  <a:srgbClr val="FF0000"/>
                </a:solidFill>
              </a:rPr>
              <a:t>decreased</a:t>
            </a:r>
          </a:p>
          <a:p>
            <a:endParaRPr lang="en-GB" dirty="0"/>
          </a:p>
          <a:p>
            <a:endParaRPr lang="en-GB" dirty="0"/>
          </a:p>
        </p:txBody>
      </p:sp>
    </p:spTree>
    <p:extLst>
      <p:ext uri="{BB962C8B-B14F-4D97-AF65-F5344CB8AC3E}">
        <p14:creationId xmlns:p14="http://schemas.microsoft.com/office/powerpoint/2010/main" val="699451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GB" dirty="0" smtClean="0"/>
              <a:t>Control by pressure receptors</a:t>
            </a:r>
            <a:endParaRPr lang="en-GB" dirty="0"/>
          </a:p>
        </p:txBody>
      </p:sp>
      <p:sp>
        <p:nvSpPr>
          <p:cNvPr id="3" name="Content Placeholder 2"/>
          <p:cNvSpPr>
            <a:spLocks noGrp="1"/>
          </p:cNvSpPr>
          <p:nvPr>
            <p:ph idx="1"/>
          </p:nvPr>
        </p:nvSpPr>
        <p:spPr>
          <a:xfrm>
            <a:off x="152400" y="990600"/>
            <a:ext cx="8229600" cy="4525963"/>
          </a:xfrm>
        </p:spPr>
        <p:txBody>
          <a:bodyPr>
            <a:normAutofit fontScale="92500" lnSpcReduction="10000"/>
          </a:bodyPr>
          <a:lstStyle/>
          <a:p>
            <a:pPr marL="0" indent="0">
              <a:buNone/>
            </a:pPr>
            <a:r>
              <a:rPr lang="en-GB" dirty="0" smtClean="0"/>
              <a:t>Pressure </a:t>
            </a:r>
            <a:r>
              <a:rPr lang="en-GB" dirty="0"/>
              <a:t>receptors are found in the wall of carotid arteries and the aorta. They respond to changes in blood pressure</a:t>
            </a:r>
            <a:r>
              <a:rPr lang="en-GB" dirty="0" smtClean="0"/>
              <a:t>.</a:t>
            </a:r>
          </a:p>
          <a:p>
            <a:pPr marL="0" indent="0">
              <a:buNone/>
            </a:pPr>
            <a:r>
              <a:rPr lang="en-GB" b="1" dirty="0" smtClean="0"/>
              <a:t>When blood pressure is high:</a:t>
            </a:r>
          </a:p>
          <a:p>
            <a:pPr marL="0" indent="0">
              <a:buNone/>
            </a:pPr>
            <a:r>
              <a:rPr lang="en-GB" dirty="0" smtClean="0"/>
              <a:t>Pressure receptors transmit more impulses to the centre in the medulla oblongata that decreases heart rate .</a:t>
            </a:r>
          </a:p>
          <a:p>
            <a:pPr marL="0" indent="0">
              <a:buNone/>
            </a:pPr>
            <a:r>
              <a:rPr lang="en-GB" dirty="0" smtClean="0"/>
              <a:t>The centre sends impulses via the parasympathetic nervous system to the SAN which leads to a decrease in heart rate</a:t>
            </a:r>
            <a:endParaRPr lang="en-GB" dirty="0"/>
          </a:p>
          <a:p>
            <a:endParaRPr lang="en-GB" dirty="0"/>
          </a:p>
        </p:txBody>
      </p:sp>
    </p:spTree>
    <p:extLst>
      <p:ext uri="{BB962C8B-B14F-4D97-AF65-F5344CB8AC3E}">
        <p14:creationId xmlns:p14="http://schemas.microsoft.com/office/powerpoint/2010/main" val="427812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Control by pressure receptors</a:t>
            </a:r>
          </a:p>
        </p:txBody>
      </p:sp>
      <p:sp>
        <p:nvSpPr>
          <p:cNvPr id="3" name="Content Placeholder 2"/>
          <p:cNvSpPr>
            <a:spLocks noGrp="1"/>
          </p:cNvSpPr>
          <p:nvPr>
            <p:ph idx="1"/>
          </p:nvPr>
        </p:nvSpPr>
        <p:spPr/>
        <p:txBody>
          <a:bodyPr>
            <a:normAutofit fontScale="92500" lnSpcReduction="10000"/>
          </a:bodyPr>
          <a:lstStyle/>
          <a:p>
            <a:r>
              <a:rPr lang="en-GB" b="1" dirty="0"/>
              <a:t>When blood pressure is </a:t>
            </a:r>
            <a:r>
              <a:rPr lang="en-GB" b="1" dirty="0" smtClean="0"/>
              <a:t>low:</a:t>
            </a:r>
          </a:p>
          <a:p>
            <a:pPr marL="0" indent="0">
              <a:buNone/>
            </a:pPr>
            <a:r>
              <a:rPr lang="en-GB" dirty="0"/>
              <a:t>Pressure receptors transmit more impulses to the centre in the medulla oblongata that </a:t>
            </a:r>
            <a:r>
              <a:rPr lang="en-GB" dirty="0" smtClean="0"/>
              <a:t>increases </a:t>
            </a:r>
            <a:r>
              <a:rPr lang="en-GB" dirty="0"/>
              <a:t>heart rate .</a:t>
            </a:r>
          </a:p>
          <a:p>
            <a:pPr marL="0" indent="0">
              <a:buNone/>
            </a:pPr>
            <a:r>
              <a:rPr lang="en-GB" dirty="0"/>
              <a:t>The centre sends impulses via the </a:t>
            </a:r>
            <a:r>
              <a:rPr lang="en-GB" dirty="0" smtClean="0"/>
              <a:t>sympathetic </a:t>
            </a:r>
            <a:r>
              <a:rPr lang="en-GB" dirty="0"/>
              <a:t>nervous system to the SAN which leads to a </a:t>
            </a:r>
            <a:r>
              <a:rPr lang="en-GB" dirty="0" smtClean="0"/>
              <a:t>increase </a:t>
            </a:r>
            <a:r>
              <a:rPr lang="en-GB" dirty="0"/>
              <a:t>in heart </a:t>
            </a:r>
            <a:r>
              <a:rPr lang="en-GB" dirty="0" smtClean="0"/>
              <a:t>rate</a:t>
            </a:r>
          </a:p>
          <a:p>
            <a:pPr marL="0" indent="0">
              <a:buNone/>
            </a:pPr>
            <a:r>
              <a:rPr lang="en-GB" u="sng" dirty="0">
                <a:hlinkClick r:id="rId2"/>
              </a:rPr>
              <a:t>http://highered.mheducation.com/sites/0072507470/student_view0/chapter21/animation__baroreceptor_reflex_control_of_blood_pressure.html</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4241609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ChangeArrowheads="1"/>
          </p:cNvSpPr>
          <p:nvPr>
            <p:ph type="title" idx="4294967295"/>
          </p:nvPr>
        </p:nvSpPr>
        <p:spPr>
          <a:xfrm>
            <a:off x="457200" y="115888"/>
            <a:ext cx="8229600" cy="1081087"/>
          </a:xfrm>
        </p:spPr>
        <p:txBody>
          <a:bodyPr rtlCol="0">
            <a:normAutofit fontScale="90000"/>
          </a:bodyPr>
          <a:lstStyle/>
          <a:p>
            <a:pPr fontAlgn="auto">
              <a:spcAft>
                <a:spcPts val="0"/>
              </a:spcAft>
              <a:defRPr/>
            </a:pPr>
            <a:r>
              <a:rPr lang="en-GB" dirty="0">
                <a:latin typeface="Calibri" panose="020F0502020204030204" pitchFamily="34" charset="0"/>
              </a:rPr>
              <a:t>How is the nervous system organized?</a:t>
            </a:r>
          </a:p>
        </p:txBody>
      </p:sp>
      <p:pic>
        <p:nvPicPr>
          <p:cNvPr id="1028" name="ShockwaveFlash1JPG" descr="Nervous_cr_nested_R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96975"/>
            <a:ext cx="8699500" cy="5308600"/>
          </a:xfrm>
          <a:prstGeom prst="rect">
            <a:avLst/>
          </a:prstGeom>
          <a:noFill/>
          <a:ln>
            <a:noFill/>
          </a:ln>
          <a:effectLst/>
          <a:extLst>
            <a:ext uri="{909E8E84-426E-40DD-AFC4-6F175D3DCCD1}">
              <a14:hiddenFill xmlns:a14="http://schemas.microsoft.com/office/drawing/2010/main">
                <a:solidFill>
                  <a:srgbClr val="97F69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6155" name="ShockwaveFlash1" r:id="rId2" imgW="1828800" imgH="1828800"/>
        </mc:Choice>
        <mc:Fallback>
          <p:control name="ShockwaveFlash1" r:id="rId2" imgW="1828800" imgH="1828800">
            <p:pic>
              <p:nvPicPr>
                <p:cNvPr id="2" name="ShockwaveFlash1"/>
                <p:cNvPicPr preferRelativeResize="0">
                  <a:picLocks noChangeArrowheads="1" noChangeShapeType="1"/>
                </p:cNvPicPr>
                <p:nvPr/>
              </p:nvPicPr>
              <p:blipFill>
                <a:blip r:embed="rId6"/>
                <a:srcRect/>
                <a:stretch>
                  <a:fillRect/>
                </a:stretch>
              </p:blipFill>
              <p:spPr bwMode="auto">
                <a:xfrm>
                  <a:off x="0" y="12192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687813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219200" y="-26126"/>
            <a:ext cx="6457950" cy="6562725"/>
          </a:xfrm>
          <a:prstGeom prst="rect">
            <a:avLst/>
          </a:prstGeom>
        </p:spPr>
      </p:pic>
    </p:spTree>
    <p:extLst>
      <p:ext uri="{BB962C8B-B14F-4D97-AF65-F5344CB8AC3E}">
        <p14:creationId xmlns:p14="http://schemas.microsoft.com/office/powerpoint/2010/main" val="3334642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0"/>
          </p:nvPr>
        </p:nvSpPr>
        <p:spPr/>
        <p:txBody>
          <a:bodyPr/>
          <a:lstStyle/>
          <a:p>
            <a:fld id="{91D74334-F00F-462F-BDAC-F298BADB1FB9}" type="slidenum">
              <a:rPr lang="en-US"/>
              <a:pPr/>
              <a:t>3</a:t>
            </a:fld>
            <a:endParaRPr lang="en-US"/>
          </a:p>
        </p:txBody>
      </p:sp>
      <p:sp>
        <p:nvSpPr>
          <p:cNvPr id="29697" name="Rectangle 1"/>
          <p:cNvSpPr>
            <a:spLocks noGrp="1" noChangeArrowheads="1"/>
          </p:cNvSpPr>
          <p:nvPr>
            <p:ph type="title"/>
          </p:nvPr>
        </p:nvSpPr>
        <p:spPr>
          <a:xfrm>
            <a:off x="11366500" y="8067675"/>
            <a:ext cx="8229600" cy="1508125"/>
          </a:xfrm>
          <a:ln/>
        </p:spPr>
        <p:txBody>
          <a:bodyPr rIns="132080"/>
          <a:lstStyle/>
          <a:p>
            <a:endParaRPr lang="en-US"/>
          </a:p>
        </p:txBody>
      </p:sp>
      <p:sp>
        <p:nvSpPr>
          <p:cNvPr id="29698" name="Rectangle 2"/>
          <p:cNvSpPr>
            <a:spLocks noGrp="1" noChangeArrowheads="1"/>
          </p:cNvSpPr>
          <p:nvPr>
            <p:ph type="body" idx="1"/>
          </p:nvPr>
        </p:nvSpPr>
        <p:spPr>
          <a:xfrm>
            <a:off x="1041400" y="9817100"/>
            <a:ext cx="8229600" cy="5257800"/>
          </a:xfrm>
          <a:ln/>
        </p:spPr>
        <p:txBody>
          <a:bodyPr rIns="132080"/>
          <a:lstStyle/>
          <a:p>
            <a:endParaRPr lang="en-US"/>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1400" y="3492500"/>
            <a:ext cx="44577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0538" y="241300"/>
            <a:ext cx="5622925"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29701" name="Rectangle 5"/>
          <p:cNvSpPr>
            <a:spLocks/>
          </p:cNvSpPr>
          <p:nvPr/>
        </p:nvSpPr>
        <p:spPr bwMode="auto">
          <a:xfrm>
            <a:off x="7175500" y="3098800"/>
            <a:ext cx="18161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r>
              <a:rPr lang="en-US" sz="1400">
                <a:solidFill>
                  <a:schemeClr val="tx1"/>
                </a:solidFill>
                <a:latin typeface="Arial" charset="0"/>
                <a:cs typeface="Arial" charset="0"/>
                <a:sym typeface="Arial" charset="0"/>
              </a:rPr>
              <a:t>or bicuspid valve or atrioventricular valve</a:t>
            </a:r>
          </a:p>
        </p:txBody>
      </p:sp>
      <p:sp>
        <p:nvSpPr>
          <p:cNvPr id="29702" name="Rectangle 6"/>
          <p:cNvSpPr>
            <a:spLocks/>
          </p:cNvSpPr>
          <p:nvPr/>
        </p:nvSpPr>
        <p:spPr bwMode="auto">
          <a:xfrm>
            <a:off x="1041400" y="3492500"/>
            <a:ext cx="1320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400">
                <a:solidFill>
                  <a:schemeClr val="tx1"/>
                </a:solidFill>
                <a:latin typeface="Arial" charset="0"/>
                <a:cs typeface="Arial" charset="0"/>
                <a:sym typeface="Arial" charset="0"/>
              </a:rPr>
              <a:t>atrioventricular</a:t>
            </a:r>
          </a:p>
          <a:p>
            <a:pPr marL="39688"/>
            <a:r>
              <a:rPr lang="en-US" sz="1400">
                <a:solidFill>
                  <a:schemeClr val="tx1"/>
                </a:solidFill>
                <a:latin typeface="Arial" charset="0"/>
                <a:cs typeface="Arial" charset="0"/>
                <a:sym typeface="Arial" charset="0"/>
              </a:rPr>
              <a:t> valve or</a:t>
            </a:r>
          </a:p>
        </p:txBody>
      </p:sp>
      <p:sp>
        <p:nvSpPr>
          <p:cNvPr id="29703" name="Rectangle 7"/>
          <p:cNvSpPr>
            <a:spLocks/>
          </p:cNvSpPr>
          <p:nvPr/>
        </p:nvSpPr>
        <p:spPr bwMode="auto">
          <a:xfrm>
            <a:off x="1308100" y="1905000"/>
            <a:ext cx="9747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400">
                <a:solidFill>
                  <a:schemeClr val="tx1"/>
                </a:solidFill>
                <a:latin typeface="Arial" charset="0"/>
                <a:cs typeface="Arial" charset="0"/>
                <a:sym typeface="Arial" charset="0"/>
              </a:rPr>
              <a:t>semi lunar</a:t>
            </a:r>
          </a:p>
          <a:p>
            <a:pPr marL="39688"/>
            <a:r>
              <a:rPr lang="en-US" sz="1400">
                <a:solidFill>
                  <a:schemeClr val="tx1"/>
                </a:solidFill>
                <a:latin typeface="Arial" charset="0"/>
                <a:cs typeface="Arial" charset="0"/>
                <a:sym typeface="Arial" charset="0"/>
              </a:rPr>
              <a:t> valve or</a:t>
            </a:r>
          </a:p>
        </p:txBody>
      </p:sp>
      <p:sp>
        <p:nvSpPr>
          <p:cNvPr id="29704" name="Rectangle 8"/>
          <p:cNvSpPr>
            <a:spLocks/>
          </p:cNvSpPr>
          <p:nvPr/>
        </p:nvSpPr>
        <p:spPr bwMode="auto">
          <a:xfrm>
            <a:off x="7175500" y="27813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r>
              <a:rPr lang="en-US" sz="1400">
                <a:solidFill>
                  <a:schemeClr val="tx1"/>
                </a:solidFill>
                <a:latin typeface="Arial" charset="0"/>
                <a:cs typeface="Arial" charset="0"/>
                <a:sym typeface="Arial" charset="0"/>
              </a:rPr>
              <a:t>or semi lunar valve</a:t>
            </a:r>
          </a:p>
        </p:txBody>
      </p:sp>
      <p:sp>
        <p:nvSpPr>
          <p:cNvPr id="29705" name="Line 9"/>
          <p:cNvSpPr>
            <a:spLocks noChangeShapeType="1"/>
          </p:cNvSpPr>
          <p:nvPr/>
        </p:nvSpPr>
        <p:spPr bwMode="auto">
          <a:xfrm>
            <a:off x="5295900" y="5029200"/>
            <a:ext cx="1270000" cy="1270000"/>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29706" name="Rectangle 10"/>
          <p:cNvSpPr>
            <a:spLocks/>
          </p:cNvSpPr>
          <p:nvPr/>
        </p:nvSpPr>
        <p:spPr bwMode="auto">
          <a:xfrm>
            <a:off x="6056313" y="6197600"/>
            <a:ext cx="13223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400">
                <a:solidFill>
                  <a:schemeClr val="tx1"/>
                </a:solidFill>
                <a:latin typeface="Arial" charset="0"/>
                <a:cs typeface="Arial" charset="0"/>
                <a:sym typeface="Arial" charset="0"/>
              </a:rPr>
              <a:t>interventricular</a:t>
            </a:r>
          </a:p>
          <a:p>
            <a:pPr marL="39688"/>
            <a:r>
              <a:rPr lang="en-US" sz="1400">
                <a:solidFill>
                  <a:schemeClr val="tx1"/>
                </a:solidFill>
                <a:latin typeface="Arial" charset="0"/>
                <a:cs typeface="Arial" charset="0"/>
                <a:sym typeface="Arial" charset="0"/>
              </a:rPr>
              <a:t>septum</a:t>
            </a:r>
          </a:p>
        </p:txBody>
      </p:sp>
      <p:sp>
        <p:nvSpPr>
          <p:cNvPr id="29707" name="Line 11"/>
          <p:cNvSpPr>
            <a:spLocks noChangeShapeType="1"/>
          </p:cNvSpPr>
          <p:nvPr/>
        </p:nvSpPr>
        <p:spPr bwMode="auto">
          <a:xfrm>
            <a:off x="6350000" y="5029200"/>
            <a:ext cx="1409700" cy="266700"/>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29708" name="Rectangle 12"/>
          <p:cNvSpPr>
            <a:spLocks/>
          </p:cNvSpPr>
          <p:nvPr/>
        </p:nvSpPr>
        <p:spPr bwMode="auto">
          <a:xfrm>
            <a:off x="7797800" y="5156200"/>
            <a:ext cx="1346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r>
              <a:rPr lang="en-US" sz="1400">
                <a:solidFill>
                  <a:schemeClr val="tx1"/>
                </a:solidFill>
                <a:latin typeface="Arial" charset="0"/>
                <a:cs typeface="Arial" charset="0"/>
                <a:sym typeface="Arial" charset="0"/>
              </a:rPr>
              <a:t>thick muscular wall</a:t>
            </a:r>
          </a:p>
        </p:txBody>
      </p:sp>
      <p:sp>
        <p:nvSpPr>
          <p:cNvPr id="29709" name="Line 13"/>
          <p:cNvSpPr>
            <a:spLocks noChangeShapeType="1"/>
          </p:cNvSpPr>
          <p:nvPr/>
        </p:nvSpPr>
        <p:spPr bwMode="auto">
          <a:xfrm>
            <a:off x="6426200" y="5207000"/>
            <a:ext cx="1409700" cy="939800"/>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29710" name="Rectangle 14"/>
          <p:cNvSpPr>
            <a:spLocks/>
          </p:cNvSpPr>
          <p:nvPr/>
        </p:nvSpPr>
        <p:spPr bwMode="auto">
          <a:xfrm>
            <a:off x="7797800" y="6146800"/>
            <a:ext cx="134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r>
              <a:rPr lang="en-US" sz="1400">
                <a:solidFill>
                  <a:schemeClr val="tx1"/>
                </a:solidFill>
                <a:latin typeface="Arial" charset="0"/>
                <a:cs typeface="Arial" charset="0"/>
                <a:sym typeface="Arial" charset="0"/>
              </a:rPr>
              <a:t>pericardium</a:t>
            </a:r>
          </a:p>
        </p:txBody>
      </p:sp>
      <p:sp>
        <p:nvSpPr>
          <p:cNvPr id="29711" name="Rectangle 15"/>
          <p:cNvSpPr>
            <a:spLocks/>
          </p:cNvSpPr>
          <p:nvPr/>
        </p:nvSpPr>
        <p:spPr bwMode="auto">
          <a:xfrm>
            <a:off x="6870700" y="393700"/>
            <a:ext cx="189071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2000">
                <a:solidFill>
                  <a:schemeClr val="tx1"/>
                </a:solidFill>
                <a:latin typeface="Arial Bold" charset="0"/>
                <a:cs typeface="Arial Bold" charset="0"/>
                <a:sym typeface="Arial Bold" charset="0"/>
              </a:rPr>
              <a:t>Learn to draw </a:t>
            </a:r>
          </a:p>
          <a:p>
            <a:pPr marL="39688"/>
            <a:r>
              <a:rPr lang="en-US" sz="2000">
                <a:solidFill>
                  <a:schemeClr val="tx1"/>
                </a:solidFill>
                <a:latin typeface="Arial Bold" charset="0"/>
                <a:cs typeface="Arial Bold" charset="0"/>
                <a:sym typeface="Arial Bold" charset="0"/>
              </a:rPr>
              <a:t>and label</a:t>
            </a:r>
          </a:p>
          <a:p>
            <a:pPr marL="39688"/>
            <a:r>
              <a:rPr lang="en-US" sz="2000">
                <a:solidFill>
                  <a:schemeClr val="tx1"/>
                </a:solidFill>
                <a:latin typeface="Arial Bold" charset="0"/>
                <a:cs typeface="Arial Bold" charset="0"/>
                <a:sym typeface="Arial Bold" charset="0"/>
              </a:rPr>
              <a:t>the diagram</a:t>
            </a:r>
          </a:p>
        </p:txBody>
      </p:sp>
      <p:sp>
        <p:nvSpPr>
          <p:cNvPr id="29713" name="Line 17"/>
          <p:cNvSpPr>
            <a:spLocks noChangeShapeType="1"/>
          </p:cNvSpPr>
          <p:nvPr/>
        </p:nvSpPr>
        <p:spPr bwMode="auto">
          <a:xfrm rot="10800000" flipH="1">
            <a:off x="1689100" y="4457700"/>
            <a:ext cx="1841500" cy="620713"/>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29714" name="Rectangle 18"/>
          <p:cNvSpPr>
            <a:spLocks/>
          </p:cNvSpPr>
          <p:nvPr/>
        </p:nvSpPr>
        <p:spPr bwMode="auto">
          <a:xfrm>
            <a:off x="12700" y="4851400"/>
            <a:ext cx="17160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400">
                <a:solidFill>
                  <a:schemeClr val="tx1"/>
                </a:solidFill>
                <a:latin typeface="Arial" charset="0"/>
                <a:cs typeface="Arial" charset="0"/>
                <a:sym typeface="Arial" charset="0"/>
              </a:rPr>
              <a:t>tendons attached to</a:t>
            </a:r>
          </a:p>
          <a:p>
            <a:pPr marL="39688"/>
            <a:r>
              <a:rPr lang="en-US" sz="1400">
                <a:solidFill>
                  <a:schemeClr val="tx1"/>
                </a:solidFill>
                <a:latin typeface="Arial" charset="0"/>
                <a:cs typeface="Arial" charset="0"/>
                <a:sym typeface="Arial" charset="0"/>
              </a:rPr>
              <a:t>papillary muscle</a:t>
            </a:r>
          </a:p>
        </p:txBody>
      </p:sp>
      <p:sp>
        <p:nvSpPr>
          <p:cNvPr id="29715" name="Line 19"/>
          <p:cNvSpPr>
            <a:spLocks noChangeShapeType="1"/>
          </p:cNvSpPr>
          <p:nvPr/>
        </p:nvSpPr>
        <p:spPr bwMode="auto">
          <a:xfrm flipH="1">
            <a:off x="5029200" y="8229600"/>
            <a:ext cx="825500" cy="711200"/>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29716" name="Rectangle 20"/>
          <p:cNvSpPr>
            <a:spLocks/>
          </p:cNvSpPr>
          <p:nvPr/>
        </p:nvSpPr>
        <p:spPr bwMode="auto">
          <a:xfrm>
            <a:off x="533400" y="1587500"/>
            <a:ext cx="1882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400">
                <a:solidFill>
                  <a:schemeClr val="tx1"/>
                </a:solidFill>
                <a:latin typeface="Arial" charset="0"/>
                <a:cs typeface="Arial" charset="0"/>
                <a:sym typeface="Arial" charset="0"/>
              </a:rPr>
              <a:t>right pulmonary artery</a:t>
            </a:r>
          </a:p>
        </p:txBody>
      </p:sp>
    </p:spTree>
    <p:extLst>
      <p:ext uri="{BB962C8B-B14F-4D97-AF65-F5344CB8AC3E}">
        <p14:creationId xmlns:p14="http://schemas.microsoft.com/office/powerpoint/2010/main" val="343613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0"/>
          </p:nvPr>
        </p:nvSpPr>
        <p:spPr/>
        <p:txBody>
          <a:bodyPr/>
          <a:lstStyle/>
          <a:p>
            <a:pPr>
              <a:defRPr/>
            </a:pPr>
            <a:fld id="{AC040EA2-6DC3-411A-A6D9-A3B522C7E1A6}" type="slidenum">
              <a:rPr lang="en-US"/>
              <a:pPr>
                <a:defRPr/>
              </a:pPr>
              <a:t>4</a:t>
            </a:fld>
            <a:endParaRPr lang="en-US"/>
          </a:p>
        </p:txBody>
      </p:sp>
      <p:pic>
        <p:nvPicPr>
          <p:cNvPr id="5427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713" y="684213"/>
            <a:ext cx="5487987" cy="548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4276" name="Rectangle 2"/>
          <p:cNvSpPr>
            <a:spLocks noGrp="1" noChangeArrowheads="1"/>
          </p:cNvSpPr>
          <p:nvPr>
            <p:ph type="title"/>
          </p:nvPr>
        </p:nvSpPr>
        <p:spPr>
          <a:xfrm>
            <a:off x="584200" y="8605838"/>
            <a:ext cx="8229600" cy="1143000"/>
          </a:xfrm>
        </p:spPr>
        <p:txBody>
          <a:bodyPr/>
          <a:lstStyle/>
          <a:p>
            <a:pPr eaLnBrk="1" hangingPunct="1"/>
            <a:endParaRPr lang="en-US" smtClean="0"/>
          </a:p>
        </p:txBody>
      </p:sp>
      <p:sp>
        <p:nvSpPr>
          <p:cNvPr id="54277" name="Rectangle 3"/>
          <p:cNvSpPr>
            <a:spLocks noGrp="1" noChangeArrowheads="1"/>
          </p:cNvSpPr>
          <p:nvPr>
            <p:ph type="body" idx="1"/>
          </p:nvPr>
        </p:nvSpPr>
        <p:spPr>
          <a:xfrm>
            <a:off x="114300" y="8267700"/>
            <a:ext cx="8229600" cy="4525963"/>
          </a:xfrm>
        </p:spPr>
        <p:txBody>
          <a:bodyPr/>
          <a:lstStyle/>
          <a:p>
            <a:pPr eaLnBrk="1" hangingPunct="1"/>
            <a:endParaRPr lang="en-US" smtClean="0"/>
          </a:p>
        </p:txBody>
      </p:sp>
      <p:sp>
        <p:nvSpPr>
          <p:cNvPr id="54278" name="Rectangle 4"/>
          <p:cNvSpPr>
            <a:spLocks/>
          </p:cNvSpPr>
          <p:nvPr/>
        </p:nvSpPr>
        <p:spPr bwMode="auto">
          <a:xfrm>
            <a:off x="10306050" y="9677400"/>
            <a:ext cx="3325813"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ctr">
              <a:spcBef>
                <a:spcPts val="1600"/>
              </a:spcBef>
            </a:pPr>
            <a:r>
              <a:rPr lang="en-US" sz="1600">
                <a:solidFill>
                  <a:schemeClr val="tx1"/>
                </a:solidFill>
                <a:latin typeface="Verdana" charset="0"/>
                <a:ea typeface="Verdana" charset="0"/>
                <a:cs typeface="Verdana" charset="0"/>
                <a:sym typeface="Verdana" charset="0"/>
              </a:rPr>
              <a:t>sinoatrial node</a:t>
            </a:r>
            <a:br>
              <a:rPr lang="en-US" sz="1600">
                <a:solidFill>
                  <a:schemeClr val="tx1"/>
                </a:solidFill>
                <a:latin typeface="Verdana" charset="0"/>
                <a:ea typeface="Verdana" charset="0"/>
                <a:cs typeface="Verdana" charset="0"/>
                <a:sym typeface="Verdana" charset="0"/>
              </a:rPr>
            </a:br>
            <a:r>
              <a:rPr lang="en-US" sz="1600">
                <a:solidFill>
                  <a:schemeClr val="tx1"/>
                </a:solidFill>
                <a:latin typeface="Verdana" charset="0"/>
                <a:ea typeface="Verdana" charset="0"/>
                <a:cs typeface="Verdana" charset="0"/>
                <a:sym typeface="Verdana" charset="0"/>
              </a:rPr>
              <a:t>left atrium</a:t>
            </a:r>
            <a:br>
              <a:rPr lang="en-US" sz="1600">
                <a:solidFill>
                  <a:schemeClr val="tx1"/>
                </a:solidFill>
                <a:latin typeface="Verdana" charset="0"/>
                <a:ea typeface="Verdana" charset="0"/>
                <a:cs typeface="Verdana" charset="0"/>
                <a:sym typeface="Verdana" charset="0"/>
              </a:rPr>
            </a:br>
            <a:r>
              <a:rPr lang="en-US" sz="1600">
                <a:solidFill>
                  <a:schemeClr val="tx1"/>
                </a:solidFill>
                <a:latin typeface="Verdana" charset="0"/>
                <a:ea typeface="Verdana" charset="0"/>
                <a:cs typeface="Verdana" charset="0"/>
                <a:sym typeface="Verdana" charset="0"/>
              </a:rPr>
              <a:t>left ventricle</a:t>
            </a:r>
            <a:br>
              <a:rPr lang="en-US" sz="1600">
                <a:solidFill>
                  <a:schemeClr val="tx1"/>
                </a:solidFill>
                <a:latin typeface="Verdana" charset="0"/>
                <a:ea typeface="Verdana" charset="0"/>
                <a:cs typeface="Verdana" charset="0"/>
                <a:sym typeface="Verdana" charset="0"/>
              </a:rPr>
            </a:br>
            <a:r>
              <a:rPr lang="en-US" sz="1600">
                <a:solidFill>
                  <a:schemeClr val="tx1"/>
                </a:solidFill>
                <a:latin typeface="Verdana" charset="0"/>
                <a:ea typeface="Verdana" charset="0"/>
                <a:cs typeface="Verdana" charset="0"/>
                <a:sym typeface="Verdana" charset="0"/>
              </a:rPr>
              <a:t>apex</a:t>
            </a:r>
            <a:br>
              <a:rPr lang="en-US" sz="1600">
                <a:solidFill>
                  <a:schemeClr val="tx1"/>
                </a:solidFill>
                <a:latin typeface="Verdana" charset="0"/>
                <a:ea typeface="Verdana" charset="0"/>
                <a:cs typeface="Verdana" charset="0"/>
                <a:sym typeface="Verdana" charset="0"/>
              </a:rPr>
            </a:br>
            <a:r>
              <a:rPr lang="en-US" sz="1600">
                <a:solidFill>
                  <a:schemeClr val="tx1"/>
                </a:solidFill>
                <a:latin typeface="Verdana" charset="0"/>
                <a:ea typeface="Verdana" charset="0"/>
                <a:cs typeface="Verdana" charset="0"/>
                <a:sym typeface="Verdana" charset="0"/>
              </a:rPr>
              <a:t>purkinje fibers</a:t>
            </a:r>
            <a:br>
              <a:rPr lang="en-US" sz="1600">
                <a:solidFill>
                  <a:schemeClr val="tx1"/>
                </a:solidFill>
                <a:latin typeface="Verdana" charset="0"/>
                <a:ea typeface="Verdana" charset="0"/>
                <a:cs typeface="Verdana" charset="0"/>
                <a:sym typeface="Verdana" charset="0"/>
              </a:rPr>
            </a:br>
            <a:r>
              <a:rPr lang="en-US" sz="1600">
                <a:solidFill>
                  <a:schemeClr val="tx1"/>
                </a:solidFill>
                <a:latin typeface="Verdana" charset="0"/>
                <a:ea typeface="Verdana" charset="0"/>
                <a:cs typeface="Verdana" charset="0"/>
                <a:sym typeface="Verdana" charset="0"/>
              </a:rPr>
              <a:t>left and right bundle branches</a:t>
            </a:r>
            <a:br>
              <a:rPr lang="en-US" sz="1600">
                <a:solidFill>
                  <a:schemeClr val="tx1"/>
                </a:solidFill>
                <a:latin typeface="Verdana" charset="0"/>
                <a:ea typeface="Verdana" charset="0"/>
                <a:cs typeface="Verdana" charset="0"/>
                <a:sym typeface="Verdana" charset="0"/>
              </a:rPr>
            </a:br>
            <a:r>
              <a:rPr lang="en-US" sz="1600">
                <a:solidFill>
                  <a:schemeClr val="tx1"/>
                </a:solidFill>
                <a:latin typeface="Verdana" charset="0"/>
                <a:ea typeface="Verdana" charset="0"/>
                <a:cs typeface="Verdana" charset="0"/>
                <a:sym typeface="Verdana" charset="0"/>
              </a:rPr>
              <a:t>bundle of his</a:t>
            </a:r>
            <a:br>
              <a:rPr lang="en-US" sz="1600">
                <a:solidFill>
                  <a:schemeClr val="tx1"/>
                </a:solidFill>
                <a:latin typeface="Verdana" charset="0"/>
                <a:ea typeface="Verdana" charset="0"/>
                <a:cs typeface="Verdana" charset="0"/>
                <a:sym typeface="Verdana" charset="0"/>
              </a:rPr>
            </a:br>
            <a:r>
              <a:rPr lang="en-US" sz="1600">
                <a:solidFill>
                  <a:schemeClr val="tx1"/>
                </a:solidFill>
                <a:latin typeface="Verdana" charset="0"/>
                <a:ea typeface="Verdana" charset="0"/>
                <a:cs typeface="Verdana" charset="0"/>
                <a:sym typeface="Verdana" charset="0"/>
              </a:rPr>
              <a:t>atrioventricular node</a:t>
            </a:r>
          </a:p>
        </p:txBody>
      </p:sp>
      <p:sp>
        <p:nvSpPr>
          <p:cNvPr id="54279" name="Rectangle 5"/>
          <p:cNvSpPr>
            <a:spLocks/>
          </p:cNvSpPr>
          <p:nvPr/>
        </p:nvSpPr>
        <p:spPr bwMode="auto">
          <a:xfrm>
            <a:off x="774700" y="990600"/>
            <a:ext cx="17764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sz="1800">
                <a:solidFill>
                  <a:schemeClr val="tx1"/>
                </a:solidFill>
                <a:ea typeface="Lucida Grande" charset="0"/>
                <a:cs typeface="Lucida Grande" charset="0"/>
              </a:rPr>
              <a:t>Sinoatrial Node</a:t>
            </a:r>
          </a:p>
        </p:txBody>
      </p:sp>
      <p:sp>
        <p:nvSpPr>
          <p:cNvPr id="54280" name="Rectangle 6"/>
          <p:cNvSpPr>
            <a:spLocks/>
          </p:cNvSpPr>
          <p:nvPr/>
        </p:nvSpPr>
        <p:spPr bwMode="auto">
          <a:xfrm>
            <a:off x="190500" y="1955800"/>
            <a:ext cx="18399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sz="1800">
                <a:solidFill>
                  <a:schemeClr val="tx1"/>
                </a:solidFill>
                <a:ea typeface="Lucida Grande" charset="0"/>
                <a:cs typeface="Lucida Grande" charset="0"/>
              </a:rPr>
              <a:t>AtrioVentricular</a:t>
            </a:r>
          </a:p>
          <a:p>
            <a:r>
              <a:rPr lang="en-US" sz="1800">
                <a:solidFill>
                  <a:schemeClr val="tx1"/>
                </a:solidFill>
                <a:ea typeface="Lucida Grande" charset="0"/>
                <a:cs typeface="Lucida Grande" charset="0"/>
              </a:rPr>
              <a:t>node</a:t>
            </a:r>
          </a:p>
        </p:txBody>
      </p:sp>
      <p:sp>
        <p:nvSpPr>
          <p:cNvPr id="54281" name="Rectangle 7"/>
          <p:cNvSpPr>
            <a:spLocks/>
          </p:cNvSpPr>
          <p:nvPr/>
        </p:nvSpPr>
        <p:spPr bwMode="auto">
          <a:xfrm>
            <a:off x="6705600" y="1092200"/>
            <a:ext cx="13366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sz="1800">
                <a:solidFill>
                  <a:schemeClr val="tx1"/>
                </a:solidFill>
                <a:ea typeface="Lucida Grande" charset="0"/>
                <a:cs typeface="Lucida Grande" charset="0"/>
              </a:rPr>
              <a:t>Left Atrium</a:t>
            </a:r>
          </a:p>
        </p:txBody>
      </p:sp>
      <p:sp>
        <p:nvSpPr>
          <p:cNvPr id="54282" name="Rectangle 8"/>
          <p:cNvSpPr>
            <a:spLocks/>
          </p:cNvSpPr>
          <p:nvPr/>
        </p:nvSpPr>
        <p:spPr bwMode="auto">
          <a:xfrm>
            <a:off x="6019800" y="5664200"/>
            <a:ext cx="6572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sz="1800">
                <a:solidFill>
                  <a:schemeClr val="tx1"/>
                </a:solidFill>
                <a:ea typeface="Lucida Grande" charset="0"/>
                <a:cs typeface="Lucida Grande" charset="0"/>
              </a:rPr>
              <a:t>Apex</a:t>
            </a:r>
          </a:p>
        </p:txBody>
      </p:sp>
      <p:sp>
        <p:nvSpPr>
          <p:cNvPr id="54283" name="Rectangle 9"/>
          <p:cNvSpPr>
            <a:spLocks/>
          </p:cNvSpPr>
          <p:nvPr/>
        </p:nvSpPr>
        <p:spPr bwMode="auto">
          <a:xfrm>
            <a:off x="876300" y="4025900"/>
            <a:ext cx="15605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sz="1800">
                <a:solidFill>
                  <a:schemeClr val="tx1"/>
                </a:solidFill>
                <a:ea typeface="Lucida Grande" charset="0"/>
                <a:cs typeface="Lucida Grande" charset="0"/>
              </a:rPr>
              <a:t>Bundle of His</a:t>
            </a:r>
          </a:p>
        </p:txBody>
      </p:sp>
      <p:sp>
        <p:nvSpPr>
          <p:cNvPr id="54284" name="Rectangle 10"/>
          <p:cNvSpPr>
            <a:spLocks/>
          </p:cNvSpPr>
          <p:nvPr/>
        </p:nvSpPr>
        <p:spPr bwMode="auto">
          <a:xfrm>
            <a:off x="596900" y="5829300"/>
            <a:ext cx="17303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sz="1800">
                <a:solidFill>
                  <a:schemeClr val="tx1"/>
                </a:solidFill>
                <a:ea typeface="Lucida Grande" charset="0"/>
                <a:cs typeface="Lucida Grande" charset="0"/>
              </a:rPr>
              <a:t>Purkinje Fibres</a:t>
            </a:r>
          </a:p>
        </p:txBody>
      </p:sp>
      <p:sp>
        <p:nvSpPr>
          <p:cNvPr id="54285" name="Rectangle 11"/>
          <p:cNvSpPr>
            <a:spLocks/>
          </p:cNvSpPr>
          <p:nvPr/>
        </p:nvSpPr>
        <p:spPr bwMode="auto">
          <a:xfrm>
            <a:off x="6654800" y="3873500"/>
            <a:ext cx="15541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sz="1800">
                <a:solidFill>
                  <a:schemeClr val="tx1"/>
                </a:solidFill>
                <a:ea typeface="Lucida Grande" charset="0"/>
                <a:cs typeface="Lucida Grande" charset="0"/>
              </a:rPr>
              <a:t>Left Ventricle</a:t>
            </a:r>
          </a:p>
        </p:txBody>
      </p:sp>
      <p:sp>
        <p:nvSpPr>
          <p:cNvPr id="54286" name="Rectangle 12"/>
          <p:cNvSpPr>
            <a:spLocks/>
          </p:cNvSpPr>
          <p:nvPr/>
        </p:nvSpPr>
        <p:spPr bwMode="auto">
          <a:xfrm>
            <a:off x="800100" y="4787900"/>
            <a:ext cx="198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sz="1800">
                <a:solidFill>
                  <a:schemeClr val="tx1"/>
                </a:solidFill>
                <a:ea typeface="Lucida Grande" charset="0"/>
                <a:cs typeface="Lucida Grande" charset="0"/>
              </a:rPr>
              <a:t>Left and Right</a:t>
            </a:r>
          </a:p>
          <a:p>
            <a:r>
              <a:rPr lang="en-US" sz="1800">
                <a:solidFill>
                  <a:schemeClr val="tx1"/>
                </a:solidFill>
                <a:ea typeface="Lucida Grande" charset="0"/>
                <a:cs typeface="Lucida Grande" charset="0"/>
              </a:rPr>
              <a:t>Bundle Branches </a:t>
            </a:r>
          </a:p>
        </p:txBody>
      </p:sp>
      <p:sp>
        <p:nvSpPr>
          <p:cNvPr id="54287" name="Rectangle 13"/>
          <p:cNvSpPr>
            <a:spLocks/>
          </p:cNvSpPr>
          <p:nvPr/>
        </p:nvSpPr>
        <p:spPr bwMode="auto">
          <a:xfrm>
            <a:off x="2650326" y="254000"/>
            <a:ext cx="34480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ctr">
              <a:spcBef>
                <a:spcPts val="1600"/>
              </a:spcBef>
            </a:pPr>
            <a:r>
              <a:rPr lang="en-US" sz="1600" dirty="0" smtClean="0">
                <a:solidFill>
                  <a:schemeClr val="tx1"/>
                </a:solidFill>
                <a:latin typeface="Verdana Bold" charset="0"/>
                <a:ea typeface="Verdana Bold" charset="0"/>
                <a:cs typeface="Verdana Bold" charset="0"/>
                <a:sym typeface="Verdana Bold" charset="0"/>
              </a:rPr>
              <a:t>Electrical </a:t>
            </a:r>
            <a:r>
              <a:rPr lang="en-US" sz="1600" dirty="0">
                <a:solidFill>
                  <a:schemeClr val="tx1"/>
                </a:solidFill>
                <a:latin typeface="Verdana Bold" charset="0"/>
                <a:ea typeface="Verdana Bold" charset="0"/>
                <a:cs typeface="Verdana Bold" charset="0"/>
                <a:sym typeface="Verdana Bold" charset="0"/>
              </a:rPr>
              <a:t>Activity in the Heart</a:t>
            </a:r>
          </a:p>
        </p:txBody>
      </p:sp>
    </p:spTree>
    <p:extLst>
      <p:ext uri="{BB962C8B-B14F-4D97-AF65-F5344CB8AC3E}">
        <p14:creationId xmlns:p14="http://schemas.microsoft.com/office/powerpoint/2010/main" val="2384837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56522CCB-8F32-4E7F-8C47-51252291962A}" type="slidenum">
              <a:rPr lang="en-US"/>
              <a:pPr>
                <a:defRPr/>
              </a:pPr>
              <a:t>5</a:t>
            </a:fld>
            <a:endParaRPr lang="en-US"/>
          </a:p>
        </p:txBody>
      </p:sp>
      <p:sp>
        <p:nvSpPr>
          <p:cNvPr id="76803" name="Rectangle 1"/>
          <p:cNvSpPr>
            <a:spLocks noGrp="1" noChangeArrowheads="1"/>
          </p:cNvSpPr>
          <p:nvPr>
            <p:ph type="title"/>
          </p:nvPr>
        </p:nvSpPr>
        <p:spPr>
          <a:xfrm>
            <a:off x="292100" y="71438"/>
            <a:ext cx="8229600" cy="1143000"/>
          </a:xfrm>
        </p:spPr>
        <p:txBody>
          <a:bodyPr/>
          <a:lstStyle/>
          <a:p>
            <a:pPr eaLnBrk="1" hangingPunct="1"/>
            <a:r>
              <a:rPr lang="en-US" sz="3000" smtClean="0"/>
              <a:t>1. Electrical activity in the heart - SAN</a:t>
            </a:r>
          </a:p>
        </p:txBody>
      </p:sp>
      <p:sp>
        <p:nvSpPr>
          <p:cNvPr id="76802" name="Rectangle 2"/>
          <p:cNvSpPr>
            <a:spLocks noGrp="1" noChangeArrowheads="1"/>
          </p:cNvSpPr>
          <p:nvPr>
            <p:ph type="body" idx="1"/>
          </p:nvPr>
        </p:nvSpPr>
        <p:spPr>
          <a:xfrm>
            <a:off x="292100" y="1027113"/>
            <a:ext cx="8229600" cy="4527550"/>
          </a:xfrm>
        </p:spPr>
        <p:txBody>
          <a:bodyPr/>
          <a:lstStyle/>
          <a:p>
            <a:pPr eaLnBrk="1" hangingPunct="1"/>
            <a:r>
              <a:rPr lang="en-US" sz="2000" smtClean="0"/>
              <a:t>It is essential that the sequence of muscle contraction and relaxation takes place in the right order</a:t>
            </a:r>
          </a:p>
          <a:p>
            <a:pPr eaLnBrk="1" hangingPunct="1"/>
            <a:r>
              <a:rPr lang="en-US" sz="2000" smtClean="0"/>
              <a:t>The sequence is </a:t>
            </a:r>
            <a:r>
              <a:rPr lang="en-US" sz="2000" smtClean="0">
                <a:solidFill>
                  <a:srgbClr val="FF2712"/>
                </a:solidFill>
              </a:rPr>
              <a:t>controlled</a:t>
            </a:r>
            <a:r>
              <a:rPr lang="en-US" sz="2000" smtClean="0"/>
              <a:t> by a group of cardiac muscle cells  called the </a:t>
            </a:r>
            <a:r>
              <a:rPr lang="en-US" sz="2000" smtClean="0">
                <a:solidFill>
                  <a:srgbClr val="D90B00"/>
                </a:solidFill>
              </a:rPr>
              <a:t>sinoatrial node</a:t>
            </a:r>
            <a:r>
              <a:rPr lang="en-US" sz="2000" smtClean="0"/>
              <a:t> (SAN) near the top of the </a:t>
            </a:r>
            <a:r>
              <a:rPr lang="en-US" sz="2000" smtClean="0">
                <a:solidFill>
                  <a:srgbClr val="003DCC"/>
                </a:solidFill>
              </a:rPr>
              <a:t>right</a:t>
            </a:r>
            <a:r>
              <a:rPr lang="en-US" sz="2000" smtClean="0"/>
              <a:t> atrium</a:t>
            </a:r>
          </a:p>
          <a:p>
            <a:pPr eaLnBrk="1" hangingPunct="1"/>
            <a:r>
              <a:rPr lang="en-US" sz="2000" smtClean="0"/>
              <a:t>Known as the </a:t>
            </a:r>
            <a:r>
              <a:rPr lang="en-US" sz="2000" smtClean="0">
                <a:solidFill>
                  <a:srgbClr val="D90B00"/>
                </a:solidFill>
              </a:rPr>
              <a:t>natural pacemaker</a:t>
            </a:r>
            <a:r>
              <a:rPr lang="en-US" sz="2000" smtClean="0"/>
              <a:t> it sets the timing/rate/rhythm of all cardiac muscle cells</a:t>
            </a:r>
          </a:p>
          <a:p>
            <a:pPr eaLnBrk="1" hangingPunct="1"/>
            <a:r>
              <a:rPr lang="en-US" sz="2000" smtClean="0">
                <a:solidFill>
                  <a:srgbClr val="FF2712"/>
                </a:solidFill>
              </a:rPr>
              <a:t>A wave of excitation is initiated at the SAN which passes over both of the atrial walls causing the atria to contract simultaneously</a:t>
            </a:r>
          </a:p>
        </p:txBody>
      </p:sp>
      <p:pic>
        <p:nvPicPr>
          <p:cNvPr id="7680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6438" y="9502775"/>
            <a:ext cx="2505075"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68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8800" y="3848100"/>
            <a:ext cx="31623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4702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8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680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680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680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715F9CA6-37BC-4AC1-AD2C-8D139F66247B}" type="slidenum">
              <a:rPr lang="en-US"/>
              <a:pPr>
                <a:defRPr/>
              </a:pPr>
              <a:t>6</a:t>
            </a:fld>
            <a:endParaRPr lang="en-US"/>
          </a:p>
        </p:txBody>
      </p:sp>
      <p:sp>
        <p:nvSpPr>
          <p:cNvPr id="77827" name="Rectangle 1"/>
          <p:cNvSpPr>
            <a:spLocks noGrp="1" noChangeArrowheads="1"/>
          </p:cNvSpPr>
          <p:nvPr>
            <p:ph type="title"/>
          </p:nvPr>
        </p:nvSpPr>
        <p:spPr>
          <a:xfrm>
            <a:off x="254000" y="4763"/>
            <a:ext cx="8229600" cy="1504950"/>
          </a:xfrm>
        </p:spPr>
        <p:txBody>
          <a:bodyPr/>
          <a:lstStyle/>
          <a:p>
            <a:pPr eaLnBrk="1" hangingPunct="1"/>
            <a:r>
              <a:rPr lang="en-US" sz="3600" smtClean="0"/>
              <a:t>2. Electrical activity in the heart - AVN</a:t>
            </a:r>
          </a:p>
        </p:txBody>
      </p:sp>
      <p:sp>
        <p:nvSpPr>
          <p:cNvPr id="77826" name="Rectangle 2"/>
          <p:cNvSpPr>
            <a:spLocks noGrp="1" noChangeArrowheads="1"/>
          </p:cNvSpPr>
          <p:nvPr>
            <p:ph type="body" idx="1"/>
          </p:nvPr>
        </p:nvSpPr>
        <p:spPr>
          <a:xfrm>
            <a:off x="457200" y="1268413"/>
            <a:ext cx="8229600" cy="2743200"/>
          </a:xfrm>
        </p:spPr>
        <p:txBody>
          <a:bodyPr/>
          <a:lstStyle/>
          <a:p>
            <a:pPr eaLnBrk="1" hangingPunct="1"/>
            <a:r>
              <a:rPr lang="en-US" sz="2200" dirty="0" smtClean="0"/>
              <a:t>The horizontal septum (atrioventricular septum) between the atria and the ventricles is </a:t>
            </a:r>
            <a:r>
              <a:rPr lang="en-US" sz="2200" dirty="0" smtClean="0">
                <a:solidFill>
                  <a:srgbClr val="FF2712"/>
                </a:solidFill>
              </a:rPr>
              <a:t>non-conducting</a:t>
            </a:r>
            <a:r>
              <a:rPr lang="en-US" sz="2200" dirty="0" smtClean="0"/>
              <a:t> and so the wave of excitation </a:t>
            </a:r>
            <a:r>
              <a:rPr lang="en-US" sz="2200" b="1" u="sng" dirty="0" smtClean="0"/>
              <a:t>cannot</a:t>
            </a:r>
            <a:r>
              <a:rPr lang="en-US" sz="2200" dirty="0" smtClean="0"/>
              <a:t> pass to the ventricles</a:t>
            </a:r>
          </a:p>
          <a:p>
            <a:pPr eaLnBrk="1" hangingPunct="1"/>
            <a:r>
              <a:rPr lang="en-US" sz="2200" dirty="0" smtClean="0"/>
              <a:t>The electrical impulse is received by the </a:t>
            </a:r>
            <a:r>
              <a:rPr lang="en-US" sz="2200" dirty="0" smtClean="0">
                <a:solidFill>
                  <a:srgbClr val="D90B00"/>
                </a:solidFill>
              </a:rPr>
              <a:t>atrioventricular node (AVN). </a:t>
            </a:r>
          </a:p>
          <a:p>
            <a:pPr eaLnBrk="1" hangingPunct="1"/>
            <a:r>
              <a:rPr lang="en-US" sz="2200" dirty="0" smtClean="0"/>
              <a:t>This leads to a small delay so that the atria empty fully before the ventricles contract</a:t>
            </a:r>
          </a:p>
        </p:txBody>
      </p:sp>
      <p:pic>
        <p:nvPicPr>
          <p:cNvPr id="77829"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7683500"/>
            <a:ext cx="26797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78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4275" y="4051300"/>
            <a:ext cx="3606800"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1484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82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78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F30D599C-F04C-47D8-8DC7-DE2601D30A3B}" type="slidenum">
              <a:rPr lang="en-US"/>
              <a:pPr>
                <a:defRPr/>
              </a:pPr>
              <a:t>7</a:t>
            </a:fld>
            <a:endParaRPr lang="en-US"/>
          </a:p>
        </p:txBody>
      </p:sp>
      <p:sp>
        <p:nvSpPr>
          <p:cNvPr id="78851" name="Rectangle 1"/>
          <p:cNvSpPr>
            <a:spLocks noGrp="1" noChangeArrowheads="1"/>
          </p:cNvSpPr>
          <p:nvPr>
            <p:ph type="title"/>
          </p:nvPr>
        </p:nvSpPr>
        <p:spPr/>
        <p:txBody>
          <a:bodyPr>
            <a:normAutofit fontScale="90000"/>
          </a:bodyPr>
          <a:lstStyle/>
          <a:p>
            <a:pPr eaLnBrk="1" hangingPunct="1"/>
            <a:r>
              <a:rPr lang="en-US" sz="3600" smtClean="0"/>
              <a:t>3. Electrical Activity in the heart - Bundle of His</a:t>
            </a:r>
          </a:p>
        </p:txBody>
      </p:sp>
      <p:sp>
        <p:nvSpPr>
          <p:cNvPr id="78852" name="Rectangle 2"/>
          <p:cNvSpPr>
            <a:spLocks noGrp="1" noChangeArrowheads="1"/>
          </p:cNvSpPr>
          <p:nvPr>
            <p:ph type="body" idx="1"/>
          </p:nvPr>
        </p:nvSpPr>
        <p:spPr>
          <a:xfrm>
            <a:off x="457200" y="1751013"/>
            <a:ext cx="8229600" cy="1333500"/>
          </a:xfrm>
        </p:spPr>
        <p:txBody>
          <a:bodyPr>
            <a:normAutofit lnSpcReduction="10000"/>
          </a:bodyPr>
          <a:lstStyle/>
          <a:p>
            <a:r>
              <a:rPr lang="en-US" sz="2200" dirty="0" smtClean="0"/>
              <a:t>From the AVN </a:t>
            </a:r>
            <a:r>
              <a:rPr lang="en-US" sz="2200" dirty="0" err="1" smtClean="0"/>
              <a:t>specialised</a:t>
            </a:r>
            <a:r>
              <a:rPr lang="en-US" sz="2200" dirty="0" smtClean="0"/>
              <a:t> </a:t>
            </a:r>
            <a:r>
              <a:rPr lang="en-US" sz="2200" dirty="0" err="1" smtClean="0"/>
              <a:t>fibres</a:t>
            </a:r>
            <a:r>
              <a:rPr lang="en-US" sz="2200" dirty="0" smtClean="0"/>
              <a:t> called the </a:t>
            </a:r>
            <a:r>
              <a:rPr lang="en-US" sz="2200" dirty="0">
                <a:solidFill>
                  <a:srgbClr val="D90B00"/>
                </a:solidFill>
              </a:rPr>
              <a:t>Purkinje </a:t>
            </a:r>
            <a:r>
              <a:rPr lang="en-US" sz="2200" dirty="0" smtClean="0">
                <a:solidFill>
                  <a:srgbClr val="D90B00"/>
                </a:solidFill>
              </a:rPr>
              <a:t>tissue (which make up a structure called the bundle of His) </a:t>
            </a:r>
            <a:r>
              <a:rPr lang="en-US" sz="2200" dirty="0" smtClean="0"/>
              <a:t>conduct electrical impulses rapidly down the vertical septum between the ventricles (like a bottleneck)</a:t>
            </a:r>
          </a:p>
        </p:txBody>
      </p:sp>
      <p:pic>
        <p:nvPicPr>
          <p:cNvPr id="78853"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538" y="8686800"/>
            <a:ext cx="4081462"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88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8200" y="3243263"/>
            <a:ext cx="4230688"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5149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pPr>
              <a:defRPr/>
            </a:pPr>
            <a:fld id="{26D7A66A-9226-4311-9B05-A10C6A3FF347}" type="slidenum">
              <a:rPr lang="en-US"/>
              <a:pPr>
                <a:defRPr/>
              </a:pPr>
              <a:t>8</a:t>
            </a:fld>
            <a:endParaRPr lang="en-US"/>
          </a:p>
        </p:txBody>
      </p:sp>
      <p:sp>
        <p:nvSpPr>
          <p:cNvPr id="79875" name="Rectangle 1"/>
          <p:cNvSpPr>
            <a:spLocks noGrp="1" noChangeArrowheads="1"/>
          </p:cNvSpPr>
          <p:nvPr>
            <p:ph type="title"/>
          </p:nvPr>
        </p:nvSpPr>
        <p:spPr/>
        <p:txBody>
          <a:bodyPr/>
          <a:lstStyle/>
          <a:p>
            <a:pPr eaLnBrk="1" hangingPunct="1"/>
            <a:r>
              <a:rPr lang="en-US" sz="3600" smtClean="0"/>
              <a:t>4. Electrical Activity - the Purkinje Fibres</a:t>
            </a:r>
          </a:p>
        </p:txBody>
      </p:sp>
      <p:sp>
        <p:nvSpPr>
          <p:cNvPr id="79874" name="Rectangle 2"/>
          <p:cNvSpPr>
            <a:spLocks noGrp="1" noChangeArrowheads="1"/>
          </p:cNvSpPr>
          <p:nvPr>
            <p:ph type="body" idx="1"/>
          </p:nvPr>
        </p:nvSpPr>
        <p:spPr>
          <a:xfrm>
            <a:off x="457200" y="1624013"/>
            <a:ext cx="8229600" cy="2527300"/>
          </a:xfrm>
        </p:spPr>
        <p:txBody>
          <a:bodyPr/>
          <a:lstStyle/>
          <a:p>
            <a:pPr eaLnBrk="1" hangingPunct="1"/>
            <a:r>
              <a:rPr lang="en-US" sz="2200" dirty="0" smtClean="0"/>
              <a:t>From the Bundle of His the wave of excitation travels back up the ventricles through the </a:t>
            </a:r>
            <a:r>
              <a:rPr lang="en-US" sz="2200" dirty="0" smtClean="0">
                <a:solidFill>
                  <a:srgbClr val="D90B00"/>
                </a:solidFill>
              </a:rPr>
              <a:t>Purkinje network of </a:t>
            </a:r>
            <a:r>
              <a:rPr lang="en-US" sz="2200" dirty="0" err="1" smtClean="0">
                <a:solidFill>
                  <a:srgbClr val="D90B00"/>
                </a:solidFill>
              </a:rPr>
              <a:t>fibres</a:t>
            </a:r>
            <a:r>
              <a:rPr lang="en-US" sz="2200" dirty="0" smtClean="0"/>
              <a:t> through the ventricular muscle</a:t>
            </a:r>
          </a:p>
          <a:p>
            <a:pPr eaLnBrk="1" hangingPunct="1"/>
            <a:r>
              <a:rPr lang="en-US" sz="2200" dirty="0" smtClean="0"/>
              <a:t>This causes the ventricles to contract </a:t>
            </a:r>
            <a:r>
              <a:rPr lang="en-US" sz="2200" dirty="0" smtClean="0">
                <a:solidFill>
                  <a:srgbClr val="D90B00"/>
                </a:solidFill>
              </a:rPr>
              <a:t>from the apex up</a:t>
            </a:r>
          </a:p>
          <a:p>
            <a:pPr eaLnBrk="1" hangingPunct="1"/>
            <a:r>
              <a:rPr lang="en-US" sz="2200" dirty="0" smtClean="0"/>
              <a:t> The contraction of the ventricles is therefore </a:t>
            </a:r>
            <a:r>
              <a:rPr lang="en-US" sz="2200" dirty="0" smtClean="0">
                <a:solidFill>
                  <a:srgbClr val="FF2712"/>
                </a:solidFill>
              </a:rPr>
              <a:t>delayed</a:t>
            </a:r>
            <a:r>
              <a:rPr lang="en-US" sz="2200" dirty="0" smtClean="0"/>
              <a:t> after the atria</a:t>
            </a:r>
          </a:p>
        </p:txBody>
      </p:sp>
      <p:pic>
        <p:nvPicPr>
          <p:cNvPr id="79877"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138" y="10058400"/>
            <a:ext cx="2709862"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9878" name="Rectangle 4"/>
          <p:cNvSpPr>
            <a:spLocks/>
          </p:cNvSpPr>
          <p:nvPr/>
        </p:nvSpPr>
        <p:spPr bwMode="auto">
          <a:xfrm>
            <a:off x="366713" y="8051800"/>
            <a:ext cx="8777287"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r>
              <a:rPr lang="en-US" sz="1300" u="sng">
                <a:solidFill>
                  <a:srgbClr val="009999"/>
                </a:solidFill>
                <a:ea typeface="Lucida Grande" charset="0"/>
                <a:cs typeface="Lucida Grande" charset="0"/>
                <a:hlinkClick r:id="rId3"/>
              </a:rPr>
              <a:t>://www.washingtonhra.com/resources/AV%252Bblock%252Banimation.gif&amp;w=634&amp;h=640&amp;ei=xHpTT4CvNYbN0QXIiJzvCw&amp;zoom=1&amp;iact=hc&amp;vpx=572&amp;vpy=162&amp;dur=5721&amp;hovh=226&amp;hovw=223&amp;tx=98&amp;ty=151&amp;sig=108793582586417777891&amp;page=1&amp;tbnh=119&amp;tbnw=118&amp;start=0&amp;ndsp=41&amp;ved=1t:429,r:3,s:0</a:t>
            </a:r>
            <a:endParaRPr lang="en-US" sz="1300" u="sng">
              <a:solidFill>
                <a:srgbClr val="009999"/>
              </a:solidFill>
              <a:ea typeface="Lucida Grande" charset="0"/>
              <a:cs typeface="Lucida Grande" charset="0"/>
            </a:endParaRPr>
          </a:p>
        </p:txBody>
      </p:sp>
      <p:sp>
        <p:nvSpPr>
          <p:cNvPr id="79879" name="Rectangle 5"/>
          <p:cNvSpPr>
            <a:spLocks/>
          </p:cNvSpPr>
          <p:nvPr/>
        </p:nvSpPr>
        <p:spPr bwMode="auto">
          <a:xfrm>
            <a:off x="1035050" y="4622800"/>
            <a:ext cx="1612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r>
              <a:rPr lang="en-US" sz="1800" u="sng">
                <a:solidFill>
                  <a:srgbClr val="009999"/>
                </a:solidFill>
                <a:ea typeface="Lucida Grande" charset="0"/>
                <a:cs typeface="Lucida Grande" charset="0"/>
                <a:hlinkClick r:id="rId4"/>
              </a:rPr>
              <a:t>http://www.washingtonhra.com/16.html</a:t>
            </a:r>
            <a:endParaRPr lang="en-US" sz="1800" u="sng">
              <a:solidFill>
                <a:srgbClr val="009999"/>
              </a:solidFill>
              <a:ea typeface="Lucida Grande" charset="0"/>
              <a:cs typeface="Lucida Grande" charset="0"/>
            </a:endParaRPr>
          </a:p>
        </p:txBody>
      </p:sp>
      <p:pic>
        <p:nvPicPr>
          <p:cNvPr id="7988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7100" y="4011613"/>
            <a:ext cx="3200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1578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8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987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98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6A5A0F8E-8EF1-48D0-A78C-6994FB068233}" type="slidenum">
              <a:rPr lang="en-US"/>
              <a:pPr>
                <a:defRPr/>
              </a:pPr>
              <a:t>9</a:t>
            </a:fld>
            <a:endParaRPr lang="en-US"/>
          </a:p>
        </p:txBody>
      </p:sp>
      <p:pic>
        <p:nvPicPr>
          <p:cNvPr id="80899"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963" y="1557338"/>
            <a:ext cx="5938837"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0900" name="Rectangle 2"/>
          <p:cNvSpPr>
            <a:spLocks noGrp="1" noChangeArrowheads="1"/>
          </p:cNvSpPr>
          <p:nvPr>
            <p:ph type="title"/>
          </p:nvPr>
        </p:nvSpPr>
        <p:spPr>
          <a:xfrm>
            <a:off x="342900" y="0"/>
            <a:ext cx="8229600" cy="1819275"/>
          </a:xfrm>
        </p:spPr>
        <p:txBody>
          <a:bodyPr/>
          <a:lstStyle/>
          <a:p>
            <a:pPr eaLnBrk="1" hangingPunct="1"/>
            <a:r>
              <a:rPr lang="en-US" sz="2400" smtClean="0"/>
              <a:t>The SAN contains self excitable cells but heart rate can be modified by hormones or the nervous</a:t>
            </a:r>
            <a:r>
              <a:rPr lang="en-US" sz="2800" smtClean="0"/>
              <a:t> </a:t>
            </a:r>
            <a:r>
              <a:rPr lang="en-US" sz="2400" smtClean="0"/>
              <a:t>system</a:t>
            </a:r>
          </a:p>
        </p:txBody>
      </p:sp>
      <p:sp>
        <p:nvSpPr>
          <p:cNvPr id="80901" name="Rectangle 3"/>
          <p:cNvSpPr>
            <a:spLocks noGrp="1" noChangeArrowheads="1"/>
          </p:cNvSpPr>
          <p:nvPr>
            <p:ph type="body" idx="1"/>
          </p:nvPr>
        </p:nvSpPr>
        <p:spPr>
          <a:xfrm>
            <a:off x="342900" y="9918700"/>
            <a:ext cx="8229600" cy="4525963"/>
          </a:xfrm>
        </p:spPr>
        <p:txBody>
          <a:bodyPr/>
          <a:lstStyle/>
          <a:p>
            <a:pPr eaLnBrk="1" hangingPunct="1"/>
            <a:endParaRPr lang="en-US" smtClean="0"/>
          </a:p>
        </p:txBody>
      </p:sp>
      <p:sp>
        <p:nvSpPr>
          <p:cNvPr id="80902" name="AutoShape 4"/>
          <p:cNvSpPr>
            <a:spLocks/>
          </p:cNvSpPr>
          <p:nvPr/>
        </p:nvSpPr>
        <p:spPr bwMode="auto">
          <a:xfrm>
            <a:off x="1397000" y="2324100"/>
            <a:ext cx="355600" cy="609600"/>
          </a:xfrm>
          <a:prstGeom prst="star8">
            <a:avLst>
              <a:gd name="adj" fmla="val 25000"/>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Tree>
    <p:extLst>
      <p:ext uri="{BB962C8B-B14F-4D97-AF65-F5344CB8AC3E}">
        <p14:creationId xmlns:p14="http://schemas.microsoft.com/office/powerpoint/2010/main" val="3113669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1055</TotalTime>
  <Words>973</Words>
  <Application>Microsoft Office PowerPoint</Application>
  <PresentationFormat>On-screen Show (4:3)</PresentationFormat>
  <Paragraphs>108</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Bold</vt:lpstr>
      <vt:lpstr>Calibri</vt:lpstr>
      <vt:lpstr>Lucida Grande</vt:lpstr>
      <vt:lpstr>Times New Roman</vt:lpstr>
      <vt:lpstr>Verdana</vt:lpstr>
      <vt:lpstr>Verdana Bold</vt:lpstr>
      <vt:lpstr>Office Theme</vt:lpstr>
      <vt:lpstr>3.6.1.3 Control of heartrate</vt:lpstr>
      <vt:lpstr>How is the nervous system organized?</vt:lpstr>
      <vt:lpstr>PowerPoint Presentation</vt:lpstr>
      <vt:lpstr>PowerPoint Presentation</vt:lpstr>
      <vt:lpstr>1. Electrical activity in the heart - SAN</vt:lpstr>
      <vt:lpstr>2. Electrical activity in the heart - AVN</vt:lpstr>
      <vt:lpstr>3. Electrical Activity in the heart - Bundle of His</vt:lpstr>
      <vt:lpstr>4. Electrical Activity - the Purkinje Fibres</vt:lpstr>
      <vt:lpstr>The SAN contains self excitable cells but heart rate can be modified by hormones or the nervous system</vt:lpstr>
      <vt:lpstr>Fill in the gaps</vt:lpstr>
      <vt:lpstr>Modifying the resting heart rate</vt:lpstr>
      <vt:lpstr>PowerPoint Presentation</vt:lpstr>
      <vt:lpstr>Nervous system controlling the heart</vt:lpstr>
      <vt:lpstr>PowerPoint Presentation</vt:lpstr>
      <vt:lpstr>Control by Chemoreceptors</vt:lpstr>
      <vt:lpstr>PowerPoint Presentation</vt:lpstr>
      <vt:lpstr>PowerPoint Presentation</vt:lpstr>
      <vt:lpstr>Control by pressure receptors</vt:lpstr>
      <vt:lpstr>Control by pressure receptors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  Organisms respond to changes in their internal and external environments</dc:title>
  <dc:creator>Debbie Haggar</dc:creator>
  <cp:lastModifiedBy>Deborah Haggar</cp:lastModifiedBy>
  <cp:revision>63</cp:revision>
  <dcterms:created xsi:type="dcterms:W3CDTF">2016-10-30T12:25:36Z</dcterms:created>
  <dcterms:modified xsi:type="dcterms:W3CDTF">2016-11-30T11:23:45Z</dcterms:modified>
</cp:coreProperties>
</file>