
<file path=[Content_Types].xml><?xml version="1.0" encoding="utf-8"?>
<Types xmlns="http://schemas.openxmlformats.org/package/2006/content-types">
  <Default Extension="bin" ContentType="application/vnd.ms-office.activeX"/>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ctiveX/activeX1.xml" ContentType="application/vnd.ms-office.activeX+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332" r:id="rId5"/>
    <p:sldId id="313" r:id="rId6"/>
    <p:sldId id="314" r:id="rId7"/>
    <p:sldId id="317" r:id="rId8"/>
    <p:sldId id="318" r:id="rId9"/>
    <p:sldId id="315" r:id="rId10"/>
    <p:sldId id="320" r:id="rId11"/>
    <p:sldId id="32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55DA0-D802-4C26-B387-98A079D46C1B}" type="datetimeFigureOut">
              <a:rPr lang="en-GB" smtClean="0"/>
              <a:t>30/11/2016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093DF3-B8CD-475B-975E-6A6915B8E3F8}" type="slidenum">
              <a:rPr lang="en-GB" smtClean="0"/>
              <a:t>‹#›</a:t>
            </a:fld>
            <a:endParaRPr lang="en-GB"/>
          </a:p>
        </p:txBody>
      </p:sp>
    </p:spTree>
    <p:extLst>
      <p:ext uri="{BB962C8B-B14F-4D97-AF65-F5344CB8AC3E}">
        <p14:creationId xmlns:p14="http://schemas.microsoft.com/office/powerpoint/2010/main" val="1888184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B093DF3-B8CD-475B-975E-6A6915B8E3F8}" type="slidenum">
              <a:rPr lang="en-GB" smtClean="0"/>
              <a:t>1</a:t>
            </a:fld>
            <a:endParaRPr lang="en-GB"/>
          </a:p>
        </p:txBody>
      </p:sp>
    </p:spTree>
    <p:extLst>
      <p:ext uri="{BB962C8B-B14F-4D97-AF65-F5344CB8AC3E}">
        <p14:creationId xmlns:p14="http://schemas.microsoft.com/office/powerpoint/2010/main" val="308562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D0B1672D-B8B8-466D-85DC-63DC4A0830A1}" type="slidenum">
              <a:rPr lang="en-GB"/>
              <a:pPr/>
              <a:t>9</a:t>
            </a:fld>
            <a:endParaRPr lang="en-GB"/>
          </a:p>
        </p:txBody>
      </p:sp>
      <p:sp>
        <p:nvSpPr>
          <p:cNvPr id="6" name="Rectangle 10"/>
          <p:cNvSpPr>
            <a:spLocks noGrp="1" noChangeArrowheads="1"/>
          </p:cNvSpPr>
          <p:nvPr>
            <p:ph type="hdr" sz="quarter"/>
          </p:nvPr>
        </p:nvSpPr>
        <p:spPr>
          <a:ln/>
        </p:spPr>
        <p:txBody>
          <a:bodyPr/>
          <a:lstStyle/>
          <a:p>
            <a:r>
              <a:rPr lang="en-GB"/>
              <a:t>Boardworks A2 Biology </a:t>
            </a:r>
          </a:p>
          <a:p>
            <a:r>
              <a:rPr lang="en-GB"/>
              <a:t>The Nervous System</a:t>
            </a:r>
          </a:p>
        </p:txBody>
      </p:sp>
      <p:sp>
        <p:nvSpPr>
          <p:cNvPr id="994306" name="Rectangle 2"/>
          <p:cNvSpPr>
            <a:spLocks noGrp="1" noRot="1" noChangeAspect="1" noChangeArrowheads="1" noTextEdit="1"/>
          </p:cNvSpPr>
          <p:nvPr>
            <p:ph type="sldImg"/>
          </p:nvPr>
        </p:nvSpPr>
        <p:spPr>
          <a:ln/>
        </p:spPr>
      </p:sp>
      <p:sp>
        <p:nvSpPr>
          <p:cNvPr id="994307" name="Rectangle 3"/>
          <p:cNvSpPr>
            <a:spLocks noGrp="1" noChangeArrowheads="1"/>
          </p:cNvSpPr>
          <p:nvPr>
            <p:ph type="body" idx="1"/>
          </p:nvPr>
        </p:nvSpPr>
        <p:spPr/>
        <p:txBody>
          <a:bodyPr/>
          <a:lstStyle/>
          <a:p>
            <a:r>
              <a:rPr lang="en-GB" b="1" dirty="0"/>
              <a:t>Teacher notes</a:t>
            </a:r>
          </a:p>
          <a:p>
            <a:r>
              <a:rPr lang="en-US" dirty="0" err="1"/>
              <a:t>Pacinian</a:t>
            </a:r>
            <a:r>
              <a:rPr lang="en-US" dirty="0"/>
              <a:t> corpuscles are also located in joints and tendons and in tissue that lines organs and blood vessels. </a:t>
            </a:r>
          </a:p>
          <a:p>
            <a:endParaRPr lang="en-US" dirty="0"/>
          </a:p>
        </p:txBody>
      </p:sp>
    </p:spTree>
    <p:extLst>
      <p:ext uri="{BB962C8B-B14F-4D97-AF65-F5344CB8AC3E}">
        <p14:creationId xmlns:p14="http://schemas.microsoft.com/office/powerpoint/2010/main" val="1931866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CD2D1F0-9B4C-4B55-B37D-3BBB9906614E}"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936261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D2D1F0-9B4C-4B55-B37D-3BBB9906614E}"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3608086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D2D1F0-9B4C-4B55-B37D-3BBB9906614E}"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1754172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D2D1F0-9B4C-4B55-B37D-3BBB9906614E}"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460044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D2D1F0-9B4C-4B55-B37D-3BBB9906614E}"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3567120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CD2D1F0-9B4C-4B55-B37D-3BBB9906614E}" type="datetimeFigureOut">
              <a:rPr lang="en-GB" smtClean="0"/>
              <a:t>30/11/2016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2720107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CD2D1F0-9B4C-4B55-B37D-3BBB9906614E}" type="datetimeFigureOut">
              <a:rPr lang="en-GB" smtClean="0"/>
              <a:t>30/11/2016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490798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CD2D1F0-9B4C-4B55-B37D-3BBB9906614E}" type="datetimeFigureOut">
              <a:rPr lang="en-GB" smtClean="0"/>
              <a:t>30/11/2016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4166738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D2D1F0-9B4C-4B55-B37D-3BBB9906614E}" type="datetimeFigureOut">
              <a:rPr lang="en-GB" smtClean="0"/>
              <a:t>30/11/2016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3090587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D2D1F0-9B4C-4B55-B37D-3BBB9906614E}" type="datetimeFigureOut">
              <a:rPr lang="en-GB" smtClean="0"/>
              <a:t>30/11/2016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2337686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D2D1F0-9B4C-4B55-B37D-3BBB9906614E}" type="datetimeFigureOut">
              <a:rPr lang="en-GB" smtClean="0"/>
              <a:t>30/11/2016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2419132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D2D1F0-9B4C-4B55-B37D-3BBB9906614E}" type="datetimeFigureOut">
              <a:rPr lang="en-GB" smtClean="0"/>
              <a:t>30/11/2016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6382C0-2F0F-45A3-B95B-FE5825D79E49}" type="slidenum">
              <a:rPr lang="en-GB" smtClean="0"/>
              <a:t>‹#›</a:t>
            </a:fld>
            <a:endParaRPr lang="en-GB"/>
          </a:p>
        </p:txBody>
      </p:sp>
    </p:spTree>
    <p:extLst>
      <p:ext uri="{BB962C8B-B14F-4D97-AF65-F5344CB8AC3E}">
        <p14:creationId xmlns:p14="http://schemas.microsoft.com/office/powerpoint/2010/main" val="2435533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image" Target="../media/image2.jpeg"/><Relationship Id="rId4"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u="sng" dirty="0"/>
              <a:t>3.6  Organisms respond to changes in their internal and external environments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902561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382000" cy="6172200"/>
          </a:xfrm>
        </p:spPr>
        <p:txBody>
          <a:bodyPr>
            <a:normAutofit fontScale="85000" lnSpcReduction="10000"/>
          </a:bodyPr>
          <a:lstStyle/>
          <a:p>
            <a:r>
              <a:rPr lang="en-GB" dirty="0"/>
              <a:t>Pressure on the skin changed the shape of the Pacinian corpuscle.  </a:t>
            </a:r>
            <a:endParaRPr lang="en-GB" dirty="0" smtClean="0"/>
          </a:p>
          <a:p>
            <a:r>
              <a:rPr lang="en-GB" dirty="0" smtClean="0"/>
              <a:t>This </a:t>
            </a:r>
            <a:r>
              <a:rPr lang="en-GB" dirty="0"/>
              <a:t>changes the shape of the </a:t>
            </a:r>
            <a:r>
              <a:rPr lang="en-GB" b="1" dirty="0"/>
              <a:t>pressure sensitive sodium channels</a:t>
            </a:r>
            <a:r>
              <a:rPr lang="en-GB" dirty="0"/>
              <a:t> in the membrane, making them open.  </a:t>
            </a:r>
            <a:endParaRPr lang="en-GB" dirty="0" smtClean="0"/>
          </a:p>
          <a:p>
            <a:r>
              <a:rPr lang="en-GB" dirty="0" smtClean="0"/>
              <a:t>Sodium </a:t>
            </a:r>
            <a:r>
              <a:rPr lang="en-GB" dirty="0"/>
              <a:t>ions diffuse in through the channels leading to </a:t>
            </a:r>
            <a:r>
              <a:rPr lang="en-GB" dirty="0" smtClean="0"/>
              <a:t>depolarisation of the membrane and thereby producing a </a:t>
            </a:r>
            <a:r>
              <a:rPr lang="en-GB" b="1" dirty="0"/>
              <a:t>generator potential</a:t>
            </a:r>
            <a:r>
              <a:rPr lang="en-GB" dirty="0"/>
              <a:t>.  </a:t>
            </a:r>
            <a:endParaRPr lang="en-GB" dirty="0" smtClean="0"/>
          </a:p>
          <a:p>
            <a:r>
              <a:rPr lang="en-GB" dirty="0" smtClean="0"/>
              <a:t>The </a:t>
            </a:r>
            <a:r>
              <a:rPr lang="en-GB" dirty="0"/>
              <a:t>greater the pressure the more sodium channels open and the larger the generator potential. </a:t>
            </a:r>
            <a:endParaRPr lang="en-GB" dirty="0" smtClean="0"/>
          </a:p>
          <a:p>
            <a:r>
              <a:rPr lang="en-GB" dirty="0" smtClean="0"/>
              <a:t> </a:t>
            </a:r>
            <a:r>
              <a:rPr lang="en-GB" dirty="0"/>
              <a:t>If a threshold value is reached, an action potential occurs and nerve impulses travel along the sensory neurone.  </a:t>
            </a:r>
            <a:endParaRPr lang="en-GB" dirty="0" smtClean="0"/>
          </a:p>
          <a:p>
            <a:r>
              <a:rPr lang="en-GB" dirty="0" smtClean="0"/>
              <a:t>The </a:t>
            </a:r>
            <a:r>
              <a:rPr lang="en-GB" dirty="0"/>
              <a:t>frequency of the impulse is related to the intensity of the stimulus</a:t>
            </a:r>
          </a:p>
        </p:txBody>
      </p:sp>
    </p:spTree>
    <p:extLst>
      <p:ext uri="{BB962C8B-B14F-4D97-AF65-F5344CB8AC3E}">
        <p14:creationId xmlns:p14="http://schemas.microsoft.com/office/powerpoint/2010/main" val="1290838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8" y="533400"/>
            <a:ext cx="8905916" cy="563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1646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336"/>
            <a:ext cx="8305800" cy="1143000"/>
          </a:xfrm>
        </p:spPr>
        <p:txBody>
          <a:bodyPr/>
          <a:lstStyle/>
          <a:p>
            <a:r>
              <a:rPr lang="en-GB" dirty="0" smtClean="0"/>
              <a:t>Specification</a:t>
            </a:r>
            <a:endParaRPr lang="en-GB" dirty="0"/>
          </a:p>
        </p:txBody>
      </p:sp>
      <p:sp>
        <p:nvSpPr>
          <p:cNvPr id="3" name="Content Placeholder 2"/>
          <p:cNvSpPr>
            <a:spLocks noGrp="1"/>
          </p:cNvSpPr>
          <p:nvPr>
            <p:ph idx="1"/>
          </p:nvPr>
        </p:nvSpPr>
        <p:spPr>
          <a:xfrm>
            <a:off x="457200" y="1295400"/>
            <a:ext cx="8229600" cy="4525963"/>
          </a:xfrm>
        </p:spPr>
        <p:txBody>
          <a:bodyPr>
            <a:normAutofit fontScale="70000" lnSpcReduction="20000"/>
          </a:bodyPr>
          <a:lstStyle/>
          <a:p>
            <a:r>
              <a:rPr lang="en-GB" dirty="0"/>
              <a:t>A stimulus is a change in the internal or external environment. </a:t>
            </a:r>
            <a:endParaRPr lang="en-GB" dirty="0" smtClean="0"/>
          </a:p>
          <a:p>
            <a:r>
              <a:rPr lang="en-GB" dirty="0" smtClean="0"/>
              <a:t>A </a:t>
            </a:r>
            <a:r>
              <a:rPr lang="en-GB" dirty="0"/>
              <a:t>receptor detects a stimulus. </a:t>
            </a:r>
            <a:endParaRPr lang="en-GB" dirty="0" smtClean="0"/>
          </a:p>
          <a:p>
            <a:r>
              <a:rPr lang="en-GB" dirty="0" smtClean="0"/>
              <a:t>A </a:t>
            </a:r>
            <a:r>
              <a:rPr lang="en-GB" dirty="0"/>
              <a:t>coordinator formulates a suitable response to a stimulus. An effector produces a response. </a:t>
            </a:r>
            <a:endParaRPr lang="en-GB" dirty="0" smtClean="0"/>
          </a:p>
          <a:p>
            <a:r>
              <a:rPr lang="en-GB" dirty="0" smtClean="0"/>
              <a:t>Receptors </a:t>
            </a:r>
            <a:r>
              <a:rPr lang="en-GB" dirty="0"/>
              <a:t>are specific to one type of stimulus. </a:t>
            </a:r>
            <a:endParaRPr lang="en-GB" dirty="0" smtClean="0"/>
          </a:p>
          <a:p>
            <a:r>
              <a:rPr lang="en-GB" dirty="0" smtClean="0"/>
              <a:t>Nerve </a:t>
            </a:r>
            <a:r>
              <a:rPr lang="en-GB" dirty="0"/>
              <a:t>cells pass electrical impulses along their length. A nerve impulse is specific to a target cell only because it releases a chemical messenger directly onto it, producing a response that is usually rapid, short-lived and localised. </a:t>
            </a:r>
            <a:endParaRPr lang="en-GB" dirty="0" smtClean="0"/>
          </a:p>
          <a:p>
            <a:r>
              <a:rPr lang="en-GB" dirty="0" smtClean="0"/>
              <a:t>In </a:t>
            </a:r>
            <a:r>
              <a:rPr lang="en-GB" dirty="0"/>
              <a:t>contrast, mammalian hormones stimulate their target cells via the blood system. They are specific to the tertiary structure of receptors on their target cells and produce responses that are usually slow, long-lasting and widespread. </a:t>
            </a:r>
            <a:endParaRPr lang="en-GB" dirty="0" smtClean="0"/>
          </a:p>
          <a:p>
            <a:r>
              <a:rPr lang="en-GB" dirty="0" smtClean="0"/>
              <a:t>Plants </a:t>
            </a:r>
            <a:r>
              <a:rPr lang="en-GB" dirty="0"/>
              <a:t>control their response using hormone-like growth substances.</a:t>
            </a:r>
          </a:p>
        </p:txBody>
      </p:sp>
    </p:spTree>
    <p:extLst>
      <p:ext uri="{BB962C8B-B14F-4D97-AF65-F5344CB8AC3E}">
        <p14:creationId xmlns:p14="http://schemas.microsoft.com/office/powerpoint/2010/main" val="1121057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r>
              <a:rPr lang="en-GB" u="sng" dirty="0"/>
              <a:t>3.6.1  Stimuli, both internal and external, are detected and lead to a response</a:t>
            </a:r>
            <a:r>
              <a:rPr lang="en-GB" dirty="0"/>
              <a:t/>
            </a:r>
            <a:br>
              <a:rPr lang="en-GB" dirty="0"/>
            </a:br>
            <a:endParaRPr lang="en-GB" dirty="0"/>
          </a:p>
        </p:txBody>
      </p:sp>
      <p:sp>
        <p:nvSpPr>
          <p:cNvPr id="3" name="Content Placeholder 2"/>
          <p:cNvSpPr>
            <a:spLocks noGrp="1"/>
          </p:cNvSpPr>
          <p:nvPr>
            <p:ph idx="1"/>
          </p:nvPr>
        </p:nvSpPr>
        <p:spPr>
          <a:xfrm>
            <a:off x="457200" y="1981200"/>
            <a:ext cx="8229600" cy="4525963"/>
          </a:xfrm>
        </p:spPr>
        <p:txBody>
          <a:bodyPr>
            <a:normAutofit fontScale="70000" lnSpcReduction="20000"/>
          </a:bodyPr>
          <a:lstStyle/>
          <a:p>
            <a:r>
              <a:rPr lang="en-GB" dirty="0"/>
              <a:t>Organisms increase their chance of survival by responding to changes in their environment. </a:t>
            </a:r>
          </a:p>
          <a:p>
            <a:r>
              <a:rPr lang="en-GB" dirty="0"/>
              <a:t>In flowering plants, specific growth factors move from growing regions to other tissues, where they regulate growth in response to directional stimuli. The effect of different concentrations of </a:t>
            </a:r>
            <a:r>
              <a:rPr lang="en-GB" dirty="0" err="1"/>
              <a:t>indoleacetic</a:t>
            </a:r>
            <a:r>
              <a:rPr lang="en-GB" dirty="0"/>
              <a:t> acid (IAA) on cell elongation in the roots and shoots of flowering plants as an explanation of gravitropism and phototropism in flowering plants. </a:t>
            </a:r>
          </a:p>
          <a:p>
            <a:r>
              <a:rPr lang="en-GB" dirty="0"/>
              <a:t>Taxes and </a:t>
            </a:r>
            <a:r>
              <a:rPr lang="en-GB" dirty="0" err="1"/>
              <a:t>kineses</a:t>
            </a:r>
            <a:r>
              <a:rPr lang="en-GB" dirty="0"/>
              <a:t> as simple responses that can maintain a mobile organism in a favourable environment. </a:t>
            </a:r>
          </a:p>
          <a:p>
            <a:r>
              <a:rPr lang="en-GB" dirty="0"/>
              <a:t>The protective effect of a simple reflex, exemplified by a three neurone simple reflex. Details of spinal cord and dorsal and ventral roots are not required.</a:t>
            </a:r>
          </a:p>
        </p:txBody>
      </p:sp>
    </p:spTree>
    <p:extLst>
      <p:ext uri="{BB962C8B-B14F-4D97-AF65-F5344CB8AC3E}">
        <p14:creationId xmlns:p14="http://schemas.microsoft.com/office/powerpoint/2010/main" val="3241387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3.6.1.2 Receptors</a:t>
            </a:r>
            <a:endParaRPr lang="en-GB" dirty="0"/>
          </a:p>
        </p:txBody>
      </p:sp>
      <p:sp>
        <p:nvSpPr>
          <p:cNvPr id="3" name="Content Placeholder 2"/>
          <p:cNvSpPr>
            <a:spLocks noGrp="1"/>
          </p:cNvSpPr>
          <p:nvPr>
            <p:ph idx="1"/>
          </p:nvPr>
        </p:nvSpPr>
        <p:spPr/>
        <p:txBody>
          <a:bodyPr>
            <a:normAutofit fontScale="55000" lnSpcReduction="20000"/>
          </a:bodyPr>
          <a:lstStyle/>
          <a:p>
            <a:r>
              <a:rPr lang="en-GB" b="1" u="sng" dirty="0" smtClean="0"/>
              <a:t>AQA </a:t>
            </a:r>
            <a:r>
              <a:rPr lang="en-GB" b="1" u="sng" dirty="0"/>
              <a:t>Specification</a:t>
            </a:r>
            <a:endParaRPr lang="en-GB" dirty="0"/>
          </a:p>
          <a:p>
            <a:endParaRPr lang="en-GB" dirty="0"/>
          </a:p>
          <a:p>
            <a:pPr marL="0" indent="0">
              <a:buNone/>
            </a:pPr>
            <a:r>
              <a:rPr lang="en-GB" dirty="0"/>
              <a:t>The Pacinian corpuscle should be used as an example of a </a:t>
            </a:r>
            <a:r>
              <a:rPr lang="en-GB" dirty="0" smtClean="0"/>
              <a:t>receptor to </a:t>
            </a:r>
            <a:r>
              <a:rPr lang="en-GB" dirty="0"/>
              <a:t>illustrate that:</a:t>
            </a:r>
          </a:p>
          <a:p>
            <a:pPr marL="0" indent="0">
              <a:buNone/>
            </a:pPr>
            <a:r>
              <a:rPr lang="en-GB" dirty="0"/>
              <a:t>• receptors respond only to specific stimuli</a:t>
            </a:r>
          </a:p>
          <a:p>
            <a:pPr marL="0" indent="0">
              <a:buNone/>
            </a:pPr>
            <a:r>
              <a:rPr lang="en-GB" dirty="0"/>
              <a:t>• stimulation of a receptor leads to the establishment of a generator potential.</a:t>
            </a:r>
          </a:p>
          <a:p>
            <a:pPr marL="0" indent="0">
              <a:buNone/>
            </a:pPr>
            <a:endParaRPr lang="en-GB" dirty="0"/>
          </a:p>
          <a:p>
            <a:pPr marL="0" indent="0">
              <a:buNone/>
            </a:pPr>
            <a:r>
              <a:rPr lang="en-GB" dirty="0"/>
              <a:t>The basic structure of a Pacinian corpuscle.</a:t>
            </a:r>
          </a:p>
          <a:p>
            <a:pPr marL="0" indent="0">
              <a:buNone/>
            </a:pPr>
            <a:r>
              <a:rPr lang="en-GB" dirty="0"/>
              <a:t>Deformation of stretch-mediated sodium ion channels in a Pacinian corpuscle leads to the establishment of a generator potential.</a:t>
            </a:r>
          </a:p>
          <a:p>
            <a:pPr marL="0" indent="0">
              <a:buNone/>
            </a:pPr>
            <a:r>
              <a:rPr lang="en-GB" dirty="0"/>
              <a:t> </a:t>
            </a:r>
          </a:p>
          <a:p>
            <a:pPr marL="0" indent="0">
              <a:buNone/>
            </a:pPr>
            <a:r>
              <a:rPr lang="en-GB" dirty="0"/>
              <a:t>The human retina in sufficient detail to show how differences in sensitivity to light, sensitivity to colour and visual acuity are explained by differences in the optical pigments of rods and cones and the connections rods and cones make in the optic nerve.</a:t>
            </a:r>
          </a:p>
        </p:txBody>
      </p:sp>
    </p:spTree>
    <p:extLst>
      <p:ext uri="{BB962C8B-B14F-4D97-AF65-F5344CB8AC3E}">
        <p14:creationId xmlns:p14="http://schemas.microsoft.com/office/powerpoint/2010/main" val="255173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Pacinian </a:t>
            </a:r>
            <a:r>
              <a:rPr lang="en-GB" dirty="0"/>
              <a:t>corpuscle</a:t>
            </a:r>
          </a:p>
        </p:txBody>
      </p:sp>
      <p:sp>
        <p:nvSpPr>
          <p:cNvPr id="3" name="Content Placeholder 2"/>
          <p:cNvSpPr>
            <a:spLocks noGrp="1"/>
          </p:cNvSpPr>
          <p:nvPr>
            <p:ph idx="1"/>
          </p:nvPr>
        </p:nvSpPr>
        <p:spPr/>
        <p:txBody>
          <a:bodyPr/>
          <a:lstStyle/>
          <a:p>
            <a:pPr marL="0" indent="0">
              <a:buNone/>
            </a:pPr>
            <a:r>
              <a:rPr lang="en-GB" dirty="0"/>
              <a:t>A Pacinian corpuscle is a receptor which responds to changes in mechanical pressure.</a:t>
            </a:r>
          </a:p>
          <a:p>
            <a:pPr lvl="0"/>
            <a:r>
              <a:rPr lang="en-GB" dirty="0"/>
              <a:t>It is specific to a single type of stimulus</a:t>
            </a:r>
          </a:p>
          <a:p>
            <a:pPr lvl="0"/>
            <a:r>
              <a:rPr lang="en-GB" dirty="0"/>
              <a:t>It produces a generator potential by acting as a transducer</a:t>
            </a:r>
          </a:p>
          <a:p>
            <a:endParaRPr lang="en-GB" dirty="0"/>
          </a:p>
        </p:txBody>
      </p:sp>
    </p:spTree>
    <p:extLst>
      <p:ext uri="{BB962C8B-B14F-4D97-AF65-F5344CB8AC3E}">
        <p14:creationId xmlns:p14="http://schemas.microsoft.com/office/powerpoint/2010/main" val="33597248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Sensory receptors acts as transducers</a:t>
            </a:r>
            <a:endParaRPr lang="en-GB" dirty="0"/>
          </a:p>
        </p:txBody>
      </p:sp>
      <p:sp>
        <p:nvSpPr>
          <p:cNvPr id="3" name="Content Placeholder 2"/>
          <p:cNvSpPr>
            <a:spLocks noGrp="1"/>
          </p:cNvSpPr>
          <p:nvPr>
            <p:ph idx="1"/>
          </p:nvPr>
        </p:nvSpPr>
        <p:spPr/>
        <p:txBody>
          <a:bodyPr/>
          <a:lstStyle/>
          <a:p>
            <a:r>
              <a:rPr lang="en-GB" dirty="0" smtClean="0"/>
              <a:t>All stimuli involve a change in some form of energy. </a:t>
            </a:r>
            <a:r>
              <a:rPr lang="en-GB" dirty="0" err="1" smtClean="0"/>
              <a:t>Eg</a:t>
            </a:r>
            <a:r>
              <a:rPr lang="en-GB" dirty="0" smtClean="0"/>
              <a:t> heat, light, sound or mechanical energy. The receptor changes </a:t>
            </a:r>
            <a:r>
              <a:rPr lang="en-GB" smtClean="0"/>
              <a:t>or transduces </a:t>
            </a:r>
            <a:r>
              <a:rPr lang="en-GB" dirty="0" smtClean="0"/>
              <a:t>one form of energy into a nerve impulse known as a </a:t>
            </a:r>
            <a:r>
              <a:rPr lang="en-GB" smtClean="0"/>
              <a:t>generator potential.</a:t>
            </a:r>
            <a:endParaRPr lang="en-GB" dirty="0"/>
          </a:p>
        </p:txBody>
      </p:sp>
    </p:spTree>
    <p:extLst>
      <p:ext uri="{BB962C8B-B14F-4D97-AF65-F5344CB8AC3E}">
        <p14:creationId xmlns:p14="http://schemas.microsoft.com/office/powerpoint/2010/main" val="32643310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GB" dirty="0"/>
              <a:t>Pacinian corpuscle</a:t>
            </a:r>
          </a:p>
        </p:txBody>
      </p:sp>
      <p:sp>
        <p:nvSpPr>
          <p:cNvPr id="3" name="Content Placeholder 2"/>
          <p:cNvSpPr>
            <a:spLocks noGrp="1"/>
          </p:cNvSpPr>
          <p:nvPr>
            <p:ph idx="1"/>
          </p:nvPr>
        </p:nvSpPr>
        <p:spPr>
          <a:xfrm>
            <a:off x="457200" y="914400"/>
            <a:ext cx="8229600" cy="4525963"/>
          </a:xfrm>
        </p:spPr>
        <p:txBody>
          <a:bodyPr>
            <a:normAutofit fontScale="92500" lnSpcReduction="10000"/>
          </a:bodyPr>
          <a:lstStyle/>
          <a:p>
            <a:r>
              <a:rPr lang="en-GB" b="1" dirty="0"/>
              <a:t>The Pacinian corpuscle </a:t>
            </a:r>
            <a:r>
              <a:rPr lang="en-GB" dirty="0" smtClean="0"/>
              <a:t> </a:t>
            </a:r>
            <a:r>
              <a:rPr lang="en-GB" dirty="0"/>
              <a:t>is a 1 mm diameter skin receptor which enables us to perceive mechanical stimuli such as </a:t>
            </a:r>
            <a:r>
              <a:rPr lang="en-GB" b="1" dirty="0"/>
              <a:t>pressure</a:t>
            </a:r>
            <a:r>
              <a:rPr lang="en-GB" dirty="0"/>
              <a:t> and </a:t>
            </a:r>
            <a:r>
              <a:rPr lang="en-GB" b="1" dirty="0"/>
              <a:t>vibration</a:t>
            </a:r>
            <a:r>
              <a:rPr lang="en-GB" dirty="0"/>
              <a:t>. </a:t>
            </a:r>
            <a:endParaRPr lang="en-GB" dirty="0" smtClean="0"/>
          </a:p>
          <a:p>
            <a:r>
              <a:rPr lang="en-GB" dirty="0" smtClean="0"/>
              <a:t>This </a:t>
            </a:r>
            <a:r>
              <a:rPr lang="en-GB" dirty="0"/>
              <a:t>is the receptor responsible for our awareness off smooth vs rough surfaces, shallow vs intense tactile sensation, etc. </a:t>
            </a:r>
            <a:endParaRPr lang="en-GB" dirty="0" smtClean="0"/>
          </a:p>
          <a:p>
            <a:r>
              <a:rPr lang="en-GB" dirty="0" smtClean="0"/>
              <a:t>They </a:t>
            </a:r>
            <a:r>
              <a:rPr lang="en-GB" dirty="0"/>
              <a:t>are found deep in the skin and are most abundant on the fingers, the soles of the feet and the external genitalia. They also occur in joints, ligaments and tendons.</a:t>
            </a:r>
          </a:p>
          <a:p>
            <a:endParaRPr lang="en-GB" dirty="0"/>
          </a:p>
        </p:txBody>
      </p:sp>
    </p:spTree>
    <p:extLst>
      <p:ext uri="{BB962C8B-B14F-4D97-AF65-F5344CB8AC3E}">
        <p14:creationId xmlns:p14="http://schemas.microsoft.com/office/powerpoint/2010/main" val="4108800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Pacinian corpuscle</a:t>
            </a:r>
          </a:p>
        </p:txBody>
      </p:sp>
      <p:sp>
        <p:nvSpPr>
          <p:cNvPr id="3" name="Content Placeholder 2"/>
          <p:cNvSpPr>
            <a:spLocks noGrp="1"/>
          </p:cNvSpPr>
          <p:nvPr>
            <p:ph idx="1"/>
          </p:nvPr>
        </p:nvSpPr>
        <p:spPr/>
        <p:txBody>
          <a:bodyPr>
            <a:normAutofit lnSpcReduction="10000"/>
          </a:bodyPr>
          <a:lstStyle/>
          <a:p>
            <a:r>
              <a:rPr lang="en-GB" dirty="0"/>
              <a:t>A Pacinian corpuscle is made up of a single sensory neurone in the centre of a layer of tissues, each separated by a </a:t>
            </a:r>
            <a:r>
              <a:rPr lang="en-GB" dirty="0" smtClean="0"/>
              <a:t>gel.</a:t>
            </a:r>
          </a:p>
          <a:p>
            <a:r>
              <a:rPr lang="en-GB" dirty="0" smtClean="0"/>
              <a:t>Within </a:t>
            </a:r>
            <a:r>
              <a:rPr lang="en-GB" dirty="0"/>
              <a:t>the plasma membrane there are protein channels such as sodium channels.</a:t>
            </a:r>
          </a:p>
          <a:p>
            <a:r>
              <a:rPr lang="en-GB" dirty="0"/>
              <a:t>The sodium channel is known as </a:t>
            </a:r>
            <a:r>
              <a:rPr lang="en-GB" dirty="0" smtClean="0"/>
              <a:t> a stretch </a:t>
            </a:r>
            <a:r>
              <a:rPr lang="en-GB" dirty="0"/>
              <a:t>mediated sodium </a:t>
            </a:r>
            <a:r>
              <a:rPr lang="en-GB" dirty="0" smtClean="0"/>
              <a:t>channel. It </a:t>
            </a:r>
            <a:r>
              <a:rPr lang="en-GB" dirty="0"/>
              <a:t>is named this way because it's permeability changes as it's shape changes.</a:t>
            </a:r>
          </a:p>
          <a:p>
            <a:endParaRPr lang="en-GB" dirty="0"/>
          </a:p>
        </p:txBody>
      </p:sp>
    </p:spTree>
    <p:extLst>
      <p:ext uri="{BB962C8B-B14F-4D97-AF65-F5344CB8AC3E}">
        <p14:creationId xmlns:p14="http://schemas.microsoft.com/office/powerpoint/2010/main" val="3593791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2258" name="Rectangle 2"/>
          <p:cNvSpPr>
            <a:spLocks noGrp="1" noChangeArrowheads="1"/>
          </p:cNvSpPr>
          <p:nvPr>
            <p:ph type="title"/>
          </p:nvPr>
        </p:nvSpPr>
        <p:spPr>
          <a:xfrm>
            <a:off x="447675" y="-171400"/>
            <a:ext cx="8229600" cy="1143000"/>
          </a:xfrm>
        </p:spPr>
        <p:txBody>
          <a:bodyPr/>
          <a:lstStyle/>
          <a:p>
            <a:r>
              <a:rPr lang="en-GB" dirty="0">
                <a:latin typeface="Comic Sans MS" pitchFamily="66" charset="0"/>
              </a:rPr>
              <a:t>Mechanoreceptors in the skin</a:t>
            </a:r>
            <a:endParaRPr lang="en-US" dirty="0">
              <a:latin typeface="Comic Sans MS" pitchFamily="66" charset="0"/>
            </a:endParaRPr>
          </a:p>
        </p:txBody>
      </p:sp>
      <p:pic>
        <p:nvPicPr>
          <p:cNvPr id="992269" name="ShockwaveFlash1JPG" descr="Nervous_mechanoreceptors_animatio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725" y="1119858"/>
            <a:ext cx="8699500" cy="5308600"/>
          </a:xfrm>
          <a:prstGeom prst="rect">
            <a:avLst/>
          </a:prstGeom>
          <a:noFill/>
          <a:ln>
            <a:noFill/>
          </a:ln>
          <a:effectLst/>
          <a:extLst>
            <a:ext uri="{909E8E84-426E-40DD-AFC4-6F175D3DCCD1}">
              <a14:hiddenFill xmlns:a14="http://schemas.microsoft.com/office/drawing/2010/main">
                <a:solidFill>
                  <a:srgbClr val="97F69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ontrols>
      <mc:AlternateContent xmlns:mc="http://schemas.openxmlformats.org/markup-compatibility/2006">
        <mc:Choice xmlns:v="urn:schemas-microsoft-com:vml" Requires="v">
          <p:control spid="5135" name="ShockwaveFlash1" r:id="rId2" imgW="1828800" imgH="1828800"/>
        </mc:Choice>
        <mc:Fallback>
          <p:control name="ShockwaveFlash1" r:id="rId2" imgW="1828800" imgH="1828800">
            <p:pic>
              <p:nvPicPr>
                <p:cNvPr id="2" name="ShockwaveFlash1"/>
                <p:cNvPicPr preferRelativeResize="0">
                  <a:picLocks noChangeArrowheads="1" noChangeShapeType="1"/>
                </p:cNvPicPr>
                <p:nvPr/>
              </p:nvPicPr>
              <p:blipFill>
                <a:blip r:embed="rId6"/>
                <a:srcRect/>
                <a:stretch>
                  <a:fillRect/>
                </a:stretch>
              </p:blipFill>
              <p:spPr bwMode="auto">
                <a:xfrm>
                  <a:off x="152400" y="1143000"/>
                  <a:ext cx="8699500" cy="530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ontrol>
        </mc:Fallback>
      </mc:AlternateContent>
    </p:controls>
    <p:extLst>
      <p:ext uri="{BB962C8B-B14F-4D97-AF65-F5344CB8AC3E}">
        <p14:creationId xmlns:p14="http://schemas.microsoft.com/office/powerpoint/2010/main" val="38261014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1056</TotalTime>
  <Words>630</Words>
  <Application>Microsoft Office PowerPoint</Application>
  <PresentationFormat>On-screen Show (4:3)</PresentationFormat>
  <Paragraphs>52</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Comic Sans MS</vt:lpstr>
      <vt:lpstr>Office Theme</vt:lpstr>
      <vt:lpstr>3.6  Organisms respond to changes in their internal and external environments</vt:lpstr>
      <vt:lpstr>Specification</vt:lpstr>
      <vt:lpstr>3.6.1  Stimuli, both internal and external, are detected and lead to a response </vt:lpstr>
      <vt:lpstr>3.6.1.2 Receptors</vt:lpstr>
      <vt:lpstr>Pacinian corpuscle</vt:lpstr>
      <vt:lpstr>Sensory receptors acts as transducers</vt:lpstr>
      <vt:lpstr>Pacinian corpuscle</vt:lpstr>
      <vt:lpstr>Pacinian corpuscle</vt:lpstr>
      <vt:lpstr>Mechanoreceptors in the skin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  Organisms respond to changes in their internal and external environments</dc:title>
  <dc:creator>Debbie Haggar</dc:creator>
  <cp:lastModifiedBy>Deborah Haggar</cp:lastModifiedBy>
  <cp:revision>63</cp:revision>
  <dcterms:created xsi:type="dcterms:W3CDTF">2016-10-30T12:25:36Z</dcterms:created>
  <dcterms:modified xsi:type="dcterms:W3CDTF">2016-11-30T11:20:09Z</dcterms:modified>
</cp:coreProperties>
</file>