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322" r:id="rId4"/>
    <p:sldId id="323" r:id="rId5"/>
    <p:sldId id="324" r:id="rId6"/>
    <p:sldId id="327" r:id="rId7"/>
    <p:sldId id="328" r:id="rId8"/>
    <p:sldId id="325" r:id="rId9"/>
    <p:sldId id="329" r:id="rId10"/>
    <p:sldId id="32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55DA0-D802-4C26-B387-98A079D46C1B}" type="datetimeFigureOut">
              <a:rPr lang="en-GB" smtClean="0"/>
              <a:t>05/09/2018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093DF3-B8CD-475B-975E-6A6915B8E3F8}" type="slidenum">
              <a:rPr lang="en-GB" smtClean="0"/>
              <a:t>‹#›</a:t>
            </a:fld>
            <a:endParaRPr lang="en-GB"/>
          </a:p>
        </p:txBody>
      </p:sp>
    </p:spTree>
    <p:extLst>
      <p:ext uri="{BB962C8B-B14F-4D97-AF65-F5344CB8AC3E}">
        <p14:creationId xmlns:p14="http://schemas.microsoft.com/office/powerpoint/2010/main" val="1888184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B093DF3-B8CD-475B-975E-6A6915B8E3F8}" type="slidenum">
              <a:rPr lang="en-GB" smtClean="0"/>
              <a:t>1</a:t>
            </a:fld>
            <a:endParaRPr lang="en-GB"/>
          </a:p>
        </p:txBody>
      </p:sp>
    </p:spTree>
    <p:extLst>
      <p:ext uri="{BB962C8B-B14F-4D97-AF65-F5344CB8AC3E}">
        <p14:creationId xmlns:p14="http://schemas.microsoft.com/office/powerpoint/2010/main" val="308562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CD2D1F0-9B4C-4B55-B37D-3BBB9906614E}" type="datetimeFigureOut">
              <a:rPr lang="en-GB" smtClean="0"/>
              <a:t>05/09/2018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93626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D2D1F0-9B4C-4B55-B37D-3BBB9906614E}" type="datetimeFigureOut">
              <a:rPr lang="en-GB" smtClean="0"/>
              <a:t>05/09/2018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3608086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D2D1F0-9B4C-4B55-B37D-3BBB9906614E}" type="datetimeFigureOut">
              <a:rPr lang="en-GB" smtClean="0"/>
              <a:t>05/09/2018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1754172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D2D1F0-9B4C-4B55-B37D-3BBB9906614E}" type="datetimeFigureOut">
              <a:rPr lang="en-GB" smtClean="0"/>
              <a:t>05/09/2018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460044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D2D1F0-9B4C-4B55-B37D-3BBB9906614E}" type="datetimeFigureOut">
              <a:rPr lang="en-GB" smtClean="0"/>
              <a:t>05/09/2018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3567120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CD2D1F0-9B4C-4B55-B37D-3BBB9906614E}" type="datetimeFigureOut">
              <a:rPr lang="en-GB" smtClean="0"/>
              <a:t>05/09/2018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2720107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CD2D1F0-9B4C-4B55-B37D-3BBB9906614E}" type="datetimeFigureOut">
              <a:rPr lang="en-GB" smtClean="0"/>
              <a:t>05/09/2018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490798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CD2D1F0-9B4C-4B55-B37D-3BBB9906614E}" type="datetimeFigureOut">
              <a:rPr lang="en-GB" smtClean="0"/>
              <a:t>05/09/2018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416673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2D1F0-9B4C-4B55-B37D-3BBB9906614E}" type="datetimeFigureOut">
              <a:rPr lang="en-GB" smtClean="0"/>
              <a:t>05/09/2018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3090587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D2D1F0-9B4C-4B55-B37D-3BBB9906614E}" type="datetimeFigureOut">
              <a:rPr lang="en-GB" smtClean="0"/>
              <a:t>05/09/2018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2337686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D2D1F0-9B4C-4B55-B37D-3BBB9906614E}" type="datetimeFigureOut">
              <a:rPr lang="en-GB" smtClean="0"/>
              <a:t>05/09/2018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2419132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D2D1F0-9B4C-4B55-B37D-3BBB9906614E}" type="datetimeFigureOut">
              <a:rPr lang="en-GB" smtClean="0"/>
              <a:t>05/09/2018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6382C0-2F0F-45A3-B95B-FE5825D79E49}" type="slidenum">
              <a:rPr lang="en-GB" smtClean="0"/>
              <a:t>‹#›</a:t>
            </a:fld>
            <a:endParaRPr lang="en-GB"/>
          </a:p>
        </p:txBody>
      </p:sp>
    </p:spTree>
    <p:extLst>
      <p:ext uri="{BB962C8B-B14F-4D97-AF65-F5344CB8AC3E}">
        <p14:creationId xmlns:p14="http://schemas.microsoft.com/office/powerpoint/2010/main" val="2435533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ienceaid.co.uk/biology/humans/nerves.html" TargetMode="External"/><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u="sng" dirty="0"/>
              <a:t>3.6  Organisms respond to changes in their internal and external environments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902561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GB" altLang="en-US" smtClean="0">
                <a:effectLst/>
              </a:rPr>
              <a:t>Rods vs Cones</a:t>
            </a:r>
          </a:p>
        </p:txBody>
      </p:sp>
      <p:pic>
        <p:nvPicPr>
          <p:cNvPr id="37891" name="Picture 3"/>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l="27434" t="35362" r="15919" b="28737"/>
          <a:stretch>
            <a:fillRect/>
          </a:stretch>
        </p:blipFill>
        <p:spPr>
          <a:xfrm>
            <a:off x="609600" y="1066800"/>
            <a:ext cx="7590983" cy="5500687"/>
          </a:xfrm>
        </p:spPr>
      </p:pic>
    </p:spTree>
    <p:extLst>
      <p:ext uri="{BB962C8B-B14F-4D97-AF65-F5344CB8AC3E}">
        <p14:creationId xmlns:p14="http://schemas.microsoft.com/office/powerpoint/2010/main" val="412340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336"/>
            <a:ext cx="8305800" cy="1143000"/>
          </a:xfrm>
        </p:spPr>
        <p:txBody>
          <a:bodyPr/>
          <a:lstStyle/>
          <a:p>
            <a:r>
              <a:rPr lang="en-GB" dirty="0" smtClean="0"/>
              <a:t>Specification</a:t>
            </a:r>
            <a:endParaRPr lang="en-GB" dirty="0"/>
          </a:p>
        </p:txBody>
      </p:sp>
      <p:sp>
        <p:nvSpPr>
          <p:cNvPr id="3" name="Content Placeholder 2"/>
          <p:cNvSpPr>
            <a:spLocks noGrp="1"/>
          </p:cNvSpPr>
          <p:nvPr>
            <p:ph idx="1"/>
          </p:nvPr>
        </p:nvSpPr>
        <p:spPr>
          <a:xfrm>
            <a:off x="457200" y="1295400"/>
            <a:ext cx="8229600" cy="4525963"/>
          </a:xfrm>
        </p:spPr>
        <p:txBody>
          <a:bodyPr>
            <a:normAutofit fontScale="70000" lnSpcReduction="20000"/>
          </a:bodyPr>
          <a:lstStyle/>
          <a:p>
            <a:r>
              <a:rPr lang="en-GB" dirty="0"/>
              <a:t>A stimulus is a change in the internal or external environment. </a:t>
            </a:r>
            <a:endParaRPr lang="en-GB" dirty="0" smtClean="0"/>
          </a:p>
          <a:p>
            <a:r>
              <a:rPr lang="en-GB" dirty="0" smtClean="0"/>
              <a:t>A </a:t>
            </a:r>
            <a:r>
              <a:rPr lang="en-GB" dirty="0"/>
              <a:t>receptor detects a stimulus. </a:t>
            </a:r>
            <a:endParaRPr lang="en-GB" dirty="0" smtClean="0"/>
          </a:p>
          <a:p>
            <a:r>
              <a:rPr lang="en-GB" dirty="0" smtClean="0"/>
              <a:t>A </a:t>
            </a:r>
            <a:r>
              <a:rPr lang="en-GB" dirty="0"/>
              <a:t>coordinator formulates a suitable response to a stimulus. An effector produces a response. </a:t>
            </a:r>
            <a:endParaRPr lang="en-GB" dirty="0" smtClean="0"/>
          </a:p>
          <a:p>
            <a:r>
              <a:rPr lang="en-GB" dirty="0" smtClean="0"/>
              <a:t>Receptors </a:t>
            </a:r>
            <a:r>
              <a:rPr lang="en-GB" dirty="0"/>
              <a:t>are specific to one type of stimulus. </a:t>
            </a:r>
            <a:endParaRPr lang="en-GB" dirty="0" smtClean="0"/>
          </a:p>
          <a:p>
            <a:r>
              <a:rPr lang="en-GB" dirty="0" smtClean="0"/>
              <a:t>Nerve </a:t>
            </a:r>
            <a:r>
              <a:rPr lang="en-GB" dirty="0"/>
              <a:t>cells pass electrical impulses along their length. A nerve impulse is specific to a target cell only because it releases a chemical messenger directly onto it, producing a response that is usually rapid, short-lived and localised. </a:t>
            </a:r>
            <a:endParaRPr lang="en-GB" dirty="0" smtClean="0"/>
          </a:p>
          <a:p>
            <a:r>
              <a:rPr lang="en-GB" dirty="0" smtClean="0"/>
              <a:t>In </a:t>
            </a:r>
            <a:r>
              <a:rPr lang="en-GB" dirty="0"/>
              <a:t>contrast, mammalian hormones stimulate their target cells via the blood system. They are specific to the tertiary structure of receptors on their target cells and produce responses that are usually slow, long-lasting and widespread. </a:t>
            </a:r>
            <a:endParaRPr lang="en-GB" dirty="0" smtClean="0"/>
          </a:p>
          <a:p>
            <a:r>
              <a:rPr lang="en-GB" dirty="0" smtClean="0"/>
              <a:t>Plants </a:t>
            </a:r>
            <a:r>
              <a:rPr lang="en-GB" dirty="0"/>
              <a:t>control their response using hormone-like growth substances.</a:t>
            </a:r>
          </a:p>
        </p:txBody>
      </p:sp>
    </p:spTree>
    <p:extLst>
      <p:ext uri="{BB962C8B-B14F-4D97-AF65-F5344CB8AC3E}">
        <p14:creationId xmlns:p14="http://schemas.microsoft.com/office/powerpoint/2010/main" val="1121057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Receptors working together in the eye</a:t>
            </a:r>
            <a:endParaRPr lang="en-GB" dirty="0"/>
          </a:p>
        </p:txBody>
      </p:sp>
      <p:sp>
        <p:nvSpPr>
          <p:cNvPr id="3" name="Content Placeholder 2"/>
          <p:cNvSpPr>
            <a:spLocks noGrp="1"/>
          </p:cNvSpPr>
          <p:nvPr>
            <p:ph idx="1"/>
          </p:nvPr>
        </p:nvSpPr>
        <p:spPr/>
        <p:txBody>
          <a:bodyPr/>
          <a:lstStyle/>
          <a:p>
            <a:r>
              <a:rPr lang="en-GB" b="1" dirty="0"/>
              <a:t>Rods and Cones</a:t>
            </a:r>
            <a:r>
              <a:rPr lang="en-GB" dirty="0"/>
              <a:t> are the two main specialised eye photon receptors and differ in their distribution and sensitivity.</a:t>
            </a:r>
          </a:p>
          <a:p>
            <a:endParaRPr lang="en-GB" dirty="0"/>
          </a:p>
          <a:p>
            <a:r>
              <a:rPr lang="en-GB" b="1" dirty="0"/>
              <a:t>Rods</a:t>
            </a:r>
            <a:r>
              <a:rPr lang="en-GB" dirty="0"/>
              <a:t> are extremely sensitive in </a:t>
            </a:r>
            <a:r>
              <a:rPr lang="en-GB" i="1" dirty="0"/>
              <a:t>low light</a:t>
            </a:r>
            <a:r>
              <a:rPr lang="en-GB" dirty="0"/>
              <a:t> and can perceive as few as 6 photons, while </a:t>
            </a:r>
            <a:r>
              <a:rPr lang="en-GB" b="1" dirty="0"/>
              <a:t>cones</a:t>
            </a:r>
            <a:r>
              <a:rPr lang="en-GB" dirty="0"/>
              <a:t> sense more </a:t>
            </a:r>
            <a:r>
              <a:rPr lang="en-GB" i="1" dirty="0"/>
              <a:t>abundant light</a:t>
            </a:r>
            <a:r>
              <a:rPr lang="en-GB" dirty="0"/>
              <a:t> and therefore can identify different colours.</a:t>
            </a:r>
          </a:p>
        </p:txBody>
      </p:sp>
    </p:spTree>
    <p:extLst>
      <p:ext uri="{BB962C8B-B14F-4D97-AF65-F5344CB8AC3E}">
        <p14:creationId xmlns:p14="http://schemas.microsoft.com/office/powerpoint/2010/main" val="931888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756189" y="152400"/>
            <a:ext cx="3387811"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8656" y="3200400"/>
            <a:ext cx="3819705" cy="26894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12776" y="1066800"/>
            <a:ext cx="5145024" cy="5509200"/>
          </a:xfrm>
          <a:prstGeom prst="rect">
            <a:avLst/>
          </a:prstGeom>
          <a:noFill/>
        </p:spPr>
        <p:txBody>
          <a:bodyPr wrap="square" rtlCol="0">
            <a:spAutoFit/>
          </a:bodyPr>
          <a:lstStyle/>
          <a:p>
            <a:r>
              <a:rPr lang="en-GB" sz="3200" dirty="0" smtClean="0"/>
              <a:t>Rod cells are in greater number than cone cells</a:t>
            </a:r>
          </a:p>
          <a:p>
            <a:r>
              <a:rPr lang="en-GB" sz="3200" dirty="0" smtClean="0"/>
              <a:t>They are found in the periphery of the retina and are absent at the fovea</a:t>
            </a:r>
          </a:p>
          <a:p>
            <a:r>
              <a:rPr lang="en-GB" sz="3200" dirty="0" smtClean="0"/>
              <a:t>Cone cells are concentrated at the fovea</a:t>
            </a:r>
          </a:p>
          <a:p>
            <a:r>
              <a:rPr lang="en-GB" sz="3200" dirty="0" smtClean="0"/>
              <a:t>There is only one type of rod cell but three types of cone cells each responding to different wavelengths of light</a:t>
            </a:r>
            <a:endParaRPr lang="en-GB" sz="3200" dirty="0"/>
          </a:p>
        </p:txBody>
      </p:sp>
    </p:spTree>
    <p:extLst>
      <p:ext uri="{BB962C8B-B14F-4D97-AF65-F5344CB8AC3E}">
        <p14:creationId xmlns:p14="http://schemas.microsoft.com/office/powerpoint/2010/main" val="871091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5" name="Picture 5"/>
          <p:cNvPicPr>
            <a:picLocks noChangeAspect="1" noChangeArrowheads="1"/>
          </p:cNvPicPr>
          <p:nvPr/>
        </p:nvPicPr>
        <p:blipFill>
          <a:blip r:embed="rId2">
            <a:extLst>
              <a:ext uri="{28A0092B-C50C-407E-A947-70E740481C1C}">
                <a14:useLocalDpi xmlns:a14="http://schemas.microsoft.com/office/drawing/2010/main" val="0"/>
              </a:ext>
            </a:extLst>
          </a:blip>
          <a:srcRect l="37669" t="5817" b="13176"/>
          <a:stretch>
            <a:fillRect/>
          </a:stretch>
        </p:blipFill>
        <p:spPr bwMode="auto">
          <a:xfrm>
            <a:off x="5517769" y="609600"/>
            <a:ext cx="3635375" cy="2881312"/>
          </a:xfrm>
          <a:prstGeom prst="rect">
            <a:avLst/>
          </a:prstGeom>
          <a:noFill/>
          <a:extLst>
            <a:ext uri="{909E8E84-426E-40DD-AFC4-6F175D3DCCD1}">
              <a14:hiddenFill xmlns:a14="http://schemas.microsoft.com/office/drawing/2010/main">
                <a:solidFill>
                  <a:srgbClr val="FFFFFF"/>
                </a:solidFill>
              </a14:hiddenFill>
            </a:ext>
          </a:extLst>
        </p:spPr>
      </p:pic>
      <p:sp>
        <p:nvSpPr>
          <p:cNvPr id="35842" name="Rectangle 2"/>
          <p:cNvSpPr>
            <a:spLocks noGrp="1" noChangeArrowheads="1"/>
          </p:cNvSpPr>
          <p:nvPr>
            <p:ph type="title" idx="4294967295"/>
          </p:nvPr>
        </p:nvSpPr>
        <p:spPr bwMode="auto">
          <a:xfrm>
            <a:off x="152400" y="0"/>
            <a:ext cx="6232525" cy="85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GB" altLang="en-US" dirty="0" smtClean="0">
                <a:effectLst/>
              </a:rPr>
              <a:t>Rods</a:t>
            </a:r>
          </a:p>
        </p:txBody>
      </p:sp>
      <p:sp>
        <p:nvSpPr>
          <p:cNvPr id="35843" name="Rectangle 3"/>
          <p:cNvSpPr>
            <a:spLocks noGrp="1"/>
          </p:cNvSpPr>
          <p:nvPr>
            <p:ph type="body" idx="4294967295"/>
          </p:nvPr>
        </p:nvSpPr>
        <p:spPr>
          <a:xfrm>
            <a:off x="228600" y="762000"/>
            <a:ext cx="5410200" cy="4391025"/>
          </a:xfrm>
        </p:spPr>
        <p:txBody>
          <a:bodyPr>
            <a:noAutofit/>
          </a:bodyPr>
          <a:lstStyle/>
          <a:p>
            <a:pPr>
              <a:lnSpc>
                <a:spcPct val="80000"/>
              </a:lnSpc>
            </a:pPr>
            <a:r>
              <a:rPr lang="en-GB" altLang="en-US" sz="2800" dirty="0" smtClean="0"/>
              <a:t>Rod cells are responsible for detecting </a:t>
            </a:r>
            <a:r>
              <a:rPr lang="en-GB" altLang="en-US" sz="2800" b="1" dirty="0" smtClean="0"/>
              <a:t>light/dark</a:t>
            </a:r>
            <a:r>
              <a:rPr lang="en-GB" altLang="en-US" sz="2800" dirty="0" smtClean="0"/>
              <a:t>. These cells cannot distinguish different wavelengths of light.</a:t>
            </a:r>
          </a:p>
          <a:p>
            <a:pPr>
              <a:lnSpc>
                <a:spcPct val="80000"/>
              </a:lnSpc>
            </a:pPr>
            <a:r>
              <a:rPr lang="en-GB" altLang="en-US" sz="2800" dirty="0" smtClean="0"/>
              <a:t>Rod cells are much more plentiful than cone cells. </a:t>
            </a:r>
          </a:p>
          <a:p>
            <a:pPr>
              <a:lnSpc>
                <a:spcPct val="80000"/>
              </a:lnSpc>
            </a:pPr>
            <a:r>
              <a:rPr lang="en-GB" altLang="en-US" sz="2800" dirty="0" smtClean="0"/>
              <a:t>They contain a pigment called </a:t>
            </a:r>
            <a:r>
              <a:rPr lang="en-GB" altLang="en-US" sz="2800" b="1" dirty="0" smtClean="0"/>
              <a:t>rhodopsin</a:t>
            </a:r>
            <a:r>
              <a:rPr lang="en-GB" altLang="en-US" sz="2800" dirty="0" smtClean="0"/>
              <a:t>. When light shines on this pigment, it is broken down in a process called </a:t>
            </a:r>
            <a:r>
              <a:rPr lang="en-GB" altLang="en-US" sz="2800" b="1" dirty="0" smtClean="0"/>
              <a:t>bleaching </a:t>
            </a:r>
            <a:r>
              <a:rPr lang="en-GB" altLang="en-US" sz="2800" dirty="0" smtClean="0"/>
              <a:t>which creates a </a:t>
            </a:r>
            <a:r>
              <a:rPr lang="en-GB" altLang="en-US" sz="2800" u="sng" dirty="0" smtClean="0">
                <a:solidFill>
                  <a:schemeClr val="accent1"/>
                </a:solidFill>
              </a:rPr>
              <a:t>generator potential</a:t>
            </a:r>
            <a:r>
              <a:rPr lang="en-GB" altLang="en-US" sz="2800" dirty="0" smtClean="0"/>
              <a:t> that then stimulates an </a:t>
            </a:r>
            <a:r>
              <a:rPr lang="en-GB" altLang="en-US" sz="2800" dirty="0" smtClean="0">
                <a:hlinkClick r:id="rId3"/>
              </a:rPr>
              <a:t>action potential</a:t>
            </a:r>
            <a:r>
              <a:rPr lang="en-GB" altLang="en-US" sz="2800" dirty="0" smtClean="0"/>
              <a:t> that is detected in the brain.</a:t>
            </a:r>
          </a:p>
        </p:txBody>
      </p:sp>
    </p:spTree>
    <p:extLst>
      <p:ext uri="{BB962C8B-B14F-4D97-AF65-F5344CB8AC3E}">
        <p14:creationId xmlns:p14="http://schemas.microsoft.com/office/powerpoint/2010/main" val="33257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Rods</a:t>
            </a:r>
            <a:endParaRPr lang="en-GB" dirty="0"/>
          </a:p>
        </p:txBody>
      </p:sp>
      <p:sp>
        <p:nvSpPr>
          <p:cNvPr id="6" name="Content Placeholder 5"/>
          <p:cNvSpPr>
            <a:spLocks noGrp="1"/>
          </p:cNvSpPr>
          <p:nvPr>
            <p:ph idx="1"/>
          </p:nvPr>
        </p:nvSpPr>
        <p:spPr/>
        <p:txBody>
          <a:bodyPr/>
          <a:lstStyle/>
          <a:p>
            <a:pPr>
              <a:lnSpc>
                <a:spcPct val="80000"/>
              </a:lnSpc>
            </a:pPr>
            <a:r>
              <a:rPr lang="en-GB" altLang="en-US" dirty="0"/>
              <a:t>There is a 3:1 ratio of rod cells: bipolar neurone because a threshold value has to be exceeded before a </a:t>
            </a:r>
            <a:r>
              <a:rPr lang="en-GB" altLang="en-US" u="sng" dirty="0">
                <a:solidFill>
                  <a:schemeClr val="accent1"/>
                </a:solidFill>
              </a:rPr>
              <a:t>generator potential</a:t>
            </a:r>
            <a:r>
              <a:rPr lang="en-GB" altLang="en-US" dirty="0"/>
              <a:t> is made in bipolar neurone. With a 3:1 ratio this is more likely</a:t>
            </a:r>
            <a:r>
              <a:rPr lang="en-GB" altLang="en-US" dirty="0" smtClean="0"/>
              <a:t>. This is called </a:t>
            </a:r>
            <a:r>
              <a:rPr lang="en-GB" altLang="en-US" b="1" dirty="0" smtClean="0"/>
              <a:t>retinal convergence</a:t>
            </a:r>
            <a:r>
              <a:rPr lang="en-GB" altLang="en-US" dirty="0" smtClean="0"/>
              <a:t>.</a:t>
            </a:r>
            <a:endParaRPr lang="en-GB" altLang="en-US" dirty="0"/>
          </a:p>
          <a:p>
            <a:pPr>
              <a:lnSpc>
                <a:spcPct val="80000"/>
              </a:lnSpc>
            </a:pPr>
            <a:r>
              <a:rPr lang="en-GB" altLang="en-US" dirty="0"/>
              <a:t>However, the rhodopsin is very sensitive to light, and is therefore best in dim conditions; since in brighter conditions it is broken down faster than it is reformed. This is why, in dim conditions we will see mainly in black and white</a:t>
            </a:r>
          </a:p>
          <a:p>
            <a:endParaRPr lang="en-GB" dirty="0"/>
          </a:p>
        </p:txBody>
      </p:sp>
    </p:spTree>
    <p:extLst>
      <p:ext uri="{BB962C8B-B14F-4D97-AF65-F5344CB8AC3E}">
        <p14:creationId xmlns:p14="http://schemas.microsoft.com/office/powerpoint/2010/main" val="3875336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52400" y="2679954"/>
            <a:ext cx="8686800" cy="4525963"/>
          </a:xfrm>
        </p:spPr>
        <p:txBody>
          <a:bodyPr/>
          <a:lstStyle/>
          <a:p>
            <a:pPr marL="0" indent="0">
              <a:buNone/>
            </a:pPr>
            <a:r>
              <a:rPr lang="en-GB" dirty="0"/>
              <a:t>Many rods usually connected to one bipolar </a:t>
            </a:r>
            <a:r>
              <a:rPr lang="en-GB" dirty="0" smtClean="0"/>
              <a:t>cell so even if many rods detect light only a single impulse will be sent to the brain. </a:t>
            </a:r>
          </a:p>
          <a:p>
            <a:pPr marL="0" indent="0">
              <a:buNone/>
            </a:pPr>
            <a:r>
              <a:rPr lang="en-GB" dirty="0" smtClean="0"/>
              <a:t>This means that the brain cannot distinguish between separate sources of light that stimulated the Rod cells, so Rod cells give </a:t>
            </a:r>
            <a:r>
              <a:rPr lang="en-GB" dirty="0"/>
              <a:t>poor visual </a:t>
            </a:r>
            <a:r>
              <a:rPr lang="en-GB" u="sng" dirty="0"/>
              <a:t>acuity</a:t>
            </a:r>
            <a:r>
              <a:rPr lang="en-GB" dirty="0"/>
              <a:t> (i.e. rods are not good at resolving fine detail).</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6436" y="121920"/>
            <a:ext cx="5191125" cy="2533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3287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bwMode="auto">
          <a:xfrm>
            <a:off x="971550" y="0"/>
            <a:ext cx="74993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GB" altLang="en-US" smtClean="0">
                <a:effectLst/>
              </a:rPr>
              <a:t>Cones</a:t>
            </a:r>
          </a:p>
        </p:txBody>
      </p:sp>
      <p:sp>
        <p:nvSpPr>
          <p:cNvPr id="36867" name="Rectangle 3"/>
          <p:cNvSpPr>
            <a:spLocks noGrp="1"/>
          </p:cNvSpPr>
          <p:nvPr>
            <p:ph type="body" idx="4294967295"/>
          </p:nvPr>
        </p:nvSpPr>
        <p:spPr>
          <a:xfrm>
            <a:off x="228600" y="1066800"/>
            <a:ext cx="5783263" cy="5867399"/>
          </a:xfrm>
        </p:spPr>
        <p:txBody>
          <a:bodyPr>
            <a:normAutofit/>
          </a:bodyPr>
          <a:lstStyle/>
          <a:p>
            <a:pPr>
              <a:lnSpc>
                <a:spcPct val="80000"/>
              </a:lnSpc>
            </a:pPr>
            <a:r>
              <a:rPr lang="en-GB" altLang="en-US" sz="2800" dirty="0" smtClean="0"/>
              <a:t>This cell has a different pigment called </a:t>
            </a:r>
            <a:r>
              <a:rPr lang="en-GB" altLang="en-US" sz="2800" b="1" dirty="0" err="1" smtClean="0">
                <a:solidFill>
                  <a:srgbClr val="FF3300"/>
                </a:solidFill>
              </a:rPr>
              <a:t>iodopsin</a:t>
            </a:r>
            <a:r>
              <a:rPr lang="en-GB" altLang="en-US" sz="2800" dirty="0" smtClean="0"/>
              <a:t>. </a:t>
            </a:r>
          </a:p>
          <a:p>
            <a:pPr>
              <a:lnSpc>
                <a:spcPct val="80000"/>
              </a:lnSpc>
            </a:pPr>
            <a:r>
              <a:rPr lang="en-GB" altLang="en-US" sz="2800" dirty="0" smtClean="0"/>
              <a:t>There are 3 different types of </a:t>
            </a:r>
            <a:r>
              <a:rPr lang="en-GB" altLang="en-US" sz="2800" dirty="0" err="1" smtClean="0"/>
              <a:t>iodopsin</a:t>
            </a:r>
            <a:r>
              <a:rPr lang="en-GB" altLang="en-US" sz="2800" dirty="0" smtClean="0"/>
              <a:t> : sensitive to either </a:t>
            </a:r>
            <a:r>
              <a:rPr lang="en-GB" altLang="en-US" sz="2800" dirty="0" smtClean="0">
                <a:solidFill>
                  <a:srgbClr val="FF3300"/>
                </a:solidFill>
              </a:rPr>
              <a:t>red</a:t>
            </a:r>
            <a:r>
              <a:rPr lang="en-GB" altLang="en-US" sz="2800" dirty="0" smtClean="0"/>
              <a:t>, </a:t>
            </a:r>
            <a:r>
              <a:rPr lang="en-GB" altLang="en-US" sz="2800" dirty="0" smtClean="0">
                <a:solidFill>
                  <a:schemeClr val="accent1"/>
                </a:solidFill>
              </a:rPr>
              <a:t>blue</a:t>
            </a:r>
            <a:r>
              <a:rPr lang="en-GB" altLang="en-US" sz="2800" dirty="0" smtClean="0"/>
              <a:t> or </a:t>
            </a:r>
            <a:r>
              <a:rPr lang="en-GB" altLang="en-US" sz="2800" dirty="0" smtClean="0">
                <a:solidFill>
                  <a:schemeClr val="hlink"/>
                </a:solidFill>
              </a:rPr>
              <a:t>green</a:t>
            </a:r>
            <a:r>
              <a:rPr lang="en-GB" altLang="en-US" sz="2800" dirty="0" smtClean="0"/>
              <a:t> wavelengths. </a:t>
            </a:r>
          </a:p>
          <a:p>
            <a:pPr>
              <a:lnSpc>
                <a:spcPct val="80000"/>
              </a:lnSpc>
            </a:pPr>
            <a:r>
              <a:rPr lang="en-GB" altLang="en-US" sz="2800" dirty="0" smtClean="0"/>
              <a:t>Therefore we have </a:t>
            </a:r>
            <a:r>
              <a:rPr lang="en-GB" altLang="en-US" sz="2800" b="1" dirty="0" smtClean="0"/>
              <a:t>red sensitive</a:t>
            </a:r>
            <a:r>
              <a:rPr lang="en-GB" altLang="en-US" sz="2800" dirty="0" smtClean="0"/>
              <a:t>, </a:t>
            </a:r>
            <a:r>
              <a:rPr lang="en-GB" altLang="en-US" sz="2800" b="1" dirty="0" smtClean="0"/>
              <a:t>green sensitive </a:t>
            </a:r>
            <a:r>
              <a:rPr lang="en-GB" altLang="en-US" sz="2800" dirty="0" smtClean="0"/>
              <a:t>and </a:t>
            </a:r>
            <a:r>
              <a:rPr lang="en-GB" altLang="en-US" sz="2800" b="1" dirty="0" smtClean="0"/>
              <a:t>blue sensitive </a:t>
            </a:r>
            <a:r>
              <a:rPr lang="en-GB" altLang="en-US" sz="2800" dirty="0" smtClean="0"/>
              <a:t>cones. We see different colours by the stimulation of different combinations of </a:t>
            </a:r>
            <a:r>
              <a:rPr lang="en-GB" altLang="en-US" sz="2800" dirty="0" err="1" smtClean="0"/>
              <a:t>iodopsins</a:t>
            </a:r>
            <a:r>
              <a:rPr lang="en-GB" altLang="en-US" sz="2800" dirty="0" smtClean="0"/>
              <a:t>. </a:t>
            </a:r>
            <a:r>
              <a:rPr lang="en-GB" altLang="en-US" sz="2800" dirty="0" err="1" smtClean="0"/>
              <a:t>E.g</a:t>
            </a:r>
            <a:r>
              <a:rPr lang="en-GB" altLang="en-US" sz="2800" dirty="0" smtClean="0"/>
              <a:t> red sensitive and green sensitive cones being stimulated = orange light</a:t>
            </a:r>
          </a:p>
          <a:p>
            <a:pPr>
              <a:lnSpc>
                <a:spcPct val="80000"/>
              </a:lnSpc>
            </a:pPr>
            <a:r>
              <a:rPr lang="en-GB" altLang="en-US" sz="2800" dirty="0" smtClean="0"/>
              <a:t>Each cone has its own bipolar neurone so they do not create generator potential when stimulated </a:t>
            </a:r>
            <a:r>
              <a:rPr lang="en-GB" altLang="en-US" sz="2800" dirty="0" err="1" smtClean="0"/>
              <a:t>en</a:t>
            </a:r>
            <a:r>
              <a:rPr lang="en-GB" altLang="en-US" sz="2800" dirty="0" smtClean="0"/>
              <a:t> masse. </a:t>
            </a:r>
          </a:p>
          <a:p>
            <a:pPr>
              <a:lnSpc>
                <a:spcPct val="80000"/>
              </a:lnSpc>
            </a:pPr>
            <a:endParaRPr lang="en-GB" altLang="en-US" sz="1600" dirty="0" smtClean="0"/>
          </a:p>
        </p:txBody>
      </p:sp>
      <p:pic>
        <p:nvPicPr>
          <p:cNvPr id="36869" name="Picture 5" descr="Cone cell of the ret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1863" y="1844675"/>
            <a:ext cx="2376487" cy="288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678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bwMode="auto">
          <a:xfrm>
            <a:off x="971550" y="0"/>
            <a:ext cx="749935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GB" altLang="en-US" smtClean="0">
                <a:effectLst/>
              </a:rPr>
              <a:t>Cones</a:t>
            </a:r>
          </a:p>
        </p:txBody>
      </p:sp>
      <p:sp>
        <p:nvSpPr>
          <p:cNvPr id="36867" name="Rectangle 3"/>
          <p:cNvSpPr>
            <a:spLocks noGrp="1"/>
          </p:cNvSpPr>
          <p:nvPr>
            <p:ph type="body" idx="4294967295"/>
          </p:nvPr>
        </p:nvSpPr>
        <p:spPr>
          <a:xfrm>
            <a:off x="228600" y="1066800"/>
            <a:ext cx="5783263" cy="5867399"/>
          </a:xfrm>
        </p:spPr>
        <p:txBody>
          <a:bodyPr>
            <a:normAutofit/>
          </a:bodyPr>
          <a:lstStyle/>
          <a:p>
            <a:pPr>
              <a:lnSpc>
                <a:spcPct val="80000"/>
              </a:lnSpc>
            </a:pPr>
            <a:r>
              <a:rPr lang="en-GB" altLang="en-US" sz="2800" dirty="0" smtClean="0"/>
              <a:t>They only respond to </a:t>
            </a:r>
            <a:r>
              <a:rPr lang="en-GB" altLang="en-US" sz="2800" i="1" dirty="0" smtClean="0"/>
              <a:t>high light intensity </a:t>
            </a:r>
            <a:r>
              <a:rPr lang="en-GB" altLang="en-US" sz="2800" dirty="0" smtClean="0"/>
              <a:t>which breaks down </a:t>
            </a:r>
            <a:r>
              <a:rPr lang="en-GB" altLang="en-US" sz="2800" dirty="0" err="1" smtClean="0"/>
              <a:t>iodopsin</a:t>
            </a:r>
            <a:r>
              <a:rPr lang="en-GB" altLang="en-US" sz="2800" dirty="0" smtClean="0"/>
              <a:t>. It is only then a generator potential  is produced.</a:t>
            </a:r>
          </a:p>
          <a:p>
            <a:pPr>
              <a:lnSpc>
                <a:spcPct val="80000"/>
              </a:lnSpc>
            </a:pPr>
            <a:r>
              <a:rPr lang="en-GB" altLang="en-US" sz="2800" dirty="0" smtClean="0"/>
              <a:t>As each cone cell is attached to a single bipolar cell if two cone cells are stimulated then the brain receives two separate impulses. The brain is therefore able to distinguish between the two separate sources of light and so is able to resolve two dots close together. </a:t>
            </a:r>
            <a:endParaRPr lang="en-GB" altLang="en-US" sz="2800" dirty="0"/>
          </a:p>
          <a:p>
            <a:pPr>
              <a:lnSpc>
                <a:spcPct val="80000"/>
              </a:lnSpc>
            </a:pPr>
            <a:r>
              <a:rPr lang="en-GB" altLang="en-US" sz="2800" dirty="0" smtClean="0"/>
              <a:t>Cone cells give good visual acuity.</a:t>
            </a:r>
          </a:p>
          <a:p>
            <a:pPr>
              <a:lnSpc>
                <a:spcPct val="80000"/>
              </a:lnSpc>
            </a:pPr>
            <a:endParaRPr lang="en-GB" altLang="en-US" sz="1600" dirty="0" smtClean="0"/>
          </a:p>
        </p:txBody>
      </p:sp>
      <p:pic>
        <p:nvPicPr>
          <p:cNvPr id="36869" name="Picture 5" descr="Cone cell of the ret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1863" y="1844675"/>
            <a:ext cx="2376487" cy="288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7666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1057</TotalTime>
  <Words>598</Words>
  <Application>Microsoft Office PowerPoint</Application>
  <PresentationFormat>On-screen Show (4:3)</PresentationFormat>
  <Paragraphs>37</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3.6  Organisms respond to changes in their internal and external environments</vt:lpstr>
      <vt:lpstr>Specification</vt:lpstr>
      <vt:lpstr>Receptors working together in the eye</vt:lpstr>
      <vt:lpstr>PowerPoint Presentation</vt:lpstr>
      <vt:lpstr>Rods</vt:lpstr>
      <vt:lpstr>Rods</vt:lpstr>
      <vt:lpstr>PowerPoint Presentation</vt:lpstr>
      <vt:lpstr>Cones</vt:lpstr>
      <vt:lpstr>Cones</vt:lpstr>
      <vt:lpstr>Rods vs Cones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  Organisms respond to changes in their internal and external environments</dc:title>
  <dc:creator>Debbie Haggar</dc:creator>
  <cp:lastModifiedBy>Deborah Haggar</cp:lastModifiedBy>
  <cp:revision>64</cp:revision>
  <dcterms:created xsi:type="dcterms:W3CDTF">2016-10-30T12:25:36Z</dcterms:created>
  <dcterms:modified xsi:type="dcterms:W3CDTF">2018-09-05T11:59:29Z</dcterms:modified>
</cp:coreProperties>
</file>