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93" r:id="rId4"/>
    <p:sldId id="303" r:id="rId5"/>
    <p:sldId id="304" r:id="rId6"/>
    <p:sldId id="316" r:id="rId7"/>
    <p:sldId id="306" r:id="rId8"/>
    <p:sldId id="305" r:id="rId9"/>
    <p:sldId id="294" r:id="rId10"/>
    <p:sldId id="295" r:id="rId11"/>
    <p:sldId id="308" r:id="rId12"/>
    <p:sldId id="309" r:id="rId13"/>
    <p:sldId id="296" r:id="rId14"/>
    <p:sldId id="297" r:id="rId15"/>
    <p:sldId id="298" r:id="rId16"/>
    <p:sldId id="299" r:id="rId17"/>
    <p:sldId id="310" r:id="rId18"/>
    <p:sldId id="307" r:id="rId19"/>
    <p:sldId id="267" r:id="rId20"/>
    <p:sldId id="31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60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55DA0-D802-4C26-B387-98A079D46C1B}" type="datetimeFigureOut">
              <a:rPr lang="en-GB" smtClean="0"/>
              <a:t>07/12/2023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093DF3-B8CD-475B-975E-6A6915B8E3F8}" type="slidenum">
              <a:rPr lang="en-GB" smtClean="0"/>
              <a:t>‹#›</a:t>
            </a:fld>
            <a:endParaRPr lang="en-GB"/>
          </a:p>
        </p:txBody>
      </p:sp>
    </p:spTree>
    <p:extLst>
      <p:ext uri="{BB962C8B-B14F-4D97-AF65-F5344CB8AC3E}">
        <p14:creationId xmlns:p14="http://schemas.microsoft.com/office/powerpoint/2010/main" val="188818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093DF3-B8CD-475B-975E-6A6915B8E3F8}" type="slidenum">
              <a:rPr lang="en-GB" smtClean="0"/>
              <a:t>1</a:t>
            </a:fld>
            <a:endParaRPr lang="en-GB"/>
          </a:p>
        </p:txBody>
      </p:sp>
    </p:spTree>
    <p:extLst>
      <p:ext uri="{BB962C8B-B14F-4D97-AF65-F5344CB8AC3E}">
        <p14:creationId xmlns:p14="http://schemas.microsoft.com/office/powerpoint/2010/main" val="30856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5129FAE-27EE-4682-9D27-0943D7477777}" type="slidenum">
              <a:rPr lang="en-GB" altLang="en-US"/>
              <a:pPr fontAlgn="base">
                <a:spcBef>
                  <a:spcPct val="0"/>
                </a:spcBef>
                <a:spcAft>
                  <a:spcPct val="0"/>
                </a:spcAft>
              </a:pPr>
              <a:t>5</a:t>
            </a:fld>
            <a:endParaRPr lang="en-GB" altLang="en-US"/>
          </a:p>
        </p:txBody>
      </p:sp>
      <p:sp>
        <p:nvSpPr>
          <p:cNvPr id="33795"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a:t>Boardworks A2 Biology </a:t>
            </a:r>
          </a:p>
          <a:p>
            <a:pPr fontAlgn="base">
              <a:spcBef>
                <a:spcPct val="0"/>
              </a:spcBef>
              <a:spcAft>
                <a:spcPct val="0"/>
              </a:spcAft>
            </a:pPr>
            <a:r>
              <a:rPr lang="en-GB" altLang="en-US"/>
              <a:t>The Nervous System</a:t>
            </a:r>
          </a:p>
        </p:txBody>
      </p:sp>
      <p:sp>
        <p:nvSpPr>
          <p:cNvPr id="337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3"/>
          <p:cNvSpPr>
            <a:spLocks noGrp="1" noChangeArrowheads="1"/>
          </p:cNvSpPr>
          <p:nvPr>
            <p:ph type="body" idx="1"/>
          </p:nvPr>
        </p:nvSpPr>
        <p:spPr bwMode="auto">
          <a:xfrm>
            <a:off x="913970" y="4342666"/>
            <a:ext cx="5030061"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Tree>
    <p:extLst>
      <p:ext uri="{BB962C8B-B14F-4D97-AF65-F5344CB8AC3E}">
        <p14:creationId xmlns:p14="http://schemas.microsoft.com/office/powerpoint/2010/main" val="394340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93626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360808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1754172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999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46004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D2D1F0-9B4C-4B55-B37D-3BBB9906614E}"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356712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CD2D1F0-9B4C-4B55-B37D-3BBB9906614E}" type="datetimeFigureOut">
              <a:rPr lang="en-GB" smtClean="0"/>
              <a:t>07/12/2023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272010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CD2D1F0-9B4C-4B55-B37D-3BBB9906614E}" type="datetimeFigureOut">
              <a:rPr lang="en-GB" smtClean="0"/>
              <a:t>07/12/2023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49079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CD2D1F0-9B4C-4B55-B37D-3BBB9906614E}" type="datetimeFigureOut">
              <a:rPr lang="en-GB" smtClean="0"/>
              <a:t>07/12/2023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416673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2D1F0-9B4C-4B55-B37D-3BBB9906614E}" type="datetimeFigureOut">
              <a:rPr lang="en-GB" smtClean="0"/>
              <a:t>07/12/2023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309058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D2D1F0-9B4C-4B55-B37D-3BBB9906614E}" type="datetimeFigureOut">
              <a:rPr lang="en-GB" smtClean="0"/>
              <a:t>07/12/2023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233768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D2D1F0-9B4C-4B55-B37D-3BBB9906614E}" type="datetimeFigureOut">
              <a:rPr lang="en-GB" smtClean="0"/>
              <a:t>07/12/2023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241913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2D1F0-9B4C-4B55-B37D-3BBB9906614E}" type="datetimeFigureOut">
              <a:rPr lang="en-GB" smtClean="0"/>
              <a:t>07/12/2023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382C0-2F0F-45A3-B95B-FE5825D79E49}" type="slidenum">
              <a:rPr lang="en-GB" smtClean="0"/>
              <a:t>‹#›</a:t>
            </a:fld>
            <a:endParaRPr lang="en-GB"/>
          </a:p>
        </p:txBody>
      </p:sp>
    </p:spTree>
    <p:extLst>
      <p:ext uri="{BB962C8B-B14F-4D97-AF65-F5344CB8AC3E}">
        <p14:creationId xmlns:p14="http://schemas.microsoft.com/office/powerpoint/2010/main" val="243553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umanasinc.com/webcontent/animations/content/reflexarc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control" Target="../activeX/activeX1.xml"/><Relationship Id="rId5" Type="http://schemas.openxmlformats.org/officeDocument/2006/relationships/image" Target="../media/image4.wm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x4PPZCLnVkA"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u="sng" dirty="0"/>
              <a:t>3.6  Organisms respond to changes in their internal and external environments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0256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flex arc"/>
          <p:cNvPicPr>
            <a:picLocks noGrp="1"/>
          </p:cNvPicPr>
          <p:nvPr>
            <p:ph idx="1"/>
          </p:nvPr>
        </p:nvPicPr>
        <p:blipFill>
          <a:blip r:embed="rId2" cstate="print"/>
          <a:srcRect/>
          <a:stretch>
            <a:fillRect/>
          </a:stretch>
        </p:blipFill>
        <p:spPr bwMode="auto">
          <a:xfrm>
            <a:off x="1043608" y="476672"/>
            <a:ext cx="6192688" cy="4392488"/>
          </a:xfrm>
          <a:prstGeom prst="rect">
            <a:avLst/>
          </a:prstGeom>
          <a:noFill/>
          <a:ln w="9525">
            <a:noFill/>
            <a:miter lim="800000"/>
            <a:headEnd/>
            <a:tailEnd/>
          </a:ln>
        </p:spPr>
      </p:pic>
      <p:sp>
        <p:nvSpPr>
          <p:cNvPr id="5" name="TextBox 4"/>
          <p:cNvSpPr txBox="1"/>
          <p:nvPr/>
        </p:nvSpPr>
        <p:spPr>
          <a:xfrm>
            <a:off x="1691680" y="5661248"/>
            <a:ext cx="2495042" cy="369332"/>
          </a:xfrm>
          <a:prstGeom prst="rect">
            <a:avLst/>
          </a:prstGeom>
          <a:noFill/>
        </p:spPr>
        <p:txBody>
          <a:bodyPr wrap="none" rtlCol="0">
            <a:spAutoFit/>
          </a:bodyPr>
          <a:lstStyle/>
          <a:p>
            <a:r>
              <a:rPr lang="en-GB" dirty="0"/>
              <a:t>Label diagram in booklet</a:t>
            </a:r>
          </a:p>
        </p:txBody>
      </p:sp>
    </p:spTree>
    <p:extLst>
      <p:ext uri="{BB962C8B-B14F-4D97-AF65-F5344CB8AC3E}">
        <p14:creationId xmlns:p14="http://schemas.microsoft.com/office/powerpoint/2010/main" val="27189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297680" y="228600"/>
            <a:ext cx="4846320" cy="2849880"/>
          </a:xfrm>
          <a:prstGeom prst="rect">
            <a:avLst/>
          </a:prstGeom>
        </p:spPr>
      </p:pic>
      <p:sp>
        <p:nvSpPr>
          <p:cNvPr id="6" name="TextBox 5"/>
          <p:cNvSpPr txBox="1"/>
          <p:nvPr/>
        </p:nvSpPr>
        <p:spPr>
          <a:xfrm>
            <a:off x="304800" y="1447800"/>
            <a:ext cx="4202817" cy="4031873"/>
          </a:xfrm>
          <a:prstGeom prst="rect">
            <a:avLst/>
          </a:prstGeom>
          <a:noFill/>
        </p:spPr>
        <p:txBody>
          <a:bodyPr wrap="none" rtlCol="0">
            <a:spAutoFit/>
          </a:bodyPr>
          <a:lstStyle/>
          <a:p>
            <a:pPr marL="342900" indent="-342900">
              <a:buAutoNum type="arabicPeriod"/>
            </a:pPr>
            <a:r>
              <a:rPr lang="en-GB" sz="3200" dirty="0"/>
              <a:t>Stimulus</a:t>
            </a:r>
          </a:p>
          <a:p>
            <a:pPr marL="342900" indent="-342900">
              <a:buAutoNum type="arabicPeriod"/>
            </a:pPr>
            <a:r>
              <a:rPr lang="en-GB" sz="3200" dirty="0"/>
              <a:t>Receptor</a:t>
            </a:r>
          </a:p>
          <a:p>
            <a:pPr marL="342900" indent="-342900">
              <a:buAutoNum type="arabicPeriod"/>
            </a:pPr>
            <a:r>
              <a:rPr lang="en-GB" sz="3200" dirty="0"/>
              <a:t>Sensory neurone</a:t>
            </a:r>
          </a:p>
          <a:p>
            <a:pPr marL="342900" indent="-342900">
              <a:buAutoNum type="arabicPeriod"/>
            </a:pPr>
            <a:r>
              <a:rPr lang="en-GB" sz="3200" dirty="0"/>
              <a:t>Intermediate neurone</a:t>
            </a:r>
          </a:p>
          <a:p>
            <a:pPr marL="342900" indent="-342900">
              <a:buAutoNum type="arabicPeriod"/>
            </a:pPr>
            <a:r>
              <a:rPr lang="en-GB" sz="3200" dirty="0"/>
              <a:t>Spinal cord</a:t>
            </a:r>
          </a:p>
          <a:p>
            <a:pPr marL="342900" indent="-342900">
              <a:buAutoNum type="arabicPeriod"/>
            </a:pPr>
            <a:r>
              <a:rPr lang="en-GB" sz="3200" dirty="0"/>
              <a:t>Motor neurone</a:t>
            </a:r>
          </a:p>
          <a:p>
            <a:pPr marL="342900" indent="-342900">
              <a:buAutoNum type="arabicPeriod"/>
            </a:pPr>
            <a:r>
              <a:rPr lang="en-GB" sz="3200" dirty="0"/>
              <a:t>Effector</a:t>
            </a:r>
          </a:p>
          <a:p>
            <a:pPr marL="342900" indent="-342900">
              <a:buAutoNum type="arabicPeriod"/>
            </a:pPr>
            <a:r>
              <a:rPr lang="en-GB" sz="3200" dirty="0"/>
              <a:t>response</a:t>
            </a:r>
          </a:p>
        </p:txBody>
      </p:sp>
    </p:spTree>
    <p:extLst>
      <p:ext uri="{BB962C8B-B14F-4D97-AF65-F5344CB8AC3E}">
        <p14:creationId xmlns:p14="http://schemas.microsoft.com/office/powerpoint/2010/main" val="43227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 y="609600"/>
            <a:ext cx="9165456" cy="549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42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6408712" cy="442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1520" y="274638"/>
            <a:ext cx="8435280" cy="1642194"/>
          </a:xfrm>
        </p:spPr>
        <p:txBody>
          <a:bodyPr>
            <a:normAutofit fontScale="90000"/>
          </a:bodyPr>
          <a:lstStyle/>
          <a:p>
            <a:pPr algn="l"/>
            <a:r>
              <a:rPr lang="en-GB" sz="3100" dirty="0"/>
              <a:t>Sensory fibres of the peripheral system enter the cord via the dorsal routes. The cell bodies of the sensory fibres are found in the dorsal root ganglia which lie alongside the spinal cord. The motor fibres leave via </a:t>
            </a:r>
            <a:r>
              <a:rPr lang="en-GB" sz="3100" dirty="0">
                <a:latin typeface="+mn-lt"/>
              </a:rPr>
              <a:t>the ventral routes.</a:t>
            </a:r>
          </a:p>
        </p:txBody>
      </p:sp>
    </p:spTree>
    <p:extLst>
      <p:ext uri="{BB962C8B-B14F-4D97-AF65-F5344CB8AC3E}">
        <p14:creationId xmlns:p14="http://schemas.microsoft.com/office/powerpoint/2010/main" val="301881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Reflex arc animation</a:t>
            </a:r>
          </a:p>
        </p:txBody>
      </p:sp>
      <p:sp>
        <p:nvSpPr>
          <p:cNvPr id="3" name="Content Placeholder 2"/>
          <p:cNvSpPr>
            <a:spLocks noGrp="1"/>
          </p:cNvSpPr>
          <p:nvPr>
            <p:ph idx="1"/>
          </p:nvPr>
        </p:nvSpPr>
        <p:spPr/>
        <p:txBody>
          <a:bodyPr>
            <a:normAutofit/>
          </a:bodyPr>
          <a:lstStyle/>
          <a:p>
            <a:r>
              <a:rPr lang="en-GB" dirty="0">
                <a:hlinkClick r:id="rId2"/>
              </a:rPr>
              <a:t>Reflex arcs</a:t>
            </a:r>
            <a:endParaRPr lang="en-GB" dirty="0"/>
          </a:p>
          <a:p>
            <a:endParaRPr lang="en-GB" dirty="0"/>
          </a:p>
          <a:p>
            <a:r>
              <a:rPr lang="en-GB" dirty="0"/>
              <a:t>Make a flow chart naming all the structures involved in the reflex arc in response to hot surface and put them in the order of the direction of the impulse.</a:t>
            </a:r>
          </a:p>
        </p:txBody>
      </p:sp>
    </p:spTree>
    <p:extLst>
      <p:ext uri="{BB962C8B-B14F-4D97-AF65-F5344CB8AC3E}">
        <p14:creationId xmlns:p14="http://schemas.microsoft.com/office/powerpoint/2010/main" val="200085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4525963"/>
          </a:xfrm>
        </p:spPr>
        <p:txBody>
          <a:bodyPr>
            <a:noAutofit/>
          </a:bodyPr>
          <a:lstStyle/>
          <a:p>
            <a:r>
              <a:rPr lang="en-GB" sz="2800" b="1" dirty="0"/>
              <a:t>Stimulus</a:t>
            </a:r>
            <a:r>
              <a:rPr lang="en-GB" sz="2800" dirty="0"/>
              <a:t> – the hot surface.</a:t>
            </a:r>
          </a:p>
          <a:p>
            <a:r>
              <a:rPr lang="en-GB" sz="2800" b="1" dirty="0"/>
              <a:t>Receptor</a:t>
            </a:r>
            <a:r>
              <a:rPr lang="en-GB" sz="2800" dirty="0"/>
              <a:t> – temperature and pain receptors in the skin which generate nerve impulses in the sensory neurone</a:t>
            </a:r>
          </a:p>
          <a:p>
            <a:r>
              <a:rPr lang="en-GB" sz="2800" b="1" dirty="0"/>
              <a:t>Sensory neurone </a:t>
            </a:r>
            <a:r>
              <a:rPr lang="en-GB" sz="2800" dirty="0"/>
              <a:t>passes impulse to spinal cord.</a:t>
            </a:r>
          </a:p>
          <a:p>
            <a:r>
              <a:rPr lang="en-GB" sz="2800" dirty="0"/>
              <a:t> </a:t>
            </a:r>
            <a:r>
              <a:rPr lang="en-GB" sz="2800" b="1" dirty="0"/>
              <a:t>Coordinator</a:t>
            </a:r>
            <a:r>
              <a:rPr lang="en-GB" sz="2800" dirty="0"/>
              <a:t> (intermediate neurone) links the sensory neurone to motor neurone in the spinal cord.</a:t>
            </a:r>
          </a:p>
          <a:p>
            <a:r>
              <a:rPr lang="en-GB" sz="2800" b="1" dirty="0"/>
              <a:t>Motor neurone </a:t>
            </a:r>
            <a:r>
              <a:rPr lang="en-GB" sz="2800" dirty="0"/>
              <a:t>carries impulse from the spinal cord to an effector (muscle).</a:t>
            </a:r>
          </a:p>
          <a:p>
            <a:r>
              <a:rPr lang="en-GB" sz="2800" dirty="0"/>
              <a:t>The </a:t>
            </a:r>
            <a:r>
              <a:rPr lang="en-GB" sz="2800" b="1" dirty="0"/>
              <a:t>effector –</a:t>
            </a:r>
            <a:r>
              <a:rPr lang="en-GB" sz="2800" dirty="0"/>
              <a:t>the muscle in the arm is stimulated to contract</a:t>
            </a:r>
          </a:p>
          <a:p>
            <a:r>
              <a:rPr lang="en-GB" sz="2800" b="1" dirty="0"/>
              <a:t>Response</a:t>
            </a:r>
            <a:r>
              <a:rPr lang="en-GB" sz="2800" dirty="0"/>
              <a:t> - the hand is removed from surface.</a:t>
            </a:r>
          </a:p>
        </p:txBody>
      </p:sp>
    </p:spTree>
    <p:extLst>
      <p:ext uri="{BB962C8B-B14F-4D97-AF65-F5344CB8AC3E}">
        <p14:creationId xmlns:p14="http://schemas.microsoft.com/office/powerpoint/2010/main" val="4048565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363272" cy="6048672"/>
          </a:xfrm>
        </p:spPr>
        <p:txBody>
          <a:bodyPr>
            <a:normAutofit fontScale="85000" lnSpcReduction="10000"/>
          </a:bodyPr>
          <a:lstStyle/>
          <a:p>
            <a:pPr marL="0" indent="0">
              <a:buNone/>
            </a:pPr>
            <a:r>
              <a:rPr lang="en-US" dirty="0"/>
              <a:t> </a:t>
            </a:r>
            <a:endParaRPr lang="en-GB" dirty="0"/>
          </a:p>
          <a:p>
            <a:r>
              <a:rPr lang="en-GB" b="1" dirty="0"/>
              <a:t>Reflex actions – </a:t>
            </a:r>
            <a:r>
              <a:rPr lang="en-GB" b="1" dirty="0" err="1"/>
              <a:t>eg</a:t>
            </a:r>
            <a:r>
              <a:rPr lang="en-GB" b="1" dirty="0"/>
              <a:t>. touching a hot object (</a:t>
            </a:r>
            <a:r>
              <a:rPr lang="en-GB" b="1" i="1" dirty="0"/>
              <a:t>complete the following</a:t>
            </a:r>
            <a:r>
              <a:rPr lang="en-GB" b="1" dirty="0"/>
              <a:t>)</a:t>
            </a:r>
            <a:endParaRPr lang="en-GB" dirty="0"/>
          </a:p>
          <a:p>
            <a:r>
              <a:rPr lang="en-GB" dirty="0"/>
              <a:t>If a hand touches a hot object a pain …………………………receptor…………. in the skin sends an action potential along a ……sensory …… neurone. This enters the spine through the …dorsal… root. The impulse is passed to a ……relay……….. neurone which lies totally within the …………grey matter…………… region of the spinal tissue. This in turn passes the impulse to a ……motor…… neurone which leaves the spine by way of the ……ventral……… root.  It takes the impulse to a ……effector/muscle……. which will ……contract………………. so removing the arm from the source of pain.</a:t>
            </a:r>
          </a:p>
          <a:p>
            <a:endParaRPr lang="en-GB" dirty="0"/>
          </a:p>
        </p:txBody>
      </p:sp>
    </p:spTree>
    <p:extLst>
      <p:ext uri="{BB962C8B-B14F-4D97-AF65-F5344CB8AC3E}">
        <p14:creationId xmlns:p14="http://schemas.microsoft.com/office/powerpoint/2010/main" val="154945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GB" dirty="0"/>
              <a:t>The importance of reflex arcs</a:t>
            </a:r>
          </a:p>
        </p:txBody>
      </p:sp>
      <p:sp>
        <p:nvSpPr>
          <p:cNvPr id="3" name="Content Placeholder 2"/>
          <p:cNvSpPr>
            <a:spLocks noGrp="1"/>
          </p:cNvSpPr>
          <p:nvPr>
            <p:ph idx="1"/>
          </p:nvPr>
        </p:nvSpPr>
        <p:spPr>
          <a:xfrm>
            <a:off x="152400" y="1295400"/>
            <a:ext cx="8534400" cy="4830763"/>
          </a:xfrm>
        </p:spPr>
        <p:txBody>
          <a:bodyPr>
            <a:normAutofit fontScale="85000" lnSpcReduction="10000"/>
          </a:bodyPr>
          <a:lstStyle/>
          <a:p>
            <a:r>
              <a:rPr lang="en-GB" dirty="0"/>
              <a:t>Involuntary so don’t need the brain to make a decision so the brain is left to carry out more complex responses and not overloaded.</a:t>
            </a:r>
          </a:p>
          <a:p>
            <a:r>
              <a:rPr lang="en-GB" dirty="0"/>
              <a:t>Some impulses are still sent to the brain via ascending and descending tracts in the spinal cord. The brain may store this information or it may relate the information with sense data from, say, the eyes. As a result of receiving this extra information impulses may be sent from the brain to modify the response. Sometimes the response is over-ridden by the brain along inhibitory nerve fibres.  (You don’t just drop an expensive, hot plate!)</a:t>
            </a:r>
          </a:p>
          <a:p>
            <a:endParaRPr lang="en-GB" dirty="0"/>
          </a:p>
          <a:p>
            <a:endParaRPr lang="en-GB" dirty="0"/>
          </a:p>
        </p:txBody>
      </p:sp>
    </p:spTree>
    <p:extLst>
      <p:ext uri="{BB962C8B-B14F-4D97-AF65-F5344CB8AC3E}">
        <p14:creationId xmlns:p14="http://schemas.microsoft.com/office/powerpoint/2010/main" val="26164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importance of reflex arcs</a:t>
            </a:r>
          </a:p>
        </p:txBody>
      </p:sp>
      <p:sp>
        <p:nvSpPr>
          <p:cNvPr id="3" name="Content Placeholder 2"/>
          <p:cNvSpPr>
            <a:spLocks noGrp="1"/>
          </p:cNvSpPr>
          <p:nvPr>
            <p:ph idx="1"/>
          </p:nvPr>
        </p:nvSpPr>
        <p:spPr/>
        <p:txBody>
          <a:bodyPr>
            <a:normAutofit/>
          </a:bodyPr>
          <a:lstStyle/>
          <a:p>
            <a:r>
              <a:rPr lang="en-GB" dirty="0"/>
              <a:t>They protect the body from harm. They are effective from birth and do not need to be learnt</a:t>
            </a:r>
          </a:p>
          <a:p>
            <a:r>
              <a:rPr lang="en-GB" dirty="0"/>
              <a:t>They are fast as neurone pathway is short with often one or two synapses (this is the slowest link in a neurone pathway)</a:t>
            </a:r>
          </a:p>
          <a:p>
            <a:r>
              <a:rPr lang="en-GB" dirty="0"/>
              <a:t>As no decision making needed the action is rapid.</a:t>
            </a:r>
          </a:p>
        </p:txBody>
      </p:sp>
    </p:spTree>
    <p:extLst>
      <p:ext uri="{BB962C8B-B14F-4D97-AF65-F5344CB8AC3E}">
        <p14:creationId xmlns:p14="http://schemas.microsoft.com/office/powerpoint/2010/main" val="398305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Sensory receptors</a:t>
            </a:r>
          </a:p>
        </p:txBody>
      </p:sp>
      <p:sp>
        <p:nvSpPr>
          <p:cNvPr id="3" name="Content Placeholder 2"/>
          <p:cNvSpPr>
            <a:spLocks noGrp="1"/>
          </p:cNvSpPr>
          <p:nvPr>
            <p:ph idx="1"/>
          </p:nvPr>
        </p:nvSpPr>
        <p:spPr/>
        <p:txBody>
          <a:bodyPr>
            <a:normAutofit fontScale="77500" lnSpcReduction="20000"/>
          </a:bodyPr>
          <a:lstStyle/>
          <a:p>
            <a:r>
              <a:rPr lang="en-GB" dirty="0"/>
              <a:t>Ranges from specialised sensory cells, (such as those in the skin), to more complex sense organs such as the ear and eye. </a:t>
            </a:r>
          </a:p>
          <a:p>
            <a:r>
              <a:rPr lang="en-GB" dirty="0"/>
              <a:t>Sensory receptors detect one form of energy and convert it into electrical energy. They are acting as</a:t>
            </a:r>
          </a:p>
          <a:p>
            <a:r>
              <a:rPr lang="en-GB" b="1" dirty="0"/>
              <a:t>transducers</a:t>
            </a:r>
            <a:r>
              <a:rPr lang="en-GB" dirty="0"/>
              <a:t>. The electrical impulses travel along nerves and are called nerve impulses.</a:t>
            </a:r>
          </a:p>
          <a:p>
            <a:r>
              <a:rPr lang="en-GB" dirty="0"/>
              <a:t>Some nerves bring information to the CNS and others take the information away.</a:t>
            </a:r>
          </a:p>
          <a:p>
            <a:r>
              <a:rPr lang="en-GB" dirty="0"/>
              <a:t>There are a number of different types of receptors including </a:t>
            </a:r>
            <a:r>
              <a:rPr lang="en-GB" dirty="0" err="1"/>
              <a:t>thermoreceptors</a:t>
            </a:r>
            <a:r>
              <a:rPr lang="en-GB" dirty="0"/>
              <a:t>, which detect changes in temperature, photoreceptors which detect light, and chemoreceptors which detect chemicals.</a:t>
            </a:r>
          </a:p>
        </p:txBody>
      </p:sp>
    </p:spTree>
    <p:extLst>
      <p:ext uri="{BB962C8B-B14F-4D97-AF65-F5344CB8AC3E}">
        <p14:creationId xmlns:p14="http://schemas.microsoft.com/office/powerpoint/2010/main" val="266522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
            <a:ext cx="8305800" cy="1143000"/>
          </a:xfrm>
        </p:spPr>
        <p:txBody>
          <a:bodyPr/>
          <a:lstStyle/>
          <a:p>
            <a:r>
              <a:rPr lang="en-GB" dirty="0"/>
              <a:t>Specification</a:t>
            </a:r>
          </a:p>
        </p:txBody>
      </p:sp>
      <p:sp>
        <p:nvSpPr>
          <p:cNvPr id="3" name="Content Placeholder 2"/>
          <p:cNvSpPr>
            <a:spLocks noGrp="1"/>
          </p:cNvSpPr>
          <p:nvPr>
            <p:ph idx="1"/>
          </p:nvPr>
        </p:nvSpPr>
        <p:spPr>
          <a:xfrm>
            <a:off x="457200" y="1295400"/>
            <a:ext cx="8229600" cy="4525963"/>
          </a:xfrm>
        </p:spPr>
        <p:txBody>
          <a:bodyPr>
            <a:normAutofit fontScale="70000" lnSpcReduction="20000"/>
          </a:bodyPr>
          <a:lstStyle/>
          <a:p>
            <a:r>
              <a:rPr lang="en-GB" dirty="0"/>
              <a:t>A stimulus is a change in the internal or external environment. </a:t>
            </a:r>
          </a:p>
          <a:p>
            <a:r>
              <a:rPr lang="en-GB" dirty="0"/>
              <a:t>A receptor detects a stimulus. </a:t>
            </a:r>
          </a:p>
          <a:p>
            <a:r>
              <a:rPr lang="en-GB" dirty="0"/>
              <a:t>A coordinator formulates a suitable response to a stimulus. An effector produces a response. </a:t>
            </a:r>
          </a:p>
          <a:p>
            <a:r>
              <a:rPr lang="en-GB" dirty="0"/>
              <a:t>Receptors are specific to one type of stimulus. </a:t>
            </a:r>
          </a:p>
          <a:p>
            <a:r>
              <a:rPr lang="en-GB" dirty="0"/>
              <a:t>Nerve cells pass electrical impulses along their length. A nerve impulse is specific to a target cell only because it releases a chemical messenger directly onto it, producing a response that is usually rapid, short-lived and localised. </a:t>
            </a:r>
          </a:p>
          <a:p>
            <a:r>
              <a:rPr lang="en-GB" dirty="0"/>
              <a:t>In contrast, mammalian hormones stimulate their target cells via the blood system. They are specific to the tertiary structure of receptors on their target cells and produce responses that are usually slow, long-lasting and widespread. </a:t>
            </a:r>
          </a:p>
          <a:p>
            <a:r>
              <a:rPr lang="en-GB" dirty="0"/>
              <a:t>Plants control their response using hormone-like growth substances.</a:t>
            </a:r>
          </a:p>
        </p:txBody>
      </p:sp>
    </p:spTree>
    <p:extLst>
      <p:ext uri="{BB962C8B-B14F-4D97-AF65-F5344CB8AC3E}">
        <p14:creationId xmlns:p14="http://schemas.microsoft.com/office/powerpoint/2010/main" val="1121057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8818327"/>
              </p:ext>
            </p:extLst>
          </p:nvPr>
        </p:nvGraphicFramePr>
        <p:xfrm>
          <a:off x="152400" y="152400"/>
          <a:ext cx="8686800" cy="647700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1295400">
                <a:tc>
                  <a:txBody>
                    <a:bodyPr/>
                    <a:lstStyle/>
                    <a:p>
                      <a:r>
                        <a:rPr lang="en-GB" dirty="0"/>
                        <a:t>Behaviour</a:t>
                      </a:r>
                    </a:p>
                  </a:txBody>
                  <a:tcPr/>
                </a:tc>
                <a:tc>
                  <a:txBody>
                    <a:bodyPr/>
                    <a:lstStyle/>
                    <a:p>
                      <a:r>
                        <a:rPr lang="en-GB" dirty="0"/>
                        <a:t>Definition</a:t>
                      </a:r>
                    </a:p>
                  </a:txBody>
                  <a:tcPr/>
                </a:tc>
                <a:tc>
                  <a:txBody>
                    <a:bodyPr/>
                    <a:lstStyle/>
                    <a:p>
                      <a:r>
                        <a:rPr lang="en-GB" dirty="0"/>
                        <a:t>Purpose</a:t>
                      </a:r>
                    </a:p>
                  </a:txBody>
                  <a:tcPr/>
                </a:tc>
                <a:tc>
                  <a:txBody>
                    <a:bodyPr/>
                    <a:lstStyle/>
                    <a:p>
                      <a:r>
                        <a:rPr lang="en-GB" dirty="0"/>
                        <a:t>Example</a:t>
                      </a:r>
                    </a:p>
                  </a:txBody>
                  <a:tcPr/>
                </a:tc>
                <a:tc>
                  <a:txBody>
                    <a:bodyPr/>
                    <a:lstStyle/>
                    <a:p>
                      <a:r>
                        <a:rPr lang="en-GB" dirty="0"/>
                        <a:t>Advantage</a:t>
                      </a:r>
                    </a:p>
                  </a:txBody>
                  <a:tcPr/>
                </a:tc>
                <a:extLst>
                  <a:ext uri="{0D108BD9-81ED-4DB2-BD59-A6C34878D82A}">
                    <a16:rowId xmlns:a16="http://schemas.microsoft.com/office/drawing/2014/main" val="10000"/>
                  </a:ext>
                </a:extLst>
              </a:tr>
              <a:tr h="1295400">
                <a:tc>
                  <a:txBody>
                    <a:bodyPr/>
                    <a:lstStyle/>
                    <a:p>
                      <a:r>
                        <a:rPr lang="en-GB" dirty="0"/>
                        <a:t>Taxes</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1295400">
                <a:tc>
                  <a:txBody>
                    <a:bodyPr/>
                    <a:lstStyle/>
                    <a:p>
                      <a:r>
                        <a:rPr lang="en-GB" dirty="0"/>
                        <a:t>Kinesis</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1295400">
                <a:tc>
                  <a:txBody>
                    <a:bodyPr/>
                    <a:lstStyle/>
                    <a:p>
                      <a:r>
                        <a:rPr lang="en-GB" dirty="0"/>
                        <a:t>Tropism</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1295400">
                <a:tc>
                  <a:txBody>
                    <a:bodyPr/>
                    <a:lstStyle/>
                    <a:p>
                      <a:r>
                        <a:rPr lang="en-GB" dirty="0"/>
                        <a:t>Reflex Arc</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4607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 reflex Arc</a:t>
            </a:r>
          </a:p>
        </p:txBody>
      </p:sp>
      <p:sp>
        <p:nvSpPr>
          <p:cNvPr id="3" name="Content Placeholder 2"/>
          <p:cNvSpPr>
            <a:spLocks noGrp="1"/>
          </p:cNvSpPr>
          <p:nvPr>
            <p:ph idx="1"/>
          </p:nvPr>
        </p:nvSpPr>
        <p:spPr/>
        <p:txBody>
          <a:bodyPr/>
          <a:lstStyle/>
          <a:p>
            <a:r>
              <a:rPr lang="en-GB" dirty="0"/>
              <a:t>The simple reflex arc as the basis for protective, involuntary actions. It is the simplest type of nervous response to a stimulus</a:t>
            </a:r>
          </a:p>
        </p:txBody>
      </p:sp>
      <p:pic>
        <p:nvPicPr>
          <p:cNvPr id="1026" name="Picture 2" descr="http://1.bp.blogspot.com/-CGhkhqLASnE/TyU9nRB9sjI/AAAAAAAAAQg/-hPal9IbplQ/s1600/Screen+Shot+2012-01-29+at+7.36.42+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501008"/>
            <a:ext cx="510540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31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coordiantion.jpg"/>
          <p:cNvPicPr>
            <a:picLocks noGrp="1" noChangeAspect="1"/>
          </p:cNvPicPr>
          <p:nvPr>
            <p:ph/>
          </p:nvPr>
        </p:nvPicPr>
        <p:blipFill>
          <a:blip r:embed="rId2">
            <a:extLst>
              <a:ext uri="{28A0092B-C50C-407E-A947-70E740481C1C}">
                <a14:useLocalDpi xmlns:a14="http://schemas.microsoft.com/office/drawing/2010/main" val="0"/>
              </a:ext>
            </a:extLst>
          </a:blip>
          <a:srcRect l="71489" t="25000" r="4156" b="45833"/>
          <a:stretch>
            <a:fillRect/>
          </a:stretch>
        </p:blipFill>
        <p:spPr>
          <a:xfrm>
            <a:off x="179388" y="53975"/>
            <a:ext cx="7777162" cy="6804025"/>
          </a:xfrm>
          <a:noFill/>
        </p:spPr>
      </p:pic>
      <p:sp>
        <p:nvSpPr>
          <p:cNvPr id="2" name="TextBox 1"/>
          <p:cNvSpPr txBox="1"/>
          <p:nvPr/>
        </p:nvSpPr>
        <p:spPr>
          <a:xfrm>
            <a:off x="990600" y="304800"/>
            <a:ext cx="4685513" cy="707886"/>
          </a:xfrm>
          <a:prstGeom prst="rect">
            <a:avLst/>
          </a:prstGeom>
          <a:noFill/>
        </p:spPr>
        <p:txBody>
          <a:bodyPr wrap="none" rtlCol="0">
            <a:spAutoFit/>
          </a:bodyPr>
          <a:lstStyle/>
          <a:p>
            <a:r>
              <a:rPr lang="en-GB" sz="4000" dirty="0"/>
              <a:t>Nervous Organisation</a:t>
            </a:r>
          </a:p>
        </p:txBody>
      </p:sp>
    </p:spTree>
    <p:extLst>
      <p:ext uri="{BB962C8B-B14F-4D97-AF65-F5344CB8AC3E}">
        <p14:creationId xmlns:p14="http://schemas.microsoft.com/office/powerpoint/2010/main" val="120196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idx="4294967295"/>
          </p:nvPr>
        </p:nvSpPr>
        <p:spPr>
          <a:xfrm>
            <a:off x="457200" y="115888"/>
            <a:ext cx="8229600" cy="1081087"/>
          </a:xfrm>
        </p:spPr>
        <p:txBody>
          <a:bodyPr rtlCol="0">
            <a:normAutofit fontScale="90000"/>
          </a:bodyPr>
          <a:lstStyle/>
          <a:p>
            <a:pPr fontAlgn="auto">
              <a:spcAft>
                <a:spcPts val="0"/>
              </a:spcAft>
              <a:defRPr/>
            </a:pPr>
            <a:r>
              <a:rPr lang="en-GB" dirty="0">
                <a:latin typeface="Calibri" panose="020F0502020204030204" pitchFamily="34" charset="0"/>
              </a:rPr>
              <a:t>How is the nervous system organized?</a:t>
            </a:r>
          </a:p>
        </p:txBody>
      </p:sp>
      <p:pic>
        <p:nvPicPr>
          <p:cNvPr id="1028" name="ShockwaveFlash1JPG" descr="Nervous_cr_nested_R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6975"/>
            <a:ext cx="8699500" cy="5308600"/>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r:id="rId1" imgW="1828800" imgH="1828800"/>
        </mc:Choice>
        <mc:Fallback>
          <p:control r:id="rId1" imgW="1828800" imgH="1828800">
            <p:pic>
              <p:nvPicPr>
                <p:cNvPr id="2" name="ShockwaveFlash1"/>
                <p:cNvPicPr preferRelativeResize="0">
                  <a:picLocks noChangeArrowheads="1" noChangeShapeType="1"/>
                </p:cNvPicPr>
                <p:nvPr/>
              </p:nvPicPr>
              <p:blipFill>
                <a:blip r:embed="rId5"/>
                <a:srcRect/>
                <a:stretch>
                  <a:fillRect/>
                </a:stretch>
              </p:blipFill>
              <p:spPr bwMode="auto">
                <a:xfrm>
                  <a:off x="0" y="12192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069546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n-GB" dirty="0">
                <a:hlinkClick r:id="rId2"/>
              </a:rPr>
              <a:t>Crash course introduction to the nervous system</a:t>
            </a:r>
          </a:p>
          <a:p>
            <a:pPr marL="0" indent="0">
              <a:buNone/>
            </a:pPr>
            <a:r>
              <a:rPr lang="en-GB" dirty="0">
                <a:hlinkClick r:id="rId2"/>
              </a:rPr>
              <a:t>https://www.youtube.com/watch?v=x4PPZCLnVkA</a:t>
            </a:r>
            <a:endParaRPr lang="en-GB" dirty="0"/>
          </a:p>
          <a:p>
            <a:endParaRPr lang="en-GB" dirty="0"/>
          </a:p>
        </p:txBody>
      </p:sp>
    </p:spTree>
    <p:extLst>
      <p:ext uri="{BB962C8B-B14F-4D97-AF65-F5344CB8AC3E}">
        <p14:creationId xmlns:p14="http://schemas.microsoft.com/office/powerpoint/2010/main" val="224757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52400"/>
            <a:ext cx="8229600" cy="1143000"/>
          </a:xfrm>
        </p:spPr>
        <p:txBody>
          <a:bodyPr/>
          <a:lstStyle/>
          <a:p>
            <a:r>
              <a:rPr lang="en-GB" dirty="0"/>
              <a:t>The Spinal cord</a:t>
            </a:r>
          </a:p>
        </p:txBody>
      </p:sp>
      <p:sp>
        <p:nvSpPr>
          <p:cNvPr id="4" name="Content Placeholder 3"/>
          <p:cNvSpPr>
            <a:spLocks noGrp="1"/>
          </p:cNvSpPr>
          <p:nvPr>
            <p:ph idx="1"/>
          </p:nvPr>
        </p:nvSpPr>
        <p:spPr>
          <a:xfrm>
            <a:off x="212788" y="762000"/>
            <a:ext cx="8855012" cy="4525963"/>
          </a:xfrm>
        </p:spPr>
        <p:txBody>
          <a:bodyPr/>
          <a:lstStyle/>
          <a:p>
            <a:r>
              <a:rPr lang="en-GB" dirty="0"/>
              <a:t>A column of nervous tissue that runs along the back and lies inside the vertebral column for protection. Emerging at intervals along the spinal cord are pairs of nerves.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 y="2724150"/>
            <a:ext cx="766762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36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 of the Spinal cord</a:t>
            </a:r>
          </a:p>
        </p:txBody>
      </p:sp>
      <p:sp>
        <p:nvSpPr>
          <p:cNvPr id="3" name="Content Placeholder 2"/>
          <p:cNvSpPr>
            <a:spLocks noGrp="1"/>
          </p:cNvSpPr>
          <p:nvPr>
            <p:ph idx="1"/>
          </p:nvPr>
        </p:nvSpPr>
        <p:spPr/>
        <p:txBody>
          <a:bodyPr/>
          <a:lstStyle/>
          <a:p>
            <a:r>
              <a:rPr lang="en-GB" dirty="0"/>
              <a:t>To relay impulses in and out of any particular point along the cord, and to relay impulses up and down the body, including to and from the brain.</a:t>
            </a:r>
          </a:p>
          <a:p>
            <a:endParaRPr lang="en-GB" dirty="0"/>
          </a:p>
        </p:txBody>
      </p:sp>
    </p:spTree>
    <p:extLst>
      <p:ext uri="{BB962C8B-B14F-4D97-AF65-F5344CB8AC3E}">
        <p14:creationId xmlns:p14="http://schemas.microsoft.com/office/powerpoint/2010/main" val="153037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u="sng" dirty="0"/>
              <a:t>Why are reflex arcs important?</a:t>
            </a:r>
          </a:p>
        </p:txBody>
      </p:sp>
      <p:sp>
        <p:nvSpPr>
          <p:cNvPr id="3" name="Content Placeholder 2"/>
          <p:cNvSpPr>
            <a:spLocks noGrp="1"/>
          </p:cNvSpPr>
          <p:nvPr>
            <p:ph idx="1"/>
          </p:nvPr>
        </p:nvSpPr>
        <p:spPr>
          <a:xfrm>
            <a:off x="395536" y="1340768"/>
            <a:ext cx="8291264" cy="4785395"/>
          </a:xfrm>
        </p:spPr>
        <p:txBody>
          <a:bodyPr>
            <a:normAutofit fontScale="85000" lnSpcReduction="20000"/>
          </a:bodyPr>
          <a:lstStyle/>
          <a:p>
            <a:r>
              <a:rPr lang="en-GB" sz="4400" dirty="0"/>
              <a:t>BFY 338 </a:t>
            </a:r>
          </a:p>
          <a:p>
            <a:endParaRPr lang="en-GB" dirty="0"/>
          </a:p>
          <a:p>
            <a:r>
              <a:rPr lang="en-GB" sz="5100" dirty="0"/>
              <a:t>An involuntary response that is very rapid.</a:t>
            </a:r>
          </a:p>
          <a:p>
            <a:r>
              <a:rPr lang="en-GB" sz="5100" dirty="0"/>
              <a:t> It is not under the control of the brain.</a:t>
            </a:r>
          </a:p>
          <a:p>
            <a:r>
              <a:rPr lang="en-GB" sz="5100" dirty="0"/>
              <a:t> It is protective and prevents damage to the body.</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9694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TotalTime>
  <Words>910</Words>
  <Application>Microsoft Office PowerPoint</Application>
  <PresentationFormat>On-screen Show (4:3)</PresentationFormat>
  <Paragraphs>77</Paragraphs>
  <Slides>20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3.6  Organisms respond to changes in their internal and external environments</vt:lpstr>
      <vt:lpstr>Specification</vt:lpstr>
      <vt:lpstr>A reflex Arc</vt:lpstr>
      <vt:lpstr>PowerPoint Presentation</vt:lpstr>
      <vt:lpstr>How is the nervous system organized?</vt:lpstr>
      <vt:lpstr>PowerPoint Presentation</vt:lpstr>
      <vt:lpstr>The Spinal cord</vt:lpstr>
      <vt:lpstr>Function of the Spinal cord</vt:lpstr>
      <vt:lpstr>Why are reflex arcs important?</vt:lpstr>
      <vt:lpstr>PowerPoint Presentation</vt:lpstr>
      <vt:lpstr>PowerPoint Presentation</vt:lpstr>
      <vt:lpstr>PowerPoint Presentation</vt:lpstr>
      <vt:lpstr>Sensory fibres of the peripheral system enter the cord via the dorsal routes. The cell bodies of the sensory fibres are found in the dorsal root ganglia which lie alongside the spinal cord. The motor fibres leave via the ventral routes.</vt:lpstr>
      <vt:lpstr>Reflex arc animation</vt:lpstr>
      <vt:lpstr>PowerPoint Presentation</vt:lpstr>
      <vt:lpstr>PowerPoint Presentation</vt:lpstr>
      <vt:lpstr>The importance of reflex arcs</vt:lpstr>
      <vt:lpstr>The importance of reflex arcs</vt:lpstr>
      <vt:lpstr>Sensory receptors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  Organisms respond to changes in their internal and external environments</dc:title>
  <dc:creator>Debbie Haggar</dc:creator>
  <cp:lastModifiedBy>Justine</cp:lastModifiedBy>
  <cp:revision>64</cp:revision>
  <dcterms:created xsi:type="dcterms:W3CDTF">2016-10-30T12:25:36Z</dcterms:created>
  <dcterms:modified xsi:type="dcterms:W3CDTF">2023-12-07T15:02:10Z</dcterms:modified>
</cp:coreProperties>
</file>