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sldIdLst>
    <p:sldId id="256" r:id="rId2"/>
    <p:sldId id="257" r:id="rId3"/>
    <p:sldId id="258" r:id="rId4"/>
    <p:sldId id="259" r:id="rId5"/>
    <p:sldId id="269" r:id="rId6"/>
    <p:sldId id="266" r:id="rId7"/>
    <p:sldId id="272" r:id="rId8"/>
    <p:sldId id="274" r:id="rId9"/>
    <p:sldId id="273" r:id="rId10"/>
    <p:sldId id="275" r:id="rId11"/>
    <p:sldId id="276" r:id="rId12"/>
    <p:sldId id="277" r:id="rId13"/>
    <p:sldId id="278" r:id="rId14"/>
    <p:sldId id="279"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10" d="100"/>
          <a:sy n="110" d="100"/>
        </p:scale>
        <p:origin x="1644" y="10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AA55DA0-D802-4C26-B387-98A079D46C1B}" type="datetimeFigureOut">
              <a:rPr lang="en-GB" smtClean="0"/>
              <a:t>30/11/2016</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B093DF3-B8CD-475B-975E-6A6915B8E3F8}" type="slidenum">
              <a:rPr lang="en-GB" smtClean="0"/>
              <a:t>‹#›</a:t>
            </a:fld>
            <a:endParaRPr lang="en-GB"/>
          </a:p>
        </p:txBody>
      </p:sp>
    </p:spTree>
    <p:extLst>
      <p:ext uri="{BB962C8B-B14F-4D97-AF65-F5344CB8AC3E}">
        <p14:creationId xmlns:p14="http://schemas.microsoft.com/office/powerpoint/2010/main" val="188818464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0B093DF3-B8CD-475B-975E-6A6915B8E3F8}" type="slidenum">
              <a:rPr lang="en-GB" smtClean="0"/>
              <a:t>1</a:t>
            </a:fld>
            <a:endParaRPr lang="en-GB"/>
          </a:p>
        </p:txBody>
      </p:sp>
    </p:spTree>
    <p:extLst>
      <p:ext uri="{BB962C8B-B14F-4D97-AF65-F5344CB8AC3E}">
        <p14:creationId xmlns:p14="http://schemas.microsoft.com/office/powerpoint/2010/main" val="30856215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7CD2D1F0-9B4C-4B55-B37D-3BBB9906614E}" type="datetimeFigureOut">
              <a:rPr lang="en-GB" smtClean="0"/>
              <a:t>30/11/2016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F6382C0-2F0F-45A3-B95B-FE5825D79E49}" type="slidenum">
              <a:rPr lang="en-GB" smtClean="0"/>
              <a:t>‹#›</a:t>
            </a:fld>
            <a:endParaRPr lang="en-GB"/>
          </a:p>
        </p:txBody>
      </p:sp>
    </p:spTree>
    <p:extLst>
      <p:ext uri="{BB962C8B-B14F-4D97-AF65-F5344CB8AC3E}">
        <p14:creationId xmlns:p14="http://schemas.microsoft.com/office/powerpoint/2010/main" val="9362614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7CD2D1F0-9B4C-4B55-B37D-3BBB9906614E}" type="datetimeFigureOut">
              <a:rPr lang="en-GB" smtClean="0"/>
              <a:t>30/11/2016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F6382C0-2F0F-45A3-B95B-FE5825D79E49}" type="slidenum">
              <a:rPr lang="en-GB" smtClean="0"/>
              <a:t>‹#›</a:t>
            </a:fld>
            <a:endParaRPr lang="en-GB"/>
          </a:p>
        </p:txBody>
      </p:sp>
    </p:spTree>
    <p:extLst>
      <p:ext uri="{BB962C8B-B14F-4D97-AF65-F5344CB8AC3E}">
        <p14:creationId xmlns:p14="http://schemas.microsoft.com/office/powerpoint/2010/main" val="36080862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7CD2D1F0-9B4C-4B55-B37D-3BBB9906614E}" type="datetimeFigureOut">
              <a:rPr lang="en-GB" smtClean="0"/>
              <a:t>30/11/2016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F6382C0-2F0F-45A3-B95B-FE5825D79E49}" type="slidenum">
              <a:rPr lang="en-GB" smtClean="0"/>
              <a:t>‹#›</a:t>
            </a:fld>
            <a:endParaRPr lang="en-GB"/>
          </a:p>
        </p:txBody>
      </p:sp>
    </p:spTree>
    <p:extLst>
      <p:ext uri="{BB962C8B-B14F-4D97-AF65-F5344CB8AC3E}">
        <p14:creationId xmlns:p14="http://schemas.microsoft.com/office/powerpoint/2010/main" val="17541720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7CD2D1F0-9B4C-4B55-B37D-3BBB9906614E}" type="datetimeFigureOut">
              <a:rPr lang="en-GB" smtClean="0"/>
              <a:t>30/11/2016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F6382C0-2F0F-45A3-B95B-FE5825D79E49}" type="slidenum">
              <a:rPr lang="en-GB" smtClean="0"/>
              <a:t>‹#›</a:t>
            </a:fld>
            <a:endParaRPr lang="en-GB"/>
          </a:p>
        </p:txBody>
      </p:sp>
    </p:spTree>
    <p:extLst>
      <p:ext uri="{BB962C8B-B14F-4D97-AF65-F5344CB8AC3E}">
        <p14:creationId xmlns:p14="http://schemas.microsoft.com/office/powerpoint/2010/main" val="4600442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CD2D1F0-9B4C-4B55-B37D-3BBB9906614E}" type="datetimeFigureOut">
              <a:rPr lang="en-GB" smtClean="0"/>
              <a:t>30/11/2016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F6382C0-2F0F-45A3-B95B-FE5825D79E49}" type="slidenum">
              <a:rPr lang="en-GB" smtClean="0"/>
              <a:t>‹#›</a:t>
            </a:fld>
            <a:endParaRPr lang="en-GB"/>
          </a:p>
        </p:txBody>
      </p:sp>
    </p:spTree>
    <p:extLst>
      <p:ext uri="{BB962C8B-B14F-4D97-AF65-F5344CB8AC3E}">
        <p14:creationId xmlns:p14="http://schemas.microsoft.com/office/powerpoint/2010/main" val="35671204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7CD2D1F0-9B4C-4B55-B37D-3BBB9906614E}" type="datetimeFigureOut">
              <a:rPr lang="en-GB" smtClean="0"/>
              <a:t>30/11/2016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F6382C0-2F0F-45A3-B95B-FE5825D79E49}" type="slidenum">
              <a:rPr lang="en-GB" smtClean="0"/>
              <a:t>‹#›</a:t>
            </a:fld>
            <a:endParaRPr lang="en-GB"/>
          </a:p>
        </p:txBody>
      </p:sp>
    </p:spTree>
    <p:extLst>
      <p:ext uri="{BB962C8B-B14F-4D97-AF65-F5344CB8AC3E}">
        <p14:creationId xmlns:p14="http://schemas.microsoft.com/office/powerpoint/2010/main" val="27201078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7CD2D1F0-9B4C-4B55-B37D-3BBB9906614E}" type="datetimeFigureOut">
              <a:rPr lang="en-GB" smtClean="0"/>
              <a:t>30/11/2016</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6F6382C0-2F0F-45A3-B95B-FE5825D79E49}" type="slidenum">
              <a:rPr lang="en-GB" smtClean="0"/>
              <a:t>‹#›</a:t>
            </a:fld>
            <a:endParaRPr lang="en-GB"/>
          </a:p>
        </p:txBody>
      </p:sp>
    </p:spTree>
    <p:extLst>
      <p:ext uri="{BB962C8B-B14F-4D97-AF65-F5344CB8AC3E}">
        <p14:creationId xmlns:p14="http://schemas.microsoft.com/office/powerpoint/2010/main" val="4907987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7CD2D1F0-9B4C-4B55-B37D-3BBB9906614E}" type="datetimeFigureOut">
              <a:rPr lang="en-GB" smtClean="0"/>
              <a:t>30/11/2016</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F6382C0-2F0F-45A3-B95B-FE5825D79E49}" type="slidenum">
              <a:rPr lang="en-GB" smtClean="0"/>
              <a:t>‹#›</a:t>
            </a:fld>
            <a:endParaRPr lang="en-GB"/>
          </a:p>
        </p:txBody>
      </p:sp>
    </p:spTree>
    <p:extLst>
      <p:ext uri="{BB962C8B-B14F-4D97-AF65-F5344CB8AC3E}">
        <p14:creationId xmlns:p14="http://schemas.microsoft.com/office/powerpoint/2010/main" val="41667380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CD2D1F0-9B4C-4B55-B37D-3BBB9906614E}" type="datetimeFigureOut">
              <a:rPr lang="en-GB" smtClean="0"/>
              <a:t>30/11/2016</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6F6382C0-2F0F-45A3-B95B-FE5825D79E49}" type="slidenum">
              <a:rPr lang="en-GB" smtClean="0"/>
              <a:t>‹#›</a:t>
            </a:fld>
            <a:endParaRPr lang="en-GB"/>
          </a:p>
        </p:txBody>
      </p:sp>
    </p:spTree>
    <p:extLst>
      <p:ext uri="{BB962C8B-B14F-4D97-AF65-F5344CB8AC3E}">
        <p14:creationId xmlns:p14="http://schemas.microsoft.com/office/powerpoint/2010/main" val="30905879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CD2D1F0-9B4C-4B55-B37D-3BBB9906614E}" type="datetimeFigureOut">
              <a:rPr lang="en-GB" smtClean="0"/>
              <a:t>30/11/2016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F6382C0-2F0F-45A3-B95B-FE5825D79E49}" type="slidenum">
              <a:rPr lang="en-GB" smtClean="0"/>
              <a:t>‹#›</a:t>
            </a:fld>
            <a:endParaRPr lang="en-GB"/>
          </a:p>
        </p:txBody>
      </p:sp>
    </p:spTree>
    <p:extLst>
      <p:ext uri="{BB962C8B-B14F-4D97-AF65-F5344CB8AC3E}">
        <p14:creationId xmlns:p14="http://schemas.microsoft.com/office/powerpoint/2010/main" val="23376869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CD2D1F0-9B4C-4B55-B37D-3BBB9906614E}" type="datetimeFigureOut">
              <a:rPr lang="en-GB" smtClean="0"/>
              <a:t>30/11/2016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F6382C0-2F0F-45A3-B95B-FE5825D79E49}" type="slidenum">
              <a:rPr lang="en-GB" smtClean="0"/>
              <a:t>‹#›</a:t>
            </a:fld>
            <a:endParaRPr lang="en-GB"/>
          </a:p>
        </p:txBody>
      </p:sp>
    </p:spTree>
    <p:extLst>
      <p:ext uri="{BB962C8B-B14F-4D97-AF65-F5344CB8AC3E}">
        <p14:creationId xmlns:p14="http://schemas.microsoft.com/office/powerpoint/2010/main" val="24191320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CD2D1F0-9B4C-4B55-B37D-3BBB9906614E}" type="datetimeFigureOut">
              <a:rPr lang="en-GB" smtClean="0"/>
              <a:t>30/11/2016</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F6382C0-2F0F-45A3-B95B-FE5825D79E49}" type="slidenum">
              <a:rPr lang="en-GB" smtClean="0"/>
              <a:t>‹#›</a:t>
            </a:fld>
            <a:endParaRPr lang="en-GB"/>
          </a:p>
        </p:txBody>
      </p:sp>
    </p:spTree>
    <p:extLst>
      <p:ext uri="{BB962C8B-B14F-4D97-AF65-F5344CB8AC3E}">
        <p14:creationId xmlns:p14="http://schemas.microsoft.com/office/powerpoint/2010/main" val="243553309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www.youtube.com/watch?v=jSKkecFzD50"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GB" u="sng" dirty="0"/>
              <a:t>3.6  Organisms respond to changes in their internal and external environments</a:t>
            </a:r>
            <a:endParaRPr lang="en-GB" dirty="0"/>
          </a:p>
        </p:txBody>
      </p:sp>
      <p:sp>
        <p:nvSpPr>
          <p:cNvPr id="3" name="Subtitle 2"/>
          <p:cNvSpPr>
            <a:spLocks noGrp="1"/>
          </p:cNvSpPr>
          <p:nvPr>
            <p:ph type="subTitle" idx="1"/>
          </p:nvPr>
        </p:nvSpPr>
        <p:spPr/>
        <p:txBody>
          <a:bodyPr/>
          <a:lstStyle/>
          <a:p>
            <a:endParaRPr lang="en-GB"/>
          </a:p>
        </p:txBody>
      </p:sp>
    </p:spTree>
    <p:extLst>
      <p:ext uri="{BB962C8B-B14F-4D97-AF65-F5344CB8AC3E}">
        <p14:creationId xmlns:p14="http://schemas.microsoft.com/office/powerpoint/2010/main" val="190256180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362656" y="76200"/>
            <a:ext cx="8229600" cy="1143000"/>
          </a:xfrm>
        </p:spPr>
        <p:txBody>
          <a:bodyPr/>
          <a:lstStyle/>
          <a:p>
            <a:r>
              <a:rPr lang="en-GB" altLang="en-US" dirty="0">
                <a:latin typeface="Cambria" panose="02040503050406030204" pitchFamily="18" charset="0"/>
              </a:rPr>
              <a:t>Examples of taxes</a:t>
            </a:r>
            <a:endParaRPr lang="en-US" altLang="en-US" dirty="0">
              <a:latin typeface="Cambria" panose="02040503050406030204" pitchFamily="18" charset="0"/>
            </a:endParaRPr>
          </a:p>
        </p:txBody>
      </p:sp>
      <p:sp>
        <p:nvSpPr>
          <p:cNvPr id="8195" name="Rectangle 3"/>
          <p:cNvSpPr>
            <a:spLocks noGrp="1" noChangeArrowheads="1"/>
          </p:cNvSpPr>
          <p:nvPr>
            <p:ph type="body" idx="1"/>
          </p:nvPr>
        </p:nvSpPr>
        <p:spPr>
          <a:xfrm>
            <a:off x="172910" y="1340768"/>
            <a:ext cx="5482952" cy="4525963"/>
          </a:xfrm>
        </p:spPr>
        <p:txBody>
          <a:bodyPr/>
          <a:lstStyle/>
          <a:p>
            <a:pPr>
              <a:lnSpc>
                <a:spcPct val="90000"/>
              </a:lnSpc>
              <a:buFontTx/>
              <a:buNone/>
            </a:pPr>
            <a:r>
              <a:rPr lang="en-GB" altLang="en-US" sz="2800" dirty="0">
                <a:latin typeface="Cambria" panose="02040503050406030204" pitchFamily="18" charset="0"/>
              </a:rPr>
              <a:t>Single celled algae – As algae are photosynthetic they move towards light (positive </a:t>
            </a:r>
            <a:r>
              <a:rPr lang="en-GB" altLang="en-US" sz="2800" dirty="0" err="1">
                <a:latin typeface="Cambria" panose="02040503050406030204" pitchFamily="18" charset="0"/>
              </a:rPr>
              <a:t>phototaxis</a:t>
            </a:r>
            <a:r>
              <a:rPr lang="en-GB" altLang="en-US" sz="2800" dirty="0">
                <a:latin typeface="Cambria" panose="02040503050406030204" pitchFamily="18" charset="0"/>
              </a:rPr>
              <a:t>). </a:t>
            </a:r>
            <a:r>
              <a:rPr lang="en-GB" altLang="en-US" sz="2800" dirty="0" smtClean="0">
                <a:latin typeface="Cambria" panose="02040503050406030204" pitchFamily="18" charset="0"/>
              </a:rPr>
              <a:t>This increases their chance of survival as they require light to manufacture their own food.</a:t>
            </a:r>
          </a:p>
          <a:p>
            <a:pPr>
              <a:lnSpc>
                <a:spcPct val="90000"/>
              </a:lnSpc>
              <a:buFontTx/>
              <a:buNone/>
            </a:pPr>
            <a:endParaRPr lang="en-GB" altLang="en-US" sz="2400" dirty="0">
              <a:latin typeface="Cambria" panose="02040503050406030204" pitchFamily="18" charset="0"/>
            </a:endParaRPr>
          </a:p>
          <a:p>
            <a:pPr>
              <a:lnSpc>
                <a:spcPct val="90000"/>
              </a:lnSpc>
              <a:buFontTx/>
              <a:buNone/>
            </a:pPr>
            <a:endParaRPr lang="en-GB" altLang="en-US" sz="2400" dirty="0" smtClean="0">
              <a:latin typeface="Cambria" panose="02040503050406030204" pitchFamily="18" charset="0"/>
            </a:endParaRPr>
          </a:p>
          <a:p>
            <a:pPr>
              <a:lnSpc>
                <a:spcPct val="90000"/>
              </a:lnSpc>
              <a:buFontTx/>
              <a:buNone/>
            </a:pPr>
            <a:endParaRPr lang="en-GB" altLang="en-US" sz="2400" dirty="0">
              <a:latin typeface="Cambria" panose="02040503050406030204" pitchFamily="18" charset="0"/>
            </a:endParaRPr>
          </a:p>
          <a:p>
            <a:pPr>
              <a:lnSpc>
                <a:spcPct val="90000"/>
              </a:lnSpc>
            </a:pPr>
            <a:endParaRPr lang="en-GB" altLang="en-US" sz="2400" dirty="0"/>
          </a:p>
        </p:txBody>
      </p:sp>
      <p:pic>
        <p:nvPicPr>
          <p:cNvPr id="8197" name="Picture 5" descr="algae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868144" y="1340768"/>
            <a:ext cx="2736304" cy="1783534"/>
          </a:xfrm>
          <a:prstGeom prst="rect">
            <a:avLst/>
          </a:prstGeom>
          <a:noFill/>
          <a:extLst>
            <a:ext uri="{909E8E84-426E-40DD-AFC4-6F175D3DCCD1}">
              <a14:hiddenFill xmlns:a14="http://schemas.microsoft.com/office/drawing/2010/main">
                <a:solidFill>
                  <a:srgbClr val="FFFFFF"/>
                </a:solidFill>
              </a14:hiddenFill>
            </a:ext>
          </a:extLst>
        </p:spPr>
      </p:pic>
      <p:sp>
        <p:nvSpPr>
          <p:cNvPr id="5" name="Rectangle 3"/>
          <p:cNvSpPr txBox="1">
            <a:spLocks noChangeArrowheads="1"/>
          </p:cNvSpPr>
          <p:nvPr/>
        </p:nvSpPr>
        <p:spPr>
          <a:xfrm>
            <a:off x="2102940" y="4191000"/>
            <a:ext cx="7221488" cy="2448272"/>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buFontTx/>
              <a:buNone/>
            </a:pPr>
            <a:r>
              <a:rPr lang="en-GB" altLang="en-US" sz="2800" dirty="0" smtClean="0">
                <a:latin typeface="Cambria" panose="02040503050406030204" pitchFamily="18" charset="0"/>
              </a:rPr>
              <a:t>Earthworms – Move away from light (negative </a:t>
            </a:r>
            <a:r>
              <a:rPr lang="en-GB" altLang="en-US" sz="2800" dirty="0" err="1" smtClean="0">
                <a:latin typeface="Cambria" panose="02040503050406030204" pitchFamily="18" charset="0"/>
              </a:rPr>
              <a:t>phototaxis</a:t>
            </a:r>
            <a:r>
              <a:rPr lang="en-GB" altLang="en-US" sz="2800" dirty="0" smtClean="0">
                <a:latin typeface="Cambria" panose="02040503050406030204" pitchFamily="18" charset="0"/>
              </a:rPr>
              <a:t>).  Helps them survive as this takes them into the soil,  helping them conserve water, find food and avoid predators.</a:t>
            </a:r>
          </a:p>
          <a:p>
            <a:endParaRPr lang="en-US" altLang="en-US" sz="2800" dirty="0">
              <a:latin typeface="Cambria" panose="02040503050406030204" pitchFamily="18" charset="0"/>
            </a:endParaRPr>
          </a:p>
        </p:txBody>
      </p:sp>
      <p:pic>
        <p:nvPicPr>
          <p:cNvPr id="6" name="Picture 5" descr="earthworm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79512" y="4277087"/>
            <a:ext cx="1896086" cy="142242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6448955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r>
              <a:rPr lang="en-GB" altLang="en-US" dirty="0">
                <a:latin typeface="Cambria" panose="02040503050406030204" pitchFamily="18" charset="0"/>
              </a:rPr>
              <a:t>Examples of taxes</a:t>
            </a:r>
            <a:endParaRPr lang="en-US" altLang="en-US" dirty="0">
              <a:latin typeface="Cambria" panose="02040503050406030204" pitchFamily="18" charset="0"/>
            </a:endParaRPr>
          </a:p>
        </p:txBody>
      </p:sp>
      <p:sp>
        <p:nvSpPr>
          <p:cNvPr id="10243" name="Rectangle 3"/>
          <p:cNvSpPr>
            <a:spLocks noGrp="1" noChangeArrowheads="1"/>
          </p:cNvSpPr>
          <p:nvPr>
            <p:ph type="body" idx="1"/>
          </p:nvPr>
        </p:nvSpPr>
        <p:spPr/>
        <p:txBody>
          <a:bodyPr/>
          <a:lstStyle/>
          <a:p>
            <a:r>
              <a:rPr lang="en-GB" altLang="en-US" dirty="0">
                <a:latin typeface="Cambria" panose="02040503050406030204" pitchFamily="18" charset="0"/>
              </a:rPr>
              <a:t>Some Bacteria –Move towards areas where glucose (there food) is more concentrated (positive chemotaxis) .</a:t>
            </a:r>
            <a:endParaRPr lang="en-US" altLang="en-US" dirty="0">
              <a:latin typeface="Cambria" panose="02040503050406030204" pitchFamily="18" charset="0"/>
            </a:endParaRPr>
          </a:p>
          <a:p>
            <a:endParaRPr lang="en-US" altLang="en-US" dirty="0"/>
          </a:p>
        </p:txBody>
      </p:sp>
      <p:pic>
        <p:nvPicPr>
          <p:cNvPr id="10245" name="Picture 5" descr="Tsinghua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00338" y="3573463"/>
            <a:ext cx="3390900" cy="27051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1931147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304800" y="-152400"/>
            <a:ext cx="8229600" cy="1143000"/>
          </a:xfrm>
        </p:spPr>
        <p:txBody>
          <a:bodyPr/>
          <a:lstStyle/>
          <a:p>
            <a:r>
              <a:rPr lang="en-GB" altLang="en-US" dirty="0" err="1">
                <a:latin typeface="Cambria" panose="02040503050406030204" pitchFamily="18" charset="0"/>
              </a:rPr>
              <a:t>Kineses</a:t>
            </a:r>
            <a:endParaRPr lang="en-US" altLang="en-US" dirty="0">
              <a:latin typeface="Cambria" panose="02040503050406030204" pitchFamily="18" charset="0"/>
            </a:endParaRPr>
          </a:p>
        </p:txBody>
      </p:sp>
      <p:sp>
        <p:nvSpPr>
          <p:cNvPr id="7171" name="Rectangle 3"/>
          <p:cNvSpPr>
            <a:spLocks noGrp="1" noChangeArrowheads="1"/>
          </p:cNvSpPr>
          <p:nvPr>
            <p:ph type="body" idx="1"/>
          </p:nvPr>
        </p:nvSpPr>
        <p:spPr>
          <a:xfrm>
            <a:off x="228600" y="1295400"/>
            <a:ext cx="8458200" cy="4830763"/>
          </a:xfrm>
        </p:spPr>
        <p:txBody>
          <a:bodyPr>
            <a:normAutofit fontScale="85000" lnSpcReduction="20000"/>
          </a:bodyPr>
          <a:lstStyle/>
          <a:p>
            <a:pPr indent="0">
              <a:lnSpc>
                <a:spcPct val="90000"/>
              </a:lnSpc>
              <a:buFontTx/>
              <a:buNone/>
            </a:pPr>
            <a:r>
              <a:rPr lang="en-GB" altLang="en-US" dirty="0" smtClean="0">
                <a:latin typeface="Cambria" panose="02040503050406030204" pitchFamily="18" charset="0"/>
              </a:rPr>
              <a:t>A response when an organism does not move towards or away from a stimulus. Instead it changes the speed at which it moves and the rate at which it changes direction.</a:t>
            </a:r>
          </a:p>
          <a:p>
            <a:pPr>
              <a:lnSpc>
                <a:spcPct val="90000"/>
              </a:lnSpc>
              <a:buFontTx/>
              <a:buNone/>
            </a:pPr>
            <a:endParaRPr lang="en-GB" altLang="en-US" dirty="0" smtClean="0">
              <a:latin typeface="Cambria" panose="02040503050406030204" pitchFamily="18" charset="0"/>
            </a:endParaRPr>
          </a:p>
          <a:p>
            <a:pPr>
              <a:lnSpc>
                <a:spcPct val="90000"/>
              </a:lnSpc>
              <a:buFontTx/>
              <a:buNone/>
            </a:pPr>
            <a:r>
              <a:rPr lang="en-GB" altLang="en-US" u="sng" dirty="0" smtClean="0">
                <a:latin typeface="Cambria" panose="02040503050406030204" pitchFamily="18" charset="0"/>
              </a:rPr>
              <a:t>Non </a:t>
            </a:r>
            <a:r>
              <a:rPr lang="en-GB" altLang="en-US" u="sng" dirty="0">
                <a:latin typeface="Cambria" panose="02040503050406030204" pitchFamily="18" charset="0"/>
              </a:rPr>
              <a:t>directional</a:t>
            </a:r>
            <a:r>
              <a:rPr lang="en-GB" altLang="en-US" dirty="0">
                <a:latin typeface="Cambria" panose="02040503050406030204" pitchFamily="18" charset="0"/>
              </a:rPr>
              <a:t> response to </a:t>
            </a:r>
            <a:r>
              <a:rPr lang="en-GB" altLang="en-US" dirty="0" smtClean="0">
                <a:latin typeface="Cambria" panose="02040503050406030204" pitchFamily="18" charset="0"/>
              </a:rPr>
              <a:t>stimulus. </a:t>
            </a:r>
            <a:endParaRPr lang="en-GB" altLang="en-US" dirty="0">
              <a:latin typeface="Cambria" panose="02040503050406030204" pitchFamily="18" charset="0"/>
            </a:endParaRPr>
          </a:p>
          <a:p>
            <a:pPr>
              <a:lnSpc>
                <a:spcPct val="90000"/>
              </a:lnSpc>
              <a:buFontTx/>
              <a:buNone/>
            </a:pPr>
            <a:endParaRPr lang="en-GB" altLang="en-US" dirty="0">
              <a:latin typeface="Cambria" panose="02040503050406030204" pitchFamily="18" charset="0"/>
            </a:endParaRPr>
          </a:p>
          <a:p>
            <a:pPr>
              <a:lnSpc>
                <a:spcPct val="90000"/>
              </a:lnSpc>
              <a:buFontTx/>
              <a:buNone/>
            </a:pPr>
            <a:r>
              <a:rPr lang="en-GB" altLang="en-US" dirty="0">
                <a:latin typeface="Cambria" panose="02040503050406030204" pitchFamily="18" charset="0"/>
              </a:rPr>
              <a:t>The more unfavourable the conditions the more rapidly the organism moves and changes direction more often.  </a:t>
            </a:r>
          </a:p>
          <a:p>
            <a:pPr>
              <a:lnSpc>
                <a:spcPct val="90000"/>
              </a:lnSpc>
              <a:buFontTx/>
              <a:buNone/>
            </a:pPr>
            <a:endParaRPr lang="en-GB" altLang="en-US" dirty="0">
              <a:latin typeface="Cambria" panose="02040503050406030204" pitchFamily="18" charset="0"/>
            </a:endParaRPr>
          </a:p>
          <a:p>
            <a:pPr>
              <a:lnSpc>
                <a:spcPct val="90000"/>
              </a:lnSpc>
              <a:buFontTx/>
              <a:buNone/>
            </a:pPr>
            <a:r>
              <a:rPr lang="en-GB" altLang="en-US" dirty="0">
                <a:latin typeface="Cambria" panose="02040503050406030204" pitchFamily="18" charset="0"/>
              </a:rPr>
              <a:t>This response enables the organism to return to favourable conditions more rapidly.</a:t>
            </a:r>
          </a:p>
          <a:p>
            <a:pPr>
              <a:lnSpc>
                <a:spcPct val="90000"/>
              </a:lnSpc>
            </a:pPr>
            <a:endParaRPr lang="en-US" altLang="en-US" dirty="0"/>
          </a:p>
        </p:txBody>
      </p:sp>
    </p:spTree>
    <p:extLst>
      <p:ext uri="{BB962C8B-B14F-4D97-AF65-F5344CB8AC3E}">
        <p14:creationId xmlns:p14="http://schemas.microsoft.com/office/powerpoint/2010/main" val="59636760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r>
              <a:rPr lang="en-GB" altLang="en-US" dirty="0">
                <a:latin typeface="Cambria" panose="02040503050406030204" pitchFamily="18" charset="0"/>
              </a:rPr>
              <a:t>Examples of kinesis</a:t>
            </a:r>
            <a:endParaRPr lang="en-US" altLang="en-US" dirty="0">
              <a:latin typeface="Cambria" panose="02040503050406030204" pitchFamily="18" charset="0"/>
            </a:endParaRPr>
          </a:p>
        </p:txBody>
      </p:sp>
      <p:sp>
        <p:nvSpPr>
          <p:cNvPr id="12291" name="Rectangle 3"/>
          <p:cNvSpPr>
            <a:spLocks noGrp="1" noChangeArrowheads="1"/>
          </p:cNvSpPr>
          <p:nvPr>
            <p:ph type="body" idx="1"/>
          </p:nvPr>
        </p:nvSpPr>
        <p:spPr>
          <a:xfrm>
            <a:off x="468313" y="1916113"/>
            <a:ext cx="8229600" cy="4525962"/>
          </a:xfrm>
        </p:spPr>
        <p:txBody>
          <a:bodyPr/>
          <a:lstStyle/>
          <a:p>
            <a:pPr>
              <a:lnSpc>
                <a:spcPct val="90000"/>
              </a:lnSpc>
              <a:buFontTx/>
              <a:buNone/>
            </a:pPr>
            <a:r>
              <a:rPr lang="en-GB" altLang="en-US" sz="2400" dirty="0">
                <a:latin typeface="Cambria" panose="02040503050406030204" pitchFamily="18" charset="0"/>
              </a:rPr>
              <a:t>Woodlice – lose water in dry conditions.  </a:t>
            </a:r>
          </a:p>
          <a:p>
            <a:pPr>
              <a:lnSpc>
                <a:spcPct val="90000"/>
              </a:lnSpc>
              <a:buFontTx/>
              <a:buNone/>
            </a:pPr>
            <a:endParaRPr lang="en-GB" altLang="en-US" sz="2400" dirty="0">
              <a:latin typeface="Cambria" panose="02040503050406030204" pitchFamily="18" charset="0"/>
            </a:endParaRPr>
          </a:p>
          <a:p>
            <a:pPr>
              <a:lnSpc>
                <a:spcPct val="90000"/>
              </a:lnSpc>
            </a:pPr>
            <a:r>
              <a:rPr lang="en-GB" altLang="en-US" sz="2400" dirty="0">
                <a:latin typeface="Cambria" panose="02040503050406030204" pitchFamily="18" charset="0"/>
              </a:rPr>
              <a:t>When in dry area – move more rapidly + change direction more often</a:t>
            </a:r>
          </a:p>
          <a:p>
            <a:pPr>
              <a:lnSpc>
                <a:spcPct val="90000"/>
              </a:lnSpc>
            </a:pPr>
            <a:endParaRPr lang="en-GB" altLang="en-US" sz="2400" dirty="0">
              <a:latin typeface="Cambria" panose="02040503050406030204" pitchFamily="18" charset="0"/>
            </a:endParaRPr>
          </a:p>
          <a:p>
            <a:pPr>
              <a:lnSpc>
                <a:spcPct val="90000"/>
              </a:lnSpc>
            </a:pPr>
            <a:r>
              <a:rPr lang="en-GB" altLang="en-US" sz="2400" dirty="0">
                <a:latin typeface="Cambria" panose="02040503050406030204" pitchFamily="18" charset="0"/>
              </a:rPr>
              <a:t>When in damp area – move less rapidly + change direction less often.</a:t>
            </a:r>
          </a:p>
          <a:p>
            <a:pPr>
              <a:lnSpc>
                <a:spcPct val="90000"/>
              </a:lnSpc>
              <a:buFontTx/>
              <a:buNone/>
            </a:pPr>
            <a:endParaRPr lang="en-GB" altLang="en-US" sz="2400" dirty="0">
              <a:latin typeface="Cambria" panose="02040503050406030204" pitchFamily="18" charset="0"/>
            </a:endParaRPr>
          </a:p>
          <a:p>
            <a:pPr>
              <a:lnSpc>
                <a:spcPct val="90000"/>
              </a:lnSpc>
              <a:buFontTx/>
              <a:buNone/>
            </a:pPr>
            <a:r>
              <a:rPr lang="en-GB" altLang="en-US" sz="2400" dirty="0">
                <a:latin typeface="Cambria" panose="02040503050406030204" pitchFamily="18" charset="0"/>
              </a:rPr>
              <a:t>This increases chance of organism moving into or staying in favourable conditions, preventing them drying out and increasing </a:t>
            </a:r>
            <a:r>
              <a:rPr lang="en-GB" altLang="en-US" sz="2400" dirty="0" smtClean="0">
                <a:latin typeface="Cambria" panose="02040503050406030204" pitchFamily="18" charset="0"/>
              </a:rPr>
              <a:t>their </a:t>
            </a:r>
            <a:r>
              <a:rPr lang="en-GB" altLang="en-US" sz="2400" dirty="0">
                <a:latin typeface="Cambria" panose="02040503050406030204" pitchFamily="18" charset="0"/>
              </a:rPr>
              <a:t>chance of survival </a:t>
            </a:r>
            <a:endParaRPr lang="en-US" altLang="en-US" sz="2400" dirty="0">
              <a:latin typeface="Cambria" panose="02040503050406030204" pitchFamily="18" charset="0"/>
            </a:endParaRPr>
          </a:p>
        </p:txBody>
      </p:sp>
      <p:pic>
        <p:nvPicPr>
          <p:cNvPr id="12292" name="Picture 4" descr="porcellio_scaber_hs3_0806"/>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804025" y="1196975"/>
            <a:ext cx="1938338" cy="11747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7246512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76200" y="609600"/>
            <a:ext cx="8610600" cy="1143000"/>
          </a:xfrm>
        </p:spPr>
        <p:txBody>
          <a:bodyPr>
            <a:normAutofit fontScale="90000"/>
          </a:bodyPr>
          <a:lstStyle/>
          <a:p>
            <a:r>
              <a:rPr lang="en-GB" altLang="en-US" dirty="0" err="1">
                <a:latin typeface="Cambria" panose="02040503050406030204" pitchFamily="18" charset="0"/>
              </a:rPr>
              <a:t>Kineses</a:t>
            </a:r>
            <a:r>
              <a:rPr lang="en-GB" altLang="en-US" dirty="0">
                <a:latin typeface="Cambria" panose="02040503050406030204" pitchFamily="18" charset="0"/>
              </a:rPr>
              <a:t> vs </a:t>
            </a:r>
            <a:r>
              <a:rPr lang="en-GB" altLang="en-US" dirty="0" smtClean="0">
                <a:latin typeface="Cambria" panose="02040503050406030204" pitchFamily="18" charset="0"/>
              </a:rPr>
              <a:t>Taxes</a:t>
            </a:r>
            <a:br>
              <a:rPr lang="en-GB" altLang="en-US" dirty="0" smtClean="0">
                <a:latin typeface="Cambria" panose="02040503050406030204" pitchFamily="18" charset="0"/>
              </a:rPr>
            </a:br>
            <a:r>
              <a:rPr lang="en-GB" altLang="en-US" dirty="0" smtClean="0">
                <a:latin typeface="Cambria" panose="02040503050406030204" pitchFamily="18" charset="0"/>
              </a:rPr>
              <a:t>Bozeman </a:t>
            </a:r>
            <a:r>
              <a:rPr lang="en-GB" altLang="en-US" sz="3100" dirty="0" smtClean="0">
                <a:latin typeface="Cambria" panose="02040503050406030204" pitchFamily="18" charset="0"/>
                <a:hlinkClick r:id="rId2"/>
              </a:rPr>
              <a:t>https://www.youtube.com/watch?v=jSKkecFzD50</a:t>
            </a:r>
            <a:r>
              <a:rPr lang="en-GB" altLang="en-US" sz="3100" dirty="0" smtClean="0">
                <a:latin typeface="Cambria" panose="02040503050406030204" pitchFamily="18" charset="0"/>
              </a:rPr>
              <a:t/>
            </a:r>
            <a:br>
              <a:rPr lang="en-GB" altLang="en-US" sz="3100" dirty="0" smtClean="0">
                <a:latin typeface="Cambria" panose="02040503050406030204" pitchFamily="18" charset="0"/>
              </a:rPr>
            </a:br>
            <a:endParaRPr lang="en-US" altLang="en-US" sz="3100" dirty="0">
              <a:latin typeface="Cambria" panose="02040503050406030204" pitchFamily="18" charset="0"/>
            </a:endParaRPr>
          </a:p>
        </p:txBody>
      </p:sp>
      <p:sp>
        <p:nvSpPr>
          <p:cNvPr id="11267" name="Rectangle 3"/>
          <p:cNvSpPr>
            <a:spLocks noGrp="1" noChangeArrowheads="1"/>
          </p:cNvSpPr>
          <p:nvPr>
            <p:ph type="body" idx="1"/>
          </p:nvPr>
        </p:nvSpPr>
        <p:spPr>
          <a:xfrm>
            <a:off x="457200" y="1844675"/>
            <a:ext cx="8229600" cy="4281488"/>
          </a:xfrm>
        </p:spPr>
        <p:txBody>
          <a:bodyPr/>
          <a:lstStyle/>
          <a:p>
            <a:r>
              <a:rPr lang="en-GB" altLang="en-US" dirty="0">
                <a:latin typeface="Cambria" panose="02040503050406030204" pitchFamily="18" charset="0"/>
              </a:rPr>
              <a:t>Taxes - enables a faster direct response to the stimulus but is only possible if the stimulus is directional</a:t>
            </a:r>
          </a:p>
          <a:p>
            <a:endParaRPr lang="en-GB" altLang="en-US" dirty="0">
              <a:latin typeface="Cambria" panose="02040503050406030204" pitchFamily="18" charset="0"/>
            </a:endParaRPr>
          </a:p>
          <a:p>
            <a:r>
              <a:rPr lang="en-GB" altLang="en-US" dirty="0" err="1">
                <a:latin typeface="Cambria" panose="02040503050406030204" pitchFamily="18" charset="0"/>
              </a:rPr>
              <a:t>Kineses</a:t>
            </a:r>
            <a:r>
              <a:rPr lang="en-GB" altLang="en-US" dirty="0">
                <a:latin typeface="Cambria" panose="02040503050406030204" pitchFamily="18" charset="0"/>
              </a:rPr>
              <a:t> – A slower </a:t>
            </a:r>
            <a:r>
              <a:rPr lang="en-GB" altLang="en-US" dirty="0" smtClean="0">
                <a:latin typeface="Cambria" panose="02040503050406030204" pitchFamily="18" charset="0"/>
              </a:rPr>
              <a:t>random response </a:t>
            </a:r>
            <a:r>
              <a:rPr lang="en-GB" altLang="en-US" dirty="0">
                <a:latin typeface="Cambria" panose="02040503050406030204" pitchFamily="18" charset="0"/>
              </a:rPr>
              <a:t>but allows a response to a stimulus that isn’t always directional </a:t>
            </a:r>
            <a:r>
              <a:rPr lang="en-GB" altLang="en-US" dirty="0" err="1">
                <a:latin typeface="Cambria" panose="02040503050406030204" pitchFamily="18" charset="0"/>
              </a:rPr>
              <a:t>eg</a:t>
            </a:r>
            <a:r>
              <a:rPr lang="en-GB" altLang="en-US" dirty="0">
                <a:latin typeface="Cambria" panose="02040503050406030204" pitchFamily="18" charset="0"/>
              </a:rPr>
              <a:t> temperature and humidity</a:t>
            </a:r>
            <a:endParaRPr lang="en-US" altLang="en-US" dirty="0">
              <a:latin typeface="Cambria" panose="02040503050406030204" pitchFamily="18" charset="0"/>
            </a:endParaRPr>
          </a:p>
        </p:txBody>
      </p:sp>
    </p:spTree>
    <p:extLst>
      <p:ext uri="{BB962C8B-B14F-4D97-AF65-F5344CB8AC3E}">
        <p14:creationId xmlns:p14="http://schemas.microsoft.com/office/powerpoint/2010/main" val="175100610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1336"/>
            <a:ext cx="8305800" cy="1143000"/>
          </a:xfrm>
        </p:spPr>
        <p:txBody>
          <a:bodyPr/>
          <a:lstStyle/>
          <a:p>
            <a:r>
              <a:rPr lang="en-GB" dirty="0" smtClean="0"/>
              <a:t>Specification</a:t>
            </a:r>
            <a:endParaRPr lang="en-GB" dirty="0"/>
          </a:p>
        </p:txBody>
      </p:sp>
      <p:sp>
        <p:nvSpPr>
          <p:cNvPr id="3" name="Content Placeholder 2"/>
          <p:cNvSpPr>
            <a:spLocks noGrp="1"/>
          </p:cNvSpPr>
          <p:nvPr>
            <p:ph idx="1"/>
          </p:nvPr>
        </p:nvSpPr>
        <p:spPr>
          <a:xfrm>
            <a:off x="457200" y="1295400"/>
            <a:ext cx="8229600" cy="4525963"/>
          </a:xfrm>
        </p:spPr>
        <p:txBody>
          <a:bodyPr>
            <a:normAutofit fontScale="70000" lnSpcReduction="20000"/>
          </a:bodyPr>
          <a:lstStyle/>
          <a:p>
            <a:r>
              <a:rPr lang="en-GB" dirty="0"/>
              <a:t>A stimulus is a change in the internal or external environment. </a:t>
            </a:r>
            <a:endParaRPr lang="en-GB" dirty="0" smtClean="0"/>
          </a:p>
          <a:p>
            <a:r>
              <a:rPr lang="en-GB" dirty="0" smtClean="0"/>
              <a:t>A </a:t>
            </a:r>
            <a:r>
              <a:rPr lang="en-GB" dirty="0"/>
              <a:t>receptor detects a stimulus. </a:t>
            </a:r>
            <a:endParaRPr lang="en-GB" dirty="0" smtClean="0"/>
          </a:p>
          <a:p>
            <a:r>
              <a:rPr lang="en-GB" dirty="0" smtClean="0"/>
              <a:t>A </a:t>
            </a:r>
            <a:r>
              <a:rPr lang="en-GB" dirty="0"/>
              <a:t>coordinator formulates a suitable response to a stimulus. An effector produces a response. </a:t>
            </a:r>
            <a:endParaRPr lang="en-GB" dirty="0" smtClean="0"/>
          </a:p>
          <a:p>
            <a:r>
              <a:rPr lang="en-GB" dirty="0" smtClean="0"/>
              <a:t>Receptors </a:t>
            </a:r>
            <a:r>
              <a:rPr lang="en-GB" dirty="0"/>
              <a:t>are specific to one type of stimulus. </a:t>
            </a:r>
            <a:endParaRPr lang="en-GB" dirty="0" smtClean="0"/>
          </a:p>
          <a:p>
            <a:r>
              <a:rPr lang="en-GB" dirty="0" smtClean="0"/>
              <a:t>Nerve </a:t>
            </a:r>
            <a:r>
              <a:rPr lang="en-GB" dirty="0"/>
              <a:t>cells pass electrical impulses along their length. A nerve impulse is specific to a target cell only because it releases a chemical messenger directly onto it, producing a response that is usually rapid, short-lived and localised. </a:t>
            </a:r>
            <a:endParaRPr lang="en-GB" dirty="0" smtClean="0"/>
          </a:p>
          <a:p>
            <a:r>
              <a:rPr lang="en-GB" dirty="0" smtClean="0"/>
              <a:t>In </a:t>
            </a:r>
            <a:r>
              <a:rPr lang="en-GB" dirty="0"/>
              <a:t>contrast, mammalian hormones stimulate their target cells via the blood system. They are specific to the tertiary structure of receptors on their target cells and produce responses that are usually slow, long-lasting and widespread. </a:t>
            </a:r>
            <a:endParaRPr lang="en-GB" dirty="0" smtClean="0"/>
          </a:p>
          <a:p>
            <a:r>
              <a:rPr lang="en-GB" dirty="0" smtClean="0"/>
              <a:t>Plants </a:t>
            </a:r>
            <a:r>
              <a:rPr lang="en-GB" dirty="0"/>
              <a:t>control their response using hormone-like growth substances.</a:t>
            </a:r>
          </a:p>
        </p:txBody>
      </p:sp>
    </p:spTree>
    <p:extLst>
      <p:ext uri="{BB962C8B-B14F-4D97-AF65-F5344CB8AC3E}">
        <p14:creationId xmlns:p14="http://schemas.microsoft.com/office/powerpoint/2010/main" val="11210575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229600" cy="1143000"/>
          </a:xfrm>
        </p:spPr>
        <p:txBody>
          <a:bodyPr>
            <a:normAutofit fontScale="90000"/>
          </a:bodyPr>
          <a:lstStyle/>
          <a:p>
            <a:r>
              <a:rPr lang="en-GB" u="sng" dirty="0"/>
              <a:t>3.6.1  Stimuli, both internal and external, are detected and lead to a response</a:t>
            </a:r>
            <a:r>
              <a:rPr lang="en-GB" dirty="0"/>
              <a:t/>
            </a:r>
            <a:br>
              <a:rPr lang="en-GB" dirty="0"/>
            </a:br>
            <a:endParaRPr lang="en-GB" dirty="0"/>
          </a:p>
        </p:txBody>
      </p:sp>
      <p:sp>
        <p:nvSpPr>
          <p:cNvPr id="3" name="Content Placeholder 2"/>
          <p:cNvSpPr>
            <a:spLocks noGrp="1"/>
          </p:cNvSpPr>
          <p:nvPr>
            <p:ph idx="1"/>
          </p:nvPr>
        </p:nvSpPr>
        <p:spPr>
          <a:xfrm>
            <a:off x="457200" y="1981200"/>
            <a:ext cx="8229600" cy="4525963"/>
          </a:xfrm>
        </p:spPr>
        <p:txBody>
          <a:bodyPr>
            <a:normAutofit fontScale="70000" lnSpcReduction="20000"/>
          </a:bodyPr>
          <a:lstStyle/>
          <a:p>
            <a:r>
              <a:rPr lang="en-GB" dirty="0"/>
              <a:t>Organisms increase their chance of survival by responding to changes in their environment. </a:t>
            </a:r>
          </a:p>
          <a:p>
            <a:r>
              <a:rPr lang="en-GB" dirty="0"/>
              <a:t>In flowering plants, specific growth factors move from growing regions to other tissues, where they regulate growth in response to directional stimuli. The effect of different concentrations of </a:t>
            </a:r>
            <a:r>
              <a:rPr lang="en-GB" dirty="0" err="1"/>
              <a:t>indoleacetic</a:t>
            </a:r>
            <a:r>
              <a:rPr lang="en-GB" dirty="0"/>
              <a:t> acid (IAA) on cell elongation in the roots and shoots of flowering plants as an explanation of gravitropism and phototropism in flowering plants. </a:t>
            </a:r>
          </a:p>
          <a:p>
            <a:r>
              <a:rPr lang="en-GB" dirty="0"/>
              <a:t>Taxes and </a:t>
            </a:r>
            <a:r>
              <a:rPr lang="en-GB" dirty="0" err="1"/>
              <a:t>kineses</a:t>
            </a:r>
            <a:r>
              <a:rPr lang="en-GB" dirty="0"/>
              <a:t> as simple responses that can maintain a mobile organism in a favourable environment. </a:t>
            </a:r>
          </a:p>
          <a:p>
            <a:r>
              <a:rPr lang="en-GB" dirty="0"/>
              <a:t>The protective effect of a simple reflex, exemplified by a three neurone simple reflex. Details of spinal cord and dorsal and ventral roots are not required.</a:t>
            </a:r>
          </a:p>
        </p:txBody>
      </p:sp>
    </p:spTree>
    <p:extLst>
      <p:ext uri="{BB962C8B-B14F-4D97-AF65-F5344CB8AC3E}">
        <p14:creationId xmlns:p14="http://schemas.microsoft.com/office/powerpoint/2010/main" val="32413876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685800"/>
            <a:ext cx="8382000" cy="1143000"/>
          </a:xfrm>
        </p:spPr>
        <p:txBody>
          <a:bodyPr>
            <a:normAutofit fontScale="90000"/>
          </a:bodyPr>
          <a:lstStyle/>
          <a:p>
            <a:r>
              <a:rPr lang="en-GB" dirty="0" smtClean="0"/>
              <a:t>Organisms increase their chance of survival by responding to changes in their environment. </a:t>
            </a:r>
            <a:br>
              <a:rPr lang="en-GB" dirty="0" smtClean="0"/>
            </a:br>
            <a:endParaRPr lang="en-GB" dirty="0"/>
          </a:p>
        </p:txBody>
      </p:sp>
      <p:sp>
        <p:nvSpPr>
          <p:cNvPr id="3" name="Content Placeholder 2"/>
          <p:cNvSpPr>
            <a:spLocks noGrp="1"/>
          </p:cNvSpPr>
          <p:nvPr>
            <p:ph idx="1"/>
          </p:nvPr>
        </p:nvSpPr>
        <p:spPr>
          <a:xfrm>
            <a:off x="457200" y="1905000"/>
            <a:ext cx="8229600" cy="4525963"/>
          </a:xfrm>
        </p:spPr>
        <p:txBody>
          <a:bodyPr/>
          <a:lstStyle/>
          <a:p>
            <a:r>
              <a:rPr lang="en-GB" dirty="0"/>
              <a:t>For the nervous system to carry out its function effectively it is dependent upon a continuous input of information from inside the body and from the environment. This input is detected by sensory receptors and relayed to effectors. That is, responses to all stimuli involve the reception of information and its transfer from the receptor to an effector via the nervous system.</a:t>
            </a:r>
          </a:p>
        </p:txBody>
      </p:sp>
    </p:spTree>
    <p:extLst>
      <p:ext uri="{BB962C8B-B14F-4D97-AF65-F5344CB8AC3E}">
        <p14:creationId xmlns:p14="http://schemas.microsoft.com/office/powerpoint/2010/main" val="16375475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685800"/>
            <a:ext cx="8382000" cy="1143000"/>
          </a:xfrm>
        </p:spPr>
        <p:txBody>
          <a:bodyPr>
            <a:normAutofit fontScale="90000"/>
          </a:bodyPr>
          <a:lstStyle/>
          <a:p>
            <a:r>
              <a:rPr lang="en-GB" dirty="0" smtClean="0"/>
              <a:t>Organisms increase their chance of survival by responding to changes in their environment. </a:t>
            </a:r>
            <a:br>
              <a:rPr lang="en-GB" dirty="0" smtClean="0"/>
            </a:br>
            <a:endParaRPr lang="en-GB" dirty="0"/>
          </a:p>
        </p:txBody>
      </p:sp>
      <p:sp>
        <p:nvSpPr>
          <p:cNvPr id="3" name="Content Placeholder 2"/>
          <p:cNvSpPr>
            <a:spLocks noGrp="1"/>
          </p:cNvSpPr>
          <p:nvPr>
            <p:ph idx="1"/>
          </p:nvPr>
        </p:nvSpPr>
        <p:spPr>
          <a:xfrm>
            <a:off x="457200" y="1905000"/>
            <a:ext cx="8229600" cy="4525963"/>
          </a:xfrm>
        </p:spPr>
        <p:txBody>
          <a:bodyPr/>
          <a:lstStyle/>
          <a:p>
            <a:r>
              <a:rPr lang="en-GB" dirty="0" smtClean="0"/>
              <a:t>Stimulus – a detectable change in the internal or external environment of an organism that leads to a response in the organism.</a:t>
            </a:r>
          </a:p>
          <a:p>
            <a:pPr marL="0" indent="0">
              <a:buNone/>
            </a:pPr>
            <a:endParaRPr lang="en-GB" dirty="0" smtClean="0"/>
          </a:p>
          <a:p>
            <a:endParaRPr lang="en-GB" dirty="0"/>
          </a:p>
        </p:txBody>
      </p:sp>
    </p:spTree>
    <p:extLst>
      <p:ext uri="{BB962C8B-B14F-4D97-AF65-F5344CB8AC3E}">
        <p14:creationId xmlns:p14="http://schemas.microsoft.com/office/powerpoint/2010/main" val="349189267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152400"/>
            <a:ext cx="8534400" cy="1265238"/>
          </a:xfrm>
        </p:spPr>
        <p:txBody>
          <a:bodyPr>
            <a:normAutofit fontScale="90000"/>
          </a:bodyPr>
          <a:lstStyle/>
          <a:p>
            <a:r>
              <a:rPr lang="en-GB" u="sng" dirty="0" smtClean="0"/>
              <a:t>What is needed for control and co-ordination?</a:t>
            </a:r>
            <a:endParaRPr lang="en-GB" u="sng" dirty="0"/>
          </a:p>
        </p:txBody>
      </p:sp>
      <p:sp>
        <p:nvSpPr>
          <p:cNvPr id="3" name="Content Placeholder 2"/>
          <p:cNvSpPr>
            <a:spLocks noGrp="1"/>
          </p:cNvSpPr>
          <p:nvPr>
            <p:ph idx="1"/>
          </p:nvPr>
        </p:nvSpPr>
        <p:spPr/>
        <p:txBody>
          <a:bodyPr>
            <a:normAutofit fontScale="92500" lnSpcReduction="20000"/>
          </a:bodyPr>
          <a:lstStyle/>
          <a:p>
            <a:pPr marL="0" indent="0">
              <a:buNone/>
            </a:pPr>
            <a:r>
              <a:rPr lang="en-GB" dirty="0" smtClean="0"/>
              <a:t>In order to respond to stimuli an organism needs:</a:t>
            </a:r>
          </a:p>
          <a:p>
            <a:r>
              <a:rPr lang="en-GB" b="1" dirty="0" smtClean="0"/>
              <a:t>A</a:t>
            </a:r>
            <a:r>
              <a:rPr lang="en-GB" dirty="0" smtClean="0"/>
              <a:t> </a:t>
            </a:r>
            <a:r>
              <a:rPr lang="en-GB" b="1" dirty="0" smtClean="0"/>
              <a:t>Receptor. </a:t>
            </a:r>
            <a:r>
              <a:rPr lang="en-GB" dirty="0" smtClean="0"/>
              <a:t>Detects stimuli. Receptors are specific to one type of stimulus.</a:t>
            </a:r>
          </a:p>
          <a:p>
            <a:r>
              <a:rPr lang="en-GB" dirty="0" smtClean="0"/>
              <a:t>Receptors </a:t>
            </a:r>
            <a:r>
              <a:rPr lang="en-GB" b="1" dirty="0"/>
              <a:t>detect </a:t>
            </a:r>
            <a:r>
              <a:rPr lang="en-GB" dirty="0" smtClean="0"/>
              <a:t>information </a:t>
            </a:r>
            <a:r>
              <a:rPr lang="en-GB" dirty="0"/>
              <a:t>from inside the body and from </a:t>
            </a:r>
            <a:r>
              <a:rPr lang="en-GB" dirty="0" smtClean="0"/>
              <a:t>the surroundings</a:t>
            </a:r>
            <a:r>
              <a:rPr lang="en-GB" dirty="0"/>
              <a:t>.</a:t>
            </a:r>
          </a:p>
          <a:p>
            <a:r>
              <a:rPr lang="en-GB" b="1" dirty="0" smtClean="0"/>
              <a:t>A co-ordinator</a:t>
            </a:r>
            <a:r>
              <a:rPr lang="en-GB" dirty="0" smtClean="0"/>
              <a:t>.  Formulates a suitable response to a stimulus This could be at the molecular level, the brain or spinal cord (CNS), or a simple collection of cells.</a:t>
            </a:r>
          </a:p>
          <a:p>
            <a:r>
              <a:rPr lang="en-GB" b="1" dirty="0" smtClean="0"/>
              <a:t>An effector.  Produces a response. </a:t>
            </a:r>
            <a:r>
              <a:rPr lang="en-GB" dirty="0" smtClean="0"/>
              <a:t>This could be a muscle or a gland.</a:t>
            </a:r>
            <a:endParaRPr lang="en-GB" dirty="0"/>
          </a:p>
        </p:txBody>
      </p:sp>
    </p:spTree>
    <p:extLst>
      <p:ext uri="{BB962C8B-B14F-4D97-AF65-F5344CB8AC3E}">
        <p14:creationId xmlns:p14="http://schemas.microsoft.com/office/powerpoint/2010/main" val="181307975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Communication methods in organisms</a:t>
            </a:r>
            <a:endParaRPr lang="en-GB" dirty="0"/>
          </a:p>
        </p:txBody>
      </p:sp>
      <p:sp>
        <p:nvSpPr>
          <p:cNvPr id="3" name="Content Placeholder 2"/>
          <p:cNvSpPr>
            <a:spLocks noGrp="1"/>
          </p:cNvSpPr>
          <p:nvPr>
            <p:ph idx="1"/>
          </p:nvPr>
        </p:nvSpPr>
        <p:spPr/>
        <p:txBody>
          <a:bodyPr/>
          <a:lstStyle/>
          <a:p>
            <a:r>
              <a:rPr lang="en-GB" dirty="0" smtClean="0"/>
              <a:t>Hormones – relatively slow process, found in both plants and animals</a:t>
            </a:r>
          </a:p>
          <a:p>
            <a:r>
              <a:rPr lang="en-GB" dirty="0" smtClean="0"/>
              <a:t>Nervous system – more rapid means of communication found in animals</a:t>
            </a:r>
            <a:endParaRPr lang="en-GB" dirty="0"/>
          </a:p>
        </p:txBody>
      </p:sp>
    </p:spTree>
    <p:extLst>
      <p:ext uri="{BB962C8B-B14F-4D97-AF65-F5344CB8AC3E}">
        <p14:creationId xmlns:p14="http://schemas.microsoft.com/office/powerpoint/2010/main" val="293923424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200"/>
            <a:ext cx="8229600" cy="4525963"/>
          </a:xfrm>
        </p:spPr>
        <p:txBody>
          <a:bodyPr/>
          <a:lstStyle/>
          <a:p>
            <a:r>
              <a:rPr lang="en-GB" dirty="0"/>
              <a:t>The sequence of events can be summarised as:</a:t>
            </a:r>
          </a:p>
          <a:p>
            <a:r>
              <a:rPr lang="en-GB" dirty="0" smtClean="0"/>
              <a:t>Stimulus     </a:t>
            </a:r>
            <a:r>
              <a:rPr lang="en-GB" dirty="0"/>
              <a:t>receptor    coordinator     effector </a:t>
            </a:r>
            <a:endParaRPr lang="en-GB" dirty="0" smtClean="0"/>
          </a:p>
          <a:p>
            <a:pPr marL="0" indent="0">
              <a:buNone/>
            </a:pPr>
            <a:r>
              <a:rPr lang="en-GB" dirty="0" smtClean="0"/>
              <a:t>      response</a:t>
            </a:r>
            <a:endParaRPr lang="en-GB" dirty="0"/>
          </a:p>
          <a:p>
            <a:endParaRPr lang="en-GB" dirty="0"/>
          </a:p>
        </p:txBody>
      </p:sp>
      <p:cxnSp>
        <p:nvCxnSpPr>
          <p:cNvPr id="5" name="Straight Arrow Connector 4"/>
          <p:cNvCxnSpPr/>
          <p:nvPr/>
        </p:nvCxnSpPr>
        <p:spPr>
          <a:xfrm>
            <a:off x="2362200" y="2267712"/>
            <a:ext cx="38100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6" name="Straight Arrow Connector 5"/>
          <p:cNvCxnSpPr/>
          <p:nvPr/>
        </p:nvCxnSpPr>
        <p:spPr>
          <a:xfrm>
            <a:off x="4191000" y="2255520"/>
            <a:ext cx="30480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8" name="Straight Arrow Connector 7"/>
          <p:cNvCxnSpPr/>
          <p:nvPr/>
        </p:nvCxnSpPr>
        <p:spPr>
          <a:xfrm>
            <a:off x="6477000" y="2255520"/>
            <a:ext cx="38100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9" name="Straight Arrow Connector 8"/>
          <p:cNvCxnSpPr/>
          <p:nvPr/>
        </p:nvCxnSpPr>
        <p:spPr>
          <a:xfrm>
            <a:off x="647700" y="2819400"/>
            <a:ext cx="38100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9385887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Taxes</a:t>
            </a:r>
            <a:endParaRPr lang="en-GB" dirty="0"/>
          </a:p>
        </p:txBody>
      </p:sp>
      <p:sp>
        <p:nvSpPr>
          <p:cNvPr id="3" name="Content Placeholder 2"/>
          <p:cNvSpPr>
            <a:spLocks noGrp="1"/>
          </p:cNvSpPr>
          <p:nvPr>
            <p:ph idx="1"/>
          </p:nvPr>
        </p:nvSpPr>
        <p:spPr/>
        <p:txBody>
          <a:bodyPr/>
          <a:lstStyle/>
          <a:p>
            <a:r>
              <a:rPr lang="en-GB" dirty="0" smtClean="0"/>
              <a:t>A </a:t>
            </a:r>
            <a:r>
              <a:rPr lang="en-GB" b="1" dirty="0" smtClean="0"/>
              <a:t>taxis</a:t>
            </a:r>
            <a:r>
              <a:rPr lang="en-GB" dirty="0" smtClean="0"/>
              <a:t> is a simple response whose direction is determined by the direction of the stimulus</a:t>
            </a:r>
          </a:p>
          <a:p>
            <a:r>
              <a:rPr lang="en-GB" altLang="en-US" u="sng" dirty="0" smtClean="0">
                <a:latin typeface="Cambria" panose="02040503050406030204" pitchFamily="18" charset="0"/>
              </a:rPr>
              <a:t>Directional</a:t>
            </a:r>
            <a:r>
              <a:rPr lang="en-GB" altLang="en-US" dirty="0" smtClean="0">
                <a:latin typeface="Cambria" panose="02040503050406030204" pitchFamily="18" charset="0"/>
              </a:rPr>
              <a:t> response to stimulus </a:t>
            </a:r>
            <a:r>
              <a:rPr lang="en-GB" altLang="en-US" dirty="0" err="1" smtClean="0">
                <a:latin typeface="Cambria" panose="02040503050406030204" pitchFamily="18" charset="0"/>
              </a:rPr>
              <a:t>ie</a:t>
            </a:r>
            <a:r>
              <a:rPr lang="en-GB" altLang="en-US" dirty="0" smtClean="0">
                <a:latin typeface="Cambria" panose="02040503050406030204" pitchFamily="18" charset="0"/>
              </a:rPr>
              <a:t> – moves toward (positive taxis) or away (negative taxis) from the stimulus</a:t>
            </a:r>
          </a:p>
          <a:p>
            <a:pPr marL="0" indent="0">
              <a:buNone/>
            </a:pPr>
            <a:endParaRPr lang="en-GB" dirty="0"/>
          </a:p>
        </p:txBody>
      </p:sp>
    </p:spTree>
    <p:extLst>
      <p:ext uri="{BB962C8B-B14F-4D97-AF65-F5344CB8AC3E}">
        <p14:creationId xmlns:p14="http://schemas.microsoft.com/office/powerpoint/2010/main" val="289987889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1055</TotalTime>
  <Words>833</Words>
  <Application>Microsoft Office PowerPoint</Application>
  <PresentationFormat>On-screen Show (4:3)</PresentationFormat>
  <Paragraphs>61</Paragraphs>
  <Slides>14</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14</vt:i4>
      </vt:variant>
    </vt:vector>
  </HeadingPairs>
  <TitlesOfParts>
    <vt:vector size="18" baseType="lpstr">
      <vt:lpstr>Arial</vt:lpstr>
      <vt:lpstr>Calibri</vt:lpstr>
      <vt:lpstr>Cambria</vt:lpstr>
      <vt:lpstr>Office Theme</vt:lpstr>
      <vt:lpstr>3.6  Organisms respond to changes in their internal and external environments</vt:lpstr>
      <vt:lpstr>Specification</vt:lpstr>
      <vt:lpstr>3.6.1  Stimuli, both internal and external, are detected and lead to a response </vt:lpstr>
      <vt:lpstr>Organisms increase their chance of survival by responding to changes in their environment.  </vt:lpstr>
      <vt:lpstr>Organisms increase their chance of survival by responding to changes in their environment.  </vt:lpstr>
      <vt:lpstr>What is needed for control and co-ordination?</vt:lpstr>
      <vt:lpstr>Communication methods in organisms</vt:lpstr>
      <vt:lpstr>PowerPoint Presentation</vt:lpstr>
      <vt:lpstr>Taxes</vt:lpstr>
      <vt:lpstr>Examples of taxes</vt:lpstr>
      <vt:lpstr>Examples of taxes</vt:lpstr>
      <vt:lpstr>Kineses</vt:lpstr>
      <vt:lpstr>Examples of kinesis</vt:lpstr>
      <vt:lpstr>Kineses vs Taxes Bozeman https://www.youtube.com/watch?v=jSKkecFzD50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3.6  Organisms respond to changes in their internal and external environments</dc:title>
  <dc:creator>Debbie Haggar</dc:creator>
  <cp:lastModifiedBy>Deborah Haggar</cp:lastModifiedBy>
  <cp:revision>63</cp:revision>
  <dcterms:created xsi:type="dcterms:W3CDTF">2016-10-30T12:25:36Z</dcterms:created>
  <dcterms:modified xsi:type="dcterms:W3CDTF">2016-11-30T11:17:49Z</dcterms:modified>
</cp:coreProperties>
</file>