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80" r:id="rId5"/>
    <p:sldId id="282" r:id="rId6"/>
    <p:sldId id="281" r:id="rId7"/>
    <p:sldId id="284" r:id="rId8"/>
    <p:sldId id="283" r:id="rId9"/>
    <p:sldId id="286" r:id="rId10"/>
    <p:sldId id="285" r:id="rId11"/>
    <p:sldId id="287" r:id="rId12"/>
    <p:sldId id="291" r:id="rId13"/>
    <p:sldId id="288" r:id="rId14"/>
    <p:sldId id="289" r:id="rId15"/>
    <p:sldId id="290" r:id="rId16"/>
    <p:sldId id="292" r:id="rId17"/>
    <p:sldId id="300" r:id="rId18"/>
    <p:sldId id="301" r:id="rId19"/>
    <p:sldId id="30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55DA0-D802-4C26-B387-98A079D46C1B}" type="datetimeFigureOut">
              <a:rPr lang="en-GB" smtClean="0"/>
              <a:t>30/11/2016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093DF3-B8CD-475B-975E-6A6915B8E3F8}" type="slidenum">
              <a:rPr lang="en-GB" smtClean="0"/>
              <a:t>‹#›</a:t>
            </a:fld>
            <a:endParaRPr lang="en-GB"/>
          </a:p>
        </p:txBody>
      </p:sp>
    </p:spTree>
    <p:extLst>
      <p:ext uri="{BB962C8B-B14F-4D97-AF65-F5344CB8AC3E}">
        <p14:creationId xmlns:p14="http://schemas.microsoft.com/office/powerpoint/2010/main" val="188818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093DF3-B8CD-475B-975E-6A6915B8E3F8}" type="slidenum">
              <a:rPr lang="en-GB" smtClean="0"/>
              <a:t>1</a:t>
            </a:fld>
            <a:endParaRPr lang="en-GB"/>
          </a:p>
        </p:txBody>
      </p:sp>
    </p:spTree>
    <p:extLst>
      <p:ext uri="{BB962C8B-B14F-4D97-AF65-F5344CB8AC3E}">
        <p14:creationId xmlns:p14="http://schemas.microsoft.com/office/powerpoint/2010/main" val="308562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D2D1F0-9B4C-4B55-B37D-3BBB9906614E}" type="datetimeFigureOut">
              <a:rPr lang="en-GB" smtClean="0"/>
              <a:t>30/11/2016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936261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D2D1F0-9B4C-4B55-B37D-3BBB9906614E}" type="datetimeFigureOut">
              <a:rPr lang="en-GB" smtClean="0"/>
              <a:t>30/11/2016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360808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D2D1F0-9B4C-4B55-B37D-3BBB9906614E}" type="datetimeFigureOut">
              <a:rPr lang="en-GB" smtClean="0"/>
              <a:t>30/11/2016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1754172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D2D1F0-9B4C-4B55-B37D-3BBB9906614E}" type="datetimeFigureOut">
              <a:rPr lang="en-GB" smtClean="0"/>
              <a:t>30/11/2016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460044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D2D1F0-9B4C-4B55-B37D-3BBB9906614E}" type="datetimeFigureOut">
              <a:rPr lang="en-GB" smtClean="0"/>
              <a:t>30/11/2016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356712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D2D1F0-9B4C-4B55-B37D-3BBB9906614E}" type="datetimeFigureOut">
              <a:rPr lang="en-GB" smtClean="0"/>
              <a:t>30/11/2016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2720107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CD2D1F0-9B4C-4B55-B37D-3BBB9906614E}" type="datetimeFigureOut">
              <a:rPr lang="en-GB" smtClean="0"/>
              <a:t>30/11/2016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490798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CD2D1F0-9B4C-4B55-B37D-3BBB9906614E}" type="datetimeFigureOut">
              <a:rPr lang="en-GB" smtClean="0"/>
              <a:t>30/11/2016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4166738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2D1F0-9B4C-4B55-B37D-3BBB9906614E}" type="datetimeFigureOut">
              <a:rPr lang="en-GB" smtClean="0"/>
              <a:t>30/11/2016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309058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2D1F0-9B4C-4B55-B37D-3BBB9906614E}" type="datetimeFigureOut">
              <a:rPr lang="en-GB" smtClean="0"/>
              <a:t>30/11/2016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2337686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2D1F0-9B4C-4B55-B37D-3BBB9906614E}" type="datetimeFigureOut">
              <a:rPr lang="en-GB" smtClean="0"/>
              <a:t>30/11/2016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F6382C0-2F0F-45A3-B95B-FE5825D79E49}" type="slidenum">
              <a:rPr lang="en-GB" smtClean="0"/>
              <a:t>‹#›</a:t>
            </a:fld>
            <a:endParaRPr lang="en-GB"/>
          </a:p>
        </p:txBody>
      </p:sp>
    </p:spTree>
    <p:extLst>
      <p:ext uri="{BB962C8B-B14F-4D97-AF65-F5344CB8AC3E}">
        <p14:creationId xmlns:p14="http://schemas.microsoft.com/office/powerpoint/2010/main" val="2419132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2D1F0-9B4C-4B55-B37D-3BBB9906614E}" type="datetimeFigureOut">
              <a:rPr lang="en-GB" smtClean="0"/>
              <a:t>30/11/2016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382C0-2F0F-45A3-B95B-FE5825D79E49}" type="slidenum">
              <a:rPr lang="en-GB" smtClean="0"/>
              <a:t>‹#›</a:t>
            </a:fld>
            <a:endParaRPr lang="en-GB"/>
          </a:p>
        </p:txBody>
      </p:sp>
    </p:spTree>
    <p:extLst>
      <p:ext uri="{BB962C8B-B14F-4D97-AF65-F5344CB8AC3E}">
        <p14:creationId xmlns:p14="http://schemas.microsoft.com/office/powerpoint/2010/main" val="2435533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pi3P3uJOsN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pCFstSMvAM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HR9KHW-e0p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u="sng" dirty="0"/>
              <a:t>3.6  Organisms respond to changes in their internal and external environments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0256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would IAA affect roots?</a:t>
            </a:r>
            <a:endParaRPr lang="en-GB" dirty="0"/>
          </a:p>
        </p:txBody>
      </p:sp>
      <p:sp>
        <p:nvSpPr>
          <p:cNvPr id="3" name="Content Placeholder 2"/>
          <p:cNvSpPr>
            <a:spLocks noGrp="1"/>
          </p:cNvSpPr>
          <p:nvPr>
            <p:ph idx="1"/>
          </p:nvPr>
        </p:nvSpPr>
        <p:spPr/>
        <p:txBody>
          <a:bodyPr/>
          <a:lstStyle/>
          <a:p>
            <a:r>
              <a:rPr lang="en-GB" dirty="0" smtClean="0"/>
              <a:t>High concentrations of IAA inhibits cell elongation in roots.</a:t>
            </a:r>
          </a:p>
          <a:p>
            <a:r>
              <a:rPr lang="en-GB" dirty="0" smtClean="0"/>
              <a:t>Therefore cell elongation is greater on the light side than the dark side so roots bend away from light.</a:t>
            </a:r>
          </a:p>
          <a:p>
            <a:r>
              <a:rPr lang="en-GB" dirty="0" smtClean="0"/>
              <a:t>Roots are negatively phototropic</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962400"/>
            <a:ext cx="234315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1933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66800"/>
            <a:ext cx="4533900" cy="4479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7721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Gravitropism</a:t>
            </a:r>
            <a:endParaRPr lang="en-GB" dirty="0"/>
          </a:p>
        </p:txBody>
      </p:sp>
      <p:sp>
        <p:nvSpPr>
          <p:cNvPr id="3" name="Content Placeholder 2"/>
          <p:cNvSpPr>
            <a:spLocks noGrp="1"/>
          </p:cNvSpPr>
          <p:nvPr>
            <p:ph idx="1"/>
          </p:nvPr>
        </p:nvSpPr>
        <p:spPr/>
        <p:txBody>
          <a:bodyPr/>
          <a:lstStyle/>
          <a:p>
            <a:r>
              <a:rPr lang="en-GB" dirty="0" smtClean="0"/>
              <a:t>Gravity leads to a change in the distribution of IAA carrier proteins that export IAA from cells</a:t>
            </a:r>
            <a:endParaRPr lang="en-GB" dirty="0"/>
          </a:p>
        </p:txBody>
      </p:sp>
    </p:spTree>
    <p:extLst>
      <p:ext uri="{BB962C8B-B14F-4D97-AF65-F5344CB8AC3E}">
        <p14:creationId xmlns:p14="http://schemas.microsoft.com/office/powerpoint/2010/main" val="931198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Gravitropism in flowering</a:t>
            </a:r>
            <a:br>
              <a:rPr lang="en-GB" dirty="0" smtClean="0"/>
            </a:br>
            <a:r>
              <a:rPr lang="en-GB" dirty="0" smtClean="0"/>
              <a:t> plants – roots</a:t>
            </a:r>
            <a:br>
              <a:rPr lang="en-GB" dirty="0" smtClean="0"/>
            </a:br>
            <a:r>
              <a:rPr lang="en-GB" sz="2000" u="sng" dirty="0">
                <a:hlinkClick r:id="rId2"/>
              </a:rPr>
              <a:t>https://www.youtube.com/watch?v=pi3P3uJOsN4</a:t>
            </a:r>
            <a:endParaRPr lang="en-GB" sz="2000" dirty="0"/>
          </a:p>
        </p:txBody>
      </p:sp>
      <p:sp>
        <p:nvSpPr>
          <p:cNvPr id="3" name="Content Placeholder 2"/>
          <p:cNvSpPr>
            <a:spLocks noGrp="1"/>
          </p:cNvSpPr>
          <p:nvPr>
            <p:ph idx="1"/>
          </p:nvPr>
        </p:nvSpPr>
        <p:spPr>
          <a:xfrm>
            <a:off x="152400" y="1897272"/>
            <a:ext cx="8229600" cy="4525963"/>
          </a:xfrm>
        </p:spPr>
        <p:txBody>
          <a:bodyPr/>
          <a:lstStyle/>
          <a:p>
            <a:r>
              <a:rPr lang="en-GB" dirty="0" smtClean="0"/>
              <a:t>Cells in the tip of the root produce IAA, which is then transported along the root</a:t>
            </a:r>
          </a:p>
          <a:p>
            <a:r>
              <a:rPr lang="en-GB" dirty="0" smtClean="0"/>
              <a:t>The IAA is initially transported to all sides of the root</a:t>
            </a:r>
          </a:p>
          <a:p>
            <a:r>
              <a:rPr lang="en-GB" dirty="0" smtClean="0"/>
              <a:t>Gravity influences the movement of IAA from the upper to the lower side if the root</a:t>
            </a:r>
          </a:p>
          <a:p>
            <a:r>
              <a:rPr lang="en-GB" dirty="0" smtClean="0"/>
              <a:t>A greater concentration of IAA builds up on the lower side of the root than the upper side</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100" y="48768"/>
            <a:ext cx="2643188" cy="1848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216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Gravitropism in flowering</a:t>
            </a:r>
            <a:br>
              <a:rPr lang="en-GB" dirty="0" smtClean="0"/>
            </a:br>
            <a:r>
              <a:rPr lang="en-GB" dirty="0" smtClean="0"/>
              <a:t> plants - roots</a:t>
            </a:r>
            <a:endParaRPr lang="en-GB" dirty="0"/>
          </a:p>
        </p:txBody>
      </p:sp>
      <p:sp>
        <p:nvSpPr>
          <p:cNvPr id="3" name="Content Placeholder 2"/>
          <p:cNvSpPr>
            <a:spLocks noGrp="1"/>
          </p:cNvSpPr>
          <p:nvPr>
            <p:ph idx="1"/>
          </p:nvPr>
        </p:nvSpPr>
        <p:spPr>
          <a:xfrm>
            <a:off x="381000" y="1981200"/>
            <a:ext cx="8229600" cy="4525963"/>
          </a:xfrm>
        </p:spPr>
        <p:txBody>
          <a:bodyPr/>
          <a:lstStyle/>
          <a:p>
            <a:r>
              <a:rPr lang="en-GB" dirty="0" smtClean="0"/>
              <a:t>As IAA inhibits the elongation of root cells and there is a greater concentration of IAA on the lower side, these cells elongate less than those on the upper side</a:t>
            </a:r>
          </a:p>
          <a:p>
            <a:r>
              <a:rPr lang="en-GB" dirty="0" smtClean="0"/>
              <a:t>This causes the root to bend downwards towards the force of gravity.</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76200"/>
            <a:ext cx="2643188" cy="1848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0756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Gravitropism in flowering</a:t>
            </a:r>
            <a:br>
              <a:rPr lang="en-GB" dirty="0" smtClean="0"/>
            </a:br>
            <a:r>
              <a:rPr lang="en-GB" dirty="0" smtClean="0"/>
              <a:t> plants - shoots</a:t>
            </a:r>
            <a:endParaRPr lang="en-GB" dirty="0"/>
          </a:p>
        </p:txBody>
      </p:sp>
      <p:sp>
        <p:nvSpPr>
          <p:cNvPr id="3" name="Content Placeholder 2"/>
          <p:cNvSpPr>
            <a:spLocks noGrp="1"/>
          </p:cNvSpPr>
          <p:nvPr>
            <p:ph idx="1"/>
          </p:nvPr>
        </p:nvSpPr>
        <p:spPr>
          <a:xfrm>
            <a:off x="381000" y="1981200"/>
            <a:ext cx="8229600" cy="4525963"/>
          </a:xfrm>
        </p:spPr>
        <p:txBody>
          <a:bodyPr/>
          <a:lstStyle/>
          <a:p>
            <a:r>
              <a:rPr lang="en-GB" dirty="0" smtClean="0"/>
              <a:t>The greater concentration of IAA on the lower side increases cell elongation so shoots grow upwards away from gravity</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76200"/>
            <a:ext cx="2643188" cy="1848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098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Role of IAA in elongation growth</a:t>
            </a:r>
            <a:r>
              <a:rPr lang="en-GB" dirty="0"/>
              <a:t/>
            </a:r>
            <a:br>
              <a:rPr lang="en-GB" dirty="0"/>
            </a:b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IAA </a:t>
            </a:r>
            <a:r>
              <a:rPr lang="en-GB" dirty="0"/>
              <a:t>is produces in root and shoot tips. It is then transported in one direction away from the tip. IAA increases a plant cell’s plasticity (ability to stretch) of their cell walls. The response only occurs in young cell walls where cells are able to elongate. As the cells mature they develop greater rigidity so older parts of the root or shoot will not be able to respond.</a:t>
            </a:r>
          </a:p>
          <a:p>
            <a:endParaRPr lang="en-GB" dirty="0"/>
          </a:p>
          <a:p>
            <a:r>
              <a:rPr lang="en-GB" dirty="0"/>
              <a:t>The way in which IAA increases the plasticity of cells is called the acid growth hypothesis. Hydrogen ions are actively transported from the cytoplasm into the spaces in cell walls causing the cell walls to become more plastic allowing the cell to elongate by expansion.</a:t>
            </a:r>
          </a:p>
        </p:txBody>
      </p:sp>
    </p:spTree>
    <p:extLst>
      <p:ext uri="{BB962C8B-B14F-4D97-AF65-F5344CB8AC3E}">
        <p14:creationId xmlns:p14="http://schemas.microsoft.com/office/powerpoint/2010/main" val="688323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305800" cy="6477000"/>
          </a:xfrm>
        </p:spPr>
        <p:txBody>
          <a:bodyPr>
            <a:normAutofit/>
          </a:bodyPr>
          <a:lstStyle/>
          <a:p>
            <a:pPr marL="0" lvl="0" indent="0">
              <a:buNone/>
            </a:pPr>
            <a:r>
              <a:rPr lang="en-GB" b="1" dirty="0"/>
              <a:t>Explain how the movement of IAA in shoots helps a plant survive.</a:t>
            </a:r>
            <a:endParaRPr lang="en-GB" dirty="0"/>
          </a:p>
          <a:p>
            <a:r>
              <a:rPr lang="en-GB" dirty="0"/>
              <a:t> </a:t>
            </a:r>
            <a:r>
              <a:rPr lang="en-GB" dirty="0" smtClean="0"/>
              <a:t>IAA moves towards the shaded side of the shoot causing the cells here to elongate faster than the cells on the light side and the shoot beds towards the light. </a:t>
            </a:r>
          </a:p>
          <a:p>
            <a:r>
              <a:rPr lang="en-GB" dirty="0" smtClean="0"/>
              <a:t>This ensures the shoot and the leaves attached to it are illuminated which increases the rate of photosynthesis which is needed to produce glucose for respiration and ATP for growth. These plants therefore have a better chance of survival</a:t>
            </a:r>
            <a:r>
              <a:rPr lang="en-GB" b="1" dirty="0" smtClean="0"/>
              <a:t>.</a:t>
            </a:r>
            <a:endParaRPr lang="en-GB" dirty="0"/>
          </a:p>
          <a:p>
            <a:endParaRPr lang="en-GB" dirty="0"/>
          </a:p>
        </p:txBody>
      </p:sp>
    </p:spTree>
    <p:extLst>
      <p:ext uri="{BB962C8B-B14F-4D97-AF65-F5344CB8AC3E}">
        <p14:creationId xmlns:p14="http://schemas.microsoft.com/office/powerpoint/2010/main" val="122510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lvl="0"/>
            <a:r>
              <a:rPr lang="en-GB" b="1" dirty="0"/>
              <a:t>Suggest two advantages to a plant having roots that respond to gravity by growing in the direction of its force.</a:t>
            </a:r>
            <a:endParaRPr lang="en-GB" dirty="0"/>
          </a:p>
          <a:p>
            <a:r>
              <a:rPr lang="en-GB" dirty="0" smtClean="0"/>
              <a:t>Roots grow down into the soil so the plant is anchored</a:t>
            </a:r>
          </a:p>
          <a:p>
            <a:r>
              <a:rPr lang="en-GB" dirty="0" smtClean="0"/>
              <a:t>Roots are closer to water which is needed for photosynthesis and turgidity of plant cells</a:t>
            </a:r>
            <a:r>
              <a:rPr lang="en-GB" dirty="0"/>
              <a:t> </a:t>
            </a:r>
          </a:p>
          <a:p>
            <a:endParaRPr lang="en-GB" dirty="0"/>
          </a:p>
        </p:txBody>
      </p:sp>
    </p:spTree>
    <p:extLst>
      <p:ext uri="{BB962C8B-B14F-4D97-AF65-F5344CB8AC3E}">
        <p14:creationId xmlns:p14="http://schemas.microsoft.com/office/powerpoint/2010/main" val="77161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253984" cy="7162800"/>
          </a:xfrm>
        </p:spPr>
        <p:txBody>
          <a:bodyPr>
            <a:normAutofit fontScale="77500" lnSpcReduction="20000"/>
          </a:bodyPr>
          <a:lstStyle/>
          <a:p>
            <a:endParaRPr lang="en-GB" dirty="0"/>
          </a:p>
          <a:p>
            <a:pPr marL="0" lvl="0" indent="0">
              <a:buNone/>
            </a:pPr>
            <a:r>
              <a:rPr lang="en-GB" b="1" dirty="0"/>
              <a:t>Consider the following facts about IAA: </a:t>
            </a:r>
            <a:endParaRPr lang="en-GB" dirty="0"/>
          </a:p>
          <a:p>
            <a:pPr lvl="0"/>
            <a:r>
              <a:rPr lang="en-GB" b="1" dirty="0"/>
              <a:t>They are easily made synthetically</a:t>
            </a:r>
            <a:endParaRPr lang="en-GB" dirty="0"/>
          </a:p>
          <a:p>
            <a:pPr lvl="0"/>
            <a:r>
              <a:rPr lang="en-GB" b="1" dirty="0"/>
              <a:t>They are readily absorbed by plants</a:t>
            </a:r>
            <a:endParaRPr lang="en-GB" dirty="0"/>
          </a:p>
          <a:p>
            <a:pPr lvl="0"/>
            <a:r>
              <a:rPr lang="en-GB" b="1" dirty="0"/>
              <a:t>They are not easily broken down</a:t>
            </a:r>
            <a:endParaRPr lang="en-GB" dirty="0"/>
          </a:p>
          <a:p>
            <a:pPr lvl="0"/>
            <a:r>
              <a:rPr lang="en-GB" b="1" dirty="0"/>
              <a:t>They are lethal to some plants in low concentrations</a:t>
            </a:r>
            <a:endParaRPr lang="en-GB" dirty="0"/>
          </a:p>
          <a:p>
            <a:pPr lvl="0"/>
            <a:r>
              <a:rPr lang="en-GB" b="1" dirty="0"/>
              <a:t>Narrow-leaved plants are less easily killed then broad-leaved plants</a:t>
            </a:r>
            <a:endParaRPr lang="en-GB" dirty="0"/>
          </a:p>
          <a:p>
            <a:pPr marL="0" indent="0">
              <a:buNone/>
            </a:pPr>
            <a:r>
              <a:rPr lang="en-GB" b="1" dirty="0"/>
              <a:t>Suggest ways in which these facts might be relevant to agricultural practice</a:t>
            </a:r>
            <a:r>
              <a:rPr lang="en-GB" b="1" dirty="0" smtClean="0"/>
              <a:t>.</a:t>
            </a:r>
          </a:p>
          <a:p>
            <a:r>
              <a:rPr lang="en-GB" dirty="0" smtClean="0"/>
              <a:t>IAA can be used as a herbicide as it is </a:t>
            </a:r>
            <a:r>
              <a:rPr lang="en-GB" dirty="0"/>
              <a:t>readily </a:t>
            </a:r>
            <a:r>
              <a:rPr lang="en-GB" dirty="0" smtClean="0"/>
              <a:t>absorbed, </a:t>
            </a:r>
            <a:r>
              <a:rPr lang="en-GB" dirty="0"/>
              <a:t>easily made </a:t>
            </a:r>
            <a:r>
              <a:rPr lang="en-GB" dirty="0" smtClean="0"/>
              <a:t>synthetically and </a:t>
            </a:r>
            <a:r>
              <a:rPr lang="en-GB" dirty="0"/>
              <a:t>lethal to some plants </a:t>
            </a:r>
            <a:endParaRPr lang="en-GB" dirty="0" smtClean="0"/>
          </a:p>
          <a:p>
            <a:r>
              <a:rPr lang="en-GB" dirty="0" smtClean="0"/>
              <a:t>Most commercial crops are narrow leaved and weeds are broad leaved so can be applied with little or no harm to crops but will kill the weeds</a:t>
            </a:r>
          </a:p>
          <a:p>
            <a:r>
              <a:rPr lang="en-GB" dirty="0" smtClean="0"/>
              <a:t>IAA is not easily broken down so will persist in the soil which is useful to prevent broadleaved plants from growing but could cause problems if IAA accumulates along food chains.</a:t>
            </a:r>
            <a:endParaRPr lang="en-GB" dirty="0"/>
          </a:p>
        </p:txBody>
      </p:sp>
    </p:spTree>
    <p:extLst>
      <p:ext uri="{BB962C8B-B14F-4D97-AF65-F5344CB8AC3E}">
        <p14:creationId xmlns:p14="http://schemas.microsoft.com/office/powerpoint/2010/main" val="308130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
            <a:ext cx="8305800" cy="1143000"/>
          </a:xfrm>
        </p:spPr>
        <p:txBody>
          <a:bodyPr/>
          <a:lstStyle/>
          <a:p>
            <a:r>
              <a:rPr lang="en-GB" dirty="0" smtClean="0"/>
              <a:t>Specification</a:t>
            </a:r>
            <a:endParaRPr lang="en-GB" dirty="0"/>
          </a:p>
        </p:txBody>
      </p:sp>
      <p:sp>
        <p:nvSpPr>
          <p:cNvPr id="3" name="Content Placeholder 2"/>
          <p:cNvSpPr>
            <a:spLocks noGrp="1"/>
          </p:cNvSpPr>
          <p:nvPr>
            <p:ph idx="1"/>
          </p:nvPr>
        </p:nvSpPr>
        <p:spPr>
          <a:xfrm>
            <a:off x="457200" y="1295400"/>
            <a:ext cx="8229600" cy="4525963"/>
          </a:xfrm>
        </p:spPr>
        <p:txBody>
          <a:bodyPr>
            <a:normAutofit fontScale="70000" lnSpcReduction="20000"/>
          </a:bodyPr>
          <a:lstStyle/>
          <a:p>
            <a:r>
              <a:rPr lang="en-GB" dirty="0"/>
              <a:t>A stimulus is a change in the internal or external environment. </a:t>
            </a:r>
            <a:endParaRPr lang="en-GB" dirty="0" smtClean="0"/>
          </a:p>
          <a:p>
            <a:r>
              <a:rPr lang="en-GB" dirty="0" smtClean="0"/>
              <a:t>A </a:t>
            </a:r>
            <a:r>
              <a:rPr lang="en-GB" dirty="0"/>
              <a:t>receptor detects a stimulus. </a:t>
            </a:r>
            <a:endParaRPr lang="en-GB" dirty="0" smtClean="0"/>
          </a:p>
          <a:p>
            <a:r>
              <a:rPr lang="en-GB" dirty="0" smtClean="0"/>
              <a:t>A </a:t>
            </a:r>
            <a:r>
              <a:rPr lang="en-GB" dirty="0"/>
              <a:t>coordinator formulates a suitable response to a stimulus. An effector produces a response. </a:t>
            </a:r>
            <a:endParaRPr lang="en-GB" dirty="0" smtClean="0"/>
          </a:p>
          <a:p>
            <a:r>
              <a:rPr lang="en-GB" dirty="0" smtClean="0"/>
              <a:t>Receptors </a:t>
            </a:r>
            <a:r>
              <a:rPr lang="en-GB" dirty="0"/>
              <a:t>are specific to one type of stimulus. </a:t>
            </a:r>
            <a:endParaRPr lang="en-GB" dirty="0" smtClean="0"/>
          </a:p>
          <a:p>
            <a:r>
              <a:rPr lang="en-GB" dirty="0" smtClean="0"/>
              <a:t>Nerve </a:t>
            </a:r>
            <a:r>
              <a:rPr lang="en-GB" dirty="0"/>
              <a:t>cells pass electrical impulses along their length. A nerve impulse is specific to a target cell only because it releases a chemical messenger directly onto it, producing a response that is usually rapid, short-lived and localised. </a:t>
            </a:r>
            <a:endParaRPr lang="en-GB" dirty="0" smtClean="0"/>
          </a:p>
          <a:p>
            <a:r>
              <a:rPr lang="en-GB" dirty="0" smtClean="0"/>
              <a:t>In </a:t>
            </a:r>
            <a:r>
              <a:rPr lang="en-GB" dirty="0"/>
              <a:t>contrast, mammalian hormones stimulate their target cells via the blood system. They are specific to the tertiary structure of receptors on their target cells and produce responses that are usually slow, long-lasting and widespread. </a:t>
            </a:r>
            <a:endParaRPr lang="en-GB" dirty="0" smtClean="0"/>
          </a:p>
          <a:p>
            <a:r>
              <a:rPr lang="en-GB" dirty="0" smtClean="0"/>
              <a:t>Plants </a:t>
            </a:r>
            <a:r>
              <a:rPr lang="en-GB" dirty="0"/>
              <a:t>control their response using hormone-like growth substances.</a:t>
            </a:r>
          </a:p>
        </p:txBody>
      </p:sp>
    </p:spTree>
    <p:extLst>
      <p:ext uri="{BB962C8B-B14F-4D97-AF65-F5344CB8AC3E}">
        <p14:creationId xmlns:p14="http://schemas.microsoft.com/office/powerpoint/2010/main" val="112105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GB" u="sng" dirty="0"/>
              <a:t>3.6.1  Stimuli, both internal and external, are detected and lead to a response</a:t>
            </a:r>
            <a:r>
              <a:rPr lang="en-GB" dirty="0"/>
              <a:t/>
            </a:r>
            <a:br>
              <a:rPr lang="en-GB" dirty="0"/>
            </a:br>
            <a:endParaRPr lang="en-GB" dirty="0"/>
          </a:p>
        </p:txBody>
      </p:sp>
      <p:sp>
        <p:nvSpPr>
          <p:cNvPr id="3" name="Content Placeholder 2"/>
          <p:cNvSpPr>
            <a:spLocks noGrp="1"/>
          </p:cNvSpPr>
          <p:nvPr>
            <p:ph idx="1"/>
          </p:nvPr>
        </p:nvSpPr>
        <p:spPr>
          <a:xfrm>
            <a:off x="457200" y="1981200"/>
            <a:ext cx="8229600" cy="4525963"/>
          </a:xfrm>
        </p:spPr>
        <p:txBody>
          <a:bodyPr>
            <a:normAutofit fontScale="70000" lnSpcReduction="20000"/>
          </a:bodyPr>
          <a:lstStyle/>
          <a:p>
            <a:r>
              <a:rPr lang="en-GB" dirty="0"/>
              <a:t>Organisms increase their chance of survival by responding to changes in their environment. </a:t>
            </a:r>
          </a:p>
          <a:p>
            <a:r>
              <a:rPr lang="en-GB" dirty="0"/>
              <a:t>In flowering plants, specific growth factors move from growing regions to other tissues, where they regulate growth in response to directional stimuli. The effect of different concentrations of </a:t>
            </a:r>
            <a:r>
              <a:rPr lang="en-GB" dirty="0" err="1"/>
              <a:t>indoleacetic</a:t>
            </a:r>
            <a:r>
              <a:rPr lang="en-GB" dirty="0"/>
              <a:t> acid (IAA) on cell elongation in the roots and shoots of flowering plants as an explanation of gravitropism and phototropism in flowering plants. </a:t>
            </a:r>
          </a:p>
          <a:p>
            <a:r>
              <a:rPr lang="en-GB" dirty="0"/>
              <a:t>Taxes and </a:t>
            </a:r>
            <a:r>
              <a:rPr lang="en-GB" dirty="0" err="1"/>
              <a:t>kineses</a:t>
            </a:r>
            <a:r>
              <a:rPr lang="en-GB" dirty="0"/>
              <a:t> as simple responses that can maintain a mobile organism in a favourable environment. </a:t>
            </a:r>
          </a:p>
          <a:p>
            <a:r>
              <a:rPr lang="en-GB" dirty="0"/>
              <a:t>The protective effect of a simple reflex, exemplified by a three neurone simple reflex. Details of spinal cord and dorsal and ventral roots are not required.</a:t>
            </a:r>
          </a:p>
        </p:txBody>
      </p:sp>
    </p:spTree>
    <p:extLst>
      <p:ext uri="{BB962C8B-B14F-4D97-AF65-F5344CB8AC3E}">
        <p14:creationId xmlns:p14="http://schemas.microsoft.com/office/powerpoint/2010/main" val="3241387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Tropisms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 A tropism is the growth of a plant in response to a directional stimulus.</a:t>
            </a:r>
          </a:p>
          <a:p>
            <a:r>
              <a:rPr lang="en-GB" dirty="0" smtClean="0"/>
              <a:t>The plant grows towards or away from the stimulus.</a:t>
            </a:r>
          </a:p>
          <a:p>
            <a:r>
              <a:rPr lang="en-GB" dirty="0" smtClean="0"/>
              <a:t>List some tropisms in plants.</a:t>
            </a:r>
          </a:p>
          <a:p>
            <a:r>
              <a:rPr lang="en-GB" dirty="0" smtClean="0"/>
              <a:t>Light - phototropic</a:t>
            </a:r>
          </a:p>
          <a:p>
            <a:r>
              <a:rPr lang="en-GB" dirty="0" smtClean="0"/>
              <a:t>Gravity - </a:t>
            </a:r>
            <a:r>
              <a:rPr lang="en-GB" dirty="0" err="1" smtClean="0"/>
              <a:t>gravitropic</a:t>
            </a:r>
            <a:endParaRPr lang="en-GB" dirty="0" smtClean="0"/>
          </a:p>
          <a:p>
            <a:r>
              <a:rPr lang="en-GB" dirty="0" smtClean="0"/>
              <a:t>Water – hydrotropic</a:t>
            </a:r>
          </a:p>
          <a:p>
            <a:r>
              <a:rPr lang="en-GB" dirty="0">
                <a:hlinkClick r:id="rId2"/>
              </a:rPr>
              <a:t>https://www.youtube.com/watch?v=pCFstSMvAMI</a:t>
            </a:r>
            <a:endParaRPr lang="en-GB" dirty="0" smtClean="0"/>
          </a:p>
          <a:p>
            <a:endParaRPr lang="en-GB" dirty="0"/>
          </a:p>
        </p:txBody>
      </p:sp>
    </p:spTree>
    <p:extLst>
      <p:ext uri="{BB962C8B-B14F-4D97-AF65-F5344CB8AC3E}">
        <p14:creationId xmlns:p14="http://schemas.microsoft.com/office/powerpoint/2010/main" val="215166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Plant growth factors</a:t>
            </a:r>
            <a:endParaRPr lang="en-GB" dirty="0"/>
          </a:p>
        </p:txBody>
      </p:sp>
      <p:sp>
        <p:nvSpPr>
          <p:cNvPr id="3" name="Content Placeholder 2"/>
          <p:cNvSpPr>
            <a:spLocks noGrp="1"/>
          </p:cNvSpPr>
          <p:nvPr>
            <p:ph idx="1"/>
          </p:nvPr>
        </p:nvSpPr>
        <p:spPr/>
        <p:txBody>
          <a:bodyPr/>
          <a:lstStyle/>
          <a:p>
            <a:r>
              <a:rPr lang="en-GB" dirty="0" smtClean="0"/>
              <a:t>Exert their influence by affecting growth</a:t>
            </a:r>
          </a:p>
          <a:p>
            <a:r>
              <a:rPr lang="en-GB" dirty="0" smtClean="0"/>
              <a:t>Some plant growth factors affect the tissues that release them rather than acting on a distant target organ.</a:t>
            </a:r>
          </a:p>
          <a:p>
            <a:r>
              <a:rPr lang="en-GB" dirty="0" err="1" smtClean="0"/>
              <a:t>Indoleacetic</a:t>
            </a:r>
            <a:r>
              <a:rPr lang="en-GB" dirty="0" smtClean="0"/>
              <a:t> acid (IAA) is a plant growth factor belonging to a group of </a:t>
            </a:r>
            <a:r>
              <a:rPr lang="en-GB" dirty="0" err="1" smtClean="0"/>
              <a:t>sunstances</a:t>
            </a:r>
            <a:r>
              <a:rPr lang="en-GB" dirty="0" smtClean="0"/>
              <a:t> called Auxins. IAA controls plant cell elongation.</a:t>
            </a:r>
            <a:endParaRPr lang="en-GB" dirty="0"/>
          </a:p>
        </p:txBody>
      </p:sp>
    </p:spTree>
    <p:extLst>
      <p:ext uri="{BB962C8B-B14F-4D97-AF65-F5344CB8AC3E}">
        <p14:creationId xmlns:p14="http://schemas.microsoft.com/office/powerpoint/2010/main" val="1241307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Plant growth factors</a:t>
            </a:r>
            <a:endParaRPr lang="en-GB" dirty="0"/>
          </a:p>
        </p:txBody>
      </p:sp>
      <p:sp>
        <p:nvSpPr>
          <p:cNvPr id="3" name="Content Placeholder 2"/>
          <p:cNvSpPr>
            <a:spLocks noGrp="1"/>
          </p:cNvSpPr>
          <p:nvPr>
            <p:ph idx="1"/>
          </p:nvPr>
        </p:nvSpPr>
        <p:spPr/>
        <p:txBody>
          <a:bodyPr/>
          <a:lstStyle/>
          <a:p>
            <a:r>
              <a:rPr lang="en-GB" dirty="0" smtClean="0">
                <a:hlinkClick r:id="rId2"/>
              </a:rPr>
              <a:t>https://www.youtube.com/watch?v=HR9KHW-e0pY</a:t>
            </a:r>
            <a:endParaRPr lang="en-GB" dirty="0" smtClean="0"/>
          </a:p>
          <a:p>
            <a:endParaRPr lang="en-GB" dirty="0"/>
          </a:p>
        </p:txBody>
      </p:sp>
    </p:spTree>
    <p:extLst>
      <p:ext uri="{BB962C8B-B14F-4D97-AF65-F5344CB8AC3E}">
        <p14:creationId xmlns:p14="http://schemas.microsoft.com/office/powerpoint/2010/main" val="700926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
            <a:ext cx="8229600" cy="1143000"/>
          </a:xfrm>
        </p:spPr>
        <p:txBody>
          <a:bodyPr/>
          <a:lstStyle/>
          <a:p>
            <a:r>
              <a:rPr lang="en-GB" dirty="0"/>
              <a:t>Phototropism in flowering plants</a:t>
            </a:r>
          </a:p>
        </p:txBody>
      </p:sp>
      <p:sp>
        <p:nvSpPr>
          <p:cNvPr id="3" name="Content Placeholder 2"/>
          <p:cNvSpPr>
            <a:spLocks noGrp="1"/>
          </p:cNvSpPr>
          <p:nvPr>
            <p:ph idx="1"/>
          </p:nvPr>
        </p:nvSpPr>
        <p:spPr>
          <a:xfrm>
            <a:off x="457200" y="914400"/>
            <a:ext cx="8229600" cy="4525963"/>
          </a:xfrm>
        </p:spPr>
        <p:txBody>
          <a:bodyPr>
            <a:normAutofit/>
          </a:bodyPr>
          <a:lstStyle/>
          <a:p>
            <a:r>
              <a:rPr lang="en-GB" sz="2800" dirty="0" smtClean="0"/>
              <a:t>Cells in the tip of the shoot produce IAA, which is then transported down the shoot</a:t>
            </a:r>
          </a:p>
          <a:p>
            <a:r>
              <a:rPr lang="en-GB" sz="2800" dirty="0" smtClean="0"/>
              <a:t>The IAA is initially transported evenly throughout all regions as it begins to move down the shoot</a:t>
            </a:r>
          </a:p>
          <a:p>
            <a:r>
              <a:rPr lang="en-GB" sz="2800" dirty="0" smtClean="0"/>
              <a:t>Light causes the movement of IAA from the light side to the shaded side of the shoot</a:t>
            </a:r>
            <a:endParaRPr lang="en-GB" sz="2800" dirty="0"/>
          </a:p>
        </p:txBody>
      </p:sp>
      <p:pic>
        <p:nvPicPr>
          <p:cNvPr id="4" name="Content Placeholder 3"/>
          <p:cNvPicPr>
            <a:picLocks/>
          </p:cNvPicPr>
          <p:nvPr/>
        </p:nvPicPr>
        <p:blipFill>
          <a:blip r:embed="rId2">
            <a:extLst>
              <a:ext uri="{28A0092B-C50C-407E-A947-70E740481C1C}">
                <a14:useLocalDpi xmlns:a14="http://schemas.microsoft.com/office/drawing/2010/main" val="0"/>
              </a:ext>
            </a:extLst>
          </a:blip>
          <a:stretch>
            <a:fillRect/>
          </a:stretch>
        </p:blipFill>
        <p:spPr>
          <a:xfrm>
            <a:off x="2971800" y="3810000"/>
            <a:ext cx="5257800" cy="2895600"/>
          </a:xfrm>
          <a:prstGeom prst="rect">
            <a:avLst/>
          </a:prstGeom>
        </p:spPr>
      </p:pic>
    </p:spTree>
    <p:extLst>
      <p:ext uri="{BB962C8B-B14F-4D97-AF65-F5344CB8AC3E}">
        <p14:creationId xmlns:p14="http://schemas.microsoft.com/office/powerpoint/2010/main" val="4074781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Phototropism in flowering plants</a:t>
            </a:r>
            <a:endParaRPr lang="en-GB" dirty="0"/>
          </a:p>
        </p:txBody>
      </p:sp>
      <p:sp>
        <p:nvSpPr>
          <p:cNvPr id="5" name="Content Placeholder 4"/>
          <p:cNvSpPr>
            <a:spLocks noGrp="1"/>
          </p:cNvSpPr>
          <p:nvPr>
            <p:ph idx="1"/>
          </p:nvPr>
        </p:nvSpPr>
        <p:spPr/>
        <p:txBody>
          <a:bodyPr>
            <a:normAutofit fontScale="92500"/>
          </a:bodyPr>
          <a:lstStyle/>
          <a:p>
            <a:r>
              <a:rPr lang="en-GB" dirty="0" smtClean="0"/>
              <a:t>A greater concentration of IAA builds up on the shaded side of the shoot than on the light side</a:t>
            </a:r>
          </a:p>
          <a:p>
            <a:r>
              <a:rPr lang="en-GB" dirty="0" smtClean="0"/>
              <a:t>As IAA causes elongation of shoot cells and there is a greater concentration of IAA on the shades side of the shoot, the cells on this side elongate more</a:t>
            </a:r>
          </a:p>
          <a:p>
            <a:r>
              <a:rPr lang="en-GB" dirty="0" smtClean="0"/>
              <a:t>The shaded side of the shoot elongates faster than the light side, causing the shoot to bend towards the light.</a:t>
            </a:r>
            <a:endParaRPr lang="en-GB" dirty="0"/>
          </a:p>
        </p:txBody>
      </p:sp>
    </p:spTree>
    <p:extLst>
      <p:ext uri="{BB962C8B-B14F-4D97-AF65-F5344CB8AC3E}">
        <p14:creationId xmlns:p14="http://schemas.microsoft.com/office/powerpoint/2010/main" val="65928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6209968" cy="3264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599" y="3429000"/>
            <a:ext cx="4651175" cy="2963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1475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1056</TotalTime>
  <Words>1027</Words>
  <Application>Microsoft Office PowerPoint</Application>
  <PresentationFormat>On-screen Show (4:3)</PresentationFormat>
  <Paragraphs>74</Paragraphs>
  <Slides>19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3.6  Organisms respond to changes in their internal and external environments</vt:lpstr>
      <vt:lpstr>Specification</vt:lpstr>
      <vt:lpstr>3.6.1  Stimuli, both internal and external, are detected and lead to a response </vt:lpstr>
      <vt:lpstr>Tropisms</vt:lpstr>
      <vt:lpstr>Plant growth factors</vt:lpstr>
      <vt:lpstr>Plant growth factors</vt:lpstr>
      <vt:lpstr>Phototropism in flowering plants</vt:lpstr>
      <vt:lpstr>Phototropism in flowering plants</vt:lpstr>
      <vt:lpstr>PowerPoint Presentation</vt:lpstr>
      <vt:lpstr>How would IAA affect roots?</vt:lpstr>
      <vt:lpstr>PowerPoint Presentation</vt:lpstr>
      <vt:lpstr>Gravitropism</vt:lpstr>
      <vt:lpstr>Gravitropism in flowering  plants – roots https://www.youtube.com/watch?v=pi3P3uJOsN4</vt:lpstr>
      <vt:lpstr>Gravitropism in flowering  plants - roots</vt:lpstr>
      <vt:lpstr>Gravitropism in flowering  plants - shoots</vt:lpstr>
      <vt:lpstr>Role of IAA in elongation growth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  Organisms respond to changes in their internal and external environments</dc:title>
  <dc:creator>Debbie Haggar</dc:creator>
  <cp:lastModifiedBy>Deborah Haggar</cp:lastModifiedBy>
  <cp:revision>63</cp:revision>
  <dcterms:created xsi:type="dcterms:W3CDTF">2016-10-30T12:25:36Z</dcterms:created>
  <dcterms:modified xsi:type="dcterms:W3CDTF">2016-11-30T11:19:02Z</dcterms:modified>
</cp:coreProperties>
</file>