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30" r:id="rId3"/>
    <p:sldId id="431" r:id="rId4"/>
    <p:sldId id="283" r:id="rId5"/>
    <p:sldId id="269" r:id="rId6"/>
    <p:sldId id="418" r:id="rId7"/>
    <p:sldId id="416" r:id="rId8"/>
    <p:sldId id="366" r:id="rId9"/>
    <p:sldId id="432" r:id="rId10"/>
    <p:sldId id="433" r:id="rId11"/>
    <p:sldId id="370" r:id="rId12"/>
    <p:sldId id="379" r:id="rId13"/>
    <p:sldId id="380" r:id="rId14"/>
    <p:sldId id="434" r:id="rId15"/>
    <p:sldId id="3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676" autoAdjust="0"/>
  </p:normalViewPr>
  <p:slideViewPr>
    <p:cSldViewPr>
      <p:cViewPr varScale="1">
        <p:scale>
          <a:sx n="112" d="100"/>
          <a:sy n="112" d="100"/>
        </p:scale>
        <p:origin x="1584"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3ADE7-9698-4EDD-9FE6-AF10E63336FC}" type="datetimeFigureOut">
              <a:rPr lang="en-GB" smtClean="0"/>
              <a:t>30/11/2016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54702-67B4-44B7-BBAC-AA9262D36625}" type="slidenum">
              <a:rPr lang="en-GB" smtClean="0"/>
              <a:t>‹#›</a:t>
            </a:fld>
            <a:endParaRPr lang="en-GB"/>
          </a:p>
        </p:txBody>
      </p:sp>
    </p:spTree>
    <p:extLst>
      <p:ext uri="{BB962C8B-B14F-4D97-AF65-F5344CB8AC3E}">
        <p14:creationId xmlns:p14="http://schemas.microsoft.com/office/powerpoint/2010/main" val="29885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15586EE-E837-46A0-BCD0-3BCDB048F26B}" type="slidenum">
              <a:rPr lang="en-GB" altLang="en-US"/>
              <a:pPr fontAlgn="base">
                <a:spcBef>
                  <a:spcPct val="0"/>
                </a:spcBef>
                <a:spcAft>
                  <a:spcPct val="0"/>
                </a:spcAft>
              </a:pPr>
              <a:t>6</a:t>
            </a:fld>
            <a:endParaRPr lang="en-GB" altLang="en-US"/>
          </a:p>
        </p:txBody>
      </p:sp>
      <p:sp>
        <p:nvSpPr>
          <p:cNvPr id="32771"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mtClean="0"/>
              <a:t>Boardworks A2 Biology </a:t>
            </a:r>
          </a:p>
          <a:p>
            <a:pPr fontAlgn="base">
              <a:spcBef>
                <a:spcPct val="0"/>
              </a:spcBef>
              <a:spcAft>
                <a:spcPct val="0"/>
              </a:spcAft>
            </a:pPr>
            <a:r>
              <a:rPr lang="en-GB" altLang="en-US" smtClean="0"/>
              <a:t>The Nervous System</a:t>
            </a:r>
          </a:p>
        </p:txBody>
      </p:sp>
      <p:sp>
        <p:nvSpPr>
          <p:cNvPr id="327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3"/>
          <p:cNvSpPr>
            <a:spLocks noGrp="1" noChangeArrowheads="1"/>
          </p:cNvSpPr>
          <p:nvPr>
            <p:ph type="body" idx="1"/>
          </p:nvPr>
        </p:nvSpPr>
        <p:spPr bwMode="auto">
          <a:xfrm>
            <a:off x="913970" y="4342666"/>
            <a:ext cx="5030061"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smtClean="0"/>
              <a:t>Photo credit: </a:t>
            </a:r>
            <a:r>
              <a:rPr lang="en-GB" altLang="en-US" smtClean="0"/>
              <a:t>Steve Gschemeissner / Science Photo Library</a:t>
            </a:r>
            <a:endParaRPr lang="en-US" altLang="en-US" smtClean="0"/>
          </a:p>
          <a:p>
            <a:pPr>
              <a:spcBef>
                <a:spcPct val="0"/>
              </a:spcBef>
            </a:pPr>
            <a:r>
              <a:rPr lang="en-US" altLang="en-US" smtClean="0"/>
              <a:t>Coloured scanning electron micrograph (SEM) of nerve cells, known as neurones. Nerve cells occur in the brain, spinal cord, and in ganglia. Each nerve cell has a large cell body (brown) with several long processes extending from it. The processes usually consist of one thicker axon and several thinner branched dendrites. The dendrites collect information in the form of nerve impulses from other nerve cells and pass it to the cell body. This information is interpreted by the cell body, and then passed on along the axon. In this way neurones allow information to be rapidly received, interpreted, and relayed around the body. Magnification: unknown.</a:t>
            </a:r>
            <a:br>
              <a:rPr lang="en-US" altLang="en-US" smtClean="0"/>
            </a:br>
            <a:endParaRPr lang="en-GB" altLang="en-US" smtClean="0"/>
          </a:p>
        </p:txBody>
      </p:sp>
    </p:spTree>
    <p:extLst>
      <p:ext uri="{BB962C8B-B14F-4D97-AF65-F5344CB8AC3E}">
        <p14:creationId xmlns:p14="http://schemas.microsoft.com/office/powerpoint/2010/main" val="277398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CED8788-7355-456C-8A43-0BA9389CA7AA}" type="slidenum">
              <a:rPr lang="en-US" altLang="en-US"/>
              <a:pPr fontAlgn="base">
                <a:spcBef>
                  <a:spcPct val="0"/>
                </a:spcBef>
                <a:spcAft>
                  <a:spcPct val="0"/>
                </a:spcAft>
              </a:pPr>
              <a:t>8</a:t>
            </a:fld>
            <a:endParaRPr lang="en-US" altLang="en-US"/>
          </a:p>
        </p:txBody>
      </p:sp>
      <p:sp>
        <p:nvSpPr>
          <p:cNvPr id="38915" name="Rectangle 8"/>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mtClean="0"/>
              <a:t>Boardworks GCSE Science: Biology </a:t>
            </a:r>
          </a:p>
          <a:p>
            <a:pPr fontAlgn="base">
              <a:spcBef>
                <a:spcPct val="0"/>
              </a:spcBef>
              <a:spcAft>
                <a:spcPct val="0"/>
              </a:spcAft>
            </a:pPr>
            <a:r>
              <a:rPr lang="en-GB" altLang="en-US" smtClean="0"/>
              <a:t>Electrical Signals</a:t>
            </a:r>
          </a:p>
        </p:txBody>
      </p:sp>
      <p:sp>
        <p:nvSpPr>
          <p:cNvPr id="389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Tree>
    <p:extLst>
      <p:ext uri="{BB962C8B-B14F-4D97-AF65-F5344CB8AC3E}">
        <p14:creationId xmlns:p14="http://schemas.microsoft.com/office/powerpoint/2010/main" val="64970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8AB634F-2935-43EF-8297-810E4CF4389C}" type="slidenum">
              <a:rPr lang="en-GB" altLang="en-US"/>
              <a:pPr fontAlgn="base">
                <a:spcBef>
                  <a:spcPct val="0"/>
                </a:spcBef>
                <a:spcAft>
                  <a:spcPct val="0"/>
                </a:spcAft>
              </a:pPr>
              <a:t>15</a:t>
            </a:fld>
            <a:endParaRPr lang="en-GB" altLang="en-US"/>
          </a:p>
        </p:txBody>
      </p:sp>
      <p:sp>
        <p:nvSpPr>
          <p:cNvPr id="44035" name="Rectangle 10"/>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mtClean="0"/>
              <a:t>Boardworks A2 Biology </a:t>
            </a:r>
          </a:p>
          <a:p>
            <a:pPr fontAlgn="base">
              <a:spcBef>
                <a:spcPct val="0"/>
              </a:spcBef>
              <a:spcAft>
                <a:spcPct val="0"/>
              </a:spcAft>
            </a:pPr>
            <a:r>
              <a:rPr lang="en-GB" altLang="en-US" smtClean="0"/>
              <a:t>The Nervous System</a:t>
            </a:r>
          </a:p>
        </p:txBody>
      </p:sp>
      <p:sp>
        <p:nvSpPr>
          <p:cNvPr id="440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Tree>
    <p:extLst>
      <p:ext uri="{BB962C8B-B14F-4D97-AF65-F5344CB8AC3E}">
        <p14:creationId xmlns:p14="http://schemas.microsoft.com/office/powerpoint/2010/main" val="3277467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60510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8371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32110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5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329087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78511A-FDD4-4026-9BDC-F7EA21136415}" type="datetimeFigureOut">
              <a:rPr lang="en-GB" smtClean="0"/>
              <a:t>30/11/2016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90638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78511A-FDD4-4026-9BDC-F7EA21136415}"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51697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78511A-FDD4-4026-9BDC-F7EA21136415}" type="datetimeFigureOut">
              <a:rPr lang="en-GB" smtClean="0"/>
              <a:t>30/11/2016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91083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78511A-FDD4-4026-9BDC-F7EA21136415}" type="datetimeFigureOut">
              <a:rPr lang="en-GB" smtClean="0"/>
              <a:t>30/11/2016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50896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8511A-FDD4-4026-9BDC-F7EA21136415}" type="datetimeFigureOut">
              <a:rPr lang="en-GB" smtClean="0"/>
              <a:t>30/11/2016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72607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8511A-FDD4-4026-9BDC-F7EA21136415}"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109418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78511A-FDD4-4026-9BDC-F7EA21136415}" type="datetimeFigureOut">
              <a:rPr lang="en-GB" smtClean="0"/>
              <a:t>30/11/2016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E39BDB-0D2F-4984-85B1-5C83A05FCD2B}" type="slidenum">
              <a:rPr lang="en-GB" smtClean="0"/>
              <a:t>‹#›</a:t>
            </a:fld>
            <a:endParaRPr lang="en-GB"/>
          </a:p>
        </p:txBody>
      </p:sp>
    </p:spTree>
    <p:extLst>
      <p:ext uri="{BB962C8B-B14F-4D97-AF65-F5344CB8AC3E}">
        <p14:creationId xmlns:p14="http://schemas.microsoft.com/office/powerpoint/2010/main" val="234757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alpha val="3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78511A-FDD4-4026-9BDC-F7EA21136415}" type="datetimeFigureOut">
              <a:rPr lang="en-GB" smtClean="0"/>
              <a:t>30/11/2016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39BDB-0D2F-4984-85B1-5C83A05FCD2B}" type="slidenum">
              <a:rPr lang="en-GB" smtClean="0"/>
              <a:t>‹#›</a:t>
            </a:fld>
            <a:endParaRPr lang="en-GB"/>
          </a:p>
        </p:txBody>
      </p:sp>
    </p:spTree>
    <p:extLst>
      <p:ext uri="{BB962C8B-B14F-4D97-AF65-F5344CB8AC3E}">
        <p14:creationId xmlns:p14="http://schemas.microsoft.com/office/powerpoint/2010/main" val="167844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6.jpeg"/><Relationship Id="rId5" Type="http://schemas.openxmlformats.org/officeDocument/2006/relationships/hyperlink" Target="http://www.youtube.com/watch?v=4M82WwFACLg" TargetMode="External"/><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1-wsFt2Um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youtube.com/watch?v=YRwPMICvbT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3.6.2  Nervous </a:t>
            </a:r>
            <a:r>
              <a:rPr lang="en-GB" dirty="0" smtClean="0"/>
              <a:t>coordination</a:t>
            </a:r>
            <a:endParaRPr lang="en-GB" dirty="0"/>
          </a:p>
        </p:txBody>
      </p:sp>
      <p:sp>
        <p:nvSpPr>
          <p:cNvPr id="3" name="Subtitle 2"/>
          <p:cNvSpPr>
            <a:spLocks noGrp="1"/>
          </p:cNvSpPr>
          <p:nvPr>
            <p:ph type="subTitle" idx="1"/>
          </p:nvPr>
        </p:nvSpPr>
        <p:spPr/>
        <p:txBody>
          <a:bodyPr/>
          <a:lstStyle/>
          <a:p>
            <a:endParaRPr lang="en-GB"/>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32656"/>
            <a:ext cx="3507135" cy="204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573016"/>
            <a:ext cx="4610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66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GB" dirty="0" smtClean="0"/>
              <a:t>Neurones</a:t>
            </a:r>
            <a:endParaRPr lang="en-GB" dirty="0"/>
          </a:p>
        </p:txBody>
      </p:sp>
      <p:sp>
        <p:nvSpPr>
          <p:cNvPr id="3" name="Content Placeholder 2"/>
          <p:cNvSpPr>
            <a:spLocks noGrp="1"/>
          </p:cNvSpPr>
          <p:nvPr>
            <p:ph idx="1"/>
          </p:nvPr>
        </p:nvSpPr>
        <p:spPr>
          <a:xfrm>
            <a:off x="0" y="980728"/>
            <a:ext cx="8820472" cy="5328592"/>
          </a:xfrm>
        </p:spPr>
        <p:txBody>
          <a:bodyPr>
            <a:normAutofit fontScale="92500" lnSpcReduction="10000"/>
          </a:bodyPr>
          <a:lstStyle/>
          <a:p>
            <a:r>
              <a:rPr lang="en-GB" dirty="0"/>
              <a:t>The sensory </a:t>
            </a:r>
            <a:r>
              <a:rPr lang="en-GB" dirty="0" smtClean="0"/>
              <a:t>neurone – transmit nerve impulses from a receptor to an </a:t>
            </a:r>
            <a:r>
              <a:rPr lang="en-GB" dirty="0" err="1" smtClean="0"/>
              <a:t>intemediate</a:t>
            </a:r>
            <a:r>
              <a:rPr lang="en-GB" dirty="0" smtClean="0"/>
              <a:t> or motor neurone. They one </a:t>
            </a:r>
            <a:r>
              <a:rPr lang="en-GB" dirty="0" err="1" smtClean="0"/>
              <a:t>dendron</a:t>
            </a:r>
            <a:r>
              <a:rPr lang="en-GB" dirty="0" smtClean="0"/>
              <a:t>, which is often very long, carries the impulse towards the cell body and one axon which </a:t>
            </a:r>
            <a:r>
              <a:rPr lang="en-GB" dirty="0"/>
              <a:t>carries the </a:t>
            </a:r>
            <a:r>
              <a:rPr lang="en-GB" dirty="0" smtClean="0"/>
              <a:t>impulse away from the cell body </a:t>
            </a:r>
            <a:endParaRPr lang="en-GB" dirty="0"/>
          </a:p>
          <a:p>
            <a:r>
              <a:rPr lang="en-GB" dirty="0"/>
              <a:t>The motor </a:t>
            </a:r>
            <a:r>
              <a:rPr lang="en-GB" dirty="0" smtClean="0"/>
              <a:t>neurone – transmit nerve impulse from an intermediate to an effector. Have long axon and short dendrites</a:t>
            </a:r>
            <a:endParaRPr lang="en-GB" dirty="0"/>
          </a:p>
          <a:p>
            <a:r>
              <a:rPr lang="en-GB" dirty="0"/>
              <a:t>The </a:t>
            </a:r>
            <a:r>
              <a:rPr lang="en-GB" dirty="0" err="1" smtClean="0"/>
              <a:t>intemediate</a:t>
            </a:r>
            <a:r>
              <a:rPr lang="en-GB" dirty="0" smtClean="0"/>
              <a:t> (relay) neurone – transmit impulses between neurones. They have short </a:t>
            </a:r>
          </a:p>
          <a:p>
            <a:pPr marL="0" indent="0">
              <a:buNone/>
            </a:pPr>
            <a:r>
              <a:rPr lang="en-GB" dirty="0" smtClean="0"/>
              <a:t>processes</a:t>
            </a:r>
            <a:endParaRPr lang="en-GB" dirty="0"/>
          </a:p>
          <a:p>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962177"/>
            <a:ext cx="2689726" cy="180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861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u="sng" dirty="0" smtClean="0"/>
              <a:t>The motor neurone</a:t>
            </a:r>
            <a:endParaRPr lang="en-GB" u="sng" dirty="0"/>
          </a:p>
        </p:txBody>
      </p:sp>
      <p:sp>
        <p:nvSpPr>
          <p:cNvPr id="3" name="Content Placeholder 2"/>
          <p:cNvSpPr>
            <a:spLocks noGrp="1"/>
          </p:cNvSpPr>
          <p:nvPr>
            <p:ph idx="1"/>
          </p:nvPr>
        </p:nvSpPr>
        <p:spPr>
          <a:xfrm>
            <a:off x="395536" y="1268760"/>
            <a:ext cx="8424936" cy="1992681"/>
          </a:xfrm>
        </p:spPr>
        <p:txBody>
          <a:bodyPr>
            <a:normAutofit fontScale="92500" lnSpcReduction="10000"/>
          </a:bodyPr>
          <a:lstStyle/>
          <a:p>
            <a:r>
              <a:rPr lang="en-US" altLang="en-US" dirty="0">
                <a:solidFill>
                  <a:srgbClr val="10BC45"/>
                </a:solidFill>
                <a:latin typeface="Calibri" panose="020F0502020204030204" pitchFamily="34" charset="0"/>
              </a:rPr>
              <a:t>Motor </a:t>
            </a:r>
            <a:r>
              <a:rPr lang="en-US" altLang="en-US" dirty="0" err="1">
                <a:solidFill>
                  <a:srgbClr val="10BC45"/>
                </a:solidFill>
                <a:latin typeface="Calibri" panose="020F0502020204030204" pitchFamily="34" charset="0"/>
              </a:rPr>
              <a:t>neurones</a:t>
            </a:r>
            <a:r>
              <a:rPr lang="en-US" altLang="en-US" dirty="0">
                <a:latin typeface="Calibri" panose="020F0502020204030204" pitchFamily="34" charset="0"/>
              </a:rPr>
              <a:t> </a:t>
            </a:r>
            <a:r>
              <a:rPr lang="en-GB" altLang="en-US" dirty="0">
                <a:latin typeface="Calibri" panose="020F0502020204030204" pitchFamily="34" charset="0"/>
              </a:rPr>
              <a:t>transmit messages from the brain and spinal cord to the muscles and glands.</a:t>
            </a:r>
          </a:p>
          <a:p>
            <a:r>
              <a:rPr lang="en-GB" dirty="0" smtClean="0"/>
              <a:t>You should be able to draw and label a motor neurone</a:t>
            </a:r>
            <a:endParaRPr lang="en-GB" dirty="0"/>
          </a:p>
        </p:txBody>
      </p:sp>
      <p:pic>
        <p:nvPicPr>
          <p:cNvPr id="7170" name="Picture 2" descr="http://upload.wikimedia.org/wikipedia/commons/thumb/b/b5/Neuron.svg/400px-Neur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636912"/>
            <a:ext cx="455492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motor neur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5377" y="5277746"/>
            <a:ext cx="3245173" cy="11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stretch>
            <a:fillRect/>
          </a:stretch>
        </p:blipFill>
        <p:spPr>
          <a:xfrm>
            <a:off x="-2128" y="3236188"/>
            <a:ext cx="4091940" cy="2065020"/>
          </a:xfrm>
          <a:prstGeom prst="rect">
            <a:avLst/>
          </a:prstGeom>
        </p:spPr>
      </p:pic>
    </p:spTree>
    <p:extLst>
      <p:ext uri="{BB962C8B-B14F-4D97-AF65-F5344CB8AC3E}">
        <p14:creationId xmlns:p14="http://schemas.microsoft.com/office/powerpoint/2010/main" val="625077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8291264" cy="6009531"/>
          </a:xfrm>
        </p:spPr>
        <p:txBody>
          <a:bodyPr>
            <a:normAutofit fontScale="92500" lnSpcReduction="20000"/>
          </a:bodyPr>
          <a:lstStyle/>
          <a:p>
            <a:endParaRPr lang="en-GB" dirty="0" smtClean="0"/>
          </a:p>
          <a:p>
            <a:endParaRPr lang="en-GB" dirty="0"/>
          </a:p>
          <a:p>
            <a:endParaRPr lang="en-GB" dirty="0" smtClean="0"/>
          </a:p>
          <a:p>
            <a:pPr marL="342900" lvl="1" indent="-342900">
              <a:buFont typeface="Arial" pitchFamily="34" charset="0"/>
              <a:buChar char="•"/>
            </a:pPr>
            <a:r>
              <a:rPr lang="en-GB" b="1" dirty="0" smtClean="0"/>
              <a:t>Cell Body </a:t>
            </a:r>
            <a:r>
              <a:rPr lang="en-GB" dirty="0" smtClean="0"/>
              <a:t>– contains all the usual organelles including a nucleus and large amounts of </a:t>
            </a:r>
            <a:r>
              <a:rPr lang="en-GB" dirty="0"/>
              <a:t>rough ER needed to make neurotransmitter </a:t>
            </a:r>
            <a:r>
              <a:rPr lang="en-GB" dirty="0" smtClean="0"/>
              <a:t>substances</a:t>
            </a:r>
          </a:p>
          <a:p>
            <a:pPr marL="742950" lvl="2" indent="-342900"/>
            <a:r>
              <a:rPr lang="en-GB" dirty="0"/>
              <a:t>In the cytoplasm ribosomes group together to form Nissl granules which make neurotransmitter substances</a:t>
            </a:r>
          </a:p>
          <a:p>
            <a:r>
              <a:rPr lang="en-GB" b="1" dirty="0" err="1" smtClean="0"/>
              <a:t>Dendrons</a:t>
            </a:r>
            <a:r>
              <a:rPr lang="en-GB" dirty="0" smtClean="0"/>
              <a:t> </a:t>
            </a:r>
            <a:r>
              <a:rPr lang="en-GB" dirty="0"/>
              <a:t>- extensions from cell body </a:t>
            </a:r>
            <a:r>
              <a:rPr lang="en-GB" dirty="0" smtClean="0"/>
              <a:t>which subdivide into smaller branched fibres called </a:t>
            </a:r>
            <a:r>
              <a:rPr lang="en-GB" b="1" dirty="0" smtClean="0"/>
              <a:t>dendrites</a:t>
            </a:r>
            <a:r>
              <a:rPr lang="en-GB" dirty="0" smtClean="0"/>
              <a:t>. These carry impulses from other nerve cells to cell body </a:t>
            </a:r>
          </a:p>
          <a:p>
            <a:r>
              <a:rPr lang="en-GB" b="1" dirty="0" smtClean="0"/>
              <a:t>Axon</a:t>
            </a:r>
            <a:r>
              <a:rPr lang="en-GB" dirty="0" smtClean="0"/>
              <a:t> – Long membrane-covered cytoplasmic extensions; </a:t>
            </a:r>
            <a:r>
              <a:rPr lang="en-GB" dirty="0"/>
              <a:t>Transmits impulse </a:t>
            </a:r>
            <a:r>
              <a:rPr lang="en-GB" dirty="0" smtClean="0"/>
              <a:t>away from </a:t>
            </a:r>
            <a:r>
              <a:rPr lang="en-GB" dirty="0"/>
              <a:t>the cell body</a:t>
            </a:r>
          </a:p>
          <a:p>
            <a:pPr marL="514350" indent="-457200"/>
            <a:endParaRPr lang="en-GB" dirty="0"/>
          </a:p>
        </p:txBody>
      </p:sp>
      <p:pic>
        <p:nvPicPr>
          <p:cNvPr id="4" name="Picture 2" descr="http://upload.wikimedia.org/wikipedia/commons/thumb/b/b5/Neuron.svg/400px-Neur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456" y="0"/>
            <a:ext cx="2494452" cy="134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71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652420" cy="6461339"/>
          </a:xfrm>
        </p:spPr>
        <p:txBody>
          <a:bodyPr>
            <a:normAutofit/>
          </a:bodyPr>
          <a:lstStyle/>
          <a:p>
            <a:r>
              <a:rPr lang="en-GB" sz="2800" b="1" dirty="0" smtClean="0"/>
              <a:t>Schwann Cells</a:t>
            </a:r>
            <a:r>
              <a:rPr lang="en-GB" sz="2800" dirty="0" smtClean="0"/>
              <a:t>. – surround the axon </a:t>
            </a:r>
            <a:r>
              <a:rPr lang="en-GB" sz="2800" b="1" dirty="0" smtClean="0"/>
              <a:t>protecting it </a:t>
            </a:r>
            <a:r>
              <a:rPr lang="en-GB" sz="2800" dirty="0" smtClean="0"/>
              <a:t>and providing </a:t>
            </a:r>
            <a:r>
              <a:rPr lang="en-GB" sz="2800" b="1" dirty="0" smtClean="0"/>
              <a:t>electrical insulation. </a:t>
            </a:r>
            <a:r>
              <a:rPr lang="en-GB" sz="2800" dirty="0" smtClean="0"/>
              <a:t>They also carry out </a:t>
            </a:r>
            <a:r>
              <a:rPr lang="en-GB" sz="2800" b="1" dirty="0" smtClean="0"/>
              <a:t>phagocytosis </a:t>
            </a:r>
            <a:r>
              <a:rPr lang="en-GB" sz="2800" dirty="0" smtClean="0"/>
              <a:t>(removing cell debris) and play a part in nerve regeneration.</a:t>
            </a:r>
          </a:p>
          <a:p>
            <a:r>
              <a:rPr lang="en-GB" sz="2800" dirty="0" smtClean="0"/>
              <a:t>They wrap themselves around the axon many times so their membrane is wrapped </a:t>
            </a:r>
            <a:r>
              <a:rPr lang="en-GB" sz="2800" dirty="0"/>
              <a:t>around the axon in tight spiralled layers.</a:t>
            </a:r>
          </a:p>
          <a:p>
            <a:r>
              <a:rPr lang="en-GB" sz="2800" b="1" dirty="0" smtClean="0"/>
              <a:t>Myelin </a:t>
            </a:r>
            <a:r>
              <a:rPr lang="en-GB" sz="2800" b="1" dirty="0"/>
              <a:t>Sheath </a:t>
            </a:r>
            <a:r>
              <a:rPr lang="en-GB" sz="2800" dirty="0"/>
              <a:t>– </a:t>
            </a:r>
            <a:r>
              <a:rPr lang="en-GB" sz="2800" dirty="0" smtClean="0"/>
              <a:t>made of phospholipid membrane of the </a:t>
            </a:r>
            <a:r>
              <a:rPr lang="en-GB" sz="2800" dirty="0" err="1" smtClean="0"/>
              <a:t>schwann</a:t>
            </a:r>
            <a:r>
              <a:rPr lang="en-GB" sz="2800" dirty="0" smtClean="0"/>
              <a:t> cell which covers the axon. Acts as an </a:t>
            </a:r>
            <a:r>
              <a:rPr lang="en-GB" sz="2800" dirty="0"/>
              <a:t>e</a:t>
            </a:r>
            <a:r>
              <a:rPr lang="en-GB" sz="2800" dirty="0" smtClean="0"/>
              <a:t>lectrical insulator. It also speeds up</a:t>
            </a:r>
          </a:p>
          <a:p>
            <a:pPr marL="0" indent="0">
              <a:buNone/>
            </a:pPr>
            <a:r>
              <a:rPr lang="en-GB" sz="2800" dirty="0" smtClean="0"/>
              <a:t> impulse; found only in vertebrate </a:t>
            </a:r>
          </a:p>
          <a:p>
            <a:pPr marL="0" indent="0">
              <a:buNone/>
            </a:pPr>
            <a:r>
              <a:rPr lang="en-GB" sz="2800" dirty="0" smtClean="0"/>
              <a:t>nervous systems. Multi layered lipid </a:t>
            </a:r>
          </a:p>
          <a:p>
            <a:pPr marL="0" indent="0">
              <a:buNone/>
            </a:pPr>
            <a:r>
              <a:rPr lang="en-GB" sz="2800" dirty="0" smtClean="0"/>
              <a:t>Sheath.</a:t>
            </a:r>
            <a:endParaRPr lang="en-GB" sz="2800" dirty="0"/>
          </a:p>
          <a:p>
            <a:endParaRPr lang="en-GB" dirty="0" smtClean="0"/>
          </a:p>
          <a:p>
            <a:endParaRPr lang="en-GB" dirty="0"/>
          </a:p>
          <a:p>
            <a:endParaRPr lang="en-GB" dirty="0" smtClean="0"/>
          </a:p>
          <a:p>
            <a:endParaRPr lang="en-GB" dirty="0"/>
          </a:p>
          <a:p>
            <a:endParaRPr lang="en-GB" dirty="0" smtClean="0"/>
          </a:p>
          <a:p>
            <a:pPr marL="0" indent="0">
              <a:buNone/>
            </a:pPr>
            <a:endParaRPr lang="en-GB" dirty="0"/>
          </a:p>
          <a:p>
            <a:endParaRPr lang="en-GB" dirty="0" smtClean="0"/>
          </a:p>
          <a:p>
            <a:endParaRPr lang="en-GB" dirty="0"/>
          </a:p>
          <a:p>
            <a:endParaRPr lang="en-GB" dirty="0" smtClean="0"/>
          </a:p>
        </p:txBody>
      </p:sp>
      <p:pic>
        <p:nvPicPr>
          <p:cNvPr id="8196" name="Picture 4" descr="Image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93096"/>
            <a:ext cx="3251820" cy="223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76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4923043" cy="6461339"/>
          </a:xfrm>
        </p:spPr>
        <p:txBody>
          <a:bodyPr>
            <a:normAutofit/>
          </a:bodyPr>
          <a:lstStyle/>
          <a:p>
            <a:r>
              <a:rPr lang="en-GB" b="1" dirty="0" smtClean="0"/>
              <a:t>Node </a:t>
            </a:r>
            <a:r>
              <a:rPr lang="en-GB" b="1" dirty="0"/>
              <a:t>of Ranvier </a:t>
            </a:r>
            <a:r>
              <a:rPr lang="en-GB" dirty="0" smtClean="0"/>
              <a:t>–Constrictions between </a:t>
            </a:r>
            <a:r>
              <a:rPr lang="en-GB" dirty="0" err="1" smtClean="0"/>
              <a:t>schwann</a:t>
            </a:r>
            <a:r>
              <a:rPr lang="en-GB" dirty="0" smtClean="0"/>
              <a:t> cells where there is no myelin sheath. They are 2- um long and occur every 1-3mm in humans. </a:t>
            </a:r>
          </a:p>
          <a:p>
            <a:endParaRPr lang="en-GB" dirty="0"/>
          </a:p>
          <a:p>
            <a:r>
              <a:rPr lang="en-GB" b="1" dirty="0" smtClean="0"/>
              <a:t>Axon </a:t>
            </a:r>
            <a:r>
              <a:rPr lang="en-GB" b="1" dirty="0"/>
              <a:t>Terminals </a:t>
            </a:r>
            <a:r>
              <a:rPr lang="en-GB" dirty="0"/>
              <a:t>–axon divides into branches where Synapses arise</a:t>
            </a:r>
          </a:p>
          <a:p>
            <a:endParaRPr lang="en-GB" dirty="0" smtClean="0"/>
          </a:p>
          <a:p>
            <a:pPr marL="0" indent="0">
              <a:buNone/>
            </a:pPr>
            <a:endParaRPr lang="en-GB" dirty="0"/>
          </a:p>
          <a:p>
            <a:endParaRPr lang="en-GB" dirty="0" smtClean="0"/>
          </a:p>
          <a:p>
            <a:endParaRPr lang="en-GB" dirty="0"/>
          </a:p>
          <a:p>
            <a:endParaRPr lang="en-GB" dirty="0" smtClean="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6672"/>
            <a:ext cx="2310614" cy="176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185" y="3140968"/>
            <a:ext cx="37242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19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315913"/>
            <a:ext cx="8229600" cy="1733551"/>
          </a:xfrm>
        </p:spPr>
        <p:txBody>
          <a:bodyPr/>
          <a:lstStyle/>
          <a:p>
            <a:r>
              <a:rPr lang="en-GB" altLang="en-US" dirty="0" smtClean="0"/>
              <a:t>Neurone structure </a:t>
            </a:r>
            <a:r>
              <a:rPr lang="en-GB" altLang="en-US" sz="3200" dirty="0" smtClean="0">
                <a:hlinkClick r:id="rId5"/>
              </a:rPr>
              <a:t>video to 2min 30. </a:t>
            </a:r>
            <a:endParaRPr lang="en-US" altLang="en-US" sz="3200" dirty="0" smtClean="0"/>
          </a:p>
        </p:txBody>
      </p:sp>
      <p:pic>
        <p:nvPicPr>
          <p:cNvPr id="5124" name="ShockwaveFlash1JPG" descr="Nervous_cl_neurone_R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 y="1125538"/>
            <a:ext cx="8699500" cy="5308600"/>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7191"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7"/>
                <a:srcRect/>
                <a:stretch>
                  <a:fillRect/>
                </a:stretch>
              </p:blipFill>
              <p:spPr bwMode="auto">
                <a:xfrm>
                  <a:off x="444500" y="836613"/>
                  <a:ext cx="8699500" cy="60213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99514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 OF COORDINATION</a:t>
            </a:r>
            <a:endParaRPr lang="en-GB" dirty="0"/>
          </a:p>
        </p:txBody>
      </p:sp>
      <p:sp>
        <p:nvSpPr>
          <p:cNvPr id="3" name="Content Placeholder 2"/>
          <p:cNvSpPr>
            <a:spLocks noGrp="1"/>
          </p:cNvSpPr>
          <p:nvPr>
            <p:ph idx="1"/>
          </p:nvPr>
        </p:nvSpPr>
        <p:spPr>
          <a:xfrm>
            <a:off x="251520" y="1340768"/>
            <a:ext cx="8435280" cy="5184576"/>
          </a:xfrm>
        </p:spPr>
        <p:txBody>
          <a:bodyPr>
            <a:normAutofit fontScale="92500" lnSpcReduction="10000"/>
          </a:bodyPr>
          <a:lstStyle/>
          <a:p>
            <a:r>
              <a:rPr lang="en-GB" dirty="0" smtClean="0"/>
              <a:t>The nervous system – uses nerve cells to pass electrical impulses along their length. They stimulate target cells by transmitting neurotransmitters. Communication is </a:t>
            </a:r>
            <a:r>
              <a:rPr lang="en-GB" b="1" dirty="0" smtClean="0"/>
              <a:t>rapid</a:t>
            </a:r>
            <a:r>
              <a:rPr lang="en-GB" dirty="0" smtClean="0"/>
              <a:t>, </a:t>
            </a:r>
            <a:r>
              <a:rPr lang="en-GB" b="1" dirty="0" smtClean="0"/>
              <a:t>short-lived</a:t>
            </a:r>
            <a:r>
              <a:rPr lang="en-GB" dirty="0" smtClean="0"/>
              <a:t> and </a:t>
            </a:r>
            <a:r>
              <a:rPr lang="en-GB" b="1" dirty="0" smtClean="0"/>
              <a:t>restricted to local areas</a:t>
            </a:r>
          </a:p>
          <a:p>
            <a:r>
              <a:rPr lang="en-GB" dirty="0" smtClean="0"/>
              <a:t>The hormonal system – chemicals (hormones) transported in the blood plasma to target cells which have specific receptors on their cell-surface membrane. The change in concentration of hormone stimulates the cells. </a:t>
            </a:r>
            <a:r>
              <a:rPr lang="en-GB" dirty="0"/>
              <a:t>Communication </a:t>
            </a:r>
            <a:r>
              <a:rPr lang="en-GB" dirty="0" smtClean="0"/>
              <a:t>is </a:t>
            </a:r>
            <a:r>
              <a:rPr lang="en-GB" b="1" dirty="0" smtClean="0"/>
              <a:t>slower</a:t>
            </a:r>
            <a:r>
              <a:rPr lang="en-GB" dirty="0" smtClean="0"/>
              <a:t>, </a:t>
            </a:r>
            <a:r>
              <a:rPr lang="en-GB" b="1" dirty="0" smtClean="0"/>
              <a:t>less specific</a:t>
            </a:r>
            <a:r>
              <a:rPr lang="en-GB" dirty="0" smtClean="0"/>
              <a:t>, </a:t>
            </a:r>
            <a:r>
              <a:rPr lang="en-GB" b="1" dirty="0" smtClean="0"/>
              <a:t>long lasting </a:t>
            </a:r>
            <a:r>
              <a:rPr lang="en-GB" dirty="0" smtClean="0"/>
              <a:t>and </a:t>
            </a:r>
            <a:r>
              <a:rPr lang="en-GB" b="1" dirty="0" smtClean="0"/>
              <a:t>widespread.</a:t>
            </a:r>
            <a:r>
              <a:rPr lang="en-GB" dirty="0" smtClean="0"/>
              <a:t> </a:t>
            </a:r>
            <a:endParaRPr lang="en-GB" dirty="0"/>
          </a:p>
        </p:txBody>
      </p:sp>
    </p:spTree>
    <p:extLst>
      <p:ext uri="{BB962C8B-B14F-4D97-AF65-F5344CB8AC3E}">
        <p14:creationId xmlns:p14="http://schemas.microsoft.com/office/powerpoint/2010/main" val="282067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9464267"/>
              </p:ext>
            </p:extLst>
          </p:nvPr>
        </p:nvGraphicFramePr>
        <p:xfrm>
          <a:off x="192219" y="404664"/>
          <a:ext cx="8928992" cy="6020301"/>
        </p:xfrm>
        <a:graphic>
          <a:graphicData uri="http://schemas.openxmlformats.org/drawingml/2006/table">
            <a:tbl>
              <a:tblPr firstRow="1" firstCol="1" bandRow="1">
                <a:tableStyleId>{5C22544A-7EE6-4342-B048-85BDC9FD1C3A}</a:tableStyleId>
              </a:tblPr>
              <a:tblGrid>
                <a:gridCol w="4680520"/>
                <a:gridCol w="4248472"/>
              </a:tblGrid>
              <a:tr h="576065">
                <a:tc>
                  <a:txBody>
                    <a:bodyPr/>
                    <a:lstStyle/>
                    <a:p>
                      <a:pPr marL="0" marR="0">
                        <a:lnSpc>
                          <a:spcPct val="115000"/>
                        </a:lnSpc>
                        <a:spcBef>
                          <a:spcPts val="0"/>
                        </a:spcBef>
                        <a:spcAft>
                          <a:spcPts val="0"/>
                        </a:spcAft>
                      </a:pPr>
                      <a:r>
                        <a:rPr lang="en-GB" sz="2200" u="sng">
                          <a:effectLst/>
                        </a:rPr>
                        <a:t>Hormonal system</a:t>
                      </a:r>
                      <a:endParaRPr lang="en-GB"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200" u="sng">
                          <a:effectLst/>
                        </a:rPr>
                        <a:t>Nervous system</a:t>
                      </a:r>
                      <a:endParaRPr lang="en-GB" sz="1100">
                        <a:effectLst/>
                        <a:latin typeface="Calibri"/>
                        <a:ea typeface="Calibri"/>
                        <a:cs typeface="Times New Roman"/>
                      </a:endParaRPr>
                    </a:p>
                  </a:txBody>
                  <a:tcPr marL="68580" marR="68580" marT="0" marB="0"/>
                </a:tc>
              </a:tr>
              <a:tr h="792088">
                <a:tc>
                  <a:txBody>
                    <a:bodyPr/>
                    <a:lstStyle/>
                    <a:p>
                      <a:pPr marL="0" marR="0">
                        <a:lnSpc>
                          <a:spcPct val="115000"/>
                        </a:lnSpc>
                        <a:spcBef>
                          <a:spcPts val="0"/>
                        </a:spcBef>
                        <a:spcAft>
                          <a:spcPts val="0"/>
                        </a:spcAft>
                      </a:pPr>
                      <a:r>
                        <a:rPr lang="en-GB" sz="2400" dirty="0">
                          <a:effectLst/>
                        </a:rPr>
                        <a:t>Communication is by chemicals called hormones</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u="none" strike="noStrike" dirty="0">
                          <a:effectLst/>
                        </a:rPr>
                        <a:t> </a:t>
                      </a:r>
                      <a:r>
                        <a:rPr lang="en-GB" sz="2400" u="none" strike="noStrike" dirty="0" smtClean="0">
                          <a:effectLst/>
                        </a:rPr>
                        <a:t>Communication is</a:t>
                      </a:r>
                      <a:r>
                        <a:rPr lang="en-GB" sz="2400" u="none" strike="noStrike" baseline="0" dirty="0" smtClean="0">
                          <a:effectLst/>
                        </a:rPr>
                        <a:t> by nerve impulses</a:t>
                      </a:r>
                      <a:endParaRPr lang="en-GB" sz="2400" dirty="0">
                        <a:effectLst/>
                        <a:latin typeface="Calibri"/>
                        <a:ea typeface="Calibri"/>
                        <a:cs typeface="Times New Roman"/>
                      </a:endParaRPr>
                    </a:p>
                  </a:txBody>
                  <a:tcPr marL="68580" marR="68580" marT="0" marB="0"/>
                </a:tc>
              </a:tr>
              <a:tr h="481753">
                <a:tc>
                  <a:txBody>
                    <a:bodyPr/>
                    <a:lstStyle/>
                    <a:p>
                      <a:pPr marL="0" marR="0">
                        <a:lnSpc>
                          <a:spcPct val="115000"/>
                        </a:lnSpc>
                        <a:spcBef>
                          <a:spcPts val="0"/>
                        </a:spcBef>
                        <a:spcAft>
                          <a:spcPts val="0"/>
                        </a:spcAft>
                      </a:pPr>
                      <a:r>
                        <a:rPr lang="en-GB" sz="2400" dirty="0">
                          <a:effectLst/>
                        </a:rPr>
                        <a:t>Transmission is by the blood system</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a:t>
                      </a:r>
                      <a:r>
                        <a:rPr lang="en-GB" sz="2400" dirty="0" smtClean="0">
                          <a:effectLst/>
                        </a:rPr>
                        <a:t>Transmission is by neurones</a:t>
                      </a:r>
                      <a:endParaRPr lang="en-GB" sz="2400" dirty="0">
                        <a:effectLst/>
                        <a:latin typeface="Calibri"/>
                        <a:ea typeface="Calibri"/>
                        <a:cs typeface="Times New Roman"/>
                      </a:endParaRPr>
                    </a:p>
                  </a:txBody>
                  <a:tcPr marL="68580" marR="68580" marT="0" marB="0"/>
                </a:tc>
              </a:tr>
              <a:tr h="481753">
                <a:tc>
                  <a:txBody>
                    <a:bodyPr/>
                    <a:lstStyle/>
                    <a:p>
                      <a:pPr marL="0" marR="0">
                        <a:lnSpc>
                          <a:spcPct val="115000"/>
                        </a:lnSpc>
                        <a:spcBef>
                          <a:spcPts val="0"/>
                        </a:spcBef>
                        <a:spcAft>
                          <a:spcPts val="0"/>
                        </a:spcAft>
                      </a:pPr>
                      <a:r>
                        <a:rPr lang="en-GB" sz="2400" dirty="0">
                          <a:effectLst/>
                        </a:rPr>
                        <a:t> </a:t>
                      </a:r>
                      <a:r>
                        <a:rPr lang="en-GB" sz="2400" dirty="0" smtClean="0">
                          <a:effectLst/>
                        </a:rPr>
                        <a:t>Transmission is usually relatively</a:t>
                      </a:r>
                      <a:r>
                        <a:rPr lang="en-GB" sz="2400" baseline="0" dirty="0" smtClean="0">
                          <a:effectLst/>
                        </a:rPr>
                        <a:t> slow</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a:effectLst/>
                        </a:rPr>
                        <a:t>Transmission is very rapid</a:t>
                      </a:r>
                      <a:endParaRPr lang="en-GB" sz="2400">
                        <a:effectLst/>
                        <a:latin typeface="Calibri"/>
                        <a:ea typeface="Calibri"/>
                        <a:cs typeface="Times New Roman"/>
                      </a:endParaRPr>
                    </a:p>
                  </a:txBody>
                  <a:tcPr marL="68580" marR="68580" marT="0" marB="0"/>
                </a:tc>
              </a:tr>
              <a:tr h="993480">
                <a:tc>
                  <a:txBody>
                    <a:bodyPr/>
                    <a:lstStyle/>
                    <a:p>
                      <a:pPr marL="0" marR="0">
                        <a:lnSpc>
                          <a:spcPct val="115000"/>
                        </a:lnSpc>
                        <a:spcBef>
                          <a:spcPts val="0"/>
                        </a:spcBef>
                        <a:spcAft>
                          <a:spcPts val="0"/>
                        </a:spcAft>
                      </a:pPr>
                      <a:r>
                        <a:rPr lang="en-GB" sz="2400" dirty="0">
                          <a:effectLst/>
                        </a:rPr>
                        <a:t> </a:t>
                      </a:r>
                      <a:r>
                        <a:rPr lang="en-GB" sz="2400" dirty="0" smtClean="0">
                          <a:effectLst/>
                        </a:rPr>
                        <a:t>Hormones travel</a:t>
                      </a:r>
                      <a:r>
                        <a:rPr lang="en-GB" sz="2400" baseline="0" dirty="0" smtClean="0">
                          <a:effectLst/>
                        </a:rPr>
                        <a:t> to all parts of the body, but only target cells respond</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Nerve impulses travel to specific parts of the body</a:t>
                      </a:r>
                      <a:endParaRPr lang="en-GB" sz="2400" dirty="0">
                        <a:effectLst/>
                        <a:latin typeface="Calibri"/>
                        <a:ea typeface="Calibri"/>
                        <a:cs typeface="Times New Roman"/>
                      </a:endParaRPr>
                    </a:p>
                  </a:txBody>
                  <a:tcPr marL="68580" marR="68580" marT="0" marB="0"/>
                </a:tc>
              </a:tr>
              <a:tr h="481753">
                <a:tc>
                  <a:txBody>
                    <a:bodyPr/>
                    <a:lstStyle/>
                    <a:p>
                      <a:pPr marL="0" marR="0">
                        <a:lnSpc>
                          <a:spcPct val="115000"/>
                        </a:lnSpc>
                        <a:spcBef>
                          <a:spcPts val="0"/>
                        </a:spcBef>
                        <a:spcAft>
                          <a:spcPts val="0"/>
                        </a:spcAft>
                      </a:pPr>
                      <a:r>
                        <a:rPr lang="en-GB" sz="2400">
                          <a:effectLst/>
                        </a:rPr>
                        <a:t>Response is widespread</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a:t>
                      </a:r>
                      <a:r>
                        <a:rPr lang="en-GB" sz="2400" dirty="0" smtClean="0">
                          <a:effectLst/>
                        </a:rPr>
                        <a:t>Response is localised</a:t>
                      </a:r>
                      <a:endParaRPr lang="en-GB" sz="2400" dirty="0">
                        <a:effectLst/>
                        <a:latin typeface="Calibri"/>
                        <a:ea typeface="Calibri"/>
                        <a:cs typeface="Times New Roman"/>
                      </a:endParaRPr>
                    </a:p>
                  </a:txBody>
                  <a:tcPr marL="68580" marR="68580" marT="0" marB="0"/>
                </a:tc>
              </a:tr>
              <a:tr h="481753">
                <a:tc>
                  <a:txBody>
                    <a:bodyPr/>
                    <a:lstStyle/>
                    <a:p>
                      <a:pPr marL="0" marR="0">
                        <a:lnSpc>
                          <a:spcPct val="115000"/>
                        </a:lnSpc>
                        <a:spcBef>
                          <a:spcPts val="0"/>
                        </a:spcBef>
                        <a:spcAft>
                          <a:spcPts val="0"/>
                        </a:spcAft>
                      </a:pPr>
                      <a:r>
                        <a:rPr lang="en-GB" sz="2400">
                          <a:effectLst/>
                        </a:rPr>
                        <a:t>Response is slow</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a:t>
                      </a:r>
                      <a:r>
                        <a:rPr lang="en-GB" sz="2400" dirty="0" smtClean="0">
                          <a:effectLst/>
                        </a:rPr>
                        <a:t>Response</a:t>
                      </a:r>
                      <a:r>
                        <a:rPr lang="en-GB" sz="2400" baseline="0" dirty="0" smtClean="0">
                          <a:effectLst/>
                        </a:rPr>
                        <a:t> is rapid</a:t>
                      </a:r>
                      <a:endParaRPr lang="en-GB" sz="2400" dirty="0">
                        <a:effectLst/>
                        <a:latin typeface="Calibri"/>
                        <a:ea typeface="Calibri"/>
                        <a:cs typeface="Times New Roman"/>
                      </a:endParaRPr>
                    </a:p>
                  </a:txBody>
                  <a:tcPr marL="68580" marR="68580" marT="0" marB="0"/>
                </a:tc>
              </a:tr>
              <a:tr h="481753">
                <a:tc>
                  <a:txBody>
                    <a:bodyPr/>
                    <a:lstStyle/>
                    <a:p>
                      <a:pPr marL="0" marR="0">
                        <a:lnSpc>
                          <a:spcPct val="115000"/>
                        </a:lnSpc>
                        <a:spcBef>
                          <a:spcPts val="0"/>
                        </a:spcBef>
                        <a:spcAft>
                          <a:spcPts val="0"/>
                        </a:spcAft>
                      </a:pPr>
                      <a:r>
                        <a:rPr lang="en-GB" sz="2400">
                          <a:effectLst/>
                        </a:rPr>
                        <a:t>Response is long lasting</a:t>
                      </a:r>
                      <a:endParaRPr lang="en-GB"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 </a:t>
                      </a:r>
                      <a:r>
                        <a:rPr lang="en-GB" sz="2400" dirty="0" smtClean="0">
                          <a:effectLst/>
                        </a:rPr>
                        <a:t>Response is short lived</a:t>
                      </a:r>
                      <a:endParaRPr lang="en-GB" sz="2400" dirty="0">
                        <a:effectLst/>
                        <a:latin typeface="Calibri"/>
                        <a:ea typeface="Calibri"/>
                        <a:cs typeface="Times New Roman"/>
                      </a:endParaRPr>
                    </a:p>
                  </a:txBody>
                  <a:tcPr marL="68580" marR="68580" marT="0" marB="0"/>
                </a:tc>
              </a:tr>
              <a:tr h="481753">
                <a:tc>
                  <a:txBody>
                    <a:bodyPr/>
                    <a:lstStyle/>
                    <a:p>
                      <a:pPr marL="0" marR="0">
                        <a:lnSpc>
                          <a:spcPct val="115000"/>
                        </a:lnSpc>
                        <a:spcBef>
                          <a:spcPts val="0"/>
                        </a:spcBef>
                        <a:spcAft>
                          <a:spcPts val="0"/>
                        </a:spcAft>
                      </a:pPr>
                      <a:r>
                        <a:rPr lang="en-GB" sz="2400" dirty="0">
                          <a:effectLst/>
                        </a:rPr>
                        <a:t> </a:t>
                      </a:r>
                      <a:r>
                        <a:rPr lang="en-GB" sz="2400" dirty="0" smtClean="0">
                          <a:effectLst/>
                        </a:rPr>
                        <a:t>Effect may be permanent and irreversible</a:t>
                      </a:r>
                      <a:endParaRPr lang="en-GB"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400" dirty="0">
                          <a:effectLst/>
                        </a:rPr>
                        <a:t>Effect is temporary and reversible</a:t>
                      </a:r>
                      <a:endParaRPr lang="en-GB"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797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776"/>
            <a:ext cx="8229600" cy="1143000"/>
          </a:xfrm>
        </p:spPr>
        <p:txBody>
          <a:bodyPr>
            <a:normAutofit/>
          </a:bodyPr>
          <a:lstStyle/>
          <a:p>
            <a:r>
              <a:rPr lang="en-GB" u="sng" dirty="0" smtClean="0"/>
              <a:t>3.6.2.1   Nerve Impulses spec</a:t>
            </a:r>
            <a:endParaRPr lang="en-GB" u="sng" dirty="0"/>
          </a:p>
        </p:txBody>
      </p:sp>
      <p:sp>
        <p:nvSpPr>
          <p:cNvPr id="3" name="Content Placeholder 2"/>
          <p:cNvSpPr>
            <a:spLocks noGrp="1"/>
          </p:cNvSpPr>
          <p:nvPr>
            <p:ph idx="1"/>
          </p:nvPr>
        </p:nvSpPr>
        <p:spPr>
          <a:xfrm>
            <a:off x="179512" y="1052736"/>
            <a:ext cx="8856984" cy="5445224"/>
          </a:xfrm>
        </p:spPr>
        <p:txBody>
          <a:bodyPr>
            <a:normAutofit fontScale="85000" lnSpcReduction="20000"/>
          </a:bodyPr>
          <a:lstStyle/>
          <a:p>
            <a:r>
              <a:rPr lang="en-GB" dirty="0"/>
              <a:t>The structure of a myelinated motor neurone. </a:t>
            </a:r>
            <a:endParaRPr lang="en-GB" dirty="0" smtClean="0"/>
          </a:p>
          <a:p>
            <a:r>
              <a:rPr lang="en-GB" dirty="0" smtClean="0"/>
              <a:t>The </a:t>
            </a:r>
            <a:r>
              <a:rPr lang="en-GB" dirty="0"/>
              <a:t>establishment of a resting potential in terms of differential membrane permeability, electrochemical gradients and the movement of sodium ions and potassium ions. </a:t>
            </a:r>
            <a:endParaRPr lang="en-GB" dirty="0" smtClean="0"/>
          </a:p>
          <a:p>
            <a:r>
              <a:rPr lang="en-GB" dirty="0" smtClean="0"/>
              <a:t>Changes </a:t>
            </a:r>
            <a:r>
              <a:rPr lang="en-GB" dirty="0"/>
              <a:t>in membrane permeability lead to depolarisation and the generation of an action potential. </a:t>
            </a:r>
            <a:endParaRPr lang="en-GB" dirty="0" smtClean="0"/>
          </a:p>
          <a:p>
            <a:r>
              <a:rPr lang="en-GB" dirty="0" smtClean="0"/>
              <a:t>The </a:t>
            </a:r>
            <a:r>
              <a:rPr lang="en-GB" dirty="0"/>
              <a:t>all-or-nothing principle. The passage of an action potential along non-myelinated and myelinated axons, resulting in nerve impulses. </a:t>
            </a:r>
            <a:endParaRPr lang="en-GB" dirty="0" smtClean="0"/>
          </a:p>
          <a:p>
            <a:r>
              <a:rPr lang="en-GB" dirty="0" smtClean="0"/>
              <a:t>The </a:t>
            </a:r>
            <a:r>
              <a:rPr lang="en-GB" dirty="0"/>
              <a:t>nature and importance of the refractory period in producing discrete impulses and in limiting the frequency of impulse transmission. </a:t>
            </a:r>
            <a:endParaRPr lang="en-GB" dirty="0" smtClean="0"/>
          </a:p>
          <a:p>
            <a:r>
              <a:rPr lang="en-GB" dirty="0" smtClean="0"/>
              <a:t>Factors </a:t>
            </a:r>
            <a:r>
              <a:rPr lang="en-GB" dirty="0"/>
              <a:t>affecting the speed of conductance: myelination and </a:t>
            </a:r>
            <a:r>
              <a:rPr lang="en-GB" dirty="0" err="1"/>
              <a:t>saltatory</a:t>
            </a:r>
            <a:r>
              <a:rPr lang="en-GB" dirty="0"/>
              <a:t> conduction; axon diameter; temperature.</a:t>
            </a:r>
          </a:p>
          <a:p>
            <a:endParaRPr lang="en-GB" dirty="0"/>
          </a:p>
        </p:txBody>
      </p:sp>
    </p:spTree>
    <p:extLst>
      <p:ext uri="{BB962C8B-B14F-4D97-AF65-F5344CB8AC3E}">
        <p14:creationId xmlns:p14="http://schemas.microsoft.com/office/powerpoint/2010/main" val="1309631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t>Why is a nervous system a good idea?</a:t>
            </a:r>
            <a:endParaRPr lang="en-GB" u="sng" dirty="0"/>
          </a:p>
        </p:txBody>
      </p:sp>
      <p:sp>
        <p:nvSpPr>
          <p:cNvPr id="3" name="Content Placeholder 2"/>
          <p:cNvSpPr>
            <a:spLocks noGrp="1"/>
          </p:cNvSpPr>
          <p:nvPr>
            <p:ph idx="1"/>
          </p:nvPr>
        </p:nvSpPr>
        <p:spPr>
          <a:xfrm>
            <a:off x="457200" y="908721"/>
            <a:ext cx="6563072" cy="5925244"/>
          </a:xfrm>
        </p:spPr>
        <p:txBody>
          <a:bodyPr>
            <a:normAutofit fontScale="92500" lnSpcReduction="10000"/>
          </a:bodyPr>
          <a:lstStyle/>
          <a:p>
            <a:r>
              <a:rPr lang="en-GB" dirty="0" smtClean="0"/>
              <a:t>The internal and external environments constantly change.</a:t>
            </a:r>
          </a:p>
          <a:p>
            <a:r>
              <a:rPr lang="en-GB" dirty="0" smtClean="0"/>
              <a:t>The changes in the environment are known as stimuli and can change the working of the body (enzymes </a:t>
            </a:r>
            <a:r>
              <a:rPr lang="en-GB" dirty="0" err="1" smtClean="0"/>
              <a:t>etc</a:t>
            </a:r>
            <a:r>
              <a:rPr lang="en-GB" dirty="0" smtClean="0"/>
              <a:t>).</a:t>
            </a:r>
          </a:p>
          <a:p>
            <a:r>
              <a:rPr lang="en-GB" dirty="0" smtClean="0"/>
              <a:t>Temperature, concentration of respiratory gases, chemical concentrations of nutrients, pH are examples of stimuli.</a:t>
            </a:r>
          </a:p>
          <a:p>
            <a:r>
              <a:rPr lang="en-GB" dirty="0" smtClean="0"/>
              <a:t>We must receive the information via receptors and respond to the changes via effectors and therefore maintain a norm.</a:t>
            </a:r>
            <a:endParaRPr lang="en-GB" dirty="0"/>
          </a:p>
        </p:txBody>
      </p:sp>
      <p:pic>
        <p:nvPicPr>
          <p:cNvPr id="2050" name="Picture 2" descr="http://4.bp.blogspot.com/-rDwLhe3nUF0/TyU9mQHdCwI/AAAAAAAAAQY/xHawEEUi1nY/s1600/Screen+Shot+2012-01-29+at+7.34.03+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1185640"/>
            <a:ext cx="190500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3"/>
          <p:cNvSpPr>
            <a:spLocks noGrp="1" noChangeArrowheads="1"/>
          </p:cNvSpPr>
          <p:nvPr>
            <p:ph type="title" idx="4294967295"/>
          </p:nvPr>
        </p:nvSpPr>
        <p:spPr>
          <a:xfrm>
            <a:off x="457200" y="0"/>
            <a:ext cx="8229600" cy="952500"/>
          </a:xfrm>
        </p:spPr>
        <p:txBody>
          <a:bodyPr/>
          <a:lstStyle/>
          <a:p>
            <a:r>
              <a:rPr lang="en-GB" altLang="en-US" dirty="0" smtClean="0">
                <a:latin typeface="Calibri" panose="020F0502020204030204" pitchFamily="34" charset="0"/>
              </a:rPr>
              <a:t>The human nervous system</a:t>
            </a:r>
          </a:p>
        </p:txBody>
      </p:sp>
      <p:sp>
        <p:nvSpPr>
          <p:cNvPr id="11267" name="Text Box 33"/>
          <p:cNvSpPr txBox="1">
            <a:spLocks noChangeArrowheads="1"/>
          </p:cNvSpPr>
          <p:nvPr/>
        </p:nvSpPr>
        <p:spPr bwMode="auto">
          <a:xfrm>
            <a:off x="352425" y="823913"/>
            <a:ext cx="4213225" cy="2308324"/>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400" dirty="0"/>
              <a:t>The </a:t>
            </a:r>
            <a:r>
              <a:rPr lang="en-GB" altLang="en-US" sz="2400" b="1" dirty="0">
                <a:solidFill>
                  <a:srgbClr val="10BC45"/>
                </a:solidFill>
              </a:rPr>
              <a:t>nervous system</a:t>
            </a:r>
            <a:r>
              <a:rPr lang="en-GB" altLang="en-US" sz="2400" dirty="0"/>
              <a:t> is a highly organized system of nervous tissue that detects, relays and co-ordinates information about an organism’s internal and external environment.</a:t>
            </a:r>
            <a:endParaRPr lang="en-US" altLang="en-US" sz="2400" dirty="0"/>
          </a:p>
        </p:txBody>
      </p:sp>
      <p:sp>
        <p:nvSpPr>
          <p:cNvPr id="805923" name="Text Box 35"/>
          <p:cNvSpPr txBox="1">
            <a:spLocks noChangeArrowheads="1"/>
          </p:cNvSpPr>
          <p:nvPr/>
        </p:nvSpPr>
        <p:spPr bwMode="auto">
          <a:xfrm>
            <a:off x="358775" y="3773488"/>
            <a:ext cx="4213225" cy="3046988"/>
          </a:xfrm>
          <a:prstGeom prst="rect">
            <a:avLst/>
          </a:prstGeom>
          <a:noFill/>
          <a:ln>
            <a:noFill/>
          </a:ln>
          <a:effectLst/>
          <a:extLst>
            <a:ext uri="{909E8E84-426E-40DD-AFC4-6F175D3DCCD1}">
              <a14:hiddenFill xmlns:a14="http://schemas.microsoft.com/office/drawing/2010/main">
                <a:solidFill>
                  <a:srgbClr val="97F69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400" dirty="0"/>
              <a:t>All nervous systems contain nerve cells, called</a:t>
            </a:r>
            <a:r>
              <a:rPr lang="en-GB" altLang="en-US" sz="2400" b="1" dirty="0">
                <a:solidFill>
                  <a:srgbClr val="10BC45"/>
                </a:solidFill>
              </a:rPr>
              <a:t> neurones</a:t>
            </a:r>
            <a:r>
              <a:rPr lang="en-GB" altLang="en-US" sz="2400" dirty="0"/>
              <a:t>, </a:t>
            </a:r>
            <a:br>
              <a:rPr lang="en-GB" altLang="en-US" sz="2400" dirty="0"/>
            </a:br>
            <a:r>
              <a:rPr lang="en-GB" altLang="en-US" sz="2400" dirty="0"/>
              <a:t>which convey information in the form of nerve impulses. They can produce a rapid, localized response</a:t>
            </a:r>
            <a:r>
              <a:rPr lang="en-GB" altLang="en-US" sz="2400" dirty="0" smtClean="0"/>
              <a:t>.</a:t>
            </a:r>
          </a:p>
          <a:p>
            <a:r>
              <a:rPr lang="en-US" altLang="en-US" sz="2400" dirty="0" smtClean="0">
                <a:hlinkClick r:id="rId3"/>
              </a:rPr>
              <a:t>Introduction to the nervous system</a:t>
            </a:r>
            <a:endParaRPr lang="en-US" altLang="en-US" sz="2400" dirty="0"/>
          </a:p>
        </p:txBody>
      </p:sp>
      <p:pic>
        <p:nvPicPr>
          <p:cNvPr id="11269" name="Picture 45" descr="nervecellsSPLmodifi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952500"/>
            <a:ext cx="3810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73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5923"/>
                                        </p:tgtEl>
                                        <p:attrNameLst>
                                          <p:attrName>style.visibility</p:attrName>
                                        </p:attrNameLst>
                                      </p:cBhvr>
                                      <p:to>
                                        <p:strVal val="visible"/>
                                      </p:to>
                                    </p:set>
                                    <p:animEffect transition="in" filter="dissolve">
                                      <p:cBhvr>
                                        <p:cTn id="7" dur="500"/>
                                        <p:tgtEl>
                                          <p:spTgt spid="805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9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 main functions of the nervous system</a:t>
            </a:r>
            <a:endParaRPr lang="en-GB" dirty="0"/>
          </a:p>
        </p:txBody>
      </p:sp>
      <p:sp>
        <p:nvSpPr>
          <p:cNvPr id="3" name="Content Placeholder 2"/>
          <p:cNvSpPr>
            <a:spLocks noGrp="1"/>
          </p:cNvSpPr>
          <p:nvPr>
            <p:ph idx="1"/>
          </p:nvPr>
        </p:nvSpPr>
        <p:spPr/>
        <p:txBody>
          <a:bodyPr/>
          <a:lstStyle/>
          <a:p>
            <a:pPr marL="0" indent="0">
              <a:buNone/>
            </a:pPr>
            <a:r>
              <a:rPr lang="en-GB" dirty="0"/>
              <a:t>• Detects changes or stimuli inside the body and from the surroundings.</a:t>
            </a:r>
          </a:p>
          <a:p>
            <a:pPr marL="0" indent="0">
              <a:buNone/>
            </a:pPr>
            <a:r>
              <a:rPr lang="en-GB" dirty="0"/>
              <a:t>• Processes the information.</a:t>
            </a:r>
          </a:p>
          <a:p>
            <a:pPr marL="0" indent="0">
              <a:buNone/>
            </a:pPr>
            <a:r>
              <a:rPr lang="en-GB" dirty="0"/>
              <a:t>• </a:t>
            </a:r>
            <a:r>
              <a:rPr lang="en-GB" dirty="0" smtClean="0"/>
              <a:t>Initiates responses</a:t>
            </a:r>
            <a:r>
              <a:rPr lang="en-GB" dirty="0"/>
              <a:t>.</a:t>
            </a:r>
          </a:p>
        </p:txBody>
      </p:sp>
    </p:spTree>
    <p:extLst>
      <p:ext uri="{BB962C8B-B14F-4D97-AF65-F5344CB8AC3E}">
        <p14:creationId xmlns:p14="http://schemas.microsoft.com/office/powerpoint/2010/main" val="3858917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motor neur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4210">
            <a:off x="2671763" y="2049463"/>
            <a:ext cx="5802312"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457200" y="0"/>
            <a:ext cx="8229600" cy="908050"/>
          </a:xfrm>
        </p:spPr>
        <p:txBody>
          <a:bodyPr>
            <a:normAutofit fontScale="90000"/>
          </a:bodyPr>
          <a:lstStyle/>
          <a:p>
            <a:r>
              <a:rPr lang="en-GB" altLang="en-US" dirty="0">
                <a:latin typeface="Calibri" panose="020F0502020204030204" pitchFamily="34" charset="0"/>
              </a:rPr>
              <a:t>Neurones</a:t>
            </a:r>
            <a:br>
              <a:rPr lang="en-GB" altLang="en-US" dirty="0">
                <a:latin typeface="Calibri" panose="020F0502020204030204" pitchFamily="34" charset="0"/>
              </a:rPr>
            </a:br>
            <a:r>
              <a:rPr lang="en-GB" altLang="en-US" sz="2200" dirty="0" smtClean="0">
                <a:latin typeface="Calibri" panose="020F0502020204030204" pitchFamily="34" charset="0"/>
                <a:hlinkClick r:id="rId4"/>
              </a:rPr>
              <a:t>Nervous system song</a:t>
            </a:r>
            <a:endParaRPr lang="en-GB" altLang="en-US" sz="2200" dirty="0" smtClean="0">
              <a:latin typeface="Calibri" panose="020F0502020204030204" pitchFamily="34" charset="0"/>
            </a:endParaRPr>
          </a:p>
        </p:txBody>
      </p:sp>
      <p:sp>
        <p:nvSpPr>
          <p:cNvPr id="327685" name="Text Box 5"/>
          <p:cNvSpPr txBox="1">
            <a:spLocks noChangeArrowheads="1"/>
          </p:cNvSpPr>
          <p:nvPr/>
        </p:nvSpPr>
        <p:spPr bwMode="auto">
          <a:xfrm>
            <a:off x="216694" y="5949280"/>
            <a:ext cx="84502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2400" dirty="0"/>
              <a:t>The axons of most neurones are wrapped in an insulating lipid layer called the </a:t>
            </a:r>
            <a:r>
              <a:rPr lang="en-GB" altLang="en-US" sz="2400" dirty="0">
                <a:solidFill>
                  <a:srgbClr val="10BC45"/>
                </a:solidFill>
              </a:rPr>
              <a:t>myelin sheath</a:t>
            </a:r>
            <a:r>
              <a:rPr lang="en-GB" altLang="en-US" sz="2400" dirty="0"/>
              <a:t>. </a:t>
            </a:r>
          </a:p>
        </p:txBody>
      </p:sp>
      <p:sp>
        <p:nvSpPr>
          <p:cNvPr id="327686" name="Text Box 6"/>
          <p:cNvSpPr txBox="1">
            <a:spLocks noChangeArrowheads="1"/>
          </p:cNvSpPr>
          <p:nvPr/>
        </p:nvSpPr>
        <p:spPr bwMode="auto">
          <a:xfrm>
            <a:off x="544809" y="4749130"/>
            <a:ext cx="858043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sz="2400" dirty="0"/>
              <a:t>Thin projections called </a:t>
            </a:r>
            <a:r>
              <a:rPr lang="en-GB" altLang="en-US" sz="2400" dirty="0">
                <a:solidFill>
                  <a:srgbClr val="10BC45"/>
                </a:solidFill>
              </a:rPr>
              <a:t>dendrites</a:t>
            </a:r>
            <a:r>
              <a:rPr lang="en-GB" altLang="en-US" sz="2400" dirty="0"/>
              <a:t> extend from the cell body and connect with other neurones, allowing electrical impulses to pass from one to the other.</a:t>
            </a:r>
          </a:p>
        </p:txBody>
      </p:sp>
      <p:sp>
        <p:nvSpPr>
          <p:cNvPr id="19462" name="Rectangle 7"/>
          <p:cNvSpPr>
            <a:spLocks noChangeArrowheads="1"/>
          </p:cNvSpPr>
          <p:nvPr/>
        </p:nvSpPr>
        <p:spPr bwMode="auto">
          <a:xfrm>
            <a:off x="547688" y="1049338"/>
            <a:ext cx="85804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dirty="0"/>
              <a:t>Neurones are elongated cells consisting of a cell body and long, thin </a:t>
            </a:r>
            <a:r>
              <a:rPr lang="en-GB" altLang="en-US" dirty="0">
                <a:solidFill>
                  <a:srgbClr val="10BC45"/>
                </a:solidFill>
              </a:rPr>
              <a:t>axon</a:t>
            </a:r>
            <a:r>
              <a:rPr lang="en-GB" altLang="en-US" dirty="0"/>
              <a:t>.</a:t>
            </a:r>
          </a:p>
        </p:txBody>
      </p:sp>
      <p:grpSp>
        <p:nvGrpSpPr>
          <p:cNvPr id="327703" name="Group 23"/>
          <p:cNvGrpSpPr>
            <a:grpSpLocks/>
          </p:cNvGrpSpPr>
          <p:nvPr/>
        </p:nvGrpSpPr>
        <p:grpSpPr bwMode="auto">
          <a:xfrm>
            <a:off x="6405563" y="1955800"/>
            <a:ext cx="1998662" cy="1100138"/>
            <a:chOff x="4035" y="1232"/>
            <a:chExt cx="1259" cy="693"/>
          </a:xfrm>
        </p:grpSpPr>
        <p:sp>
          <p:nvSpPr>
            <p:cNvPr id="19473" name="Text Box 10"/>
            <p:cNvSpPr txBox="1">
              <a:spLocks noChangeArrowheads="1"/>
            </p:cNvSpPr>
            <p:nvPr/>
          </p:nvSpPr>
          <p:spPr bwMode="auto">
            <a:xfrm>
              <a:off x="4526" y="1232"/>
              <a:ext cx="76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a:solidFill>
                    <a:srgbClr val="10BC45"/>
                  </a:solidFill>
                  <a:latin typeface="Comic Sans MS" pitchFamily="66" charset="0"/>
                </a:rPr>
                <a:t>myelin sheath</a:t>
              </a:r>
            </a:p>
          </p:txBody>
        </p:sp>
        <p:sp>
          <p:nvSpPr>
            <p:cNvPr id="19474" name="Line 11"/>
            <p:cNvSpPr>
              <a:spLocks noChangeShapeType="1"/>
            </p:cNvSpPr>
            <p:nvPr/>
          </p:nvSpPr>
          <p:spPr bwMode="auto">
            <a:xfrm flipH="1">
              <a:off x="4035" y="1499"/>
              <a:ext cx="469" cy="426"/>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02" name="Group 22"/>
          <p:cNvGrpSpPr>
            <a:grpSpLocks/>
          </p:cNvGrpSpPr>
          <p:nvPr/>
        </p:nvGrpSpPr>
        <p:grpSpPr bwMode="auto">
          <a:xfrm>
            <a:off x="4618038" y="3060700"/>
            <a:ext cx="1128712" cy="763588"/>
            <a:chOff x="2909" y="1928"/>
            <a:chExt cx="711" cy="481"/>
          </a:xfrm>
        </p:grpSpPr>
        <p:sp>
          <p:nvSpPr>
            <p:cNvPr id="19471" name="Text Box 12"/>
            <p:cNvSpPr txBox="1">
              <a:spLocks noChangeArrowheads="1"/>
            </p:cNvSpPr>
            <p:nvPr/>
          </p:nvSpPr>
          <p:spPr bwMode="auto">
            <a:xfrm>
              <a:off x="2909" y="2176"/>
              <a:ext cx="69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a:solidFill>
                    <a:srgbClr val="10BC45"/>
                  </a:solidFill>
                  <a:latin typeface="Comic Sans MS" pitchFamily="66" charset="0"/>
                </a:rPr>
                <a:t>axon</a:t>
              </a:r>
            </a:p>
          </p:txBody>
        </p:sp>
        <p:sp>
          <p:nvSpPr>
            <p:cNvPr id="19472" name="Line 15"/>
            <p:cNvSpPr>
              <a:spLocks noChangeShapeType="1"/>
            </p:cNvSpPr>
            <p:nvPr/>
          </p:nvSpPr>
          <p:spPr bwMode="auto">
            <a:xfrm flipV="1">
              <a:off x="3361" y="1928"/>
              <a:ext cx="259" cy="379"/>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27700" name="Group 20"/>
          <p:cNvGrpSpPr>
            <a:grpSpLocks/>
          </p:cNvGrpSpPr>
          <p:nvPr/>
        </p:nvGrpSpPr>
        <p:grpSpPr bwMode="auto">
          <a:xfrm>
            <a:off x="958850" y="2713038"/>
            <a:ext cx="2405063" cy="703262"/>
            <a:chOff x="604" y="1709"/>
            <a:chExt cx="1515" cy="443"/>
          </a:xfrm>
        </p:grpSpPr>
        <p:sp>
          <p:nvSpPr>
            <p:cNvPr id="19469" name="Line 13"/>
            <p:cNvSpPr>
              <a:spLocks noChangeShapeType="1"/>
            </p:cNvSpPr>
            <p:nvPr/>
          </p:nvSpPr>
          <p:spPr bwMode="auto">
            <a:xfrm flipV="1">
              <a:off x="1214" y="1709"/>
              <a:ext cx="905" cy="291"/>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70" name="Text Box 16"/>
            <p:cNvSpPr txBox="1">
              <a:spLocks noChangeArrowheads="1"/>
            </p:cNvSpPr>
            <p:nvPr/>
          </p:nvSpPr>
          <p:spPr bwMode="auto">
            <a:xfrm>
              <a:off x="604" y="1745"/>
              <a:ext cx="58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a:solidFill>
                    <a:srgbClr val="10BC45"/>
                  </a:solidFill>
                  <a:latin typeface="Comic Sans MS" pitchFamily="66" charset="0"/>
                </a:rPr>
                <a:t>cell body</a:t>
              </a:r>
            </a:p>
          </p:txBody>
        </p:sp>
      </p:grpSp>
      <p:grpSp>
        <p:nvGrpSpPr>
          <p:cNvPr id="327701" name="Group 21"/>
          <p:cNvGrpSpPr>
            <a:grpSpLocks/>
          </p:cNvGrpSpPr>
          <p:nvPr/>
        </p:nvGrpSpPr>
        <p:grpSpPr bwMode="auto">
          <a:xfrm>
            <a:off x="4441825" y="1460500"/>
            <a:ext cx="2517775" cy="595313"/>
            <a:chOff x="2798" y="920"/>
            <a:chExt cx="1586" cy="375"/>
          </a:xfrm>
        </p:grpSpPr>
        <p:sp>
          <p:nvSpPr>
            <p:cNvPr id="19467" name="Text Box 14"/>
            <p:cNvSpPr txBox="1">
              <a:spLocks noChangeArrowheads="1"/>
            </p:cNvSpPr>
            <p:nvPr/>
          </p:nvSpPr>
          <p:spPr bwMode="auto">
            <a:xfrm>
              <a:off x="3394" y="920"/>
              <a:ext cx="9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altLang="en-US">
                  <a:solidFill>
                    <a:srgbClr val="10BC45"/>
                  </a:solidFill>
                  <a:latin typeface="Comic Sans MS" pitchFamily="66" charset="0"/>
                </a:rPr>
                <a:t>dendrites</a:t>
              </a:r>
            </a:p>
          </p:txBody>
        </p:sp>
        <p:sp>
          <p:nvSpPr>
            <p:cNvPr id="19468" name="Line 17"/>
            <p:cNvSpPr>
              <a:spLocks noChangeShapeType="1"/>
            </p:cNvSpPr>
            <p:nvPr/>
          </p:nvSpPr>
          <p:spPr bwMode="auto">
            <a:xfrm flipH="1">
              <a:off x="2798" y="1071"/>
              <a:ext cx="569" cy="224"/>
            </a:xfrm>
            <a:prstGeom prst="line">
              <a:avLst/>
            </a:prstGeom>
            <a:noFill/>
            <a:ln w="38100">
              <a:solidFill>
                <a:schemeClr val="tx1"/>
              </a:solidFill>
              <a:round/>
              <a:headEnd type="oval" w="med" len="me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3472792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00"/>
                                        </p:tgtEl>
                                        <p:attrNameLst>
                                          <p:attrName>style.visibility</p:attrName>
                                        </p:attrNameLst>
                                      </p:cBhvr>
                                      <p:to>
                                        <p:strVal val="visible"/>
                                      </p:to>
                                    </p:set>
                                    <p:animEffect transition="in" filter="wipe(left)">
                                      <p:cBhvr>
                                        <p:cTn id="7" dur="500"/>
                                        <p:tgtEl>
                                          <p:spTgt spid="327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27701"/>
                                        </p:tgtEl>
                                        <p:attrNameLst>
                                          <p:attrName>style.visibility</p:attrName>
                                        </p:attrNameLst>
                                      </p:cBhvr>
                                      <p:to>
                                        <p:strVal val="visible"/>
                                      </p:to>
                                    </p:set>
                                    <p:animEffect transition="in" filter="wipe(right)">
                                      <p:cBhvr>
                                        <p:cTn id="12" dur="500"/>
                                        <p:tgtEl>
                                          <p:spTgt spid="3277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27703"/>
                                        </p:tgtEl>
                                        <p:attrNameLst>
                                          <p:attrName>style.visibility</p:attrName>
                                        </p:attrNameLst>
                                      </p:cBhvr>
                                      <p:to>
                                        <p:strVal val="visible"/>
                                      </p:to>
                                    </p:set>
                                    <p:animEffect transition="in" filter="wipe(right)">
                                      <p:cBhvr>
                                        <p:cTn id="17" dur="500"/>
                                        <p:tgtEl>
                                          <p:spTgt spid="3277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27702"/>
                                        </p:tgtEl>
                                        <p:attrNameLst>
                                          <p:attrName>style.visibility</p:attrName>
                                        </p:attrNameLst>
                                      </p:cBhvr>
                                      <p:to>
                                        <p:strVal val="visible"/>
                                      </p:to>
                                    </p:set>
                                    <p:animEffect transition="in" filter="wipe(down)">
                                      <p:cBhvr>
                                        <p:cTn id="22" dur="500"/>
                                        <p:tgtEl>
                                          <p:spTgt spid="3277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686"/>
                                        </p:tgtEl>
                                        <p:attrNameLst>
                                          <p:attrName>style.visibility</p:attrName>
                                        </p:attrNameLst>
                                      </p:cBhvr>
                                      <p:to>
                                        <p:strVal val="visible"/>
                                      </p:to>
                                    </p:set>
                                    <p:animEffect transition="in" filter="dissolve">
                                      <p:cBhvr>
                                        <p:cTn id="27" dur="500"/>
                                        <p:tgtEl>
                                          <p:spTgt spid="3276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685"/>
                                        </p:tgtEl>
                                        <p:attrNameLst>
                                          <p:attrName>style.visibility</p:attrName>
                                        </p:attrNameLst>
                                      </p:cBhvr>
                                      <p:to>
                                        <p:strVal val="visible"/>
                                      </p:to>
                                    </p:set>
                                    <p:animEffect transition="in" filter="dissolve">
                                      <p:cBhvr>
                                        <p:cTn id="32" dur="500"/>
                                        <p:tgtEl>
                                          <p:spTgt spid="327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5" grpId="0"/>
      <p:bldP spid="3276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u="sng" dirty="0" smtClean="0"/>
              <a:t>Neurones</a:t>
            </a:r>
            <a:endParaRPr lang="en-GB" u="sng" dirty="0"/>
          </a:p>
        </p:txBody>
      </p:sp>
      <p:sp>
        <p:nvSpPr>
          <p:cNvPr id="3" name="Content Placeholder 2"/>
          <p:cNvSpPr>
            <a:spLocks noGrp="1"/>
          </p:cNvSpPr>
          <p:nvPr>
            <p:ph idx="1"/>
          </p:nvPr>
        </p:nvSpPr>
        <p:spPr>
          <a:xfrm>
            <a:off x="107504" y="1600200"/>
            <a:ext cx="5904656" cy="4525963"/>
          </a:xfrm>
        </p:spPr>
        <p:txBody>
          <a:bodyPr/>
          <a:lstStyle/>
          <a:p>
            <a:pPr marL="0" indent="0">
              <a:buNone/>
            </a:pPr>
            <a:r>
              <a:rPr lang="en-GB" dirty="0" smtClean="0"/>
              <a:t>There are three types of neurone;</a:t>
            </a:r>
          </a:p>
          <a:p>
            <a:r>
              <a:rPr lang="en-GB" dirty="0"/>
              <a:t>The </a:t>
            </a:r>
            <a:r>
              <a:rPr lang="en-GB" dirty="0" smtClean="0"/>
              <a:t>sensory neurone</a:t>
            </a:r>
            <a:endParaRPr lang="en-GB" dirty="0"/>
          </a:p>
          <a:p>
            <a:r>
              <a:rPr lang="en-GB" dirty="0" smtClean="0"/>
              <a:t>The motor neurone</a:t>
            </a:r>
          </a:p>
          <a:p>
            <a:r>
              <a:rPr lang="en-GB" dirty="0" smtClean="0"/>
              <a:t>The </a:t>
            </a:r>
            <a:r>
              <a:rPr lang="en-GB" dirty="0" err="1" smtClean="0"/>
              <a:t>intemediate</a:t>
            </a:r>
            <a:r>
              <a:rPr lang="en-GB" dirty="0" smtClean="0"/>
              <a:t> neurone</a:t>
            </a:r>
          </a:p>
          <a:p>
            <a:pPr marL="0" indent="0">
              <a:buNone/>
            </a:pPr>
            <a:endParaRPr lang="en-GB" dirty="0"/>
          </a:p>
          <a:p>
            <a:pPr marL="0" indent="0">
              <a:buNone/>
            </a:pPr>
            <a:r>
              <a:rPr lang="en-GB" dirty="0" smtClean="0"/>
              <a:t>Notice how they differ in there structure.  Look at the position of the cell body of each.</a:t>
            </a:r>
          </a:p>
        </p:txBody>
      </p:sp>
      <p:pic>
        <p:nvPicPr>
          <p:cNvPr id="6146" name="Picture 2" descr="http://kasper-achs-block3.wikispaces.com/file/view/types-of-neurons.jpg/226816924/types-of-neur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8640"/>
            <a:ext cx="315277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066" y="3641984"/>
            <a:ext cx="3125845" cy="229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742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TotalTime>
  <Words>968</Words>
  <Application>Microsoft Office PowerPoint</Application>
  <PresentationFormat>On-screen Show (4:3)</PresentationFormat>
  <Paragraphs>103</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Office Theme</vt:lpstr>
      <vt:lpstr>3.6.2  Nervous coordination</vt:lpstr>
      <vt:lpstr>PRINCIPLES OF COORDINATION</vt:lpstr>
      <vt:lpstr>PowerPoint Presentation</vt:lpstr>
      <vt:lpstr>3.6.2.1   Nerve Impulses spec</vt:lpstr>
      <vt:lpstr>Why is a nervous system a good idea?</vt:lpstr>
      <vt:lpstr>The human nervous system</vt:lpstr>
      <vt:lpstr>3 main functions of the nervous system</vt:lpstr>
      <vt:lpstr>Neurones Nervous system song</vt:lpstr>
      <vt:lpstr>Neurones</vt:lpstr>
      <vt:lpstr>Neurones</vt:lpstr>
      <vt:lpstr>The motor neurone</vt:lpstr>
      <vt:lpstr>PowerPoint Presentation</vt:lpstr>
      <vt:lpstr>PowerPoint Presentation</vt:lpstr>
      <vt:lpstr>PowerPoint Presentation</vt:lpstr>
      <vt:lpstr>Neurone structure video to 2min 30.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Wright</dc:creator>
  <cp:lastModifiedBy>Deborah Haggar</cp:lastModifiedBy>
  <cp:revision>171</cp:revision>
  <dcterms:created xsi:type="dcterms:W3CDTF">2012-07-17T14:25:13Z</dcterms:created>
  <dcterms:modified xsi:type="dcterms:W3CDTF">2016-11-30T11:26:13Z</dcterms:modified>
</cp:coreProperties>
</file>