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ppt/activeX/activeX3.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29" r:id="rId3"/>
    <p:sldId id="399" r:id="rId4"/>
    <p:sldId id="314" r:id="rId5"/>
    <p:sldId id="442" r:id="rId6"/>
    <p:sldId id="276" r:id="rId7"/>
    <p:sldId id="262" r:id="rId8"/>
    <p:sldId id="403" r:id="rId9"/>
    <p:sldId id="315" r:id="rId10"/>
    <p:sldId id="400" r:id="rId11"/>
    <p:sldId id="316" r:id="rId12"/>
    <p:sldId id="317" r:id="rId13"/>
    <p:sldId id="318" r:id="rId14"/>
    <p:sldId id="401" r:id="rId15"/>
    <p:sldId id="402" r:id="rId16"/>
    <p:sldId id="429" r:id="rId17"/>
    <p:sldId id="321" r:id="rId18"/>
    <p:sldId id="443" r:id="rId19"/>
    <p:sldId id="444" r:id="rId20"/>
    <p:sldId id="445" r:id="rId21"/>
    <p:sldId id="404" r:id="rId22"/>
    <p:sldId id="319" r:id="rId23"/>
    <p:sldId id="320" r:id="rId24"/>
    <p:sldId id="446" r:id="rId25"/>
    <p:sldId id="406" r:id="rId26"/>
    <p:sldId id="407" r:id="rId27"/>
    <p:sldId id="327" r:id="rId28"/>
    <p:sldId id="428" r:id="rId29"/>
    <p:sldId id="447" r:id="rId30"/>
    <p:sldId id="408" r:id="rId31"/>
    <p:sldId id="349" r:id="rId32"/>
    <p:sldId id="448" r:id="rId33"/>
    <p:sldId id="35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76" autoAdjust="0"/>
  </p:normalViewPr>
  <p:slideViewPr>
    <p:cSldViewPr>
      <p:cViewPr varScale="1">
        <p:scale>
          <a:sx n="112" d="100"/>
          <a:sy n="112" d="100"/>
        </p:scale>
        <p:origin x="15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3ADE7-9698-4EDD-9FE6-AF10E63336FC}" type="datetimeFigureOut">
              <a:rPr lang="en-GB" smtClean="0"/>
              <a:t>30/11/2016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54702-67B4-44B7-BBAC-AA9262D36625}" type="slidenum">
              <a:rPr lang="en-GB" smtClean="0"/>
              <a:t>‹#›</a:t>
            </a:fld>
            <a:endParaRPr lang="en-GB"/>
          </a:p>
        </p:txBody>
      </p:sp>
    </p:spTree>
    <p:extLst>
      <p:ext uri="{BB962C8B-B14F-4D97-AF65-F5344CB8AC3E}">
        <p14:creationId xmlns:p14="http://schemas.microsoft.com/office/powerpoint/2010/main" val="29885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13AED01-A6E2-4BBE-81C2-E3D5A77988C4}" type="slidenum">
              <a:rPr lang="en-GB"/>
              <a:pPr fontAlgn="base">
                <a:spcBef>
                  <a:spcPct val="0"/>
                </a:spcBef>
                <a:spcAft>
                  <a:spcPct val="0"/>
                </a:spcAft>
              </a:pPr>
              <a:t>4</a:t>
            </a:fld>
            <a:endParaRPr lang="en-GB"/>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66605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B83C53B-0C25-4CAF-9BF3-B410EBF59CA9}" type="slidenum">
              <a:rPr lang="en-GB" altLang="en-US" smtClean="0"/>
              <a:pPr eaLnBrk="1" fontAlgn="base" hangingPunct="1">
                <a:spcBef>
                  <a:spcPct val="0"/>
                </a:spcBef>
                <a:spcAft>
                  <a:spcPct val="0"/>
                </a:spcAft>
              </a:pPr>
              <a:t>10</a:t>
            </a:fld>
            <a:endParaRPr lang="en-GB" altLang="en-US" smtClean="0"/>
          </a:p>
        </p:txBody>
      </p:sp>
      <p:sp>
        <p:nvSpPr>
          <p:cNvPr id="16387"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GB" altLang="en-US" smtClean="0"/>
              <a:t>Boardworks A2 Biology </a:t>
            </a:r>
          </a:p>
          <a:p>
            <a:pPr eaLnBrk="1" fontAlgn="base" hangingPunct="1">
              <a:spcBef>
                <a:spcPct val="0"/>
              </a:spcBef>
              <a:spcAft>
                <a:spcPct val="0"/>
              </a:spcAft>
            </a:pPr>
            <a:r>
              <a:rPr lang="en-GB" altLang="en-US" smtClean="0"/>
              <a:t>The Nervous System</a:t>
            </a:r>
          </a:p>
        </p:txBody>
      </p:sp>
      <p:sp>
        <p:nvSpPr>
          <p:cNvPr id="163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smtClean="0"/>
              <a:t>Teacher notes</a:t>
            </a:r>
          </a:p>
          <a:p>
            <a:pPr eaLnBrk="1" hangingPunct="1">
              <a:spcBef>
                <a:spcPct val="50000"/>
              </a:spcBef>
            </a:pPr>
            <a:r>
              <a:rPr lang="en-GB" altLang="en-US" dirty="0" smtClean="0"/>
              <a:t>There are several different types of neurotransmitter. Acetylcholine is found at cholinergic synapses, as shown in the animation. The neurotransmitter </a:t>
            </a:r>
            <a:r>
              <a:rPr lang="en-US" altLang="en-US" dirty="0" smtClean="0"/>
              <a:t>noradrenaline</a:t>
            </a:r>
            <a:r>
              <a:rPr lang="en-US" altLang="en-US" b="1" dirty="0" smtClean="0"/>
              <a:t> </a:t>
            </a:r>
            <a:r>
              <a:rPr lang="en-US" altLang="en-US" dirty="0" smtClean="0"/>
              <a:t>is present at adrenergic synapses. Some neurotransmitters and their receptors are excitatory, i.e. they create a new action potential in the postsynaptic </a:t>
            </a:r>
            <a:r>
              <a:rPr lang="en-US" altLang="en-US" dirty="0" err="1" smtClean="0"/>
              <a:t>neurone</a:t>
            </a:r>
            <a:r>
              <a:rPr lang="en-US" altLang="en-US" dirty="0" smtClean="0"/>
              <a:t>. Others are inhibitory, i.e. they make it less likely that a new action potential will be created in the postsynaptic </a:t>
            </a:r>
            <a:r>
              <a:rPr lang="en-US" altLang="en-US" dirty="0" err="1" smtClean="0"/>
              <a:t>neurone</a:t>
            </a:r>
            <a:r>
              <a:rPr lang="en-US" altLang="en-US" dirty="0" smtClean="0"/>
              <a:t>.</a:t>
            </a:r>
          </a:p>
          <a:p>
            <a:pPr eaLnBrk="1" hangingPunct="1">
              <a:spcBef>
                <a:spcPct val="0"/>
              </a:spcBef>
            </a:pPr>
            <a:r>
              <a:rPr lang="en-GB" altLang="en-US" dirty="0" smtClean="0"/>
              <a:t> </a:t>
            </a:r>
          </a:p>
          <a:p>
            <a:pPr eaLnBrk="1" hangingPunct="1">
              <a:spcBef>
                <a:spcPct val="0"/>
              </a:spcBef>
            </a:pPr>
            <a:r>
              <a:rPr lang="en-GB" altLang="en-US" dirty="0" smtClean="0"/>
              <a:t>See the ‘</a:t>
            </a:r>
            <a:r>
              <a:rPr lang="en-GB" altLang="en-US" b="1" dirty="0" smtClean="0"/>
              <a:t>Muscles</a:t>
            </a:r>
            <a:r>
              <a:rPr lang="en-GB" altLang="en-US" dirty="0" smtClean="0"/>
              <a:t>’ presentation for more information about synapses between motor neurones and a muscle fibre (neuromuscular junction).</a:t>
            </a:r>
            <a:endParaRPr lang="en-US" altLang="en-US" dirty="0" smtClean="0"/>
          </a:p>
        </p:txBody>
      </p:sp>
    </p:spTree>
    <p:extLst>
      <p:ext uri="{BB962C8B-B14F-4D97-AF65-F5344CB8AC3E}">
        <p14:creationId xmlns:p14="http://schemas.microsoft.com/office/powerpoint/2010/main" val="22545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33D47AE-0D9C-4E3F-B9B4-CC99A79515AC}" type="slidenum">
              <a:rPr lang="en-GB" altLang="en-US" smtClean="0"/>
              <a:pPr eaLnBrk="1" fontAlgn="base" hangingPunct="1">
                <a:spcBef>
                  <a:spcPct val="0"/>
                </a:spcBef>
                <a:spcAft>
                  <a:spcPct val="0"/>
                </a:spcAft>
              </a:pPr>
              <a:t>14</a:t>
            </a:fld>
            <a:endParaRPr lang="en-GB" altLang="en-US" smtClean="0"/>
          </a:p>
        </p:txBody>
      </p:sp>
      <p:sp>
        <p:nvSpPr>
          <p:cNvPr id="18435"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GB" altLang="en-US" smtClean="0"/>
              <a:t>Boardworks A2 Biology </a:t>
            </a:r>
          </a:p>
          <a:p>
            <a:pPr eaLnBrk="1" fontAlgn="base" hangingPunct="1">
              <a:spcBef>
                <a:spcPct val="0"/>
              </a:spcBef>
              <a:spcAft>
                <a:spcPct val="0"/>
              </a:spcAft>
            </a:pPr>
            <a:r>
              <a:rPr lang="en-GB" altLang="en-US" smtClean="0"/>
              <a:t>The Nervous System</a:t>
            </a:r>
          </a:p>
        </p:txBody>
      </p:sp>
      <p:sp>
        <p:nvSpPr>
          <p:cNvPr id="184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81072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7C0C197-AB44-4B61-B025-758BD2D9983F}" type="slidenum">
              <a:rPr lang="en-GB" altLang="en-US" smtClean="0"/>
              <a:pPr eaLnBrk="1" fontAlgn="base" hangingPunct="1">
                <a:spcBef>
                  <a:spcPct val="0"/>
                </a:spcBef>
                <a:spcAft>
                  <a:spcPct val="0"/>
                </a:spcAft>
              </a:pPr>
              <a:t>15</a:t>
            </a:fld>
            <a:endParaRPr lang="en-GB" altLang="en-US" smtClean="0"/>
          </a:p>
        </p:txBody>
      </p:sp>
      <p:sp>
        <p:nvSpPr>
          <p:cNvPr id="19459"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GB" altLang="en-US" smtClean="0"/>
              <a:t>Boardworks A2 Biology </a:t>
            </a:r>
          </a:p>
          <a:p>
            <a:pPr eaLnBrk="1" fontAlgn="base" hangingPunct="1">
              <a:spcBef>
                <a:spcPct val="0"/>
              </a:spcBef>
              <a:spcAft>
                <a:spcPct val="0"/>
              </a:spcAft>
            </a:pPr>
            <a:r>
              <a:rPr lang="en-GB" altLang="en-US" smtClean="0"/>
              <a:t>The Nervous System</a:t>
            </a:r>
          </a:p>
        </p:txBody>
      </p:sp>
      <p:sp>
        <p:nvSpPr>
          <p:cNvPr id="194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39275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60510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83718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132110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5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329087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190638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78511A-FDD4-4026-9BDC-F7EA21136415}"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51697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78511A-FDD4-4026-9BDC-F7EA21136415}" type="datetimeFigureOut">
              <a:rPr lang="en-GB" smtClean="0"/>
              <a:t>30/11/2016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91083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78511A-FDD4-4026-9BDC-F7EA21136415}" type="datetimeFigureOut">
              <a:rPr lang="en-GB" smtClean="0"/>
              <a:t>30/11/2016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50896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8511A-FDD4-4026-9BDC-F7EA21136415}" type="datetimeFigureOut">
              <a:rPr lang="en-GB" smtClean="0"/>
              <a:t>30/11/2016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72607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8511A-FDD4-4026-9BDC-F7EA21136415}"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109418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8511A-FDD4-4026-9BDC-F7EA21136415}"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34757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alpha val="3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8511A-FDD4-4026-9BDC-F7EA21136415}" type="datetimeFigureOut">
              <a:rPr lang="en-GB" smtClean="0"/>
              <a:t>30/11/2016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39BDB-0D2F-4984-85B1-5C83A05FCD2B}" type="slidenum">
              <a:rPr lang="en-GB" smtClean="0"/>
              <a:t>‹#›</a:t>
            </a:fld>
            <a:endParaRPr lang="en-GB"/>
          </a:p>
        </p:txBody>
      </p:sp>
    </p:spTree>
    <p:extLst>
      <p:ext uri="{BB962C8B-B14F-4D97-AF65-F5344CB8AC3E}">
        <p14:creationId xmlns:p14="http://schemas.microsoft.com/office/powerpoint/2010/main" val="167844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11.jpe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image" Target="../media/image13.jpeg"/><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image" Target="../media/image14.jpe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x4PPZCLnVkA" TargetMode="External"/><Relationship Id="rId2" Type="http://schemas.openxmlformats.org/officeDocument/2006/relationships/hyperlink" Target="http://www.youtube.com/watch?v=UabDiuTtU0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utreach.mcb.harvard.edu/animations/synapse.swf" TargetMode="External"/><Relationship Id="rId2" Type="http://schemas.openxmlformats.org/officeDocument/2006/relationships/hyperlink" Target="http://www.pbs.org/wnet/closetohome/science/html/animations.html" TargetMode="External"/><Relationship Id="rId1" Type="http://schemas.openxmlformats.org/officeDocument/2006/relationships/slideLayout" Target="../slideLayouts/slideLayout2.xml"/><Relationship Id="rId4" Type="http://schemas.openxmlformats.org/officeDocument/2006/relationships/hyperlink" Target="http://learn.genetics.utah.edu/content/addiction/mous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ynBHl5SJf5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highered.mcgraw-hill.com/sites/0072495855/student_view0/chapter14/animation__chemical_synapse__quiz_1_.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highered.mcgraw-hill.com/sites/0072495855/student_view0/chapter14/animation__chemical_synapse__quiz_1_.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youtube.com/watch?v=rWrnz-CiM7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3.6.2  Nervous </a:t>
            </a:r>
            <a:r>
              <a:rPr lang="en-GB" dirty="0" smtClean="0"/>
              <a:t>coordination</a:t>
            </a:r>
            <a:endParaRPr lang="en-GB" dirty="0"/>
          </a:p>
        </p:txBody>
      </p:sp>
      <p:sp>
        <p:nvSpPr>
          <p:cNvPr id="3" name="Subtitle 2"/>
          <p:cNvSpPr>
            <a:spLocks noGrp="1"/>
          </p:cNvSpPr>
          <p:nvPr>
            <p:ph type="subTitle" idx="1"/>
          </p:nvPr>
        </p:nvSpPr>
        <p:spPr/>
        <p:txBody>
          <a:bodyPr/>
          <a:lstStyle/>
          <a:p>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2656"/>
            <a:ext cx="3507135" cy="204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573016"/>
            <a:ext cx="4610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66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531813"/>
            <a:ext cx="8229600" cy="1949451"/>
          </a:xfrm>
        </p:spPr>
        <p:txBody>
          <a:bodyPr/>
          <a:lstStyle/>
          <a:p>
            <a:pPr eaLnBrk="1" hangingPunct="1"/>
            <a:r>
              <a:rPr lang="en-GB" altLang="en-US" dirty="0" smtClean="0">
                <a:latin typeface="Calibri" panose="020F0502020204030204" pitchFamily="34" charset="0"/>
              </a:rPr>
              <a:t>What happens at a synapse?</a:t>
            </a:r>
            <a:endParaRPr lang="en-US" altLang="en-US" dirty="0" smtClean="0">
              <a:latin typeface="Calibri" panose="020F0502020204030204" pitchFamily="34" charset="0"/>
            </a:endParaRPr>
          </a:p>
        </p:txBody>
      </p:sp>
      <p:pic>
        <p:nvPicPr>
          <p:cNvPr id="1028" name="ShockwaveFlash1JPG" descr="Nervous_synapse_animation_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1279" name="ShockwaveFlash1" r:id="rId2" imgW="1828800" imgH="1828800"/>
        </mc:Choice>
        <mc:Fallback>
          <p:control name="ShockwaveFlash1" r:id="rId2" imgW="1828800" imgH="1828800">
            <p:pic>
              <p:nvPicPr>
                <p:cNvPr id="2"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748776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Photo"/>
          <p:cNvPicPr>
            <a:picLocks noChangeAspect="1" noChangeArrowheads="1"/>
          </p:cNvPicPr>
          <p:nvPr/>
        </p:nvPicPr>
        <p:blipFill>
          <a:blip r:embed="rId2">
            <a:extLst>
              <a:ext uri="{28A0092B-C50C-407E-A947-70E740481C1C}">
                <a14:useLocalDpi xmlns:a14="http://schemas.microsoft.com/office/drawing/2010/main" val="0"/>
              </a:ext>
            </a:extLst>
          </a:blip>
          <a:srcRect l="-4062" b="56036"/>
          <a:stretch>
            <a:fillRect/>
          </a:stretch>
        </p:blipFill>
        <p:spPr bwMode="auto">
          <a:xfrm>
            <a:off x="-323850" y="1052513"/>
            <a:ext cx="9285288"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p:cNvSpPr>
            <a:spLocks noChangeArrowheads="1"/>
          </p:cNvSpPr>
          <p:nvPr/>
        </p:nvSpPr>
        <p:spPr bwMode="auto">
          <a:xfrm>
            <a:off x="179388" y="4941888"/>
            <a:ext cx="3059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20000"/>
              </a:spcBef>
            </a:pPr>
            <a:endParaRPr lang="en-US" sz="1400">
              <a:latin typeface="Comic Sans MS" pitchFamily="66" charset="0"/>
            </a:endParaRPr>
          </a:p>
        </p:txBody>
      </p:sp>
    </p:spTree>
    <p:extLst>
      <p:ext uri="{BB962C8B-B14F-4D97-AF65-F5344CB8AC3E}">
        <p14:creationId xmlns:p14="http://schemas.microsoft.com/office/powerpoint/2010/main" val="1426778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Photo"/>
          <p:cNvPicPr>
            <a:picLocks noChangeAspect="1" noChangeArrowheads="1"/>
          </p:cNvPicPr>
          <p:nvPr/>
        </p:nvPicPr>
        <p:blipFill>
          <a:blip r:embed="rId2">
            <a:extLst>
              <a:ext uri="{28A0092B-C50C-407E-A947-70E740481C1C}">
                <a14:useLocalDpi xmlns:a14="http://schemas.microsoft.com/office/drawing/2010/main" val="0"/>
              </a:ext>
            </a:extLst>
          </a:blip>
          <a:srcRect l="-8185" t="42741" b="14513"/>
          <a:stretch>
            <a:fillRect/>
          </a:stretch>
        </p:blipFill>
        <p:spPr bwMode="auto">
          <a:xfrm>
            <a:off x="-684213" y="549275"/>
            <a:ext cx="9652001"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0" name="Rectangle 6"/>
          <p:cNvSpPr>
            <a:spLocks noChangeArrowheads="1"/>
          </p:cNvSpPr>
          <p:nvPr/>
        </p:nvSpPr>
        <p:spPr bwMode="auto">
          <a:xfrm>
            <a:off x="250825" y="4292600"/>
            <a:ext cx="25193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a:latin typeface="Calibri" pitchFamily="34" charset="0"/>
              </a:rPr>
              <a:t>neurotransmitter molecules diffuse across the synaptic cleft</a:t>
            </a:r>
            <a:endParaRPr lang="en-US" sz="1400">
              <a:latin typeface="Calibri" pitchFamily="34" charset="0"/>
            </a:endParaRPr>
          </a:p>
        </p:txBody>
      </p:sp>
      <p:sp>
        <p:nvSpPr>
          <p:cNvPr id="226311" name="Rectangle 7"/>
          <p:cNvSpPr>
            <a:spLocks noChangeArrowheads="1"/>
          </p:cNvSpPr>
          <p:nvPr/>
        </p:nvSpPr>
        <p:spPr bwMode="auto">
          <a:xfrm>
            <a:off x="2771775" y="4724400"/>
            <a:ext cx="36718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dirty="0"/>
              <a:t>neurotransmitter receptors are membrane protein with binding sites with a shape complementary to the neurotransmitter</a:t>
            </a:r>
            <a:endParaRPr lang="en-US" dirty="0"/>
          </a:p>
        </p:txBody>
      </p:sp>
      <p:sp>
        <p:nvSpPr>
          <p:cNvPr id="226312" name="Rectangle 8"/>
          <p:cNvSpPr>
            <a:spLocks noChangeArrowheads="1"/>
          </p:cNvSpPr>
          <p:nvPr/>
        </p:nvSpPr>
        <p:spPr bwMode="auto">
          <a:xfrm>
            <a:off x="6694488" y="4941888"/>
            <a:ext cx="24495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dirty="0"/>
              <a:t>neurotransmitters broken down by enzymes so the ion channels to close and the receptors are available again and so the resting potential can be re-established </a:t>
            </a:r>
            <a:endParaRPr lang="en-US" sz="1400" dirty="0"/>
          </a:p>
        </p:txBody>
      </p:sp>
      <p:sp>
        <p:nvSpPr>
          <p:cNvPr id="226313" name="Rectangle 9"/>
          <p:cNvSpPr>
            <a:spLocks noChangeArrowheads="1"/>
          </p:cNvSpPr>
          <p:nvPr/>
        </p:nvSpPr>
        <p:spPr bwMode="auto">
          <a:xfrm>
            <a:off x="395288" y="5876925"/>
            <a:ext cx="607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b="1">
                <a:solidFill>
                  <a:srgbClr val="FF0000"/>
                </a:solidFill>
                <a:latin typeface="Calibri" pitchFamily="34" charset="0"/>
              </a:rPr>
              <a:t>this sequence takes 0.5 msec which results in a synaptic delay in the transmission of impulses</a:t>
            </a:r>
            <a:r>
              <a:rPr lang="en-GB">
                <a:solidFill>
                  <a:srgbClr val="FF0000"/>
                </a:solidFill>
                <a:latin typeface="Calibri" pitchFamily="34" charset="0"/>
              </a:rPr>
              <a:t>.</a:t>
            </a:r>
            <a:endParaRPr lang="en-US">
              <a:solidFill>
                <a:srgbClr val="FF0000"/>
              </a:solidFill>
              <a:latin typeface="Calibri" pitchFamily="34" charset="0"/>
            </a:endParaRPr>
          </a:p>
        </p:txBody>
      </p:sp>
    </p:spTree>
    <p:extLst>
      <p:ext uri="{BB962C8B-B14F-4D97-AF65-F5344CB8AC3E}">
        <p14:creationId xmlns:p14="http://schemas.microsoft.com/office/powerpoint/2010/main" val="1758529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6310">
                                            <p:txEl>
                                              <p:pRg st="0" end="0"/>
                                            </p:txEl>
                                          </p:spTgt>
                                        </p:tgtEl>
                                        <p:attrNameLst>
                                          <p:attrName>style.visibility</p:attrName>
                                        </p:attrNameLst>
                                      </p:cBhvr>
                                      <p:to>
                                        <p:strVal val="visible"/>
                                      </p:to>
                                    </p:set>
                                    <p:anim calcmode="lin" valueType="num">
                                      <p:cBhvr>
                                        <p:cTn id="7" dur="500" fill="hold"/>
                                        <p:tgtEl>
                                          <p:spTgt spid="2263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63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631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26311">
                                            <p:txEl>
                                              <p:pRg st="0" end="0"/>
                                            </p:txEl>
                                          </p:spTgt>
                                        </p:tgtEl>
                                        <p:attrNameLst>
                                          <p:attrName>style.visibility</p:attrName>
                                        </p:attrNameLst>
                                      </p:cBhvr>
                                      <p:to>
                                        <p:strVal val="visible"/>
                                      </p:to>
                                    </p:set>
                                    <p:anim calcmode="lin" valueType="num">
                                      <p:cBhvr>
                                        <p:cTn id="14" dur="500" fill="hold"/>
                                        <p:tgtEl>
                                          <p:spTgt spid="22631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2631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263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26312">
                                            <p:txEl>
                                              <p:pRg st="0" end="0"/>
                                            </p:txEl>
                                          </p:spTgt>
                                        </p:tgtEl>
                                        <p:attrNameLst>
                                          <p:attrName>style.visibility</p:attrName>
                                        </p:attrNameLst>
                                      </p:cBhvr>
                                      <p:to>
                                        <p:strVal val="visible"/>
                                      </p:to>
                                    </p:set>
                                    <p:anim calcmode="lin" valueType="num">
                                      <p:cBhvr>
                                        <p:cTn id="21" dur="500" fill="hold"/>
                                        <p:tgtEl>
                                          <p:spTgt spid="22631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2631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26312">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nodeType="clickEffect">
                                  <p:stCondLst>
                                    <p:cond delay="0"/>
                                  </p:stCondLst>
                                  <p:childTnLst>
                                    <p:set>
                                      <p:cBhvr>
                                        <p:cTn id="27" dur="1" fill="hold">
                                          <p:stCondLst>
                                            <p:cond delay="0"/>
                                          </p:stCondLst>
                                        </p:cTn>
                                        <p:tgtEl>
                                          <p:spTgt spid="226313">
                                            <p:txEl>
                                              <p:pRg st="0" end="0"/>
                                            </p:txEl>
                                          </p:spTgt>
                                        </p:tgtEl>
                                        <p:attrNameLst>
                                          <p:attrName>style.visibility</p:attrName>
                                        </p:attrNameLst>
                                      </p:cBhvr>
                                      <p:to>
                                        <p:strVal val="visible"/>
                                      </p:to>
                                    </p:set>
                                    <p:animEffect transition="in" filter="wheel(4)">
                                      <p:cBhvr>
                                        <p:cTn id="28" dur="500"/>
                                        <p:tgtEl>
                                          <p:spTgt spid="2263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Flow chart task</a:t>
            </a:r>
            <a:endParaRPr lang="en-GB" dirty="0"/>
          </a:p>
        </p:txBody>
      </p:sp>
      <p:sp>
        <p:nvSpPr>
          <p:cNvPr id="3" name="Content Placeholder 2"/>
          <p:cNvSpPr>
            <a:spLocks noGrp="1"/>
          </p:cNvSpPr>
          <p:nvPr>
            <p:ph idx="1"/>
          </p:nvPr>
        </p:nvSpPr>
        <p:spPr/>
        <p:txBody>
          <a:bodyPr/>
          <a:lstStyle/>
          <a:p>
            <a:r>
              <a:rPr lang="en-GB" dirty="0" smtClean="0"/>
              <a:t>Write out all the events that occur at a synapse on separate </a:t>
            </a:r>
            <a:r>
              <a:rPr lang="en-GB" dirty="0" err="1" smtClean="0"/>
              <a:t>postits</a:t>
            </a:r>
            <a:r>
              <a:rPr lang="en-GB" dirty="0" smtClean="0"/>
              <a:t> and then lay them out and sort them out into the correct order</a:t>
            </a:r>
            <a:endParaRPr lang="en-GB" dirty="0"/>
          </a:p>
        </p:txBody>
      </p:sp>
    </p:spTree>
    <p:extLst>
      <p:ext uri="{BB962C8B-B14F-4D97-AF65-F5344CB8AC3E}">
        <p14:creationId xmlns:p14="http://schemas.microsoft.com/office/powerpoint/2010/main" val="3585207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457200" y="-531813"/>
            <a:ext cx="8229600" cy="1949451"/>
          </a:xfrm>
        </p:spPr>
        <p:txBody>
          <a:bodyPr/>
          <a:lstStyle/>
          <a:p>
            <a:pPr eaLnBrk="1" hangingPunct="1"/>
            <a:r>
              <a:rPr lang="en-GB" altLang="en-US" smtClean="0">
                <a:latin typeface="Comic Sans MS" pitchFamily="66" charset="0"/>
              </a:rPr>
              <a:t>Transmission across a synapse</a:t>
            </a:r>
          </a:p>
        </p:txBody>
      </p:sp>
      <p:sp>
        <p:nvSpPr>
          <p:cNvPr id="3076" name="Rectangle 5"/>
          <p:cNvSpPr>
            <a:spLocks noChangeArrowheads="1"/>
          </p:cNvSpPr>
          <p:nvPr/>
        </p:nvSpPr>
        <p:spPr bwMode="auto">
          <a:xfrm>
            <a:off x="457200" y="1600200"/>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lvl="1" eaLnBrk="1" hangingPunct="1">
              <a:lnSpc>
                <a:spcPct val="80000"/>
              </a:lnSpc>
              <a:spcBef>
                <a:spcPct val="20000"/>
              </a:spcBef>
            </a:pPr>
            <a:endParaRPr lang="en-GB" altLang="en-US" b="1"/>
          </a:p>
          <a:p>
            <a:pPr lvl="1" eaLnBrk="1" hangingPunct="1">
              <a:lnSpc>
                <a:spcPct val="80000"/>
              </a:lnSpc>
              <a:spcBef>
                <a:spcPct val="20000"/>
              </a:spcBef>
            </a:pPr>
            <a:endParaRPr lang="en-GB" altLang="en-US" b="1"/>
          </a:p>
          <a:p>
            <a:pPr lvl="1" eaLnBrk="1" hangingPunct="1">
              <a:lnSpc>
                <a:spcPct val="80000"/>
              </a:lnSpc>
              <a:spcBef>
                <a:spcPct val="20000"/>
              </a:spcBef>
            </a:pPr>
            <a:endParaRPr lang="en-GB" altLang="en-US" b="1"/>
          </a:p>
          <a:p>
            <a:pPr eaLnBrk="1" hangingPunct="1">
              <a:lnSpc>
                <a:spcPct val="80000"/>
              </a:lnSpc>
              <a:spcBef>
                <a:spcPct val="20000"/>
              </a:spcBef>
              <a:buFontTx/>
              <a:buChar char="•"/>
            </a:pPr>
            <a:endParaRPr lang="en-GB" altLang="en-US" b="1"/>
          </a:p>
          <a:p>
            <a:pPr eaLnBrk="1" hangingPunct="1">
              <a:lnSpc>
                <a:spcPct val="80000"/>
              </a:lnSpc>
              <a:spcBef>
                <a:spcPct val="20000"/>
              </a:spcBef>
            </a:pPr>
            <a:endParaRPr lang="en-GB" altLang="en-US" sz="1400"/>
          </a:p>
        </p:txBody>
      </p:sp>
      <p:pic>
        <p:nvPicPr>
          <p:cNvPr id="3077" name="ShockwaveFlash1JPG" descr="Nervous_sortdrag_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2303" name="ShockwaveFlash1" r:id="rId2" imgW="1828800" imgH="1828800"/>
        </mc:Choice>
        <mc:Fallback>
          <p:control name="ShockwaveFlash1" r:id="rId2" imgW="1828800" imgH="1828800">
            <p:pic>
              <p:nvPicPr>
                <p:cNvPr id="2"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40015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15913"/>
            <a:ext cx="8229600" cy="1733551"/>
          </a:xfrm>
        </p:spPr>
        <p:txBody>
          <a:bodyPr/>
          <a:lstStyle/>
          <a:p>
            <a:pPr eaLnBrk="1" hangingPunct="1"/>
            <a:r>
              <a:rPr lang="en-GB" altLang="en-US" smtClean="0">
                <a:latin typeface="Comic Sans MS" pitchFamily="66" charset="0"/>
              </a:rPr>
              <a:t>The structure of the synapse</a:t>
            </a:r>
            <a:endParaRPr lang="en-US" altLang="en-US" smtClean="0">
              <a:latin typeface="Comic Sans MS" pitchFamily="66" charset="0"/>
            </a:endParaRPr>
          </a:p>
        </p:txBody>
      </p:sp>
      <p:sp>
        <p:nvSpPr>
          <p:cNvPr id="4100" name="Text Box 5"/>
          <p:cNvSpPr txBox="1">
            <a:spLocks noChangeArrowheads="1"/>
          </p:cNvSpPr>
          <p:nvPr/>
        </p:nvSpPr>
        <p:spPr bwMode="auto">
          <a:xfrm>
            <a:off x="684213" y="908050"/>
            <a:ext cx="2808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GB" altLang="en-US"/>
          </a:p>
        </p:txBody>
      </p:sp>
      <p:pic>
        <p:nvPicPr>
          <p:cNvPr id="4101" name="ShockwaveFlash1JPG" descr="Nervous_synapse_dropdown_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3327" name="ShockwaveFlash1" r:id="rId2" imgW="1828800" imgH="1828800"/>
        </mc:Choice>
        <mc:Fallback>
          <p:control name="ShockwaveFlash1" r:id="rId2" imgW="1828800" imgH="1828800">
            <p:pic>
              <p:nvPicPr>
                <p:cNvPr id="2"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303519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579296" cy="5577483"/>
          </a:xfrm>
        </p:spPr>
        <p:txBody>
          <a:bodyPr/>
          <a:lstStyle/>
          <a:p>
            <a:r>
              <a:rPr lang="en-GB" dirty="0" smtClean="0">
                <a:hlinkClick r:id="rId2"/>
              </a:rPr>
              <a:t>Bozeman</a:t>
            </a:r>
            <a:endParaRPr lang="en-GB" dirty="0" smtClean="0"/>
          </a:p>
          <a:p>
            <a:r>
              <a:rPr lang="en-GB" dirty="0" smtClean="0">
                <a:hlinkClick r:id="rId3"/>
              </a:rPr>
              <a:t>Crash course</a:t>
            </a:r>
            <a:endParaRPr lang="en-GB"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772816"/>
            <a:ext cx="7117917" cy="454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623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b="1" u="sng" dirty="0" smtClean="0"/>
              <a:t>Features of synapses.</a:t>
            </a:r>
            <a:endParaRPr lang="en-US" b="1" u="sng" dirty="0" smtClean="0"/>
          </a:p>
        </p:txBody>
      </p:sp>
      <p:sp>
        <p:nvSpPr>
          <p:cNvPr id="224259" name="Rectangle 3"/>
          <p:cNvSpPr>
            <a:spLocks noGrp="1" noChangeArrowheads="1"/>
          </p:cNvSpPr>
          <p:nvPr>
            <p:ph type="body" idx="1"/>
          </p:nvPr>
        </p:nvSpPr>
        <p:spPr>
          <a:xfrm>
            <a:off x="395536" y="1268760"/>
            <a:ext cx="8568952" cy="5112568"/>
          </a:xfrm>
        </p:spPr>
        <p:txBody>
          <a:bodyPr>
            <a:normAutofit/>
          </a:bodyPr>
          <a:lstStyle/>
          <a:p>
            <a:pPr marL="0" indent="0">
              <a:lnSpc>
                <a:spcPct val="90000"/>
              </a:lnSpc>
              <a:buNone/>
            </a:pPr>
            <a:r>
              <a:rPr lang="en-GB" sz="3600" b="1" dirty="0" smtClean="0"/>
              <a:t>Unidirectional</a:t>
            </a:r>
          </a:p>
          <a:p>
            <a:pPr>
              <a:lnSpc>
                <a:spcPct val="90000"/>
              </a:lnSpc>
            </a:pPr>
            <a:r>
              <a:rPr lang="en-GB" dirty="0" smtClean="0"/>
              <a:t>Enable impulses to be transmitted from one neurone to another, so enables nerve circuits to function.</a:t>
            </a:r>
          </a:p>
          <a:p>
            <a:pPr>
              <a:lnSpc>
                <a:spcPct val="90000"/>
              </a:lnSpc>
            </a:pPr>
            <a:r>
              <a:rPr lang="en-GB" dirty="0" smtClean="0"/>
              <a:t>Pass impulses </a:t>
            </a:r>
            <a:r>
              <a:rPr lang="en-GB" b="1" dirty="0" smtClean="0">
                <a:solidFill>
                  <a:srgbClr val="FF0000"/>
                </a:solidFill>
              </a:rPr>
              <a:t>IN ONE DIRECTION</a:t>
            </a:r>
            <a:r>
              <a:rPr lang="en-GB" dirty="0" smtClean="0"/>
              <a:t> only.</a:t>
            </a:r>
          </a:p>
          <a:p>
            <a:r>
              <a:rPr lang="en-GB" dirty="0"/>
              <a:t>Act as junctions – since synaptic vesicles are present only in the knob of the presynaptic neurone</a:t>
            </a:r>
            <a:r>
              <a:rPr lang="en-GB" dirty="0" smtClean="0"/>
              <a:t>, impulses </a:t>
            </a:r>
            <a:r>
              <a:rPr lang="en-GB" dirty="0"/>
              <a:t>can only pass across a synapse in one direction</a:t>
            </a:r>
            <a:r>
              <a:rPr lang="en-GB" dirty="0" smtClean="0"/>
              <a:t>.</a:t>
            </a:r>
            <a:endParaRPr lang="en-GB" dirty="0"/>
          </a:p>
        </p:txBody>
      </p:sp>
    </p:spTree>
    <p:extLst>
      <p:ext uri="{BB962C8B-B14F-4D97-AF65-F5344CB8AC3E}">
        <p14:creationId xmlns:p14="http://schemas.microsoft.com/office/powerpoint/2010/main" val="33502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animEffect transition="in" filter="dissolve">
                                      <p:cBhvr>
                                        <p:cTn id="7" dur="500"/>
                                        <p:tgtEl>
                                          <p:spTgt spid="2242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259">
                                            <p:txEl>
                                              <p:pRg st="0" end="0"/>
                                            </p:txEl>
                                          </p:spTgt>
                                        </p:tgtEl>
                                        <p:attrNameLst>
                                          <p:attrName>style.visibility</p:attrName>
                                        </p:attrNameLst>
                                      </p:cBhvr>
                                      <p:to>
                                        <p:strVal val="visible"/>
                                      </p:to>
                                    </p:set>
                                    <p:animEffect transition="in" filter="dissolve">
                                      <p:cBhvr>
                                        <p:cTn id="12" dur="500"/>
                                        <p:tgtEl>
                                          <p:spTgt spid="224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slide(fromBottom)">
                                      <p:cBhvr>
                                        <p:cTn id="17" dur="500"/>
                                        <p:tgtEl>
                                          <p:spTgt spid="224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b="1" u="sng" dirty="0" smtClean="0"/>
              <a:t>Features of synapses.</a:t>
            </a:r>
            <a:endParaRPr lang="en-US" b="1" u="sng" dirty="0" smtClean="0"/>
          </a:p>
        </p:txBody>
      </p:sp>
      <p:sp>
        <p:nvSpPr>
          <p:cNvPr id="224259" name="Rectangle 3"/>
          <p:cNvSpPr>
            <a:spLocks noGrp="1" noChangeArrowheads="1"/>
          </p:cNvSpPr>
          <p:nvPr>
            <p:ph type="body" idx="1"/>
          </p:nvPr>
        </p:nvSpPr>
        <p:spPr>
          <a:xfrm>
            <a:off x="395536" y="1268760"/>
            <a:ext cx="8568952" cy="5112568"/>
          </a:xfrm>
        </p:spPr>
        <p:txBody>
          <a:bodyPr>
            <a:normAutofit/>
          </a:bodyPr>
          <a:lstStyle/>
          <a:p>
            <a:pPr marL="0" indent="0">
              <a:lnSpc>
                <a:spcPct val="90000"/>
              </a:lnSpc>
              <a:buNone/>
            </a:pPr>
            <a:r>
              <a:rPr lang="en-GB" sz="3600" b="1" dirty="0" smtClean="0"/>
              <a:t>Summation</a:t>
            </a:r>
          </a:p>
          <a:p>
            <a:pPr>
              <a:lnSpc>
                <a:spcPct val="90000"/>
              </a:lnSpc>
            </a:pPr>
            <a:r>
              <a:rPr lang="en-GB" dirty="0" smtClean="0"/>
              <a:t>Low-frequency action potential often lead to the release of insufficient concentrations of neurotransmitter to trigger an action potential in the post synaptic neurone.</a:t>
            </a:r>
          </a:p>
          <a:p>
            <a:pPr>
              <a:lnSpc>
                <a:spcPct val="90000"/>
              </a:lnSpc>
            </a:pPr>
            <a:r>
              <a:rPr lang="en-GB" dirty="0" smtClean="0"/>
              <a:t>They can, however, do so in a process called summation which entails a rapid build up neurotransmitter in the synapse by one of two methods:</a:t>
            </a:r>
            <a:endParaRPr lang="en-GB" dirty="0"/>
          </a:p>
        </p:txBody>
      </p:sp>
    </p:spTree>
    <p:extLst>
      <p:ext uri="{BB962C8B-B14F-4D97-AF65-F5344CB8AC3E}">
        <p14:creationId xmlns:p14="http://schemas.microsoft.com/office/powerpoint/2010/main" val="757795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dissolve">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dissolve">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dissolve">
                                      <p:cBhvr>
                                        <p:cTn id="17" dur="500"/>
                                        <p:tgtEl>
                                          <p:spTgt spid="224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99392"/>
            <a:ext cx="8229600" cy="1143000"/>
          </a:xfrm>
        </p:spPr>
        <p:txBody>
          <a:bodyPr/>
          <a:lstStyle/>
          <a:p>
            <a:r>
              <a:rPr lang="en-GB" dirty="0"/>
              <a:t>Spatial summation</a:t>
            </a:r>
          </a:p>
        </p:txBody>
      </p:sp>
      <p:sp>
        <p:nvSpPr>
          <p:cNvPr id="3" name="Content Placeholder 2"/>
          <p:cNvSpPr>
            <a:spLocks noGrp="1"/>
          </p:cNvSpPr>
          <p:nvPr>
            <p:ph idx="1"/>
          </p:nvPr>
        </p:nvSpPr>
        <p:spPr>
          <a:xfrm>
            <a:off x="0" y="836712"/>
            <a:ext cx="9144000" cy="4525963"/>
          </a:xfrm>
        </p:spPr>
        <p:txBody>
          <a:bodyPr/>
          <a:lstStyle/>
          <a:p>
            <a:r>
              <a:rPr lang="en-GB" dirty="0" smtClean="0"/>
              <a:t>A number of presynaptic neurones together release enough neurotransmitter to exceed the threshold value of the post synaptic neurone therefore triggering a new action potential</a:t>
            </a:r>
            <a:endParaRPr lang="en-GB"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835598"/>
            <a:ext cx="6530727" cy="409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30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3.6.2.2  Synaptic transmission </a:t>
            </a:r>
          </a:p>
        </p:txBody>
      </p:sp>
      <p:sp>
        <p:nvSpPr>
          <p:cNvPr id="3" name="Content Placeholder 2"/>
          <p:cNvSpPr>
            <a:spLocks noGrp="1"/>
          </p:cNvSpPr>
          <p:nvPr>
            <p:ph idx="1"/>
          </p:nvPr>
        </p:nvSpPr>
        <p:spPr/>
        <p:txBody>
          <a:bodyPr>
            <a:normAutofit fontScale="77500" lnSpcReduction="20000"/>
          </a:bodyPr>
          <a:lstStyle/>
          <a:p>
            <a:r>
              <a:rPr lang="en-GB" dirty="0"/>
              <a:t>The detailed structure of a synapse and of a neuromuscular junction. </a:t>
            </a:r>
            <a:endParaRPr lang="en-GB" dirty="0" smtClean="0"/>
          </a:p>
          <a:p>
            <a:r>
              <a:rPr lang="en-GB" dirty="0" smtClean="0"/>
              <a:t>The </a:t>
            </a:r>
            <a:r>
              <a:rPr lang="en-GB" dirty="0"/>
              <a:t>sequence of events involved in transmission across a cholinergic synapse in sufficient detail to explain: </a:t>
            </a:r>
            <a:endParaRPr lang="en-GB" dirty="0" smtClean="0"/>
          </a:p>
          <a:p>
            <a:pPr lvl="1"/>
            <a:r>
              <a:rPr lang="en-GB" dirty="0" err="1" smtClean="0"/>
              <a:t>unidirectionality</a:t>
            </a:r>
            <a:r>
              <a:rPr lang="en-GB" dirty="0" smtClean="0"/>
              <a:t> </a:t>
            </a:r>
          </a:p>
          <a:p>
            <a:pPr lvl="1"/>
            <a:r>
              <a:rPr lang="en-GB" dirty="0" smtClean="0"/>
              <a:t>temporal </a:t>
            </a:r>
            <a:r>
              <a:rPr lang="en-GB" dirty="0"/>
              <a:t>and spatial summation </a:t>
            </a:r>
            <a:endParaRPr lang="en-GB" dirty="0" smtClean="0"/>
          </a:p>
          <a:p>
            <a:pPr lvl="1"/>
            <a:r>
              <a:rPr lang="en-GB" dirty="0" smtClean="0"/>
              <a:t>inhibition </a:t>
            </a:r>
            <a:r>
              <a:rPr lang="en-GB" dirty="0"/>
              <a:t>by inhibitory synapses. </a:t>
            </a:r>
            <a:endParaRPr lang="en-GB" dirty="0" smtClean="0"/>
          </a:p>
          <a:p>
            <a:r>
              <a:rPr lang="en-GB" dirty="0" smtClean="0"/>
              <a:t>A </a:t>
            </a:r>
            <a:r>
              <a:rPr lang="en-GB" dirty="0"/>
              <a:t>comparison of transmission across a cholinergic synapse and across a neuromuscular junction. </a:t>
            </a:r>
            <a:endParaRPr lang="en-GB" dirty="0" smtClean="0"/>
          </a:p>
          <a:p>
            <a:r>
              <a:rPr lang="en-GB" dirty="0" smtClean="0"/>
              <a:t>Students </a:t>
            </a:r>
            <a:r>
              <a:rPr lang="en-GB" dirty="0"/>
              <a:t>should be able to use information provided to predict and explain the effects of specific drugs on a synapse. (Recall of the names and mode of action of individual drugs will </a:t>
            </a:r>
            <a:r>
              <a:rPr lang="en-GB" b="1" dirty="0"/>
              <a:t>not</a:t>
            </a:r>
            <a:r>
              <a:rPr lang="en-GB" dirty="0"/>
              <a:t> be required.)</a:t>
            </a:r>
          </a:p>
        </p:txBody>
      </p:sp>
    </p:spTree>
    <p:extLst>
      <p:ext uri="{BB962C8B-B14F-4D97-AF65-F5344CB8AC3E}">
        <p14:creationId xmlns:p14="http://schemas.microsoft.com/office/powerpoint/2010/main" val="345115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0" y="-315416"/>
            <a:ext cx="8507288" cy="1143000"/>
          </a:xfrm>
        </p:spPr>
        <p:txBody>
          <a:bodyPr/>
          <a:lstStyle/>
          <a:p>
            <a:r>
              <a:rPr lang="en-GB" dirty="0" smtClean="0"/>
              <a:t>Temporal summation</a:t>
            </a:r>
            <a:endParaRPr lang="en-GB" dirty="0"/>
          </a:p>
        </p:txBody>
      </p:sp>
      <p:sp>
        <p:nvSpPr>
          <p:cNvPr id="3" name="Content Placeholder 2"/>
          <p:cNvSpPr>
            <a:spLocks noGrp="1"/>
          </p:cNvSpPr>
          <p:nvPr>
            <p:ph idx="1"/>
          </p:nvPr>
        </p:nvSpPr>
        <p:spPr>
          <a:xfrm>
            <a:off x="14390" y="908720"/>
            <a:ext cx="4629618" cy="5472608"/>
          </a:xfrm>
        </p:spPr>
        <p:txBody>
          <a:bodyPr>
            <a:normAutofit lnSpcReduction="10000"/>
          </a:bodyPr>
          <a:lstStyle/>
          <a:p>
            <a:r>
              <a:rPr lang="en-GB" dirty="0" smtClean="0"/>
              <a:t>A single presynaptic neurone releases neurotransmitter many times over a very short period.</a:t>
            </a:r>
          </a:p>
          <a:p>
            <a:r>
              <a:rPr lang="en-GB" dirty="0" smtClean="0"/>
              <a:t>If the concentration of neurotransmitter is high enough to reach the threshold value </a:t>
            </a:r>
            <a:r>
              <a:rPr lang="en-GB" dirty="0"/>
              <a:t>a new action </a:t>
            </a:r>
            <a:r>
              <a:rPr lang="en-GB" dirty="0" smtClean="0"/>
              <a:t>potential is triggered</a:t>
            </a:r>
            <a:endParaRPr lang="en-GB"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430" y="1484784"/>
            <a:ext cx="443865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21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altLang="en-US" dirty="0"/>
              <a:t>Some neurotransmitters and their receptors are excitatory, i.e. they create a new action potential in the postsynaptic </a:t>
            </a:r>
            <a:r>
              <a:rPr lang="en-US" altLang="en-US" dirty="0" err="1"/>
              <a:t>neurone</a:t>
            </a:r>
            <a:r>
              <a:rPr lang="en-US" altLang="en-US" dirty="0"/>
              <a:t>. </a:t>
            </a:r>
            <a:endParaRPr lang="en-US" altLang="en-US" dirty="0" smtClean="0"/>
          </a:p>
          <a:p>
            <a:r>
              <a:rPr lang="en-US" altLang="en-US" dirty="0" smtClean="0"/>
              <a:t>Others </a:t>
            </a:r>
            <a:r>
              <a:rPr lang="en-US" altLang="en-US" dirty="0"/>
              <a:t>are inhibitory, i.e. they make it less likely that a new action potential will be created in the postsynaptic </a:t>
            </a:r>
            <a:r>
              <a:rPr lang="en-US" altLang="en-US" dirty="0" err="1"/>
              <a:t>neurone</a:t>
            </a:r>
            <a:r>
              <a:rPr lang="en-US" altLang="en-US" dirty="0"/>
              <a:t>.</a:t>
            </a:r>
          </a:p>
          <a:p>
            <a:endParaRPr lang="en-GB" dirty="0"/>
          </a:p>
        </p:txBody>
      </p:sp>
    </p:spTree>
    <p:extLst>
      <p:ext uri="{BB962C8B-B14F-4D97-AF65-F5344CB8AC3E}">
        <p14:creationId xmlns:p14="http://schemas.microsoft.com/office/powerpoint/2010/main" val="1498655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rtlCol="0">
            <a:normAutofit fontScale="90000"/>
          </a:bodyPr>
          <a:lstStyle/>
          <a:p>
            <a:pPr>
              <a:defRPr/>
            </a:pPr>
            <a:r>
              <a:rPr lang="en-GB" sz="4000" b="1" u="sng" dirty="0" smtClean="0">
                <a:latin typeface="Calibri" panose="020F0502020204030204" pitchFamily="34" charset="0"/>
              </a:rPr>
              <a:t>Types of synapse</a:t>
            </a:r>
            <a:r>
              <a:rPr lang="en-GB" sz="4000" b="1" u="sng" dirty="0">
                <a:latin typeface="Calibri" panose="020F0502020204030204" pitchFamily="34" charset="0"/>
              </a:rPr>
              <a:t> </a:t>
            </a:r>
            <a:r>
              <a:rPr lang="en-GB" sz="4000" b="1" u="sng" dirty="0" smtClean="0">
                <a:latin typeface="Calibri" panose="020F0502020204030204" pitchFamily="34" charset="0"/>
              </a:rPr>
              <a:t>-  </a:t>
            </a:r>
            <a:r>
              <a:rPr lang="en-GB" sz="4000" b="1" u="sng" dirty="0">
                <a:latin typeface="Calibri" panose="020F0502020204030204" pitchFamily="34" charset="0"/>
              </a:rPr>
              <a:t>Excitatory </a:t>
            </a:r>
            <a:r>
              <a:rPr lang="en-GB" sz="4000" b="1" u="sng" dirty="0" smtClean="0">
                <a:latin typeface="Calibri" panose="020F0502020204030204" pitchFamily="34" charset="0"/>
              </a:rPr>
              <a:t>synapses</a:t>
            </a:r>
            <a:endParaRPr lang="en-US" sz="4000" b="1" dirty="0" smtClean="0">
              <a:latin typeface="Calibri" panose="020F0502020204030204" pitchFamily="34" charset="0"/>
            </a:endParaRPr>
          </a:p>
        </p:txBody>
      </p:sp>
      <p:sp>
        <p:nvSpPr>
          <p:cNvPr id="223235" name="Rectangle 3"/>
          <p:cNvSpPr>
            <a:spLocks noGrp="1" noChangeArrowheads="1"/>
          </p:cNvSpPr>
          <p:nvPr>
            <p:ph type="body" idx="1"/>
          </p:nvPr>
        </p:nvSpPr>
        <p:spPr/>
        <p:txBody>
          <a:bodyPr/>
          <a:lstStyle/>
          <a:p>
            <a:r>
              <a:rPr lang="en-GB" sz="2800" dirty="0" smtClean="0">
                <a:latin typeface="Calibri" panose="020F0502020204030204" pitchFamily="34" charset="0"/>
              </a:rPr>
              <a:t>Binding of neurotransmitter to postsynaptic neurone </a:t>
            </a:r>
          </a:p>
          <a:p>
            <a:r>
              <a:rPr lang="en-GB" sz="2800" dirty="0" smtClean="0">
                <a:latin typeface="Calibri" panose="020F0502020204030204" pitchFamily="34" charset="0"/>
              </a:rPr>
              <a:t>opens Na+ gated channels </a:t>
            </a:r>
          </a:p>
          <a:p>
            <a:r>
              <a:rPr lang="en-GB" sz="2800" dirty="0" smtClean="0">
                <a:latin typeface="Calibri" panose="020F0502020204030204" pitchFamily="34" charset="0"/>
                <a:sym typeface="Wingdings" pitchFamily="2" charset="2"/>
              </a:rPr>
              <a:t></a:t>
            </a:r>
            <a:r>
              <a:rPr lang="en-GB" sz="2800" dirty="0" smtClean="0">
                <a:latin typeface="Calibri" panose="020F0502020204030204" pitchFamily="34" charset="0"/>
              </a:rPr>
              <a:t> Na+ diffuses</a:t>
            </a:r>
            <a:r>
              <a:rPr lang="en-GB" sz="2800" dirty="0" smtClean="0">
                <a:solidFill>
                  <a:srgbClr val="FF0000"/>
                </a:solidFill>
                <a:latin typeface="Calibri" panose="020F0502020204030204" pitchFamily="34" charset="0"/>
              </a:rPr>
              <a:t> </a:t>
            </a:r>
            <a:r>
              <a:rPr lang="en-GB" sz="2800" b="1" dirty="0" smtClean="0">
                <a:solidFill>
                  <a:srgbClr val="FF0000"/>
                </a:solidFill>
                <a:latin typeface="Calibri" panose="020F0502020204030204" pitchFamily="34" charset="0"/>
              </a:rPr>
              <a:t>IN</a:t>
            </a:r>
            <a:r>
              <a:rPr lang="en-GB" sz="2800" dirty="0" smtClean="0">
                <a:latin typeface="Calibri" panose="020F0502020204030204" pitchFamily="34" charset="0"/>
              </a:rPr>
              <a:t> </a:t>
            </a:r>
          </a:p>
          <a:p>
            <a:r>
              <a:rPr lang="en-GB" sz="2800" dirty="0" smtClean="0">
                <a:latin typeface="Calibri" panose="020F0502020204030204" pitchFamily="34" charset="0"/>
                <a:sym typeface="Wingdings" pitchFamily="2" charset="2"/>
              </a:rPr>
              <a:t></a:t>
            </a:r>
            <a:r>
              <a:rPr lang="en-GB" sz="2800" dirty="0" smtClean="0">
                <a:latin typeface="Calibri" panose="020F0502020204030204" pitchFamily="34" charset="0"/>
              </a:rPr>
              <a:t>depolarisation </a:t>
            </a:r>
          </a:p>
          <a:p>
            <a:r>
              <a:rPr lang="en-GB" sz="2800" dirty="0" smtClean="0">
                <a:latin typeface="Calibri" panose="020F0502020204030204" pitchFamily="34" charset="0"/>
                <a:sym typeface="Wingdings" pitchFamily="2" charset="2"/>
              </a:rPr>
              <a:t></a:t>
            </a:r>
            <a:r>
              <a:rPr lang="en-GB" sz="2800" dirty="0" smtClean="0">
                <a:latin typeface="Calibri" panose="020F0502020204030204" pitchFamily="34" charset="0"/>
              </a:rPr>
              <a:t> action potentials </a:t>
            </a:r>
          </a:p>
          <a:p>
            <a:r>
              <a:rPr lang="en-GB" sz="2800" dirty="0" smtClean="0">
                <a:solidFill>
                  <a:srgbClr val="0000FF"/>
                </a:solidFill>
                <a:latin typeface="Calibri" panose="020F0502020204030204" pitchFamily="34" charset="0"/>
              </a:rPr>
              <a:t>so nerve impulses can continue around the nerve circuit</a:t>
            </a:r>
            <a:r>
              <a:rPr lang="en-GB" sz="2800" dirty="0" smtClean="0">
                <a:latin typeface="Calibri" panose="020F0502020204030204" pitchFamily="34" charset="0"/>
              </a:rPr>
              <a:t>.</a:t>
            </a:r>
            <a:endParaRPr lang="en-GB" sz="2800" b="1" dirty="0" smtClean="0">
              <a:latin typeface="Calibri" panose="020F0502020204030204" pitchFamily="34" charset="0"/>
            </a:endParaRPr>
          </a:p>
        </p:txBody>
      </p:sp>
    </p:spTree>
    <p:extLst>
      <p:ext uri="{BB962C8B-B14F-4D97-AF65-F5344CB8AC3E}">
        <p14:creationId xmlns:p14="http://schemas.microsoft.com/office/powerpoint/2010/main" val="494445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slide(fromBottom)">
                                      <p:cBhvr>
                                        <p:cTn id="7" dur="500"/>
                                        <p:tgtEl>
                                          <p:spTgt spid="22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slide(fromBottom)">
                                      <p:cBhvr>
                                        <p:cTn id="12" dur="500"/>
                                        <p:tgtEl>
                                          <p:spTgt spid="223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223235">
                                            <p:txEl>
                                              <p:pRg st="2" end="2"/>
                                            </p:txEl>
                                          </p:spTgt>
                                        </p:tgtEl>
                                        <p:attrNameLst>
                                          <p:attrName>style.visibility</p:attrName>
                                        </p:attrNameLst>
                                      </p:cBhvr>
                                      <p:to>
                                        <p:strVal val="visible"/>
                                      </p:to>
                                    </p:set>
                                    <p:anim calcmode="lin" valueType="num">
                                      <p:cBhvr>
                                        <p:cTn id="17" dur="500" fill="hold"/>
                                        <p:tgtEl>
                                          <p:spTgt spid="22323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2323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2323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223235">
                                            <p:txEl>
                                              <p:pRg st="3" end="3"/>
                                            </p:txEl>
                                          </p:spTgt>
                                        </p:tgtEl>
                                        <p:attrNameLst>
                                          <p:attrName>style.visibility</p:attrName>
                                        </p:attrNameLst>
                                      </p:cBhvr>
                                      <p:to>
                                        <p:strVal val="visible"/>
                                      </p:to>
                                    </p:set>
                                    <p:animEffect transition="in" filter="slide(fromBottom)">
                                      <p:cBhvr>
                                        <p:cTn id="24" dur="500"/>
                                        <p:tgtEl>
                                          <p:spTgt spid="22323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223235">
                                            <p:txEl>
                                              <p:pRg st="4" end="4"/>
                                            </p:txEl>
                                          </p:spTgt>
                                        </p:tgtEl>
                                        <p:attrNameLst>
                                          <p:attrName>style.visibility</p:attrName>
                                        </p:attrNameLst>
                                      </p:cBhvr>
                                      <p:to>
                                        <p:strVal val="visible"/>
                                      </p:to>
                                    </p:set>
                                    <p:animEffect transition="in" filter="slide(fromBottom)">
                                      <p:cBhvr>
                                        <p:cTn id="29" dur="500"/>
                                        <p:tgtEl>
                                          <p:spTgt spid="22323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223235">
                                            <p:txEl>
                                              <p:pRg st="5" end="5"/>
                                            </p:txEl>
                                          </p:spTgt>
                                        </p:tgtEl>
                                        <p:attrNameLst>
                                          <p:attrName>style.visibility</p:attrName>
                                        </p:attrNameLst>
                                      </p:cBhvr>
                                      <p:to>
                                        <p:strVal val="visible"/>
                                      </p:to>
                                    </p:set>
                                    <p:animEffect transition="in" filter="wheel(4)">
                                      <p:cBhvr>
                                        <p:cTn id="34" dur="500"/>
                                        <p:tgtEl>
                                          <p:spTgt spid="223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95536" y="-171400"/>
            <a:ext cx="8229600" cy="1143000"/>
          </a:xfrm>
        </p:spPr>
        <p:txBody>
          <a:bodyPr>
            <a:normAutofit/>
          </a:bodyPr>
          <a:lstStyle/>
          <a:p>
            <a:r>
              <a:rPr lang="en-GB" b="1" dirty="0">
                <a:latin typeface="Calibri" panose="020F0502020204030204" pitchFamily="34" charset="0"/>
              </a:rPr>
              <a:t>Inhibitory </a:t>
            </a:r>
            <a:r>
              <a:rPr lang="en-GB" b="1" dirty="0" smtClean="0">
                <a:latin typeface="Calibri" panose="020F0502020204030204" pitchFamily="34" charset="0"/>
              </a:rPr>
              <a:t>synapses</a:t>
            </a:r>
            <a:endParaRPr lang="en-US" dirty="0" smtClean="0">
              <a:latin typeface="Calibri" panose="020F0502020204030204" pitchFamily="34" charset="0"/>
            </a:endParaRPr>
          </a:p>
        </p:txBody>
      </p:sp>
      <p:sp>
        <p:nvSpPr>
          <p:cNvPr id="243715" name="Rectangle 3"/>
          <p:cNvSpPr>
            <a:spLocks noGrp="1" noChangeArrowheads="1"/>
          </p:cNvSpPr>
          <p:nvPr>
            <p:ph type="body" idx="1"/>
          </p:nvPr>
        </p:nvSpPr>
        <p:spPr>
          <a:xfrm>
            <a:off x="251520" y="908720"/>
            <a:ext cx="8784976" cy="5472608"/>
          </a:xfrm>
        </p:spPr>
        <p:txBody>
          <a:bodyPr>
            <a:normAutofit fontScale="92500" lnSpcReduction="10000"/>
          </a:bodyPr>
          <a:lstStyle/>
          <a:p>
            <a:r>
              <a:rPr lang="en-GB" sz="2800" dirty="0" smtClean="0">
                <a:latin typeface="Calibri" panose="020F0502020204030204" pitchFamily="34" charset="0"/>
              </a:rPr>
              <a:t>Neurotransmitter released which binds to chloride ion protein channels on post synaptic neurone causing channels to open.</a:t>
            </a:r>
          </a:p>
          <a:p>
            <a:r>
              <a:rPr lang="en-GB" sz="2800" dirty="0">
                <a:latin typeface="Calibri" panose="020F0502020204030204" pitchFamily="34" charset="0"/>
              </a:rPr>
              <a:t>Cl</a:t>
            </a:r>
            <a:r>
              <a:rPr lang="en-GB" sz="2800" baseline="30000" dirty="0">
                <a:latin typeface="Calibri" panose="020F0502020204030204" pitchFamily="34" charset="0"/>
              </a:rPr>
              <a:t>-</a:t>
            </a:r>
            <a:r>
              <a:rPr lang="en-GB" sz="2800" dirty="0">
                <a:latin typeface="Calibri" panose="020F0502020204030204" pitchFamily="34" charset="0"/>
              </a:rPr>
              <a:t> diffuse </a:t>
            </a:r>
            <a:r>
              <a:rPr lang="en-GB" sz="2800" dirty="0" smtClean="0">
                <a:solidFill>
                  <a:srgbClr val="FF0000"/>
                </a:solidFill>
                <a:latin typeface="Calibri" panose="020F0502020204030204" pitchFamily="34" charset="0"/>
              </a:rPr>
              <a:t>IN </a:t>
            </a:r>
            <a:r>
              <a:rPr lang="en-GB" sz="2800" dirty="0" smtClean="0">
                <a:latin typeface="Calibri" panose="020F0502020204030204" pitchFamily="34" charset="0"/>
              </a:rPr>
              <a:t>to postsynaptic neurone by facilitated diffusion</a:t>
            </a:r>
            <a:endParaRPr lang="en-GB" sz="2800" dirty="0">
              <a:latin typeface="Calibri" panose="020F0502020204030204" pitchFamily="34" charset="0"/>
            </a:endParaRPr>
          </a:p>
          <a:p>
            <a:r>
              <a:rPr lang="en-GB" sz="2800" dirty="0" smtClean="0">
                <a:latin typeface="Calibri" panose="020F0502020204030204" pitchFamily="34" charset="0"/>
              </a:rPr>
              <a:t>The binding of the neurotransmitter causes opening of potassium </a:t>
            </a:r>
            <a:r>
              <a:rPr lang="en-GB" sz="2800" dirty="0">
                <a:latin typeface="Calibri" panose="020F0502020204030204" pitchFamily="34" charset="0"/>
              </a:rPr>
              <a:t>gated channels</a:t>
            </a:r>
          </a:p>
          <a:p>
            <a:r>
              <a:rPr lang="en-GB" sz="2800" dirty="0" smtClean="0">
                <a:latin typeface="Calibri" panose="020F0502020204030204" pitchFamily="34" charset="0"/>
              </a:rPr>
              <a:t>K+ diffuses </a:t>
            </a:r>
            <a:r>
              <a:rPr lang="en-GB" sz="2800" b="1" dirty="0" smtClean="0">
                <a:solidFill>
                  <a:srgbClr val="FF0000"/>
                </a:solidFill>
                <a:latin typeface="Calibri" panose="020F0502020204030204" pitchFamily="34" charset="0"/>
              </a:rPr>
              <a:t>OUT</a:t>
            </a:r>
            <a:r>
              <a:rPr lang="en-GB" sz="2800" dirty="0" smtClean="0">
                <a:solidFill>
                  <a:srgbClr val="FF0000"/>
                </a:solidFill>
                <a:latin typeface="Calibri" panose="020F0502020204030204" pitchFamily="34" charset="0"/>
              </a:rPr>
              <a:t> </a:t>
            </a:r>
            <a:r>
              <a:rPr lang="en-GB" sz="2800" dirty="0" smtClean="0">
                <a:latin typeface="Calibri" panose="020F0502020204030204" pitchFamily="34" charset="0"/>
                <a:sym typeface="Wingdings" pitchFamily="2" charset="2"/>
              </a:rPr>
              <a:t></a:t>
            </a:r>
            <a:r>
              <a:rPr lang="en-GB" sz="2800" dirty="0" smtClean="0">
                <a:latin typeface="Calibri" panose="020F0502020204030204" pitchFamily="34" charset="0"/>
              </a:rPr>
              <a:t> inside of neurone becomes </a:t>
            </a:r>
            <a:r>
              <a:rPr lang="en-GB" sz="2800" dirty="0" smtClean="0">
                <a:solidFill>
                  <a:srgbClr val="FF0000"/>
                </a:solidFill>
                <a:latin typeface="Calibri" panose="020F0502020204030204" pitchFamily="34" charset="0"/>
              </a:rPr>
              <a:t>even more negative (from -65mV to -80mv)</a:t>
            </a:r>
            <a:r>
              <a:rPr lang="en-GB" sz="2800" dirty="0" smtClean="0">
                <a:latin typeface="Calibri" panose="020F0502020204030204" pitchFamily="34" charset="0"/>
              </a:rPr>
              <a:t> </a:t>
            </a:r>
          </a:p>
          <a:p>
            <a:r>
              <a:rPr lang="en-GB" sz="2800" dirty="0" smtClean="0">
                <a:latin typeface="Calibri" panose="020F0502020204030204" pitchFamily="34" charset="0"/>
              </a:rPr>
              <a:t>The membrane is said to be hyperpolarised meaning needs </a:t>
            </a:r>
            <a:r>
              <a:rPr lang="en-GB" sz="2800" dirty="0" err="1" smtClean="0">
                <a:latin typeface="Calibri" panose="020F0502020204030204" pitchFamily="34" charset="0"/>
              </a:rPr>
              <a:t>avery</a:t>
            </a:r>
            <a:r>
              <a:rPr lang="en-GB" sz="2800" dirty="0" smtClean="0">
                <a:latin typeface="Calibri" panose="020F0502020204030204" pitchFamily="34" charset="0"/>
              </a:rPr>
              <a:t> large influx of Na+ to raise to threshold value </a:t>
            </a:r>
            <a:r>
              <a:rPr lang="en-GB" sz="2800" dirty="0" err="1" smtClean="0">
                <a:latin typeface="Calibri" panose="020F0502020204030204" pitchFamily="34" charset="0"/>
              </a:rPr>
              <a:t>ie</a:t>
            </a:r>
            <a:r>
              <a:rPr lang="en-GB" sz="2800" dirty="0" smtClean="0">
                <a:latin typeface="Calibri" panose="020F0502020204030204" pitchFamily="34" charset="0"/>
              </a:rPr>
              <a:t> very difficult to depolarise membrane </a:t>
            </a:r>
          </a:p>
          <a:p>
            <a:r>
              <a:rPr lang="en-GB" sz="2800" dirty="0" smtClean="0">
                <a:latin typeface="Calibri" panose="020F0502020204030204" pitchFamily="34" charset="0"/>
                <a:sym typeface="Wingdings" pitchFamily="2" charset="2"/>
              </a:rPr>
              <a:t></a:t>
            </a:r>
            <a:r>
              <a:rPr lang="en-GB" sz="2800" dirty="0" smtClean="0">
                <a:latin typeface="Calibri" panose="020F0502020204030204" pitchFamily="34" charset="0"/>
              </a:rPr>
              <a:t> no action potentials </a:t>
            </a:r>
          </a:p>
          <a:p>
            <a:r>
              <a:rPr lang="en-GB" sz="2800" dirty="0" smtClean="0">
                <a:solidFill>
                  <a:srgbClr val="0000FF"/>
                </a:solidFill>
                <a:latin typeface="Calibri" panose="020F0502020204030204" pitchFamily="34" charset="0"/>
              </a:rPr>
              <a:t>so nerve impulses cannot continue around the nerve circuit.</a:t>
            </a:r>
            <a:endParaRPr lang="en-US" sz="2800" dirty="0" smtClean="0">
              <a:solidFill>
                <a:srgbClr val="0000FF"/>
              </a:solidFill>
              <a:latin typeface="Calibri" panose="020F0502020204030204" pitchFamily="34" charset="0"/>
            </a:endParaRPr>
          </a:p>
          <a:p>
            <a:endParaRPr lang="en-US" sz="2800" dirty="0" smtClean="0">
              <a:solidFill>
                <a:srgbClr val="0000FF"/>
              </a:solidFill>
              <a:latin typeface="Comic Sans MS" pitchFamily="66" charset="0"/>
            </a:endParaRPr>
          </a:p>
        </p:txBody>
      </p:sp>
    </p:spTree>
    <p:extLst>
      <p:ext uri="{BB962C8B-B14F-4D97-AF65-F5344CB8AC3E}">
        <p14:creationId xmlns:p14="http://schemas.microsoft.com/office/powerpoint/2010/main" val="34968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slide(fromBottom)">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slide(fromBottom)">
                                      <p:cBhvr>
                                        <p:cTn id="12" dur="500"/>
                                        <p:tgtEl>
                                          <p:spTgt spid="243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slide(fromBottom)">
                                      <p:cBhvr>
                                        <p:cTn id="17" dur="500"/>
                                        <p:tgtEl>
                                          <p:spTgt spid="2437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243715">
                                            <p:txEl>
                                              <p:pRg st="3" end="3"/>
                                            </p:txEl>
                                          </p:spTgt>
                                        </p:tgtEl>
                                        <p:attrNameLst>
                                          <p:attrName>style.visibility</p:attrName>
                                        </p:attrNameLst>
                                      </p:cBhvr>
                                      <p:to>
                                        <p:strVal val="visible"/>
                                      </p:to>
                                    </p:set>
                                    <p:anim calcmode="lin" valueType="num">
                                      <p:cBhvr>
                                        <p:cTn id="22" dur="500" fill="hold"/>
                                        <p:tgtEl>
                                          <p:spTgt spid="24371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4371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4371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43715">
                                            <p:txEl>
                                              <p:pRg st="4" end="4"/>
                                            </p:txEl>
                                          </p:spTgt>
                                        </p:tgtEl>
                                        <p:attrNameLst>
                                          <p:attrName>style.visibility</p:attrName>
                                        </p:attrNameLst>
                                      </p:cBhvr>
                                      <p:to>
                                        <p:strVal val="visible"/>
                                      </p:to>
                                    </p:set>
                                    <p:anim calcmode="lin" valueType="num">
                                      <p:cBhvr>
                                        <p:cTn id="29" dur="500" fill="hold"/>
                                        <p:tgtEl>
                                          <p:spTgt spid="24371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4371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4371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243715">
                                            <p:txEl>
                                              <p:pRg st="5" end="5"/>
                                            </p:txEl>
                                          </p:spTgt>
                                        </p:tgtEl>
                                        <p:attrNameLst>
                                          <p:attrName>style.visibility</p:attrName>
                                        </p:attrNameLst>
                                      </p:cBhvr>
                                      <p:to>
                                        <p:strVal val="visible"/>
                                      </p:to>
                                    </p:set>
                                    <p:animEffect transition="in" filter="slide(fromBottom)">
                                      <p:cBhvr>
                                        <p:cTn id="36" dur="500"/>
                                        <p:tgtEl>
                                          <p:spTgt spid="243715">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nodeType="clickEffect">
                                  <p:stCondLst>
                                    <p:cond delay="0"/>
                                  </p:stCondLst>
                                  <p:childTnLst>
                                    <p:set>
                                      <p:cBhvr>
                                        <p:cTn id="40" dur="1" fill="hold">
                                          <p:stCondLst>
                                            <p:cond delay="0"/>
                                          </p:stCondLst>
                                        </p:cTn>
                                        <p:tgtEl>
                                          <p:spTgt spid="243715">
                                            <p:txEl>
                                              <p:pRg st="6" end="6"/>
                                            </p:txEl>
                                          </p:spTgt>
                                        </p:tgtEl>
                                        <p:attrNameLst>
                                          <p:attrName>style.visibility</p:attrName>
                                        </p:attrNameLst>
                                      </p:cBhvr>
                                      <p:to>
                                        <p:strVal val="visible"/>
                                      </p:to>
                                    </p:set>
                                    <p:animEffect transition="in" filter="wheel(4)">
                                      <p:cBhvr>
                                        <p:cTn id="41" dur="500"/>
                                        <p:tgtEl>
                                          <p:spTgt spid="243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 of synapses</a:t>
            </a:r>
            <a:endParaRPr lang="en-GB" dirty="0"/>
          </a:p>
        </p:txBody>
      </p:sp>
      <p:sp>
        <p:nvSpPr>
          <p:cNvPr id="3" name="Content Placeholder 2"/>
          <p:cNvSpPr>
            <a:spLocks noGrp="1"/>
          </p:cNvSpPr>
          <p:nvPr>
            <p:ph idx="1"/>
          </p:nvPr>
        </p:nvSpPr>
        <p:spPr/>
        <p:txBody>
          <a:bodyPr>
            <a:normAutofit lnSpcReduction="10000"/>
          </a:bodyPr>
          <a:lstStyle/>
          <a:p>
            <a:r>
              <a:rPr lang="en-GB" dirty="0" smtClean="0"/>
              <a:t>Synapses allow a single impulse from one neurone to initiate a new impulse in a number of different neurones at a synapse. This allows a single stimulus to create a number of simultaneous responses</a:t>
            </a:r>
          </a:p>
          <a:p>
            <a:r>
              <a:rPr lang="en-GB" dirty="0"/>
              <a:t>Synapses allow </a:t>
            </a:r>
            <a:r>
              <a:rPr lang="en-GB" dirty="0" smtClean="0"/>
              <a:t>a number of impulses to be combined at a synapse. This allows nerve impulses from receptors reacting to different stimuli to contribute to a single response</a:t>
            </a:r>
            <a:endParaRPr lang="en-GB" dirty="0"/>
          </a:p>
        </p:txBody>
      </p:sp>
    </p:spTree>
    <p:extLst>
      <p:ext uri="{BB962C8B-B14F-4D97-AF65-F5344CB8AC3E}">
        <p14:creationId xmlns:p14="http://schemas.microsoft.com/office/powerpoint/2010/main" val="23364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Effects of drugs</a:t>
            </a:r>
            <a:endParaRPr lang="en-GB" dirty="0"/>
          </a:p>
        </p:txBody>
      </p:sp>
      <p:sp>
        <p:nvSpPr>
          <p:cNvPr id="3" name="Content Placeholder 2"/>
          <p:cNvSpPr>
            <a:spLocks noGrp="1"/>
          </p:cNvSpPr>
          <p:nvPr>
            <p:ph idx="1"/>
          </p:nvPr>
        </p:nvSpPr>
        <p:spPr/>
        <p:txBody>
          <a:bodyPr>
            <a:normAutofit/>
          </a:bodyPr>
          <a:lstStyle/>
          <a:p>
            <a:r>
              <a:rPr lang="en-GB" dirty="0" smtClean="0"/>
              <a:t>A psychoactive drug acts on the CNS where it alters brain function resulting in temporary changes in perception, mood, consciousness and behaviour. These effects are due to their action on synapses.</a:t>
            </a:r>
          </a:p>
        </p:txBody>
      </p:sp>
    </p:spTree>
    <p:extLst>
      <p:ext uri="{BB962C8B-B14F-4D97-AF65-F5344CB8AC3E}">
        <p14:creationId xmlns:p14="http://schemas.microsoft.com/office/powerpoint/2010/main" val="957058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t>Excitory</a:t>
            </a:r>
            <a:r>
              <a:rPr lang="en-GB" dirty="0" smtClean="0"/>
              <a:t> Drugs – stimulate nervous system creating more action potentials in post-synaptic membranes </a:t>
            </a:r>
          </a:p>
          <a:p>
            <a:r>
              <a:rPr lang="en-GB" dirty="0" smtClean="0"/>
              <a:t>Inhibitory drugs – create fewer </a:t>
            </a:r>
            <a:r>
              <a:rPr lang="en-GB" dirty="0"/>
              <a:t>action potentials in post-synaptic membranes </a:t>
            </a:r>
            <a:endParaRPr lang="en-GB" dirty="0" smtClean="0"/>
          </a:p>
          <a:p>
            <a:endParaRPr lang="en-GB" dirty="0"/>
          </a:p>
        </p:txBody>
      </p:sp>
    </p:spTree>
    <p:extLst>
      <p:ext uri="{BB962C8B-B14F-4D97-AF65-F5344CB8AC3E}">
        <p14:creationId xmlns:p14="http://schemas.microsoft.com/office/powerpoint/2010/main" val="1488288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latin typeface="Comic Sans MS" pitchFamily="66" charset="0"/>
              </a:rPr>
              <a:t>animations of how drugs work</a:t>
            </a:r>
            <a:br>
              <a:rPr lang="en-US" sz="4000" dirty="0" smtClean="0">
                <a:latin typeface="Comic Sans MS" pitchFamily="66" charset="0"/>
              </a:rPr>
            </a:br>
            <a:endParaRPr lang="en-US" sz="4000" dirty="0" smtClean="0">
              <a:latin typeface="Comic Sans MS" pitchFamily="66" charset="0"/>
            </a:endParaRPr>
          </a:p>
        </p:txBody>
      </p:sp>
      <p:sp>
        <p:nvSpPr>
          <p:cNvPr id="66563" name="Rectangle 3"/>
          <p:cNvSpPr>
            <a:spLocks noGrp="1" noChangeArrowheads="1"/>
          </p:cNvSpPr>
          <p:nvPr>
            <p:ph type="body" idx="1"/>
          </p:nvPr>
        </p:nvSpPr>
        <p:spPr/>
        <p:txBody>
          <a:bodyPr/>
          <a:lstStyle/>
          <a:p>
            <a:endParaRPr lang="en-US" dirty="0" smtClean="0">
              <a:hlinkClick r:id="rId2"/>
            </a:endParaRPr>
          </a:p>
          <a:p>
            <a:r>
              <a:rPr lang="en-GB" dirty="0">
                <a:hlinkClick r:id="rId3"/>
              </a:rPr>
              <a:t>effects of drugs on </a:t>
            </a:r>
            <a:r>
              <a:rPr lang="en-GB" dirty="0" smtClean="0">
                <a:hlinkClick r:id="rId3"/>
              </a:rPr>
              <a:t>synapses</a:t>
            </a:r>
            <a:endParaRPr lang="en-US" dirty="0">
              <a:hlinkClick r:id="rId2"/>
            </a:endParaRPr>
          </a:p>
          <a:p>
            <a:r>
              <a:rPr lang="en-US" dirty="0" smtClean="0">
                <a:hlinkClick r:id="rId2"/>
              </a:rPr>
              <a:t>http://www.pbs.org/wnet/closetohome/science/html/animations.html</a:t>
            </a:r>
            <a:endParaRPr lang="en-GB" dirty="0" smtClean="0"/>
          </a:p>
          <a:p>
            <a:r>
              <a:rPr lang="en-US" dirty="0">
                <a:hlinkClick r:id="rId4"/>
              </a:rPr>
              <a:t>http://learn.genetics.utah.edu/content/addiction/mouse/</a:t>
            </a:r>
            <a:r>
              <a:rPr lang="en-GB" dirty="0" smtClean="0">
                <a:latin typeface="Comic Sans MS" pitchFamily="66" charset="0"/>
              </a:rPr>
              <a:t>‘mouse party – fun!</a:t>
            </a:r>
            <a:endParaRPr lang="en-US" dirty="0" smtClean="0">
              <a:latin typeface="Comic Sans MS" pitchFamily="66" charset="0"/>
            </a:endParaRPr>
          </a:p>
        </p:txBody>
      </p:sp>
    </p:spTree>
    <p:extLst>
      <p:ext uri="{BB962C8B-B14F-4D97-AF65-F5344CB8AC3E}">
        <p14:creationId xmlns:p14="http://schemas.microsoft.com/office/powerpoint/2010/main" val="2326534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012993"/>
              </p:ext>
            </p:extLst>
          </p:nvPr>
        </p:nvGraphicFramePr>
        <p:xfrm>
          <a:off x="35497" y="116632"/>
          <a:ext cx="9108503" cy="7884160"/>
        </p:xfrm>
        <a:graphic>
          <a:graphicData uri="http://schemas.openxmlformats.org/drawingml/2006/table">
            <a:tbl>
              <a:tblPr firstRow="1" firstCol="1" lastRow="1" lastCol="1" bandRow="1" bandCol="1">
                <a:tableStyleId>{5C22544A-7EE6-4342-B048-85BDC9FD1C3A}</a:tableStyleId>
              </a:tblPr>
              <a:tblGrid>
                <a:gridCol w="1325090"/>
                <a:gridCol w="3931493"/>
                <a:gridCol w="3851920"/>
              </a:tblGrid>
              <a:tr h="769413">
                <a:tc>
                  <a:txBody>
                    <a:bodyPr/>
                    <a:lstStyle/>
                    <a:p>
                      <a:pPr algn="ctr">
                        <a:spcAft>
                          <a:spcPts val="0"/>
                        </a:spcAft>
                      </a:pPr>
                      <a:r>
                        <a:rPr lang="en-GB" sz="1800" u="none" strike="noStrike" kern="0" dirty="0">
                          <a:solidFill>
                            <a:schemeClr val="tx1"/>
                          </a:solidFill>
                          <a:effectLst/>
                        </a:rPr>
                        <a:t>Synaptic disrupting type:</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u="none" strike="noStrike" kern="0" dirty="0">
                          <a:solidFill>
                            <a:schemeClr val="tx1"/>
                          </a:solidFill>
                          <a:effectLst/>
                        </a:rPr>
                        <a:t>Explanation of term:</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u="none" strike="noStrike" kern="0" dirty="0">
                          <a:solidFill>
                            <a:schemeClr val="tx1"/>
                          </a:solidFill>
                          <a:effectLst/>
                        </a:rPr>
                        <a:t>Specific example of action</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9263">
                <a:tc>
                  <a:txBody>
                    <a:bodyPr/>
                    <a:lstStyle/>
                    <a:p>
                      <a:pPr algn="ctr">
                        <a:spcAft>
                          <a:spcPts val="0"/>
                        </a:spcAft>
                      </a:pPr>
                      <a:r>
                        <a:rPr lang="en-GB" sz="1800" u="none" strike="noStrike" kern="0" dirty="0" err="1" smtClean="0">
                          <a:solidFill>
                            <a:schemeClr val="tx1"/>
                          </a:solidFill>
                          <a:effectLst/>
                        </a:rPr>
                        <a:t>Excitory</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800" u="none" strike="noStrike" kern="0" dirty="0">
                          <a:solidFill>
                            <a:schemeClr val="tx1"/>
                          </a:solidFill>
                          <a:effectLst/>
                        </a:rPr>
                        <a:t>They stimulate the nervous system by creating more action potentials in postsynaptic neurones.</a:t>
                      </a:r>
                      <a:endParaRPr lang="en-GB" sz="1800" u="sng" kern="0" dirty="0">
                        <a:solidFill>
                          <a:schemeClr val="tx1"/>
                        </a:solidFill>
                        <a:effectLst/>
                      </a:endParaRPr>
                    </a:p>
                    <a:p>
                      <a:pPr>
                        <a:spcBef>
                          <a:spcPts val="200"/>
                        </a:spcBef>
                        <a:spcAft>
                          <a:spcPts val="0"/>
                        </a:spcAft>
                      </a:pPr>
                      <a:r>
                        <a:rPr lang="en-GB" sz="1800" dirty="0">
                          <a:solidFill>
                            <a:schemeClr val="tx1"/>
                          </a:solidFill>
                          <a:effectLst/>
                        </a:rPr>
                        <a:t> </a:t>
                      </a:r>
                    </a:p>
                    <a:p>
                      <a:pPr>
                        <a:spcBef>
                          <a:spcPts val="200"/>
                        </a:spcBef>
                        <a:spcAft>
                          <a:spcPts val="0"/>
                        </a:spcAft>
                      </a:pPr>
                      <a:r>
                        <a:rPr lang="en-GB" sz="1800" dirty="0">
                          <a:solidFill>
                            <a:schemeClr val="tx1"/>
                          </a:solidFill>
                          <a:effectLst/>
                        </a:rPr>
                        <a:t>They mimic the </a:t>
                      </a:r>
                      <a:r>
                        <a:rPr lang="en-GB" sz="1800" dirty="0" smtClean="0">
                          <a:solidFill>
                            <a:schemeClr val="tx1"/>
                          </a:solidFill>
                          <a:effectLst/>
                        </a:rPr>
                        <a:t>neurotransmitter, stimulate the release of</a:t>
                      </a:r>
                      <a:r>
                        <a:rPr lang="en-GB" sz="1800" baseline="0" dirty="0" smtClean="0">
                          <a:solidFill>
                            <a:schemeClr val="tx1"/>
                          </a:solidFill>
                          <a:effectLst/>
                        </a:rPr>
                        <a:t> more neurotransmitter</a:t>
                      </a:r>
                      <a:r>
                        <a:rPr lang="en-GB" sz="1800" dirty="0" smtClean="0">
                          <a:solidFill>
                            <a:schemeClr val="tx1"/>
                          </a:solidFill>
                          <a:effectLst/>
                        </a:rPr>
                        <a:t> </a:t>
                      </a:r>
                      <a:r>
                        <a:rPr lang="en-GB" sz="1800" dirty="0">
                          <a:solidFill>
                            <a:schemeClr val="tx1"/>
                          </a:solidFill>
                          <a:effectLst/>
                        </a:rPr>
                        <a:t>or inhibit the enzyme which breaks down the </a:t>
                      </a:r>
                      <a:r>
                        <a:rPr lang="en-GB" sz="1800" dirty="0" smtClean="0">
                          <a:solidFill>
                            <a:schemeClr val="tx1"/>
                          </a:solidFill>
                          <a:effectLst/>
                        </a:rPr>
                        <a:t>neurotransmitter</a:t>
                      </a:r>
                      <a:endParaRPr lang="en-GB" sz="1800" dirty="0">
                        <a:solidFill>
                          <a:schemeClr val="tx1"/>
                        </a:solidFill>
                        <a:effectLst/>
                        <a:latin typeface="Arial"/>
                        <a:ea typeface="Calibri"/>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1" u="none" strike="noStrike" kern="0" dirty="0" smtClean="0">
                          <a:solidFill>
                            <a:schemeClr val="tx1"/>
                          </a:solidFill>
                          <a:effectLst/>
                          <a:latin typeface="Arial"/>
                          <a:ea typeface="Times New Roman"/>
                          <a:cs typeface="Times New Roman"/>
                        </a:rPr>
                        <a:t>Caffeine and nicotine</a:t>
                      </a:r>
                      <a:r>
                        <a:rPr lang="en-GB" sz="1800" b="1" u="none" strike="noStrike" kern="0" baseline="0" dirty="0" smtClean="0">
                          <a:solidFill>
                            <a:schemeClr val="tx1"/>
                          </a:solidFill>
                          <a:effectLst/>
                          <a:latin typeface="Arial"/>
                          <a:ea typeface="Times New Roman"/>
                          <a:cs typeface="Times New Roman"/>
                        </a:rPr>
                        <a:t> </a:t>
                      </a:r>
                      <a:r>
                        <a:rPr lang="en-GB" b="0" dirty="0" smtClean="0">
                          <a:solidFill>
                            <a:schemeClr val="tx1"/>
                          </a:solidFill>
                        </a:rPr>
                        <a:t>increase the metabolic rate in pre-synaptic cells. There is an increase in production of ATP which stimulates neurotransmitter synthesis. they reduce the threshold for excitation of post-synaptic membranes.</a:t>
                      </a:r>
                    </a:p>
                    <a:p>
                      <a:pPr>
                        <a:spcAft>
                          <a:spcPts val="0"/>
                        </a:spcAft>
                      </a:pPr>
                      <a:r>
                        <a:rPr lang="en-GB" sz="1800" b="0" i="0" u="none" strike="noStrike" kern="1200" baseline="0" dirty="0" smtClean="0">
                          <a:solidFill>
                            <a:schemeClr val="tx1"/>
                          </a:solidFill>
                          <a:latin typeface="+mn-lt"/>
                          <a:ea typeface="+mn-ea"/>
                          <a:cs typeface="+mn-cs"/>
                        </a:rPr>
                        <a:t>Amphetamines and Ecstasy</a:t>
                      </a:r>
                    </a:p>
                    <a:p>
                      <a:pPr>
                        <a:spcAft>
                          <a:spcPts val="0"/>
                        </a:spcAft>
                      </a:pPr>
                      <a:r>
                        <a:rPr lang="en-GB" sz="1800" b="1" i="0" u="none" strike="noStrike" kern="1200" baseline="0" dirty="0" smtClean="0">
                          <a:solidFill>
                            <a:schemeClr val="tx1"/>
                          </a:solidFill>
                          <a:effectLst/>
                          <a:latin typeface="+mn-lt"/>
                          <a:ea typeface="+mn-ea"/>
                          <a:cs typeface="+mn-cs"/>
                        </a:rPr>
                        <a:t>Prozac</a:t>
                      </a:r>
                      <a:r>
                        <a:rPr lang="en-GB" sz="1800" b="0" i="0" u="none" strike="noStrike" kern="1200" baseline="0" dirty="0" smtClean="0">
                          <a:solidFill>
                            <a:schemeClr val="tx1"/>
                          </a:solidFill>
                          <a:effectLst/>
                          <a:latin typeface="+mn-lt"/>
                          <a:ea typeface="+mn-ea"/>
                          <a:cs typeface="+mn-cs"/>
                        </a:rPr>
                        <a:t> – prevents the elimination of serotonin from synaptic cleft. Serotonin involved in regulation of sleep and certain emotional states. </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8068">
                <a:tc>
                  <a:txBody>
                    <a:bodyPr/>
                    <a:lstStyle/>
                    <a:p>
                      <a:pPr algn="ctr">
                        <a:spcAft>
                          <a:spcPts val="0"/>
                        </a:spcAft>
                      </a:pPr>
                      <a:r>
                        <a:rPr lang="en-GB" sz="1800" u="none" strike="noStrike" kern="0" dirty="0" smtClean="0">
                          <a:solidFill>
                            <a:schemeClr val="tx1"/>
                          </a:solidFill>
                          <a:effectLst/>
                        </a:rPr>
                        <a:t>Inhibitory</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200"/>
                        </a:spcBef>
                        <a:spcAft>
                          <a:spcPts val="0"/>
                        </a:spcAft>
                      </a:pPr>
                      <a:r>
                        <a:rPr lang="en-US" sz="1800" b="0" dirty="0">
                          <a:solidFill>
                            <a:schemeClr val="tx1"/>
                          </a:solidFill>
                          <a:effectLst/>
                        </a:rPr>
                        <a:t>They inhibit the nervous system by creating fewer action potentials in </a:t>
                      </a:r>
                      <a:r>
                        <a:rPr lang="en-US" sz="1800" b="0" dirty="0" smtClean="0">
                          <a:solidFill>
                            <a:schemeClr val="tx1"/>
                          </a:solidFill>
                          <a:effectLst/>
                        </a:rPr>
                        <a:t>postsynaptic </a:t>
                      </a:r>
                      <a:r>
                        <a:rPr lang="en-US" sz="1800" b="0" dirty="0">
                          <a:solidFill>
                            <a:schemeClr val="tx1"/>
                          </a:solidFill>
                          <a:effectLst/>
                        </a:rPr>
                        <a:t>neurons.  </a:t>
                      </a:r>
                      <a:endParaRPr lang="en-US" sz="1800" b="0" dirty="0" smtClean="0">
                        <a:solidFill>
                          <a:schemeClr val="tx1"/>
                        </a:solidFill>
                        <a:effectLst/>
                      </a:endParaRPr>
                    </a:p>
                    <a:p>
                      <a:pPr>
                        <a:spcBef>
                          <a:spcPts val="200"/>
                        </a:spcBef>
                        <a:spcAft>
                          <a:spcPts val="0"/>
                        </a:spcAft>
                      </a:pPr>
                      <a:r>
                        <a:rPr lang="en-US" sz="1800" b="0" dirty="0" smtClean="0">
                          <a:solidFill>
                            <a:schemeClr val="tx1"/>
                          </a:solidFill>
                          <a:effectLst/>
                        </a:rPr>
                        <a:t>They </a:t>
                      </a:r>
                      <a:r>
                        <a:rPr lang="en-US" sz="1800" b="0" dirty="0">
                          <a:solidFill>
                            <a:schemeClr val="tx1"/>
                          </a:solidFill>
                          <a:effectLst/>
                        </a:rPr>
                        <a:t>block receptors </a:t>
                      </a:r>
                      <a:r>
                        <a:rPr lang="en-US" sz="1800" b="0" dirty="0" smtClean="0">
                          <a:solidFill>
                            <a:schemeClr val="tx1"/>
                          </a:solidFill>
                          <a:effectLst/>
                        </a:rPr>
                        <a:t>on sodium/potassium ion </a:t>
                      </a:r>
                      <a:r>
                        <a:rPr lang="en-US" sz="1800" b="0" dirty="0" err="1" smtClean="0">
                          <a:solidFill>
                            <a:schemeClr val="tx1"/>
                          </a:solidFill>
                          <a:effectLst/>
                        </a:rPr>
                        <a:t>channeks</a:t>
                      </a:r>
                      <a:r>
                        <a:rPr lang="en-US" sz="1800" b="0" baseline="0" dirty="0" smtClean="0">
                          <a:solidFill>
                            <a:schemeClr val="tx1"/>
                          </a:solidFill>
                          <a:effectLst/>
                        </a:rPr>
                        <a:t> on post synaptic </a:t>
                      </a:r>
                      <a:r>
                        <a:rPr lang="en-US" sz="1800" b="0" baseline="0" dirty="0" err="1" smtClean="0">
                          <a:solidFill>
                            <a:schemeClr val="tx1"/>
                          </a:solidFill>
                          <a:effectLst/>
                        </a:rPr>
                        <a:t>neurone</a:t>
                      </a:r>
                      <a:r>
                        <a:rPr lang="en-US" sz="1800" b="0" baseline="0" dirty="0" smtClean="0">
                          <a:solidFill>
                            <a:schemeClr val="tx1"/>
                          </a:solidFill>
                          <a:effectLst/>
                        </a:rPr>
                        <a:t> </a:t>
                      </a:r>
                      <a:r>
                        <a:rPr lang="en-US" sz="1800" b="0" dirty="0" smtClean="0">
                          <a:solidFill>
                            <a:schemeClr val="tx1"/>
                          </a:solidFill>
                          <a:effectLst/>
                        </a:rPr>
                        <a:t>or </a:t>
                      </a:r>
                      <a:r>
                        <a:rPr lang="en-US" sz="1800" b="0" dirty="0">
                          <a:solidFill>
                            <a:schemeClr val="tx1"/>
                          </a:solidFill>
                          <a:effectLst/>
                        </a:rPr>
                        <a:t>cause less neurotransmitter to be released</a:t>
                      </a:r>
                      <a:r>
                        <a:rPr lang="en-US" sz="1800" b="0" dirty="0" smtClean="0">
                          <a:solidFill>
                            <a:schemeClr val="tx1"/>
                          </a:solidFill>
                          <a:effectLst/>
                        </a:rPr>
                        <a:t>.</a:t>
                      </a:r>
                      <a:endParaRPr lang="en-GB" sz="1800" b="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latin typeface="Arial"/>
                        <a:ea typeface="Calibri"/>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800" u="none" strike="noStrike" kern="0" dirty="0" smtClean="0">
                          <a:solidFill>
                            <a:schemeClr val="tx1"/>
                          </a:solidFill>
                          <a:effectLst/>
                        </a:rPr>
                        <a:t>Alcohol</a:t>
                      </a:r>
                      <a:r>
                        <a:rPr lang="en-GB" sz="1800" u="none" strike="noStrike" kern="0" dirty="0">
                          <a:solidFill>
                            <a:schemeClr val="tx1"/>
                          </a:solidFill>
                          <a:effectLst/>
                        </a:rPr>
                        <a:t> </a:t>
                      </a:r>
                      <a:endParaRPr lang="en-GB" sz="1800" u="sng" kern="0" dirty="0">
                        <a:solidFill>
                          <a:schemeClr val="tx1"/>
                        </a:solidFill>
                        <a:effectLst/>
                      </a:endParaRPr>
                    </a:p>
                    <a:p>
                      <a:pPr>
                        <a:spcAft>
                          <a:spcPts val="0"/>
                        </a:spcAft>
                      </a:pPr>
                      <a:r>
                        <a:rPr lang="en-GB" sz="1800" u="none" strike="noStrike" kern="0" dirty="0">
                          <a:solidFill>
                            <a:schemeClr val="tx1"/>
                          </a:solidFill>
                          <a:effectLst/>
                        </a:rPr>
                        <a:t>Beta </a:t>
                      </a:r>
                      <a:r>
                        <a:rPr lang="en-GB" sz="1800" u="none" strike="noStrike" kern="0" dirty="0" smtClean="0">
                          <a:solidFill>
                            <a:schemeClr val="tx1"/>
                          </a:solidFill>
                          <a:effectLst/>
                        </a:rPr>
                        <a:t>blockers </a:t>
                      </a:r>
                      <a:r>
                        <a:rPr lang="en-GB" sz="1800" b="0" u="none" strike="noStrike" kern="0" dirty="0" smtClean="0">
                          <a:solidFill>
                            <a:schemeClr val="tx1"/>
                          </a:solidFill>
                          <a:effectLst/>
                        </a:rPr>
                        <a:t>-</a:t>
                      </a:r>
                      <a:r>
                        <a:rPr lang="en-GB" sz="1800" b="0" dirty="0" smtClean="0">
                          <a:solidFill>
                            <a:schemeClr val="tx1"/>
                          </a:solidFill>
                          <a:effectLst/>
                        </a:rPr>
                        <a:t>Lower </a:t>
                      </a:r>
                      <a:r>
                        <a:rPr lang="en-GB" sz="1800" b="0" dirty="0">
                          <a:solidFill>
                            <a:schemeClr val="tx1"/>
                          </a:solidFill>
                          <a:effectLst/>
                        </a:rPr>
                        <a:t>heart rate </a:t>
                      </a:r>
                      <a:r>
                        <a:rPr lang="en-GB" sz="1800" b="0" dirty="0" smtClean="0">
                          <a:solidFill>
                            <a:schemeClr val="tx1"/>
                          </a:solidFill>
                          <a:effectLst/>
                        </a:rPr>
                        <a:t>and </a:t>
                      </a:r>
                      <a:r>
                        <a:rPr lang="en-GB" sz="1800" b="0" dirty="0">
                          <a:solidFill>
                            <a:schemeClr val="tx1"/>
                          </a:solidFill>
                          <a:effectLst/>
                        </a:rPr>
                        <a:t>reduce </a:t>
                      </a:r>
                      <a:r>
                        <a:rPr lang="en-GB" sz="1800" b="0" dirty="0" smtClean="0">
                          <a:solidFill>
                            <a:schemeClr val="tx1"/>
                          </a:solidFill>
                          <a:effectLst/>
                        </a:rPr>
                        <a:t> anxiety</a:t>
                      </a:r>
                      <a:endParaRPr lang="en-GB" sz="1800" b="0" dirty="0">
                        <a:solidFill>
                          <a:schemeClr val="tx1"/>
                        </a:solidFill>
                        <a:effectLst/>
                      </a:endParaRPr>
                    </a:p>
                    <a:p>
                      <a:pPr>
                        <a:spcBef>
                          <a:spcPts val="200"/>
                        </a:spcBef>
                        <a:spcAft>
                          <a:spcPts val="0"/>
                        </a:spcAft>
                      </a:pPr>
                      <a:r>
                        <a:rPr lang="en-GB" sz="1800" dirty="0">
                          <a:solidFill>
                            <a:schemeClr val="tx1"/>
                          </a:solidFill>
                          <a:effectLst/>
                        </a:rPr>
                        <a:t> </a:t>
                      </a:r>
                      <a:r>
                        <a:rPr lang="en-GB" sz="1800" dirty="0" smtClean="0">
                          <a:solidFill>
                            <a:schemeClr val="tx1"/>
                          </a:solidFill>
                          <a:effectLst/>
                        </a:rPr>
                        <a:t>Valium – </a:t>
                      </a:r>
                      <a:r>
                        <a:rPr lang="en-GB" sz="1800" b="0" dirty="0" smtClean="0">
                          <a:solidFill>
                            <a:schemeClr val="tx1"/>
                          </a:solidFill>
                          <a:effectLst/>
                        </a:rPr>
                        <a:t>enhances</a:t>
                      </a:r>
                      <a:r>
                        <a:rPr lang="en-GB" sz="1800" b="0" baseline="0" dirty="0" smtClean="0">
                          <a:solidFill>
                            <a:schemeClr val="tx1"/>
                          </a:solidFill>
                          <a:effectLst/>
                        </a:rPr>
                        <a:t> binding of GABA to its receptors. GABA is an inhibits formation of action potentials</a:t>
                      </a:r>
                      <a:endParaRPr lang="en-GB" sz="1800" b="0" dirty="0">
                        <a:solidFill>
                          <a:schemeClr val="tx1"/>
                        </a:solidFill>
                        <a:effectLst/>
                      </a:endParaRPr>
                    </a:p>
                    <a:p>
                      <a:pPr>
                        <a:spcBef>
                          <a:spcPts val="200"/>
                        </a:spcBef>
                        <a:spcAft>
                          <a:spcPts val="0"/>
                        </a:spcAft>
                      </a:pPr>
                      <a:r>
                        <a:rPr lang="en-GB" sz="1800" dirty="0">
                          <a:solidFill>
                            <a:schemeClr val="tx1"/>
                          </a:solidFill>
                          <a:effectLst/>
                        </a:rPr>
                        <a:t> </a:t>
                      </a:r>
                      <a:r>
                        <a:rPr lang="en-GB" sz="1800" dirty="0" smtClean="0">
                          <a:solidFill>
                            <a:schemeClr val="tx1"/>
                          </a:solidFill>
                          <a:effectLst/>
                        </a:rPr>
                        <a:t>Morphine and codeine </a:t>
                      </a:r>
                      <a:r>
                        <a:rPr lang="en-GB" sz="1800" b="0" dirty="0" smtClean="0">
                          <a:solidFill>
                            <a:schemeClr val="tx1"/>
                          </a:solidFill>
                          <a:effectLst/>
                        </a:rPr>
                        <a:t>– mimic effects of</a:t>
                      </a:r>
                      <a:r>
                        <a:rPr lang="en-GB" sz="1800" b="0" baseline="0" dirty="0" smtClean="0">
                          <a:solidFill>
                            <a:schemeClr val="tx1"/>
                          </a:solidFill>
                          <a:effectLst/>
                        </a:rPr>
                        <a:t> endorphins by binding to endorphin receptors in the brain. Endorphin block the sensation of pain</a:t>
                      </a:r>
                      <a:endParaRPr lang="en-GB" sz="1800" b="0" dirty="0">
                        <a:solidFill>
                          <a:schemeClr val="tx1"/>
                        </a:solidFill>
                        <a:effectLst/>
                      </a:endParaRPr>
                    </a:p>
                    <a:p>
                      <a:pPr>
                        <a:spcBef>
                          <a:spcPts val="200"/>
                        </a:spcBef>
                        <a:spcAft>
                          <a:spcPts val="0"/>
                        </a:spcAft>
                      </a:pPr>
                      <a:r>
                        <a:rPr lang="en-GB" sz="1800" dirty="0">
                          <a:solidFill>
                            <a:schemeClr val="tx1"/>
                          </a:solidFill>
                          <a:effectLst/>
                        </a:rPr>
                        <a:t> </a:t>
                      </a: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3"/>
          <p:cNvSpPr>
            <a:spLocks noChangeArrowheads="1"/>
          </p:cNvSpPr>
          <p:nvPr/>
        </p:nvSpPr>
        <p:spPr bwMode="auto">
          <a:xfrm>
            <a:off x="1597025" y="133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369310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Effects of drugs on synapses</a:t>
            </a:r>
            <a:endParaRPr lang="en-GB" dirty="0"/>
          </a:p>
        </p:txBody>
      </p:sp>
      <p:sp>
        <p:nvSpPr>
          <p:cNvPr id="3" name="Content Placeholder 2"/>
          <p:cNvSpPr>
            <a:spLocks noGrp="1"/>
          </p:cNvSpPr>
          <p:nvPr>
            <p:ph idx="1"/>
          </p:nvPr>
        </p:nvSpPr>
        <p:spPr>
          <a:xfrm>
            <a:off x="251520" y="1340768"/>
            <a:ext cx="8435280" cy="4785395"/>
          </a:xfrm>
        </p:spPr>
        <p:txBody>
          <a:bodyPr>
            <a:normAutofit/>
          </a:bodyPr>
          <a:lstStyle/>
          <a:p>
            <a:pPr marL="0" indent="0">
              <a:buNone/>
            </a:pPr>
            <a:r>
              <a:rPr lang="en-GB" dirty="0" smtClean="0"/>
              <a:t>The effect of a drug on the synapse depends on the type of transmitter</a:t>
            </a:r>
          </a:p>
          <a:p>
            <a:r>
              <a:rPr lang="en-GB" dirty="0" smtClean="0"/>
              <a:t>A drug could inhibit the action of an </a:t>
            </a:r>
            <a:r>
              <a:rPr lang="en-GB" dirty="0" err="1" smtClean="0"/>
              <a:t>excitory</a:t>
            </a:r>
            <a:r>
              <a:rPr lang="en-GB" dirty="0" smtClean="0"/>
              <a:t> neurotransmitter and so fewer action potentials generated so a particular effect reduced</a:t>
            </a:r>
          </a:p>
          <a:p>
            <a:r>
              <a:rPr lang="en-GB" dirty="0" smtClean="0"/>
              <a:t>A drug could inhibit an inhibitory neurotransmitter </a:t>
            </a:r>
            <a:r>
              <a:rPr lang="en-GB" dirty="0"/>
              <a:t>so </a:t>
            </a:r>
            <a:r>
              <a:rPr lang="en-GB" dirty="0" smtClean="0"/>
              <a:t>more </a:t>
            </a:r>
            <a:r>
              <a:rPr lang="en-GB" dirty="0"/>
              <a:t>action potentials generated so a particular effect </a:t>
            </a:r>
            <a:r>
              <a:rPr lang="en-GB" dirty="0" smtClean="0"/>
              <a:t>enhanced</a:t>
            </a:r>
            <a:endParaRPr lang="en-GB" dirty="0"/>
          </a:p>
          <a:p>
            <a:endParaRPr lang="en-GB" dirty="0"/>
          </a:p>
        </p:txBody>
      </p:sp>
    </p:spTree>
    <p:extLst>
      <p:ext uri="{BB962C8B-B14F-4D97-AF65-F5344CB8AC3E}">
        <p14:creationId xmlns:p14="http://schemas.microsoft.com/office/powerpoint/2010/main" val="333448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4525963"/>
          </a:xfrm>
        </p:spPr>
        <p:txBody>
          <a:bodyPr/>
          <a:lstStyle/>
          <a:p>
            <a:r>
              <a:rPr lang="en-GB" dirty="0" smtClean="0"/>
              <a:t>Neurones are not in direct contact with each other but are separated by ting gaps (20um) called synapses.</a:t>
            </a:r>
          </a:p>
          <a:p>
            <a:r>
              <a:rPr lang="en-GB" dirty="0" smtClean="0"/>
              <a:t>Synapses convey action potentials between neurones and between neurones and effectors</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89040"/>
            <a:ext cx="28098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05064"/>
            <a:ext cx="31813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435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Drugs and synapses</a:t>
            </a:r>
            <a:endParaRPr lang="en-GB" dirty="0"/>
          </a:p>
        </p:txBody>
      </p:sp>
      <p:sp>
        <p:nvSpPr>
          <p:cNvPr id="3" name="Content Placeholder 2"/>
          <p:cNvSpPr>
            <a:spLocks noGrp="1"/>
          </p:cNvSpPr>
          <p:nvPr>
            <p:ph idx="1"/>
          </p:nvPr>
        </p:nvSpPr>
        <p:spPr>
          <a:xfrm>
            <a:off x="467544" y="1268760"/>
            <a:ext cx="8219256" cy="4857403"/>
          </a:xfrm>
        </p:spPr>
        <p:txBody>
          <a:bodyPr>
            <a:normAutofit fontScale="92500" lnSpcReduction="10000"/>
          </a:bodyPr>
          <a:lstStyle/>
          <a:p>
            <a:r>
              <a:rPr lang="en-GB" dirty="0" smtClean="0"/>
              <a:t>Amphetamines (speed, </a:t>
            </a:r>
            <a:r>
              <a:rPr lang="en-GB" dirty="0" err="1" smtClean="0"/>
              <a:t>ectasy</a:t>
            </a:r>
            <a:r>
              <a:rPr lang="en-GB" dirty="0" smtClean="0"/>
              <a:t>) – prescribed to treat obesity</a:t>
            </a:r>
          </a:p>
          <a:p>
            <a:r>
              <a:rPr lang="en-GB" dirty="0" smtClean="0"/>
              <a:t>Stimulates release of neurotransmitters such as noradrenalin</a:t>
            </a:r>
          </a:p>
          <a:p>
            <a:r>
              <a:rPr lang="en-GB" dirty="0" smtClean="0"/>
              <a:t>Caffeine increases the metabolic rate in pre-synaptic cells. There is an increase in production of ATP which stimulates neurotransmitter synthesis. </a:t>
            </a:r>
          </a:p>
          <a:p>
            <a:r>
              <a:rPr lang="en-GB" dirty="0"/>
              <a:t>Caffeine and nicotine – reduce the threshold for excitation of post-synaptic membranes.</a:t>
            </a:r>
          </a:p>
          <a:p>
            <a:endParaRPr lang="en-GB" dirty="0"/>
          </a:p>
        </p:txBody>
      </p:sp>
    </p:spTree>
    <p:extLst>
      <p:ext uri="{BB962C8B-B14F-4D97-AF65-F5344CB8AC3E}">
        <p14:creationId xmlns:p14="http://schemas.microsoft.com/office/powerpoint/2010/main" val="3964263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smtClean="0"/>
              <a:t>Drugs and synapses – Cannabis (marijuana)</a:t>
            </a:r>
            <a:endParaRPr lang="en-GB" dirty="0"/>
          </a:p>
        </p:txBody>
      </p:sp>
      <p:sp>
        <p:nvSpPr>
          <p:cNvPr id="3" name="Content Placeholder 2"/>
          <p:cNvSpPr>
            <a:spLocks noGrp="1"/>
          </p:cNvSpPr>
          <p:nvPr>
            <p:ph idx="1"/>
          </p:nvPr>
        </p:nvSpPr>
        <p:spPr>
          <a:xfrm>
            <a:off x="457200" y="1196752"/>
            <a:ext cx="8229600" cy="4929411"/>
          </a:xfrm>
        </p:spPr>
        <p:txBody>
          <a:bodyPr>
            <a:normAutofit fontScale="92500" lnSpcReduction="20000"/>
          </a:bodyPr>
          <a:lstStyle/>
          <a:p>
            <a:r>
              <a:rPr lang="en-GB" dirty="0" smtClean="0"/>
              <a:t>Cannabis works on an inhibitory synapse that results in dopamine not working.  </a:t>
            </a:r>
          </a:p>
          <a:p>
            <a:r>
              <a:rPr lang="en-GB" dirty="0" smtClean="0"/>
              <a:t>The body naturally produces </a:t>
            </a:r>
            <a:r>
              <a:rPr lang="en-GB" dirty="0" err="1" smtClean="0"/>
              <a:t>anandamide</a:t>
            </a:r>
            <a:r>
              <a:rPr lang="en-GB" dirty="0" smtClean="0"/>
              <a:t> which binds with cannabinoid receptors and turns of the release of inhibitory neurotransmitter so that dopamine IS release.  </a:t>
            </a:r>
          </a:p>
          <a:p>
            <a:r>
              <a:rPr lang="en-GB" dirty="0" smtClean="0"/>
              <a:t>Cannabis contains THC which MIMICS </a:t>
            </a:r>
            <a:r>
              <a:rPr lang="en-GB" dirty="0" err="1" smtClean="0"/>
              <a:t>anandamide</a:t>
            </a:r>
            <a:r>
              <a:rPr lang="en-GB" dirty="0" smtClean="0"/>
              <a:t> and so THC binds to the cannabinoid receptors and inhibition of dopamine is turned off and dopamine is released which gives a sense of calm and relaxation</a:t>
            </a:r>
          </a:p>
          <a:p>
            <a:r>
              <a:rPr lang="en-GB" dirty="0" smtClean="0"/>
              <a:t>The inhibitory synapse is inhibited!!</a:t>
            </a:r>
            <a:endParaRPr lang="en-GB" dirty="0"/>
          </a:p>
        </p:txBody>
      </p:sp>
    </p:spTree>
    <p:extLst>
      <p:ext uri="{BB962C8B-B14F-4D97-AF65-F5344CB8AC3E}">
        <p14:creationId xmlns:p14="http://schemas.microsoft.com/office/powerpoint/2010/main" val="2517682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Tolerance and Dependency</a:t>
            </a:r>
            <a:endParaRPr lang="en-GB" dirty="0"/>
          </a:p>
        </p:txBody>
      </p:sp>
      <p:sp>
        <p:nvSpPr>
          <p:cNvPr id="3" name="Content Placeholder 2"/>
          <p:cNvSpPr>
            <a:spLocks noGrp="1"/>
          </p:cNvSpPr>
          <p:nvPr>
            <p:ph idx="1"/>
          </p:nvPr>
        </p:nvSpPr>
        <p:spPr/>
        <p:txBody>
          <a:bodyPr/>
          <a:lstStyle/>
          <a:p>
            <a:r>
              <a:rPr lang="en-GB" dirty="0"/>
              <a:t>If drugs taken over long period synapses are modified so more drugs needed for same effect </a:t>
            </a:r>
            <a:r>
              <a:rPr lang="en-GB" dirty="0" smtClean="0"/>
              <a:t>– tolerance</a:t>
            </a:r>
          </a:p>
          <a:p>
            <a:r>
              <a:rPr lang="en-GB" dirty="0" smtClean="0"/>
              <a:t>Changes to the CNS means individual can no longer manage without drug – dependency</a:t>
            </a:r>
          </a:p>
          <a:p>
            <a:r>
              <a:rPr lang="en-GB" dirty="0" smtClean="0"/>
              <a:t>Physical – withdrawal symptoms</a:t>
            </a:r>
          </a:p>
          <a:p>
            <a:r>
              <a:rPr lang="en-GB" dirty="0" smtClean="0"/>
              <a:t>Psychological – no withdrawal symptoms but constant craving</a:t>
            </a:r>
            <a:endParaRPr lang="en-GB" dirty="0"/>
          </a:p>
        </p:txBody>
      </p:sp>
    </p:spTree>
    <p:extLst>
      <p:ext uri="{BB962C8B-B14F-4D97-AF65-F5344CB8AC3E}">
        <p14:creationId xmlns:p14="http://schemas.microsoft.com/office/powerpoint/2010/main" val="128731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Organophosphate and cholinesterase</a:t>
            </a:r>
            <a:endParaRPr lang="en-GB" dirty="0"/>
          </a:p>
        </p:txBody>
      </p:sp>
      <p:sp>
        <p:nvSpPr>
          <p:cNvPr id="3" name="Content Placeholder 2"/>
          <p:cNvSpPr>
            <a:spLocks noGrp="1"/>
          </p:cNvSpPr>
          <p:nvPr>
            <p:ph idx="1"/>
          </p:nvPr>
        </p:nvSpPr>
        <p:spPr/>
        <p:txBody>
          <a:bodyPr>
            <a:normAutofit/>
          </a:bodyPr>
          <a:lstStyle/>
          <a:p>
            <a:r>
              <a:rPr lang="en-GB" dirty="0" smtClean="0"/>
              <a:t>Organophosphate insecticides inhibit cholinesterase</a:t>
            </a:r>
          </a:p>
          <a:p>
            <a:r>
              <a:rPr lang="en-GB" dirty="0" smtClean="0"/>
              <a:t>Acetylcholine remains in the synaptic cleft </a:t>
            </a:r>
          </a:p>
          <a:p>
            <a:r>
              <a:rPr lang="en-GB" dirty="0" smtClean="0"/>
              <a:t>Acetylcholine binds over and over again to receptors</a:t>
            </a:r>
          </a:p>
          <a:p>
            <a:r>
              <a:rPr lang="en-GB" dirty="0" smtClean="0"/>
              <a:t>The muscles become overstimulated.</a:t>
            </a:r>
          </a:p>
          <a:p>
            <a:r>
              <a:rPr lang="en-GB" dirty="0" smtClean="0"/>
              <a:t>(This results in an excitatory effect)</a:t>
            </a:r>
          </a:p>
          <a:p>
            <a:r>
              <a:rPr lang="en-GB" dirty="0" smtClean="0">
                <a:hlinkClick r:id="rId2"/>
              </a:rPr>
              <a:t>http://</a:t>
            </a:r>
            <a:r>
              <a:rPr lang="en-GB" dirty="0" smtClean="0"/>
              <a:t>Sarin</a:t>
            </a:r>
            <a:endParaRPr lang="en-GB" dirty="0"/>
          </a:p>
        </p:txBody>
      </p:sp>
    </p:spTree>
    <p:extLst>
      <p:ext uri="{BB962C8B-B14F-4D97-AF65-F5344CB8AC3E}">
        <p14:creationId xmlns:p14="http://schemas.microsoft.com/office/powerpoint/2010/main" val="2624755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SEM of nerve synapses attached to tiss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852936"/>
            <a:ext cx="3333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9" name="Rectangle 7"/>
          <p:cNvSpPr>
            <a:spLocks noChangeArrowheads="1"/>
          </p:cNvSpPr>
          <p:nvPr/>
        </p:nvSpPr>
        <p:spPr bwMode="auto">
          <a:xfrm>
            <a:off x="6008062" y="1340315"/>
            <a:ext cx="1700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GB" dirty="0">
                <a:latin typeface="Comic Sans MS" pitchFamily="66" charset="0"/>
              </a:rPr>
              <a:t>Nerve endings</a:t>
            </a:r>
            <a:endParaRPr lang="en-US" dirty="0">
              <a:latin typeface="Comic Sans MS" pitchFamily="66" charset="0"/>
            </a:endParaRPr>
          </a:p>
        </p:txBody>
      </p:sp>
      <p:sp>
        <p:nvSpPr>
          <p:cNvPr id="233480" name="Line 8"/>
          <p:cNvSpPr>
            <a:spLocks noChangeShapeType="1"/>
          </p:cNvSpPr>
          <p:nvPr/>
        </p:nvSpPr>
        <p:spPr bwMode="auto">
          <a:xfrm>
            <a:off x="6858168" y="1699378"/>
            <a:ext cx="144462" cy="15843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81" name="Line 9"/>
          <p:cNvSpPr>
            <a:spLocks noChangeShapeType="1"/>
          </p:cNvSpPr>
          <p:nvPr/>
        </p:nvSpPr>
        <p:spPr bwMode="auto">
          <a:xfrm>
            <a:off x="7092280" y="1700808"/>
            <a:ext cx="792163" cy="20161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itle 1"/>
          <p:cNvSpPr>
            <a:spLocks noGrp="1"/>
          </p:cNvSpPr>
          <p:nvPr>
            <p:ph type="title"/>
          </p:nvPr>
        </p:nvSpPr>
        <p:spPr/>
        <p:txBody>
          <a:bodyPr/>
          <a:lstStyle/>
          <a:p>
            <a:r>
              <a:rPr lang="en-GB" u="sng" dirty="0" smtClean="0"/>
              <a:t>The synapse</a:t>
            </a:r>
            <a:endParaRPr lang="en-GB" u="sng"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r>
              <a:rPr lang="en-GB" dirty="0">
                <a:hlinkClick r:id="rId4"/>
              </a:rPr>
              <a:t>Chemical </a:t>
            </a:r>
            <a:r>
              <a:rPr lang="en-GB" dirty="0" smtClean="0">
                <a:hlinkClick r:id="rId4"/>
              </a:rPr>
              <a:t>synapse</a:t>
            </a:r>
            <a:endParaRPr lang="en-GB" dirty="0"/>
          </a:p>
        </p:txBody>
      </p:sp>
      <p:pic>
        <p:nvPicPr>
          <p:cNvPr id="8" name="Picture 3" descr="synapse"/>
          <p:cNvPicPr>
            <a:picLocks noChangeAspect="1" noChangeArrowheads="1"/>
          </p:cNvPicPr>
          <p:nvPr/>
        </p:nvPicPr>
        <p:blipFill>
          <a:blip r:embed="rId5">
            <a:extLst>
              <a:ext uri="{28A0092B-C50C-407E-A947-70E740481C1C}">
                <a14:useLocalDpi xmlns:a14="http://schemas.microsoft.com/office/drawing/2010/main" val="0"/>
              </a:ext>
            </a:extLst>
          </a:blip>
          <a:srcRect l="768" r="18544" b="10709"/>
          <a:stretch>
            <a:fillRect/>
          </a:stretch>
        </p:blipFill>
        <p:spPr bwMode="auto">
          <a:xfrm>
            <a:off x="395536" y="1196752"/>
            <a:ext cx="4284320" cy="355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70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3479">
                                            <p:txEl>
                                              <p:pRg st="0" end="0"/>
                                            </p:txEl>
                                          </p:spTgt>
                                        </p:tgtEl>
                                        <p:attrNameLst>
                                          <p:attrName>style.visibility</p:attrName>
                                        </p:attrNameLst>
                                      </p:cBhvr>
                                      <p:to>
                                        <p:strVal val="visible"/>
                                      </p:to>
                                    </p:set>
                                    <p:anim calcmode="lin" valueType="num">
                                      <p:cBhvr>
                                        <p:cTn id="7" dur="500" fill="hold"/>
                                        <p:tgtEl>
                                          <p:spTgt spid="2334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34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3479">
                                            <p:txEl>
                                              <p:pRg st="0" end="0"/>
                                            </p:txEl>
                                          </p:spTgt>
                                        </p:tgtEl>
                                      </p:cBhvr>
                                    </p:animEffec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33480"/>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33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animBg="1"/>
      <p:bldP spid="2334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00" y="508402"/>
            <a:ext cx="7412500" cy="626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56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must be able to draw this.</a:t>
            </a:r>
            <a:endParaRPr lang="en-GB" dirty="0"/>
          </a:p>
        </p:txBody>
      </p:sp>
      <p:sp>
        <p:nvSpPr>
          <p:cNvPr id="3" name="Content Placeholder 2"/>
          <p:cNvSpPr>
            <a:spLocks noGrp="1"/>
          </p:cNvSpPr>
          <p:nvPr>
            <p:ph idx="1"/>
          </p:nvPr>
        </p:nvSpPr>
        <p:spPr>
          <a:xfrm>
            <a:off x="457200" y="1600200"/>
            <a:ext cx="4546848" cy="4525963"/>
          </a:xfrm>
        </p:spPr>
        <p:txBody>
          <a:bodyPr/>
          <a:lstStyle/>
          <a:p>
            <a:pPr marL="0" indent="0">
              <a:buNone/>
            </a:pPr>
            <a:r>
              <a:rPr lang="en-GB" dirty="0" smtClean="0"/>
              <a:t>Use the terms –</a:t>
            </a:r>
          </a:p>
          <a:p>
            <a:pPr marL="0" indent="0">
              <a:buNone/>
            </a:pPr>
            <a:r>
              <a:rPr lang="en-GB" dirty="0" smtClean="0"/>
              <a:t>Synaptic knob</a:t>
            </a:r>
          </a:p>
          <a:p>
            <a:pPr marL="0" indent="0">
              <a:buNone/>
            </a:pPr>
            <a:r>
              <a:rPr lang="en-GB" dirty="0" smtClean="0"/>
              <a:t>Synaptic vesicle</a:t>
            </a:r>
          </a:p>
          <a:p>
            <a:pPr marL="0" indent="0">
              <a:buNone/>
            </a:pPr>
            <a:r>
              <a:rPr lang="en-GB" dirty="0" smtClean="0"/>
              <a:t>Mitochondria</a:t>
            </a:r>
          </a:p>
          <a:p>
            <a:pPr marL="0" indent="0">
              <a:buNone/>
            </a:pPr>
            <a:r>
              <a:rPr lang="en-GB" dirty="0" smtClean="0"/>
              <a:t>Pre-synaptic membrane</a:t>
            </a:r>
          </a:p>
          <a:p>
            <a:pPr marL="0" indent="0">
              <a:buNone/>
            </a:pPr>
            <a:r>
              <a:rPr lang="en-GB" dirty="0" smtClean="0"/>
              <a:t>Synaptic cleft</a:t>
            </a:r>
          </a:p>
          <a:p>
            <a:pPr marL="0" indent="0">
              <a:buNone/>
            </a:pPr>
            <a:r>
              <a:rPr lang="en-GB" dirty="0" smtClean="0"/>
              <a:t>Post-synaptic membrane</a:t>
            </a:r>
            <a:endParaRPr lang="en-GB"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290" y="1124744"/>
            <a:ext cx="424787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35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Transmission at the synapse</a:t>
            </a:r>
            <a:endParaRPr lang="en-GB" u="sng" dirty="0"/>
          </a:p>
        </p:txBody>
      </p:sp>
      <p:sp>
        <p:nvSpPr>
          <p:cNvPr id="3" name="Content Placeholder 2"/>
          <p:cNvSpPr>
            <a:spLocks noGrp="1"/>
          </p:cNvSpPr>
          <p:nvPr>
            <p:ph idx="1"/>
          </p:nvPr>
        </p:nvSpPr>
        <p:spPr/>
        <p:txBody>
          <a:bodyPr/>
          <a:lstStyle/>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p:txBody>
      </p:sp>
      <p:sp>
        <p:nvSpPr>
          <p:cNvPr id="4" name="Rectangle 3"/>
          <p:cNvSpPr txBox="1">
            <a:spLocks noChangeArrowheads="1"/>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latin typeface="Calibri" panose="020F0502020204030204" pitchFamily="34" charset="0"/>
              </a:rPr>
              <a:t>Transmission between synapses is by chemicals called </a:t>
            </a:r>
            <a:r>
              <a:rPr lang="en-GB" b="1" dirty="0" smtClean="0">
                <a:solidFill>
                  <a:srgbClr val="FF0000"/>
                </a:solidFill>
                <a:latin typeface="Calibri" panose="020F0502020204030204" pitchFamily="34" charset="0"/>
              </a:rPr>
              <a:t>neurotransmitters.</a:t>
            </a:r>
          </a:p>
          <a:p>
            <a:endParaRPr lang="en-US" b="1" dirty="0" smtClean="0">
              <a:solidFill>
                <a:srgbClr val="FF0000"/>
              </a:solidFill>
              <a:latin typeface="Calibri" panose="020F0502020204030204" pitchFamily="34" charset="0"/>
            </a:endParaRPr>
          </a:p>
          <a:p>
            <a:r>
              <a:rPr lang="en-GB" dirty="0" smtClean="0">
                <a:latin typeface="Calibri" panose="020F0502020204030204" pitchFamily="34" charset="0"/>
              </a:rPr>
              <a:t>These are made in the Golgi body (synthesis requires energy from respiration).</a:t>
            </a:r>
          </a:p>
          <a:p>
            <a:endParaRPr lang="en-GB" dirty="0" smtClean="0">
              <a:latin typeface="Calibri" panose="020F0502020204030204" pitchFamily="34" charset="0"/>
            </a:endParaRPr>
          </a:p>
          <a:p>
            <a:r>
              <a:rPr lang="en-GB" dirty="0" smtClean="0">
                <a:latin typeface="Calibri" panose="020F0502020204030204" pitchFamily="34" charset="0"/>
              </a:rPr>
              <a:t>They are stored in vesicles in the synaptic bulb.</a:t>
            </a:r>
            <a:endParaRPr lang="en-US" dirty="0" smtClean="0">
              <a:latin typeface="Calibri" panose="020F0502020204030204" pitchFamily="34" charset="0"/>
            </a:endParaRPr>
          </a:p>
          <a:p>
            <a:endParaRPr lang="en-US" dirty="0" smtClean="0"/>
          </a:p>
        </p:txBody>
      </p:sp>
    </p:spTree>
    <p:extLst>
      <p:ext uri="{BB962C8B-B14F-4D97-AF65-F5344CB8AC3E}">
        <p14:creationId xmlns:p14="http://schemas.microsoft.com/office/powerpoint/2010/main" val="69022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slide(fromBottom)">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Neurotransmitters</a:t>
            </a:r>
            <a:endParaRPr lang="en-GB" dirty="0"/>
          </a:p>
        </p:txBody>
      </p:sp>
      <p:sp>
        <p:nvSpPr>
          <p:cNvPr id="3" name="Content Placeholder 2"/>
          <p:cNvSpPr>
            <a:spLocks noGrp="1"/>
          </p:cNvSpPr>
          <p:nvPr>
            <p:ph idx="1"/>
          </p:nvPr>
        </p:nvSpPr>
        <p:spPr>
          <a:xfrm>
            <a:off x="107504" y="1268760"/>
            <a:ext cx="8579296" cy="4857403"/>
          </a:xfrm>
        </p:spPr>
        <p:txBody>
          <a:bodyPr>
            <a:normAutofit/>
          </a:bodyPr>
          <a:lstStyle/>
          <a:p>
            <a:pPr marL="0" indent="0">
              <a:buNone/>
            </a:pPr>
            <a:r>
              <a:rPr lang="en-GB" dirty="0"/>
              <a:t>Neurotransmitters fall into several chemical classes based on the molecular structure. The major types of neurotransmitters include acetylcholine, biogenic amines, and amino acids.  The neurotransmitters can also be classified based on function (excitatory or inhibitory</a:t>
            </a:r>
            <a:r>
              <a:rPr lang="en-GB" dirty="0" smtClean="0"/>
              <a:t>).</a:t>
            </a:r>
            <a:r>
              <a:rPr lang="en-GB" dirty="0"/>
              <a:t> </a:t>
            </a:r>
            <a:br>
              <a:rPr lang="en-GB" dirty="0"/>
            </a:br>
            <a:r>
              <a:rPr lang="en-GB" dirty="0"/>
              <a:t/>
            </a:r>
            <a:br>
              <a:rPr lang="en-GB" dirty="0"/>
            </a:br>
            <a:r>
              <a:rPr lang="en-GB" altLang="en-US" dirty="0" smtClean="0"/>
              <a:t>Acetylcholine – Released from a cholinergic synapse </a:t>
            </a:r>
          </a:p>
        </p:txBody>
      </p:sp>
    </p:spTree>
    <p:extLst>
      <p:ext uri="{BB962C8B-B14F-4D97-AF65-F5344CB8AC3E}">
        <p14:creationId xmlns:p14="http://schemas.microsoft.com/office/powerpoint/2010/main" val="2231872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hlinkClick r:id="rId2"/>
              </a:rPr>
              <a:t>http://www.youtube.com/watch?v=rWrnz-CiM7A</a:t>
            </a:r>
            <a:endParaRPr lang="en-GB" dirty="0"/>
          </a:p>
        </p:txBody>
      </p:sp>
      <p:pic>
        <p:nvPicPr>
          <p:cNvPr id="4" name="Picture 5" descr="Synap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808" y="1988840"/>
            <a:ext cx="3665760" cy="323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677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TotalTime>
  <Words>1372</Words>
  <Application>Microsoft Office PowerPoint</Application>
  <PresentationFormat>On-screen Show (4:3)</PresentationFormat>
  <Paragraphs>163</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Comic Sans MS</vt:lpstr>
      <vt:lpstr>Times New Roman</vt:lpstr>
      <vt:lpstr>Wingdings</vt:lpstr>
      <vt:lpstr>Office Theme</vt:lpstr>
      <vt:lpstr>3.6.2  Nervous coordination</vt:lpstr>
      <vt:lpstr>3.6.2.2  Synaptic transmission </vt:lpstr>
      <vt:lpstr>PowerPoint Presentation</vt:lpstr>
      <vt:lpstr>The synapse</vt:lpstr>
      <vt:lpstr>PowerPoint Presentation</vt:lpstr>
      <vt:lpstr>You must be able to draw this.</vt:lpstr>
      <vt:lpstr>Transmission at the synapse</vt:lpstr>
      <vt:lpstr>Neurotransmitters</vt:lpstr>
      <vt:lpstr>http://www.youtube.com/watch?v=rWrnz-CiM7A</vt:lpstr>
      <vt:lpstr>What happens at a synapse?</vt:lpstr>
      <vt:lpstr>PowerPoint Presentation</vt:lpstr>
      <vt:lpstr>PowerPoint Presentation</vt:lpstr>
      <vt:lpstr>Flow chart task</vt:lpstr>
      <vt:lpstr>Transmission across a synapse</vt:lpstr>
      <vt:lpstr>The structure of the synapse</vt:lpstr>
      <vt:lpstr>PowerPoint Presentation</vt:lpstr>
      <vt:lpstr>Features of synapses.</vt:lpstr>
      <vt:lpstr>Features of synapses.</vt:lpstr>
      <vt:lpstr>Spatial summation</vt:lpstr>
      <vt:lpstr>Temporal summation</vt:lpstr>
      <vt:lpstr>PowerPoint Presentation</vt:lpstr>
      <vt:lpstr>Types of synapse -  Excitatory synapses</vt:lpstr>
      <vt:lpstr>Inhibitory synapses</vt:lpstr>
      <vt:lpstr>Functions of synapses</vt:lpstr>
      <vt:lpstr>Effects of drugs</vt:lpstr>
      <vt:lpstr>PowerPoint Presentation</vt:lpstr>
      <vt:lpstr>animations of how drugs work </vt:lpstr>
      <vt:lpstr>PowerPoint Presentation</vt:lpstr>
      <vt:lpstr>Effects of drugs on synapses</vt:lpstr>
      <vt:lpstr>Drugs and synapses</vt:lpstr>
      <vt:lpstr>Drugs and synapses – Cannabis (marijuana)</vt:lpstr>
      <vt:lpstr>Tolerance and Dependency</vt:lpstr>
      <vt:lpstr>Organophosphate and cholinesterase</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Wright</dc:creator>
  <cp:lastModifiedBy>Deborah Haggar</cp:lastModifiedBy>
  <cp:revision>171</cp:revision>
  <dcterms:created xsi:type="dcterms:W3CDTF">2012-07-17T14:25:13Z</dcterms:created>
  <dcterms:modified xsi:type="dcterms:W3CDTF">2016-11-30T11:27:53Z</dcterms:modified>
</cp:coreProperties>
</file>