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79" r:id="rId3"/>
    <p:sldId id="278" r:id="rId4"/>
    <p:sldId id="280" r:id="rId5"/>
    <p:sldId id="281" r:id="rId6"/>
    <p:sldId id="282" r:id="rId7"/>
    <p:sldId id="283" r:id="rId8"/>
    <p:sldId id="403" r:id="rId9"/>
    <p:sldId id="285" r:id="rId10"/>
    <p:sldId id="284" r:id="rId11"/>
    <p:sldId id="286" r:id="rId12"/>
    <p:sldId id="287" r:id="rId13"/>
    <p:sldId id="288" r:id="rId14"/>
    <p:sldId id="289" r:id="rId15"/>
    <p:sldId id="290" r:id="rId16"/>
    <p:sldId id="293" r:id="rId17"/>
    <p:sldId id="292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9" r:id="rId43"/>
    <p:sldId id="320" r:id="rId44"/>
    <p:sldId id="321" r:id="rId45"/>
    <p:sldId id="322" r:id="rId46"/>
    <p:sldId id="324" r:id="rId47"/>
    <p:sldId id="326" r:id="rId48"/>
    <p:sldId id="323" r:id="rId49"/>
    <p:sldId id="325" r:id="rId50"/>
    <p:sldId id="318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4C377-957B-400F-BE3C-553595D93C03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A8EE-0F7A-410D-A76A-83164647C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43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4DDF0-7843-4C4A-B643-3AA251E4FEE1}" type="slidenum">
              <a:rPr lang="en-GB" smtClean="0"/>
              <a:pPr/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6590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308F4-939C-4A61-8929-1629BB6E454B}" type="slidenum">
              <a:rPr lang="en-GB"/>
              <a:pPr/>
              <a:t>20</a:t>
            </a:fld>
            <a:endParaRPr lang="en-GB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4DDF0-7843-4C4A-B643-3AA251E4FEE1}" type="slidenum">
              <a:rPr lang="en-GB" smtClean="0"/>
              <a:pPr/>
              <a:t>43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31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3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2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7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4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2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2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4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2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93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7EB5C-0B26-4C67-880F-F39FF2C5AD3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1029-C8E2-4970-B3F5-12823F531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94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tube.com/video/8349/Animation-in-3D-of-the--Insulin-processes-mechanis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0072507470/student_view0/chapter17/animation__second_messenger__cam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bhcqzPq15o" TargetMode="External"/><Relationship Id="rId2" Type="http://schemas.openxmlformats.org/officeDocument/2006/relationships/hyperlink" Target="https://www.youtube.com/watch?v=4r5O3NkSXtY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AXOFzr7eRI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25" y="0"/>
            <a:ext cx="6734675" cy="68264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5725" y="212725"/>
            <a:ext cx="4847264" cy="15779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3.6.4.2 Control of Blood Glucose Concentration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/>
        </p:nvSpPr>
        <p:spPr bwMode="auto">
          <a:xfrm>
            <a:off x="903287" y="184150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u="sng" dirty="0" smtClean="0"/>
              <a:t>High Blood Glucose</a:t>
            </a:r>
            <a:endParaRPr lang="en-US" u="sng" dirty="0" smtClean="0"/>
          </a:p>
        </p:txBody>
      </p:sp>
      <p:sp>
        <p:nvSpPr>
          <p:cNvPr id="5" name="Content Placeholder 4"/>
          <p:cNvSpPr>
            <a:spLocks noGrp="1"/>
          </p:cNvSpPr>
          <p:nvPr/>
        </p:nvSpPr>
        <p:spPr bwMode="auto">
          <a:xfrm>
            <a:off x="903287" y="996156"/>
            <a:ext cx="77724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lvl="1" eaLnBrk="1" hangingPunct="1">
              <a:buFontTx/>
              <a:buNone/>
            </a:pPr>
            <a:r>
              <a:rPr lang="en-GB" dirty="0" smtClean="0">
                <a:effectLst/>
              </a:rPr>
              <a:t>   A high blood glucose concentration creates a low Water potential. The surrounding tissue cells have a higher water potential, so water diffuses out of the cells by osmosis into the blood</a:t>
            </a:r>
          </a:p>
          <a:p>
            <a:pPr lvl="1" eaLnBrk="1" hangingPunct="1">
              <a:buFontTx/>
              <a:buNone/>
            </a:pPr>
            <a:endParaRPr lang="en-GB" dirty="0" smtClean="0">
              <a:effectLst/>
            </a:endParaRPr>
          </a:p>
          <a:p>
            <a:pPr lvl="1" eaLnBrk="1" hangingPunct="1">
              <a:buFontTx/>
              <a:buNone/>
            </a:pPr>
            <a:r>
              <a:rPr lang="en-GB" dirty="0" smtClean="0">
                <a:effectLst/>
              </a:rPr>
              <a:t>	This makes a person feel thirsty and also produce a lot of urine</a:t>
            </a:r>
          </a:p>
          <a:p>
            <a:pPr lvl="1" eaLnBrk="1" hangingPunct="1">
              <a:buFontTx/>
              <a:buNone/>
            </a:pPr>
            <a:endParaRPr lang="en-GB" dirty="0" smtClean="0">
              <a:effectLst/>
            </a:endParaRPr>
          </a:p>
          <a:p>
            <a:pPr lvl="1" eaLnBrk="1" hangingPunct="1">
              <a:buFontTx/>
              <a:buNone/>
            </a:pPr>
            <a:r>
              <a:rPr lang="en-GB" dirty="0" smtClean="0">
                <a:effectLst/>
              </a:rPr>
              <a:t>	High blood glucose can damage brain cells and lead to a coma and possible death</a:t>
            </a:r>
          </a:p>
          <a:p>
            <a:pPr lvl="1" eaLnBrk="1" hangingPunct="1">
              <a:buFontTx/>
              <a:buNone/>
            </a:pPr>
            <a:endParaRPr lang="en-GB" dirty="0" smtClean="0">
              <a:effectLst/>
            </a:endParaRPr>
          </a:p>
          <a:p>
            <a:pPr lvl="1" eaLnBrk="1" hangingPunct="1">
              <a:buFontTx/>
              <a:buNone/>
            </a:pPr>
            <a:endParaRPr lang="en-GB" dirty="0" smtClean="0">
              <a:effectLst/>
            </a:endParaRPr>
          </a:p>
          <a:p>
            <a:pPr lvl="1" eaLnBrk="1" hangingPunct="1">
              <a:buFontTx/>
              <a:buNone/>
            </a:pPr>
            <a:endParaRPr lang="en-US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4100" y="57409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r>
              <a:rPr lang="en-GB" dirty="0">
                <a:hlinkClick r:id="rId2"/>
              </a:rPr>
              <a:t>http://www.dnatube.com/video/8349/Animation-in-3D-of-the--</a:t>
            </a:r>
            <a:r>
              <a:rPr lang="en-GB" dirty="0" smtClean="0">
                <a:hlinkClick r:id="rId2"/>
              </a:rPr>
              <a:t>Insulin-processes-mechanism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7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493694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HIGH BLOOD GLUCOSE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2" y="714356"/>
            <a:ext cx="8229600" cy="6143644"/>
          </a:xfrm>
        </p:spPr>
        <p:txBody>
          <a:bodyPr/>
          <a:lstStyle/>
          <a:p>
            <a:r>
              <a:rPr lang="en-GB" sz="2400" dirty="0"/>
              <a:t>High blood glucose detected by Beta cells of pancreas</a:t>
            </a:r>
          </a:p>
          <a:p>
            <a:r>
              <a:rPr lang="en-GB" sz="2400" dirty="0"/>
              <a:t>Pancreas releases insulin into the blood. This helps to lower blood glucose in a number of ways:</a:t>
            </a:r>
          </a:p>
          <a:p>
            <a:r>
              <a:rPr lang="en-US" sz="2400" dirty="0"/>
              <a:t>1. Insulin binds with cell surface glycoprotein receptors and causes a change in the tertiary structure of glucose transport protein channels so channels open which increases the rate of absorption of glucose into the cells.</a:t>
            </a:r>
          </a:p>
          <a:p>
            <a:r>
              <a:rPr lang="en-GB" sz="2400" dirty="0"/>
              <a:t>2. Insulin activates enzymes in the liver to convert glucose to insoluble glycogen (</a:t>
            </a:r>
            <a:r>
              <a:rPr lang="en-GB" sz="2400" dirty="0" err="1"/>
              <a:t>glycogenesis</a:t>
            </a:r>
            <a:r>
              <a:rPr lang="en-GB" sz="2400" dirty="0"/>
              <a:t>)</a:t>
            </a:r>
          </a:p>
          <a:p>
            <a:r>
              <a:rPr lang="en-GB" sz="2400" dirty="0"/>
              <a:t>3. Insulin converts glucose to fats</a:t>
            </a:r>
          </a:p>
          <a:p>
            <a:r>
              <a:rPr lang="en-GB" sz="2400" dirty="0"/>
              <a:t>4. Insulin also increases the respiratory rate of cells which therefore burns glucose in oxidation</a:t>
            </a:r>
          </a:p>
          <a:p>
            <a:r>
              <a:rPr lang="en-GB" sz="2400" dirty="0"/>
              <a:t>Glucose level drops in liver and sets up a concentration gradient so glucose diffuses from the blood into the liver</a:t>
            </a:r>
          </a:p>
          <a:p>
            <a:r>
              <a:rPr lang="en-GB" sz="2400" dirty="0"/>
              <a:t>Blood glucose level drops</a:t>
            </a:r>
            <a:endParaRPr lang="en-US" sz="2400" dirty="0"/>
          </a:p>
        </p:txBody>
      </p:sp>
      <p:pic>
        <p:nvPicPr>
          <p:cNvPr id="5" name="Picture 1027" descr="j0426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9" y="95726"/>
            <a:ext cx="689235" cy="110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58789"/>
            <a:ext cx="80645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81200" y="360352"/>
            <a:ext cx="8229600" cy="7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GB" sz="3200" u="sng" dirty="0" smtClean="0"/>
              <a:t>BLOOD GLUCOSE LEVEL LOW</a:t>
            </a:r>
            <a:endParaRPr lang="en-US" sz="3200" u="sng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981200" y="1139798"/>
            <a:ext cx="82296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GB" sz="2400" dirty="0" smtClean="0">
                <a:effectLst/>
              </a:rPr>
              <a:t>Low blood glucose detected by alpha cells in pancreas</a:t>
            </a:r>
          </a:p>
          <a:p>
            <a:r>
              <a:rPr lang="en-GB" sz="2400" dirty="0" smtClean="0">
                <a:effectLst/>
              </a:rPr>
              <a:t>Pancreas releases glucagon</a:t>
            </a:r>
          </a:p>
          <a:p>
            <a:r>
              <a:rPr lang="en-GB" sz="2400" dirty="0" smtClean="0">
                <a:effectLst/>
              </a:rPr>
              <a:t>Glucagon binds to liver receptor cells</a:t>
            </a:r>
          </a:p>
          <a:p>
            <a:r>
              <a:rPr lang="en-GB" sz="2400" dirty="0" smtClean="0">
                <a:effectLst/>
              </a:rPr>
              <a:t>Glucagon activates enzymes to increase breakdown of stored glycogen in liver and muscles to soluble  glucose (</a:t>
            </a:r>
            <a:r>
              <a:rPr lang="en-US" sz="500" dirty="0" smtClean="0">
                <a:effectLst/>
                <a:latin typeface="MS Shell Dlg 2"/>
                <a:cs typeface="Arial" pitchFamily="34" charset="0"/>
              </a:rPr>
              <a:t>. </a:t>
            </a:r>
            <a:r>
              <a:rPr lang="en-US" sz="2400" dirty="0" err="1" smtClean="0">
                <a:effectLst/>
                <a:latin typeface="Arial Rounded MT Bold" pitchFamily="34" charset="0"/>
                <a:cs typeface="Arial" pitchFamily="34" charset="0"/>
              </a:rPr>
              <a:t>Glycogenolysis</a:t>
            </a:r>
            <a:r>
              <a:rPr lang="en-US" sz="2400" dirty="0" smtClean="0">
                <a:effectLst/>
                <a:latin typeface="Arial Rounded MT Bold" pitchFamily="34" charset="0"/>
                <a:cs typeface="Arial" pitchFamily="34" charset="0"/>
              </a:rPr>
              <a:t>)</a:t>
            </a:r>
          </a:p>
          <a:p>
            <a:pPr lvl="0"/>
            <a:r>
              <a:rPr lang="en-GB" sz="2400" dirty="0" smtClean="0">
                <a:effectLst/>
              </a:rPr>
              <a:t>Glucagon also causes amino acids and glycerol to combine in the liver to form glucose (</a:t>
            </a:r>
            <a:r>
              <a:rPr lang="en-US" sz="2400" dirty="0" err="1" smtClean="0">
                <a:effectLst/>
                <a:latin typeface="Arial Rounded MT Bold" pitchFamily="34" charset="0"/>
                <a:cs typeface="Arial" pitchFamily="34" charset="0"/>
              </a:rPr>
              <a:t>Gluconeogenesis</a:t>
            </a:r>
            <a:r>
              <a:rPr lang="en-US" sz="2400" dirty="0" smtClean="0">
                <a:effectLst/>
                <a:latin typeface="Arial Rounded MT Bold" pitchFamily="34" charset="0"/>
                <a:cs typeface="Arial" pitchFamily="34" charset="0"/>
              </a:rPr>
              <a:t>)</a:t>
            </a:r>
            <a:endParaRPr lang="en-GB" sz="2400" dirty="0" smtClean="0">
              <a:effectLst/>
            </a:endParaRPr>
          </a:p>
          <a:p>
            <a:r>
              <a:rPr lang="en-GB" sz="2400" dirty="0" smtClean="0">
                <a:effectLst/>
              </a:rPr>
              <a:t>Glucose level in liver rises which sets up a concentration gradient between liver and the blood</a:t>
            </a:r>
          </a:p>
          <a:p>
            <a:r>
              <a:rPr lang="en-GB" sz="2400" dirty="0" smtClean="0">
                <a:effectLst/>
              </a:rPr>
              <a:t>Glucose diffuses into the blood</a:t>
            </a:r>
          </a:p>
          <a:p>
            <a:r>
              <a:rPr lang="en-GB" sz="2400" dirty="0" smtClean="0">
                <a:effectLst/>
              </a:rPr>
              <a:t>Blood glucose concentration increases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38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50838"/>
            <a:ext cx="8135938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9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17060"/>
              </p:ext>
            </p:extLst>
          </p:nvPr>
        </p:nvGraphicFramePr>
        <p:xfrm>
          <a:off x="279400" y="1519766"/>
          <a:ext cx="11785600" cy="41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882900"/>
                <a:gridCol w="3340100"/>
                <a:gridCol w="3276600"/>
              </a:tblGrid>
              <a:tr h="524934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Glycogenesis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Glycogenolysis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Gluconeogenesis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5809">
                <a:tc>
                  <a:txBody>
                    <a:bodyPr/>
                    <a:lstStyle/>
                    <a:p>
                      <a:r>
                        <a:rPr lang="en-GB" dirty="0" smtClean="0"/>
                        <a:t>When does</a:t>
                      </a:r>
                      <a:r>
                        <a:rPr lang="en-GB" baseline="0" dirty="0" smtClean="0"/>
                        <a:t> it happen?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 blood glucose detected by Beta cells of pancreas – insulin is produced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Low blood sugar detected by alpha</a:t>
                      </a:r>
                      <a:r>
                        <a:rPr lang="en-GB" baseline="0" dirty="0" smtClean="0"/>
                        <a:t> cells in pancreas – glucagon produced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Low blood sugar detected by alpha</a:t>
                      </a:r>
                      <a:r>
                        <a:rPr lang="en-GB" baseline="0" dirty="0" smtClean="0"/>
                        <a:t> cells in pancreas – glucagon produced</a:t>
                      </a:r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117580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What reactions</a:t>
                      </a:r>
                      <a:r>
                        <a:rPr lang="en-GB" baseline="0" dirty="0" smtClean="0"/>
                        <a:t> are involved?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Glucose</a:t>
                      </a:r>
                      <a:r>
                        <a:rPr lang="en-GB" baseline="0" dirty="0" smtClean="0"/>
                        <a:t> converted to glycogen in the liver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Glucagon</a:t>
                      </a:r>
                      <a:r>
                        <a:rPr lang="en-GB" baseline="0" dirty="0" smtClean="0"/>
                        <a:t> causes enzymes in liver and muscles to break down glycogen into glucose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Glucagon causes</a:t>
                      </a:r>
                      <a:r>
                        <a:rPr lang="en-GB" baseline="0" dirty="0" smtClean="0"/>
                        <a:t> enzymes to catalyse reaction of amino acids or glycerol to produce glucose</a:t>
                      </a:r>
                      <a:endParaRPr lang="en-GB" dirty="0"/>
                    </a:p>
                  </a:txBody>
                  <a:tcPr/>
                </a:tc>
              </a:tr>
              <a:tr h="117580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What is the </a:t>
                      </a:r>
                      <a:r>
                        <a:rPr lang="en-GB" baseline="0" dirty="0" smtClean="0"/>
                        <a:t>effect on blood glucose concentration?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Blood glucose level drops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Blood</a:t>
                      </a:r>
                      <a:r>
                        <a:rPr lang="en-GB" baseline="0" dirty="0" smtClean="0"/>
                        <a:t> glucose level increases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Blood glucose level rises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15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708008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/>
              <a:t>GLUCOSE </a:t>
            </a:r>
            <a:r>
              <a:rPr lang="en-GB" sz="3200" dirty="0" smtClean="0"/>
              <a:t>HOMEOSTASIS – collective memory</a:t>
            </a:r>
            <a:endParaRPr lang="en-GB" sz="3200" dirty="0"/>
          </a:p>
        </p:txBody>
      </p:sp>
      <p:pic>
        <p:nvPicPr>
          <p:cNvPr id="28675" name="Picture 4" descr="220103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2314" y="1196975"/>
            <a:ext cx="8351837" cy="4618038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257800" y="1196975"/>
            <a:ext cx="2082800" cy="212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241471" y="5618617"/>
            <a:ext cx="2082800" cy="212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58623" y="2611720"/>
            <a:ext cx="1011148" cy="605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058623" y="4664132"/>
            <a:ext cx="1011148" cy="605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19245" y="1849720"/>
            <a:ext cx="1849098" cy="605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19245" y="2592244"/>
            <a:ext cx="1849098" cy="605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112329" y="3477433"/>
            <a:ext cx="1849098" cy="605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71985" y="2591690"/>
            <a:ext cx="853058" cy="605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571985" y="4676760"/>
            <a:ext cx="853058" cy="605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095428" y="4692391"/>
            <a:ext cx="1849098" cy="605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419602" y="3530360"/>
            <a:ext cx="1849098" cy="605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708008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/>
              <a:t>GLUCOSE </a:t>
            </a:r>
            <a:r>
              <a:rPr lang="en-GB" sz="3200" dirty="0" smtClean="0"/>
              <a:t>HOMEOSTASIS – collective memory</a:t>
            </a:r>
            <a:endParaRPr lang="en-GB" sz="3200" dirty="0"/>
          </a:p>
        </p:txBody>
      </p:sp>
      <p:pic>
        <p:nvPicPr>
          <p:cNvPr id="28675" name="Picture 4" descr="220103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2314" y="1196975"/>
            <a:ext cx="8351837" cy="4618038"/>
          </a:xfrm>
          <a:noFill/>
        </p:spPr>
      </p:pic>
    </p:spTree>
    <p:extLst>
      <p:ext uri="{BB962C8B-B14F-4D97-AF65-F5344CB8AC3E}">
        <p14:creationId xmlns:p14="http://schemas.microsoft.com/office/powerpoint/2010/main" val="13445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/>
              <a:t>HORMONE CHANGES DURING THE DAY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981075"/>
            <a:ext cx="78486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1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Second Messenger model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Insulin binds to cell surface receptors and </a:t>
            </a:r>
            <a:r>
              <a:rPr lang="en-GB" b="1" dirty="0" smtClean="0"/>
              <a:t>directly </a:t>
            </a:r>
            <a:r>
              <a:rPr lang="en-GB" dirty="0" smtClean="0"/>
              <a:t>causes the changes in membrane permeability, allowing glucose uptake.</a:t>
            </a:r>
          </a:p>
          <a:p>
            <a:endParaRPr lang="en-GB" dirty="0"/>
          </a:p>
          <a:p>
            <a:r>
              <a:rPr lang="en-GB" dirty="0" smtClean="0"/>
              <a:t>Glucagon does not have a direct effect.  When it is detected by membrane receptors, a </a:t>
            </a:r>
            <a:r>
              <a:rPr lang="en-GB" b="1" dirty="0" smtClean="0"/>
              <a:t>second messenger</a:t>
            </a:r>
            <a:r>
              <a:rPr lang="en-GB" dirty="0" smtClean="0"/>
              <a:t> molecule is produced.</a:t>
            </a:r>
          </a:p>
          <a:p>
            <a:endParaRPr lang="en-GB" dirty="0"/>
          </a:p>
          <a:p>
            <a:r>
              <a:rPr lang="en-GB" dirty="0" smtClean="0"/>
              <a:t>Other hormones, especially </a:t>
            </a:r>
            <a:r>
              <a:rPr lang="en-GB" b="1" dirty="0" smtClean="0"/>
              <a:t>adrenaline</a:t>
            </a:r>
            <a:r>
              <a:rPr lang="en-GB" dirty="0" smtClean="0"/>
              <a:t>, use this model to bring about changes blood glucose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99957" y="5715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r>
              <a:rPr lang="en-GB">
                <a:hlinkClick r:id="rId2"/>
              </a:rPr>
              <a:t>http://highered.mheducation.com/sites/0072507470/student_view0/chapter17/animation__second_messenger__</a:t>
            </a:r>
            <a:r>
              <a:rPr lang="en-GB" smtClean="0">
                <a:hlinkClick r:id="rId2"/>
              </a:rPr>
              <a:t>camp.html</a:t>
            </a:r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0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81200" y="565150"/>
            <a:ext cx="8229600" cy="63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GB" sz="3200" u="sng" dirty="0" smtClean="0"/>
              <a:t>OBJECTIVES</a:t>
            </a:r>
            <a:endParaRPr lang="en-US" sz="3200" u="sng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738282" y="1273158"/>
            <a:ext cx="8715436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GB" dirty="0" smtClean="0">
                <a:effectLst/>
              </a:rPr>
              <a:t>Describe the role of Glucagon and Insulin in the regulation of blood Glucose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Explain How Glucagon and Insulin regulate blood glucose concentration</a:t>
            </a:r>
          </a:p>
          <a:p>
            <a:pPr marL="0" indent="0">
              <a:buNone/>
            </a:pP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6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3077710" y="5722092"/>
            <a:ext cx="5767387" cy="719696"/>
          </a:xfrm>
          <a:prstGeom prst="roundRect">
            <a:avLst>
              <a:gd name="adj" fmla="val 6051"/>
            </a:avLst>
          </a:prstGeom>
          <a:solidFill>
            <a:schemeClr val="bg1">
              <a:alpha val="85001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tIns="72000" bIns="72000"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dirty="0"/>
              <a:t>The second messenger model of the action of adrenaline and glucagon on a liver cell </a:t>
            </a:r>
          </a:p>
        </p:txBody>
      </p:sp>
      <p:pic>
        <p:nvPicPr>
          <p:cNvPr id="98307" name="Picture 3" descr="A2B_S_09_05_AW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39" y="219363"/>
            <a:ext cx="11596479" cy="5208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315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2082006" y="107145"/>
            <a:ext cx="82296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SECOND MESSENGER MODEL OF HORMONE ACTION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2" cstate="print"/>
          <a:srcRect r="-92" b="24060"/>
          <a:stretch>
            <a:fillRect/>
          </a:stretch>
        </p:blipFill>
        <p:spPr bwMode="auto">
          <a:xfrm>
            <a:off x="5177631" y="1159658"/>
            <a:ext cx="54006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50407" y="750063"/>
            <a:ext cx="342899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Adrenaline and glucagon act via a similar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Adrenaline binds to receptor site and activates an enzyme inside the membrane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enzyme converts ATP to cyclic AMP which acts as a second messenger that activates other enzymes which convert glycogen to glucose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12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2100"/>
            <a:ext cx="8229600" cy="779446"/>
          </a:xfrm>
        </p:spPr>
        <p:txBody>
          <a:bodyPr/>
          <a:lstStyle/>
          <a:p>
            <a:pPr algn="ctr"/>
            <a:r>
              <a:rPr lang="en-GB" sz="3600" u="sng" dirty="0"/>
              <a:t>Effects of Adrenaline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071546"/>
            <a:ext cx="8928992" cy="5786454"/>
          </a:xfrm>
        </p:spPr>
        <p:txBody>
          <a:bodyPr/>
          <a:lstStyle/>
          <a:p>
            <a:r>
              <a:rPr lang="en-GB" sz="2400" dirty="0"/>
              <a:t>Adrenaline released on excitement or stress</a:t>
            </a:r>
            <a:endParaRPr lang="en-GB" dirty="0"/>
          </a:p>
          <a:p>
            <a:r>
              <a:rPr lang="en-GB" sz="2400" dirty="0"/>
              <a:t>Adrenaline binds to liver receptors and activates the enzyme causing breakdown of glycogen to glucose and also inactivates the enzyme which synthesizes glycogen from glucose</a:t>
            </a:r>
          </a:p>
          <a:p>
            <a:r>
              <a:rPr lang="en-GB" sz="2400" dirty="0"/>
              <a:t>The combined effect raises blood glucose level by </a:t>
            </a:r>
            <a:r>
              <a:rPr lang="en-GB" sz="2400" dirty="0" err="1"/>
              <a:t>glycogenolysis</a:t>
            </a:r>
            <a:r>
              <a:rPr lang="en-GB" sz="2400" dirty="0"/>
              <a:t> which allows greater respiration and ATP production</a:t>
            </a:r>
          </a:p>
          <a:p>
            <a:r>
              <a:rPr lang="en-GB" sz="2400" dirty="0"/>
              <a:t>Increases Heart rate to speed up blood flow</a:t>
            </a:r>
          </a:p>
          <a:p>
            <a:r>
              <a:rPr lang="en-GB" sz="2400" dirty="0"/>
              <a:t>Constricts arterioles to digestive system</a:t>
            </a:r>
          </a:p>
          <a:p>
            <a:r>
              <a:rPr lang="en-GB" sz="2400" dirty="0"/>
              <a:t>Dilates arterioles to liver and muscles increasing blood flow and supply of glucose and oxygen</a:t>
            </a:r>
          </a:p>
          <a:p>
            <a:r>
              <a:rPr lang="en-GB" sz="2400" dirty="0"/>
              <a:t>Pupils dilate</a:t>
            </a:r>
          </a:p>
          <a:p>
            <a:endParaRPr lang="en-US" sz="2400" dirty="0"/>
          </a:p>
        </p:txBody>
      </p:sp>
      <p:pic>
        <p:nvPicPr>
          <p:cNvPr id="4" name="Picture 3" descr="j0426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1" y="228600"/>
            <a:ext cx="6207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43" y="365125"/>
            <a:ext cx="10515600" cy="1325563"/>
          </a:xfrm>
        </p:spPr>
        <p:txBody>
          <a:bodyPr/>
          <a:lstStyle/>
          <a:p>
            <a:r>
              <a:rPr lang="en-GB" dirty="0" smtClean="0"/>
              <a:t>Second messenger summary: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9242"/>
            <a:ext cx="5628571" cy="22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4324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1. Arrange these text boxes to make a flow chart to summarise how </a:t>
            </a:r>
            <a:r>
              <a:rPr lang="en-GB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glucagon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can cause the conversion of </a:t>
            </a:r>
            <a:r>
              <a:rPr lang="en-GB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glycogen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to glucose: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432449"/>
            <a:ext cx="48223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 </a:t>
            </a:r>
            <a:r>
              <a:rPr lang="en-GB" dirty="0" smtClean="0"/>
              <a:t>2. </a:t>
            </a:r>
          </a:p>
          <a:p>
            <a:pPr marL="342900" lvl="0" indent="-342900">
              <a:buAutoNum type="alphaLcParenBoth"/>
            </a:pPr>
            <a:r>
              <a:rPr lang="en-GB" dirty="0" smtClean="0"/>
              <a:t>Name </a:t>
            </a:r>
            <a:r>
              <a:rPr lang="en-GB" dirty="0"/>
              <a:t>the 1</a:t>
            </a:r>
            <a:r>
              <a:rPr lang="en-GB" baseline="30000" dirty="0"/>
              <a:t>st</a:t>
            </a:r>
            <a:r>
              <a:rPr lang="en-GB" dirty="0"/>
              <a:t> messenger molecule in this </a:t>
            </a:r>
            <a:r>
              <a:rPr lang="en-GB" dirty="0" smtClean="0"/>
              <a:t>  system</a:t>
            </a:r>
            <a:r>
              <a:rPr lang="en-GB" dirty="0"/>
              <a:t>. </a:t>
            </a:r>
            <a:endParaRPr lang="en-GB" dirty="0" smtClean="0"/>
          </a:p>
          <a:p>
            <a:pPr marL="342900" lvl="0" indent="-342900">
              <a:buAutoNum type="alphaLcParenBoth"/>
            </a:pPr>
            <a:r>
              <a:rPr lang="en-GB" dirty="0" smtClean="0"/>
              <a:t>What </a:t>
            </a:r>
            <a:r>
              <a:rPr lang="en-GB" dirty="0"/>
              <a:t>other hormone could also act as the 1</a:t>
            </a:r>
            <a:r>
              <a:rPr lang="en-GB" baseline="30000" dirty="0"/>
              <a:t>st</a:t>
            </a:r>
            <a:r>
              <a:rPr lang="en-GB" dirty="0"/>
              <a:t> messenger?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 smtClean="0"/>
              <a:t>3. Name </a:t>
            </a:r>
            <a:r>
              <a:rPr lang="en-GB" dirty="0"/>
              <a:t>the 2</a:t>
            </a:r>
            <a:r>
              <a:rPr lang="en-GB" baseline="30000" dirty="0"/>
              <a:t>nd</a:t>
            </a:r>
            <a:r>
              <a:rPr lang="en-GB" dirty="0"/>
              <a:t> messenger in this system.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 smtClean="0"/>
              <a:t>4. What </a:t>
            </a:r>
            <a:r>
              <a:rPr lang="en-GB" dirty="0"/>
              <a:t>is the advantage of using a 2</a:t>
            </a:r>
            <a:r>
              <a:rPr lang="en-GB" baseline="30000" dirty="0"/>
              <a:t>nd</a:t>
            </a:r>
            <a:r>
              <a:rPr lang="en-GB" dirty="0"/>
              <a:t> messenger?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 smtClean="0"/>
              <a:t>5. What </a:t>
            </a:r>
            <a:r>
              <a:rPr lang="en-GB" dirty="0"/>
              <a:t>is an advantage of glucagon being broken down within minutes of being secreted?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 smtClean="0"/>
              <a:t>6. Why </a:t>
            </a:r>
            <a:r>
              <a:rPr lang="en-GB" dirty="0"/>
              <a:t>is it necessary to prevent blood glucose levels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 smtClean="0"/>
              <a:t>a) getting </a:t>
            </a:r>
            <a:r>
              <a:rPr lang="en-GB" dirty="0"/>
              <a:t>too high?</a:t>
            </a:r>
          </a:p>
          <a:p>
            <a:pPr lvl="0"/>
            <a:r>
              <a:rPr lang="en-GB" dirty="0" smtClean="0"/>
              <a:t>b) Getting </a:t>
            </a:r>
            <a:r>
              <a:rPr lang="en-GB" dirty="0"/>
              <a:t>too low?</a:t>
            </a:r>
          </a:p>
        </p:txBody>
      </p:sp>
    </p:spTree>
    <p:extLst>
      <p:ext uri="{BB962C8B-B14F-4D97-AF65-F5344CB8AC3E}">
        <p14:creationId xmlns:p14="http://schemas.microsoft.com/office/powerpoint/2010/main" val="16612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5902"/>
              </p:ext>
            </p:extLst>
          </p:nvPr>
        </p:nvGraphicFramePr>
        <p:xfrm>
          <a:off x="4252467" y="318670"/>
          <a:ext cx="7794647" cy="3064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1376"/>
                <a:gridCol w="415327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Increased Blood Glucose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Decreased Blood Glucose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0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68645" y="1163206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Caused by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68645" y="2195930"/>
            <a:ext cx="236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Responses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6422" y="6222680"/>
            <a:ext cx="2732224" cy="68505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GB" dirty="0">
                <a:cs typeface="Arial" panose="020B0604020202020204" pitchFamily="34" charset="0"/>
              </a:rPr>
              <a:t>Glucose converted to lipids in adipose tissue</a:t>
            </a:r>
            <a:endParaRPr lang="en-GB" sz="12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2029" y="6209878"/>
            <a:ext cx="3554185" cy="55335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Increased respiration rate by cells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01160" y="5678039"/>
            <a:ext cx="3528787" cy="38869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GB" dirty="0"/>
              <a:t>Increased uptake of glucose by cells</a:t>
            </a:r>
            <a:endParaRPr lang="en-GB" sz="1000" dirty="0"/>
          </a:p>
        </p:txBody>
      </p:sp>
      <p:sp>
        <p:nvSpPr>
          <p:cNvPr id="11" name="Rectangle 10"/>
          <p:cNvSpPr/>
          <p:nvPr/>
        </p:nvSpPr>
        <p:spPr>
          <a:xfrm>
            <a:off x="468086" y="4876400"/>
            <a:ext cx="2819398" cy="127778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Glycogenesis: Glucose converted into glycogen and stored in liver and muscles</a:t>
            </a:r>
            <a:endParaRPr lang="en-GB" sz="1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 </a:t>
            </a:r>
            <a:endParaRPr lang="en-GB" sz="1000" dirty="0"/>
          </a:p>
        </p:txBody>
      </p:sp>
      <p:sp>
        <p:nvSpPr>
          <p:cNvPr id="12" name="Rectangle 11"/>
          <p:cNvSpPr/>
          <p:nvPr/>
        </p:nvSpPr>
        <p:spPr>
          <a:xfrm>
            <a:off x="996039" y="4122847"/>
            <a:ext cx="2715990" cy="68505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/>
              <a:t>Eating/Drinking</a:t>
            </a:r>
            <a:endParaRPr lang="en-GB" sz="100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Glucose absorbed by ileum</a:t>
            </a:r>
            <a:endParaRPr lang="en-GB" sz="1000" dirty="0"/>
          </a:p>
        </p:txBody>
      </p:sp>
      <p:sp>
        <p:nvSpPr>
          <p:cNvPr id="13" name="Rectangle 12"/>
          <p:cNvSpPr/>
          <p:nvPr/>
        </p:nvSpPr>
        <p:spPr>
          <a:xfrm>
            <a:off x="3928615" y="3802102"/>
            <a:ext cx="3472545" cy="98142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Gluconeogenesis:</a:t>
            </a:r>
            <a:endParaRPr lang="en-GB" sz="1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Synthesis of glucose from fatty acids and glycerol</a:t>
            </a:r>
            <a:endParaRPr lang="en-GB" sz="1000" dirty="0"/>
          </a:p>
        </p:txBody>
      </p:sp>
      <p:sp>
        <p:nvSpPr>
          <p:cNvPr id="14" name="Rectangle 13"/>
          <p:cNvSpPr/>
          <p:nvPr/>
        </p:nvSpPr>
        <p:spPr>
          <a:xfrm>
            <a:off x="7672159" y="3778932"/>
            <a:ext cx="3422649" cy="98142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/>
              <a:t>Glycogenolysis</a:t>
            </a:r>
            <a:r>
              <a:rPr lang="en-GB" dirty="0"/>
              <a:t>:</a:t>
            </a:r>
            <a:endParaRPr lang="en-GB" sz="1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Liver glycogen broken down into glucose</a:t>
            </a:r>
            <a:endParaRPr lang="en-GB" sz="1000" dirty="0"/>
          </a:p>
        </p:txBody>
      </p:sp>
      <p:sp>
        <p:nvSpPr>
          <p:cNvPr id="15" name="Rectangle 14"/>
          <p:cNvSpPr/>
          <p:nvPr/>
        </p:nvSpPr>
        <p:spPr>
          <a:xfrm>
            <a:off x="4252467" y="5437819"/>
            <a:ext cx="2763374" cy="68505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Glucose used in respiration</a:t>
            </a:r>
            <a:endParaRPr lang="en-GB" sz="1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Glycolysis, Krebs, etc.</a:t>
            </a:r>
            <a:endParaRPr lang="en-GB" sz="1000" dirty="0"/>
          </a:p>
        </p:txBody>
      </p:sp>
      <p:sp>
        <p:nvSpPr>
          <p:cNvPr id="16" name="Rectangle 15"/>
          <p:cNvSpPr/>
          <p:nvPr/>
        </p:nvSpPr>
        <p:spPr>
          <a:xfrm>
            <a:off x="7672159" y="4862982"/>
            <a:ext cx="2841174" cy="67191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Exercise/lack of glucose in </a:t>
            </a:r>
            <a:r>
              <a:rPr lang="en-GB" dirty="0" smtClean="0"/>
              <a:t>diet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25380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35085" y="244928"/>
          <a:ext cx="7794647" cy="6628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1376"/>
                <a:gridCol w="4153271"/>
              </a:tblGrid>
              <a:tr h="548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Increased Blood Glucose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Decreased Blood Glucose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6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Eating/Drinking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Glucose absorbed by ileum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Exercise/lack of glucose in diet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Glucose used in respiration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Glycolysis, Krebs, etc.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2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Glycogenesis: Glucose converted into glycogen and stored in liver and muscles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Increased uptake of glucose by cells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Increased respiration rate by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cells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Glucose converted to lipids in adipose tissue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</a:rPr>
                        <a:t>Glycogenolysis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Liver glycogen broken down into glucose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Gluconeogenesis: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Synthesis of glucose from fatty acids and glycerol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6963" y="1257301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Caused by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36963" y="3643023"/>
            <a:ext cx="236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Responses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349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Play your cards right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7188" indent="-357188" algn="ctr"/>
            <a:r>
              <a:rPr lang="en-GB" sz="4400" dirty="0"/>
              <a:t>The answer to these questions is either INSULIN &amp; GLUCAGON</a:t>
            </a:r>
          </a:p>
          <a:p>
            <a:pPr marL="357188" indent="-357188" algn="ctr"/>
            <a:r>
              <a:rPr lang="en-GB" sz="4400" dirty="0"/>
              <a:t>Write these words on either side of a mini-whiteboard/piece of paper</a:t>
            </a:r>
          </a:p>
          <a:p>
            <a:pPr marL="357188" indent="-357188" algn="ctr"/>
            <a:r>
              <a:rPr lang="en-GB" sz="4400" dirty="0"/>
              <a:t>All stand to start </a:t>
            </a:r>
          </a:p>
          <a:p>
            <a:pPr marL="357188" indent="-357188" algn="ctr"/>
            <a:r>
              <a:rPr lang="en-GB" sz="4400" dirty="0"/>
              <a:t>If you get an answer wrong sit down but continue playing</a:t>
            </a:r>
          </a:p>
        </p:txBody>
      </p:sp>
    </p:spTree>
    <p:extLst>
      <p:ext uri="{BB962C8B-B14F-4D97-AF65-F5344CB8AC3E}">
        <p14:creationId xmlns:p14="http://schemas.microsoft.com/office/powerpoint/2010/main" val="21853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is injected regularly by some diabetics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2224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is secreted </a:t>
            </a:r>
            <a:br>
              <a:rPr lang="en-GB" b="1" dirty="0" smtClean="0"/>
            </a:br>
            <a:r>
              <a:rPr lang="en-GB" b="1" dirty="0" smtClean="0"/>
              <a:t>by alpha cells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glucagon</a:t>
            </a:r>
          </a:p>
        </p:txBody>
      </p:sp>
    </p:spTree>
    <p:extLst>
      <p:ext uri="{BB962C8B-B14F-4D97-AF65-F5344CB8AC3E}">
        <p14:creationId xmlns:p14="http://schemas.microsoft.com/office/powerpoint/2010/main" val="20027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increases the permeability of cells to glucose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8872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0" y="3222625"/>
            <a:ext cx="37719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could alter your blood glucose concentration?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838200" y="36512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US" sz="4000"/>
              <a:t>Normal blood glucose level = 90 mg / 100cm3 of blood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2062163"/>
            <a:ext cx="5299075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2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stimulates the formation of glucose from glycogen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glucagon</a:t>
            </a:r>
          </a:p>
        </p:txBody>
      </p:sp>
    </p:spTree>
    <p:extLst>
      <p:ext uri="{BB962C8B-B14F-4D97-AF65-F5344CB8AC3E}">
        <p14:creationId xmlns:p14="http://schemas.microsoft.com/office/powerpoint/2010/main" val="17325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stimulates an increase </a:t>
            </a:r>
            <a:r>
              <a:rPr lang="en-GB" b="1" smtClean="0"/>
              <a:t>in respiration </a:t>
            </a:r>
            <a:r>
              <a:rPr lang="en-GB" b="1" dirty="0" smtClean="0"/>
              <a:t>rate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9047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is secreted </a:t>
            </a:r>
            <a:br>
              <a:rPr lang="en-GB" b="1" dirty="0" smtClean="0"/>
            </a:br>
            <a:r>
              <a:rPr lang="en-GB" b="1" dirty="0" smtClean="0"/>
              <a:t>by beta cells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25519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stimulates the conversion of glucose to fatty acids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7006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is produced in response to low blood glucose level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86126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glucagon</a:t>
            </a:r>
          </a:p>
        </p:txBody>
      </p:sp>
    </p:spTree>
    <p:extLst>
      <p:ext uri="{BB962C8B-B14F-4D97-AF65-F5344CB8AC3E}">
        <p14:creationId xmlns:p14="http://schemas.microsoft.com/office/powerpoint/2010/main" val="11634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stimulates </a:t>
            </a:r>
            <a:r>
              <a:rPr lang="en-GB" b="1" dirty="0" err="1" smtClean="0"/>
              <a:t>glycogenesis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26522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stimulates </a:t>
            </a:r>
            <a:r>
              <a:rPr lang="en-GB" b="1" dirty="0" err="1" smtClean="0"/>
              <a:t>gluconeogenesis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glucagon</a:t>
            </a:r>
          </a:p>
        </p:txBody>
      </p:sp>
    </p:spTree>
    <p:extLst>
      <p:ext uri="{BB962C8B-B14F-4D97-AF65-F5344CB8AC3E}">
        <p14:creationId xmlns:p14="http://schemas.microsoft.com/office/powerpoint/2010/main" val="41170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is secreted in response to high blood glucose level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insulin</a:t>
            </a:r>
          </a:p>
        </p:txBody>
      </p:sp>
    </p:spTree>
    <p:extLst>
      <p:ext uri="{BB962C8B-B14F-4D97-AF65-F5344CB8AC3E}">
        <p14:creationId xmlns:p14="http://schemas.microsoft.com/office/powerpoint/2010/main" val="19834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stimulates </a:t>
            </a:r>
            <a:r>
              <a:rPr lang="en-GB" b="1" dirty="0" err="1" smtClean="0"/>
              <a:t>glycogenolysis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glucagon</a:t>
            </a:r>
          </a:p>
        </p:txBody>
      </p:sp>
    </p:spTree>
    <p:extLst>
      <p:ext uri="{BB962C8B-B14F-4D97-AF65-F5344CB8AC3E}">
        <p14:creationId xmlns:p14="http://schemas.microsoft.com/office/powerpoint/2010/main" val="8110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This hormone stimulates the conversion of amino acids to glucose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809985" y="4500571"/>
            <a:ext cx="3781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glucagon</a:t>
            </a:r>
          </a:p>
        </p:txBody>
      </p:sp>
    </p:spTree>
    <p:extLst>
      <p:ext uri="{BB962C8B-B14F-4D97-AF65-F5344CB8AC3E}">
        <p14:creationId xmlns:p14="http://schemas.microsoft.com/office/powerpoint/2010/main" val="23561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could alter your blood glucose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u="sng" dirty="0"/>
              <a:t>Sources of blood glucose:</a:t>
            </a:r>
          </a:p>
          <a:p>
            <a:r>
              <a:rPr lang="en-US" dirty="0"/>
              <a:t>Diet </a:t>
            </a:r>
          </a:p>
          <a:p>
            <a:r>
              <a:rPr lang="en-US" dirty="0"/>
              <a:t>Stored Glycogen from liver and muscles 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Glucose is used up by</a:t>
            </a:r>
          </a:p>
          <a:p>
            <a:r>
              <a:rPr lang="en-GB" dirty="0" smtClean="0"/>
              <a:t>Exercise/respiration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Other factors controlling the concentration</a:t>
            </a:r>
            <a:endParaRPr lang="en-GB" u="sng" dirty="0"/>
          </a:p>
          <a:p>
            <a:r>
              <a:rPr lang="en-GB" dirty="0"/>
              <a:t>Hormones</a:t>
            </a:r>
          </a:p>
          <a:p>
            <a:pPr lvl="1"/>
            <a:r>
              <a:rPr lang="en-GB" dirty="0"/>
              <a:t>Insulin</a:t>
            </a:r>
          </a:p>
          <a:p>
            <a:pPr lvl="1"/>
            <a:r>
              <a:rPr lang="en-GB" dirty="0"/>
              <a:t>Glucagon</a:t>
            </a:r>
          </a:p>
          <a:p>
            <a:pPr lvl="1"/>
            <a:r>
              <a:rPr lang="en-GB" dirty="0"/>
              <a:t>Adrenaline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2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773" y="923245"/>
            <a:ext cx="7273699" cy="47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93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the difference between type I and type II diabetes</a:t>
            </a:r>
          </a:p>
          <a:p>
            <a:endParaRPr lang="en-GB" dirty="0"/>
          </a:p>
          <a:p>
            <a:r>
              <a:rPr lang="en-GB" dirty="0" smtClean="0"/>
              <a:t>Explain how these conditions can be controlled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DIABETES MELLITUS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INABILITY TO CONTROL BLOOD GLUCOSE DUE TO REDUCED OR NO INSULIN SECRETION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41679" y="4726546"/>
            <a:ext cx="786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Type 1 Vs type 2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www.youtube.com/watch?v=4r5O3NkSXtY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473521"/>
            <a:ext cx="4636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Sam’s Story</a:t>
            </a: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www.youtube.com/watch?v=2bhcqzPq15o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2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543956" cy="636570"/>
          </a:xfrm>
        </p:spPr>
        <p:txBody>
          <a:bodyPr/>
          <a:lstStyle/>
          <a:p>
            <a:pPr eaLnBrk="1" hangingPunct="1"/>
            <a:r>
              <a:rPr lang="en-GB" sz="2800" u="sng" dirty="0"/>
              <a:t>EFFECT OF INSULIN ON UPTAKE OF GLUCOSE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4806" y="1142984"/>
            <a:ext cx="716795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5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2100"/>
            <a:ext cx="8229600" cy="6166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Symptoms of Diabetes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908720"/>
            <a:ext cx="8964488" cy="5760640"/>
          </a:xfrm>
        </p:spPr>
        <p:txBody>
          <a:bodyPr>
            <a:noAutofit/>
          </a:bodyPr>
          <a:lstStyle/>
          <a:p>
            <a:r>
              <a:rPr lang="en-GB" sz="2400" dirty="0"/>
              <a:t>Lack of insulin will cause high blood glucose.</a:t>
            </a:r>
          </a:p>
          <a:p>
            <a:r>
              <a:rPr lang="en-GB" sz="2400" dirty="0"/>
              <a:t>The kidney filtrate will also contain high glucose concentration and glucose is excreted in urine</a:t>
            </a:r>
          </a:p>
          <a:p>
            <a:r>
              <a:rPr lang="en-GB" sz="2400" dirty="0"/>
              <a:t>Due to the high level of glucose in the kidney Filtrate, the water potential of the filtrate will be low so water will diffuse out of the blood and will </a:t>
            </a:r>
            <a:r>
              <a:rPr lang="en-GB" sz="2400" b="1" dirty="0"/>
              <a:t>not</a:t>
            </a:r>
            <a:r>
              <a:rPr lang="en-GB" sz="2400" dirty="0"/>
              <a:t> enter the blood from the filtrate.</a:t>
            </a:r>
          </a:p>
          <a:p>
            <a:r>
              <a:rPr lang="en-GB" sz="2400" dirty="0"/>
              <a:t>High water content of kidney filtrate will result in </a:t>
            </a:r>
            <a:r>
              <a:rPr lang="en-GB" sz="2400" dirty="0">
                <a:solidFill>
                  <a:srgbClr val="FF0000"/>
                </a:solidFill>
              </a:rPr>
              <a:t>more urine.</a:t>
            </a:r>
            <a:endParaRPr lang="en-GB" sz="2400" dirty="0"/>
          </a:p>
          <a:p>
            <a:r>
              <a:rPr lang="en-GB" sz="2400" dirty="0"/>
              <a:t>The blood and body will be dehydrated.</a:t>
            </a:r>
          </a:p>
          <a:p>
            <a:r>
              <a:rPr lang="en-GB" sz="2400" dirty="0"/>
              <a:t>Brain cells will detect lower water content and there will be a </a:t>
            </a:r>
            <a:r>
              <a:rPr lang="en-GB" sz="2400" dirty="0">
                <a:solidFill>
                  <a:srgbClr val="FF0000"/>
                </a:solidFill>
              </a:rPr>
              <a:t>sensation of thirst</a:t>
            </a:r>
            <a:r>
              <a:rPr lang="en-GB" sz="2400" dirty="0"/>
              <a:t>.</a:t>
            </a:r>
          </a:p>
          <a:p>
            <a:r>
              <a:rPr lang="en-GB" sz="2400" dirty="0"/>
              <a:t>Glucose will not be entering cells and </a:t>
            </a:r>
            <a:r>
              <a:rPr lang="en-GB" sz="2400" dirty="0">
                <a:solidFill>
                  <a:srgbClr val="FF0000"/>
                </a:solidFill>
              </a:rPr>
              <a:t>weight loss </a:t>
            </a:r>
            <a:r>
              <a:rPr lang="en-GB" sz="2400" dirty="0"/>
              <a:t>will occur also </a:t>
            </a:r>
            <a:r>
              <a:rPr lang="en-GB" sz="2400" dirty="0">
                <a:solidFill>
                  <a:srgbClr val="FF0000"/>
                </a:solidFill>
              </a:rPr>
              <a:t>tiredness  &amp; blurred vision due to clouding of the lens.</a:t>
            </a:r>
          </a:p>
          <a:p>
            <a:r>
              <a:rPr lang="en-GB" sz="2400" dirty="0"/>
              <a:t>High blood glucose encourages bacteria and skin infections e.g</a:t>
            </a:r>
            <a:r>
              <a:rPr lang="en-GB" sz="2400" dirty="0">
                <a:solidFill>
                  <a:srgbClr val="FF0000"/>
                </a:solidFill>
              </a:rPr>
              <a:t>. boils &amp; thrush.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75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95725"/>
            <a:ext cx="8229600" cy="616620"/>
          </a:xfrm>
        </p:spPr>
        <p:txBody>
          <a:bodyPr/>
          <a:lstStyle/>
          <a:p>
            <a:pPr algn="ctr"/>
            <a:r>
              <a:rPr lang="en-GB" sz="3200" b="1" u="sng" dirty="0"/>
              <a:t>Type 1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432" y="712345"/>
            <a:ext cx="9036496" cy="6192688"/>
          </a:xfrm>
        </p:spPr>
        <p:txBody>
          <a:bodyPr/>
          <a:lstStyle/>
          <a:p>
            <a:r>
              <a:rPr lang="en-GB" sz="2400" dirty="0"/>
              <a:t>Autoimmune disease which destroys Beta insulin producing cells in pancreas</a:t>
            </a:r>
          </a:p>
          <a:p>
            <a:r>
              <a:rPr lang="en-GB" sz="2400" dirty="0"/>
              <a:t>No insulin released so glucose channels remain shut so cells:</a:t>
            </a:r>
          </a:p>
          <a:p>
            <a:pPr marL="971550" lvl="1" indent="-514350">
              <a:buAutoNum type="alphaLcPeriod"/>
            </a:pPr>
            <a:r>
              <a:rPr lang="en-GB" dirty="0"/>
              <a:t>Starved of glucose which leads to </a:t>
            </a:r>
            <a:r>
              <a:rPr lang="en-GB" dirty="0">
                <a:solidFill>
                  <a:srgbClr val="FF0000"/>
                </a:solidFill>
              </a:rPr>
              <a:t>fatigue, breakdown of fats and then weight loss</a:t>
            </a:r>
          </a:p>
          <a:p>
            <a:pPr marL="971550" lvl="1" indent="-514350">
              <a:buAutoNum type="alphaLcPeriod"/>
            </a:pPr>
            <a:r>
              <a:rPr lang="en-GB" dirty="0"/>
              <a:t>Kidneys </a:t>
            </a:r>
            <a:r>
              <a:rPr lang="en-GB" dirty="0">
                <a:solidFill>
                  <a:srgbClr val="FF0000"/>
                </a:solidFill>
              </a:rPr>
              <a:t>excrete glucose </a:t>
            </a:r>
            <a:r>
              <a:rPr lang="en-GB" dirty="0"/>
              <a:t>into the filtrate, </a:t>
            </a:r>
            <a:r>
              <a:rPr lang="en-GB" dirty="0">
                <a:solidFill>
                  <a:srgbClr val="FF0000"/>
                </a:solidFill>
              </a:rPr>
              <a:t>this lowers water potential so water diffuses out of the blood</a:t>
            </a:r>
            <a:r>
              <a:rPr lang="en-GB" dirty="0"/>
              <a:t> which produces a </a:t>
            </a:r>
            <a:r>
              <a:rPr lang="en-GB" dirty="0">
                <a:solidFill>
                  <a:srgbClr val="FF0000"/>
                </a:solidFill>
              </a:rPr>
              <a:t>large amount of urine </a:t>
            </a:r>
            <a:r>
              <a:rPr lang="en-GB" dirty="0"/>
              <a:t>and makes patient </a:t>
            </a:r>
            <a:r>
              <a:rPr lang="en-GB" dirty="0">
                <a:solidFill>
                  <a:srgbClr val="FF0000"/>
                </a:solidFill>
              </a:rPr>
              <a:t>thirsty </a:t>
            </a:r>
            <a:r>
              <a:rPr lang="en-GB" dirty="0"/>
              <a:t>and leads to </a:t>
            </a:r>
            <a:r>
              <a:rPr lang="en-GB" dirty="0">
                <a:solidFill>
                  <a:srgbClr val="FF0000"/>
                </a:solidFill>
              </a:rPr>
              <a:t>dehydration of tissues</a:t>
            </a:r>
          </a:p>
          <a:p>
            <a:pPr marL="971550" lvl="1" indent="-514350">
              <a:buAutoNum type="alphaLcPeriod"/>
            </a:pPr>
            <a:r>
              <a:rPr lang="en-GB" dirty="0"/>
              <a:t>The high glucose </a:t>
            </a:r>
            <a:r>
              <a:rPr lang="en-GB" dirty="0">
                <a:solidFill>
                  <a:srgbClr val="FF0000"/>
                </a:solidFill>
              </a:rPr>
              <a:t>encourages bacterial growth at cuts so wounds are slow to heal</a:t>
            </a:r>
          </a:p>
          <a:p>
            <a:pPr marL="971550" lvl="1" indent="-514350">
              <a:buFont typeface="Tahoma" pitchFamily="34" charset="0"/>
              <a:buAutoNum type="alphaLcPeriod"/>
            </a:pPr>
            <a:r>
              <a:rPr lang="en-GB" dirty="0"/>
              <a:t>High blood glucose encourages bacteria and skin infections e.g</a:t>
            </a:r>
            <a:r>
              <a:rPr lang="en-GB" dirty="0">
                <a:solidFill>
                  <a:srgbClr val="FF0000"/>
                </a:solidFill>
              </a:rPr>
              <a:t>. boils &amp; thrush.</a:t>
            </a:r>
            <a:endParaRPr lang="en-GB" dirty="0"/>
          </a:p>
          <a:p>
            <a:pPr marL="971550" lvl="1" indent="-514350">
              <a:buAutoNum type="alphaLcPeriod"/>
            </a:pPr>
            <a:r>
              <a:rPr lang="en-GB" dirty="0"/>
              <a:t>Glucose builds up in the liquid of the lens of the eye causing </a:t>
            </a:r>
            <a:r>
              <a:rPr lang="en-GB" dirty="0">
                <a:solidFill>
                  <a:srgbClr val="FF0000"/>
                </a:solidFill>
              </a:rPr>
              <a:t>cloudiness and blurred vision</a:t>
            </a:r>
          </a:p>
        </p:txBody>
      </p:sp>
      <p:pic>
        <p:nvPicPr>
          <p:cNvPr id="4" name="Picture 1027" descr="j0426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9" y="95726"/>
            <a:ext cx="689235" cy="110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8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04664"/>
            <a:ext cx="8229600" cy="56151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DIABETES 1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Managed by :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dirty="0"/>
              <a:t>Diet: mainly starches that are digested slowly so prevents sudden rise in blood glucose levels.</a:t>
            </a:r>
          </a:p>
          <a:p>
            <a:r>
              <a:rPr lang="en-GB" sz="2400" dirty="0"/>
              <a:t>Insulin injection at regular times e.g. after breakfast. (may include genetically engineered </a:t>
            </a:r>
            <a:r>
              <a:rPr lang="en-GB" sz="2400" dirty="0" smtClean="0"/>
              <a:t>insulin). </a:t>
            </a:r>
            <a:r>
              <a:rPr lang="en-GB" sz="2400" dirty="0"/>
              <a:t>Insulin injections not given orally, since insulin is a protein and it would be digested.</a:t>
            </a:r>
          </a:p>
          <a:p>
            <a:r>
              <a:rPr lang="en-GB" sz="2400" dirty="0"/>
              <a:t>Blood glucose needs to be monitored to calculate insulin dose.</a:t>
            </a:r>
          </a:p>
          <a:p>
            <a:endParaRPr lang="en-GB" sz="2400" dirty="0"/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1027" descr="j0426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296" y="87814"/>
            <a:ext cx="689235" cy="110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0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blood glucose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www.youtube.com/watch?v=QAXOFzr7eRI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871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378" y="101626"/>
            <a:ext cx="6559887" cy="54461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Type 2 Diabetes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005624" cy="5904656"/>
          </a:xfrm>
        </p:spPr>
        <p:txBody>
          <a:bodyPr/>
          <a:lstStyle/>
          <a:p>
            <a:r>
              <a:rPr lang="en-GB" sz="2400" dirty="0"/>
              <a:t>Insulin is produced but receptor cells are desensitized to insulin</a:t>
            </a:r>
          </a:p>
          <a:p>
            <a:r>
              <a:rPr lang="en-GB" sz="2400" dirty="0"/>
              <a:t>Receptor cells become furred up by fats so insulin cannot bind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If some insulin does bind the channels will not open properly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Glycoprotein receptors are lost so less insulin binds and less glucose  can enter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Usually affects older people, 40-55 years and People who are often overweight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Females rather than males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Managed by: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dirty="0"/>
              <a:t>Control of carbohydrate intake in diet.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dirty="0"/>
              <a:t>Weight loss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dirty="0"/>
              <a:t>Drugs to slow the rate of carbohydrate absorption from intestine.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dirty="0"/>
              <a:t>Add more Insulin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GB" dirty="0">
              <a:solidFill>
                <a:srgbClr val="FFFF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1027" descr="j0426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9" y="95726"/>
            <a:ext cx="689235" cy="110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5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992313" y="692150"/>
            <a:ext cx="16557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GB" sz="2000" b="1">
                <a:solidFill>
                  <a:srgbClr val="FF3300"/>
                </a:solidFill>
              </a:rPr>
              <a:t>Diabetes</a:t>
            </a:r>
            <a:endParaRPr lang="en-GB" sz="2000" b="1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4872038" y="1579563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Eat foods that are low in sugar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4872039" y="3957638"/>
            <a:ext cx="4103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Carry some sugary food around with you</a:t>
            </a:r>
          </a:p>
        </p:txBody>
      </p:sp>
      <p:pic>
        <p:nvPicPr>
          <p:cNvPr id="38925" name="Picture 13" descr="diabe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0" y="1196976"/>
            <a:ext cx="27511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872038" y="1117601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Arial" charset="0"/>
              </a:rPr>
              <a:t>Dietary control of diabetes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4800600" y="1981201"/>
            <a:ext cx="5545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Because you have no insulin to convert high blood sugar into liver glycogen.</a:t>
            </a: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4872039" y="4332288"/>
            <a:ext cx="55451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Because if you exercise hard or go for quite a long time without a meal you have no glycogen to convert into blood glucose to keep your blood sugar levels up.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4872039" y="2781300"/>
            <a:ext cx="55451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e.g. </a:t>
            </a:r>
            <a:r>
              <a:rPr lang="en-GB" sz="1600" b="1">
                <a:latin typeface="Arial" charset="0"/>
              </a:rPr>
              <a:t>pasta</a:t>
            </a:r>
            <a:r>
              <a:rPr lang="en-GB" sz="1600">
                <a:latin typeface="Arial" charset="0"/>
              </a:rPr>
              <a:t> is good because it is only slowly digested into glucose and the body has time to cope even if insulin levels are low</a:t>
            </a:r>
          </a:p>
        </p:txBody>
      </p:sp>
      <p:pic>
        <p:nvPicPr>
          <p:cNvPr id="18" name="Picture 17" descr="j0426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1" y="228600"/>
            <a:ext cx="6207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9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8" grpId="0" autoUpdateAnimBg="0"/>
      <p:bldP spid="135179" grpId="0" autoUpdateAnimBg="0"/>
      <p:bldP spid="135183" grpId="0" autoUpdateAnimBg="0"/>
      <p:bldP spid="135184" grpId="0" autoUpdateAnimBg="0"/>
      <p:bldP spid="1351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53-13251-9760-23444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1102519"/>
            <a:ext cx="36734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06575" y="94457"/>
            <a:ext cx="8091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SUMMARY OF CARBOHYDRATE DIGESTION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11788" y="958057"/>
            <a:ext cx="5046662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GB" sz="2800" dirty="0"/>
              <a:t>Carbohydrates are digested into glucose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2400" dirty="0"/>
              <a:t>Mouth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2400" dirty="0" smtClean="0"/>
              <a:t>Duodenum</a:t>
            </a:r>
            <a:endParaRPr lang="en-GB" sz="2400" dirty="0"/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2400" dirty="0" smtClean="0"/>
              <a:t>Ileum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GB" sz="2800" dirty="0"/>
              <a:t>Glucose is absorbed in the small intestine: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2400" dirty="0"/>
              <a:t>Through epithelial cells via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</a:pPr>
            <a:r>
              <a:rPr lang="en-GB" sz="2400" dirty="0"/>
              <a:t>co-transport into blood vessels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38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Excel model to simulate responses of a diabetic and non-diabetic person</a:t>
            </a:r>
          </a:p>
          <a:p>
            <a:endParaRPr lang="en-GB" dirty="0"/>
          </a:p>
          <a:p>
            <a:r>
              <a:rPr lang="en-GB" dirty="0" smtClean="0"/>
              <a:t>Discuss the following questions:</a:t>
            </a:r>
          </a:p>
          <a:p>
            <a:pPr marL="0" indent="0">
              <a:buNone/>
            </a:pPr>
            <a:r>
              <a:rPr lang="en-GB" dirty="0" smtClean="0"/>
              <a:t>What health problems are caused by:</a:t>
            </a:r>
          </a:p>
          <a:p>
            <a:pPr marL="514350" indent="-514350">
              <a:buAutoNum type="alphaLcParenR"/>
            </a:pPr>
            <a:r>
              <a:rPr lang="en-GB" dirty="0" smtClean="0"/>
              <a:t>High blood glucose</a:t>
            </a:r>
          </a:p>
          <a:p>
            <a:pPr marL="514350" indent="-514350">
              <a:buAutoNum type="alphaLcParenR"/>
            </a:pPr>
            <a:r>
              <a:rPr lang="en-GB" dirty="0" smtClean="0"/>
              <a:t>Low blood glucose</a:t>
            </a:r>
          </a:p>
          <a:p>
            <a:pPr marL="0" indent="0">
              <a:buNone/>
            </a:pPr>
            <a:r>
              <a:rPr lang="en-GB" dirty="0" smtClean="0"/>
              <a:t>Why are diabetic people at risk from both excessively high </a:t>
            </a:r>
            <a:r>
              <a:rPr lang="en-GB" i="1" dirty="0" smtClean="0"/>
              <a:t>and</a:t>
            </a:r>
            <a:r>
              <a:rPr lang="en-GB" dirty="0" smtClean="0"/>
              <a:t> low blood sugars during their day?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775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/>
              <a:t>OGTT TEST EQUIPMENT</a:t>
            </a:r>
          </a:p>
        </p:txBody>
      </p:sp>
      <p:pic>
        <p:nvPicPr>
          <p:cNvPr id="32771" name="Picture 5" descr="glucol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6" y="1196975"/>
            <a:ext cx="5884863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9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would you (safely) test to see if someone was diabetic?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153" y="260648"/>
            <a:ext cx="869791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dirty="0"/>
              <a:t>How Science Works - Oral Glucose Tolerance  Test  (OGTT)</a:t>
            </a:r>
          </a:p>
        </p:txBody>
      </p:sp>
    </p:spTree>
    <p:extLst>
      <p:ext uri="{BB962C8B-B14F-4D97-AF65-F5344CB8AC3E}">
        <p14:creationId xmlns:p14="http://schemas.microsoft.com/office/powerpoint/2010/main" val="34282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of Diabetes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glucose content of urine suggests diabetes.</a:t>
            </a:r>
          </a:p>
          <a:p>
            <a:r>
              <a:rPr lang="en-GB" dirty="0" smtClean="0"/>
              <a:t>Confirmation achieved as a result of glucose tolerance tests.</a:t>
            </a:r>
          </a:p>
          <a:p>
            <a:r>
              <a:rPr lang="en-GB" dirty="0" smtClean="0"/>
              <a:t>Blood sugar measured in a fasting patient.</a:t>
            </a:r>
          </a:p>
          <a:p>
            <a:r>
              <a:rPr lang="en-GB" dirty="0" smtClean="0"/>
              <a:t>They are then given a known quantity of glucose.</a:t>
            </a:r>
          </a:p>
          <a:p>
            <a:r>
              <a:rPr lang="en-GB" dirty="0" smtClean="0"/>
              <a:t>Blood sugar re-measured 2 hours later.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0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869791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dirty="0"/>
              <a:t>How Science Works - Oral Glucose Tolerance  Test  (OGTT)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1188" y="1428750"/>
            <a:ext cx="8229600" cy="5113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patient has </a:t>
            </a:r>
            <a:r>
              <a:rPr lang="en-US" sz="2400"/>
              <a:t>to have fasted </a:t>
            </a:r>
            <a:r>
              <a:rPr lang="en-US" sz="2400" dirty="0"/>
              <a:t>for the previous 8-14 hours (water is allowed).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Usually the OGTT is scheduled to begin in the morning (0700-0800)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A zero time (baseline) blood sample is drawn.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patient is then given a glucose solution to drink up to 75 g for an adult (It should be drunk within 5 minutes).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Blood is drawn at regular intervals using a lancet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measurement of glucose is usually made with a portable glucose </a:t>
            </a:r>
            <a:r>
              <a:rPr lang="en-US" sz="2400" dirty="0" err="1"/>
              <a:t>analyser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most important sample is the zero and 2 hour sample</a:t>
            </a:r>
          </a:p>
        </p:txBody>
      </p:sp>
    </p:spTree>
    <p:extLst>
      <p:ext uri="{BB962C8B-B14F-4D97-AF65-F5344CB8AC3E}">
        <p14:creationId xmlns:p14="http://schemas.microsoft.com/office/powerpoint/2010/main" val="35287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/>
              <a:t>RESULTS ANALYSIS</a:t>
            </a:r>
          </a:p>
        </p:txBody>
      </p:sp>
      <p:graphicFrame>
        <p:nvGraphicFramePr>
          <p:cNvPr id="829522" name="Group 82"/>
          <p:cNvGraphicFramePr>
            <a:graphicFrameLocks noGrp="1"/>
          </p:cNvGraphicFramePr>
          <p:nvPr>
            <p:ph sz="half" idx="1"/>
          </p:nvPr>
        </p:nvGraphicFramePr>
        <p:xfrm>
          <a:off x="1992313" y="908051"/>
          <a:ext cx="8291512" cy="1993901"/>
        </p:xfrm>
        <a:graphic>
          <a:graphicData uri="http://schemas.openxmlformats.org/drawingml/2006/table">
            <a:tbl>
              <a:tblPr/>
              <a:tblGrid>
                <a:gridCol w="4146550"/>
                <a:gridCol w="4144962"/>
              </a:tblGrid>
              <a:tr h="57626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Fasting Blood Glucose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From 3.6 to 6.0 mM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normal fasting glucose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From 6.1 to 6.9 mM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impaired fasting glucose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7.0 mM and above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probable diabetes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9518" name="Group 78"/>
          <p:cNvGraphicFramePr>
            <a:graphicFrameLocks noGrp="1"/>
          </p:cNvGraphicFramePr>
          <p:nvPr>
            <p:ph sz="half" idx="2"/>
          </p:nvPr>
        </p:nvGraphicFramePr>
        <p:xfrm>
          <a:off x="1992313" y="3284538"/>
          <a:ext cx="8291512" cy="2382838"/>
        </p:xfrm>
        <a:graphic>
          <a:graphicData uri="http://schemas.openxmlformats.org/drawingml/2006/table">
            <a:tbl>
              <a:tblPr/>
              <a:tblGrid>
                <a:gridCol w="4146550"/>
                <a:gridCol w="4144962"/>
              </a:tblGrid>
              <a:tr h="8921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Oral Glucose Tolerance Test (OGTT) Results</a:t>
                      </a: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(2 hours after a 75-gram glucose drink)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Less than 7.8 mM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normal glucose tolerance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From 7.8 to 11.0 mM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impaired glucose tolerance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Over 11.1 mM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probable diabetes</a:t>
                      </a: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5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0" y="1214422"/>
            <a:ext cx="8501122" cy="528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66910" y="0"/>
            <a:ext cx="8229600" cy="708008"/>
          </a:xfrm>
        </p:spPr>
        <p:txBody>
          <a:bodyPr/>
          <a:lstStyle/>
          <a:p>
            <a:r>
              <a:rPr lang="en-GB" sz="2800" dirty="0"/>
              <a:t>Results of Glucose Tolerance test</a:t>
            </a:r>
          </a:p>
        </p:txBody>
      </p:sp>
    </p:spTree>
    <p:extLst>
      <p:ext uri="{BB962C8B-B14F-4D97-AF65-F5344CB8AC3E}">
        <p14:creationId xmlns:p14="http://schemas.microsoft.com/office/powerpoint/2010/main" val="11326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Explanation of Results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In a normal patient</a:t>
            </a:r>
            <a:r>
              <a:rPr lang="en-GB" dirty="0" smtClean="0"/>
              <a:t>:</a:t>
            </a:r>
          </a:p>
          <a:p>
            <a:pPr>
              <a:buNone/>
            </a:pPr>
            <a:r>
              <a:rPr lang="en-GB" dirty="0" smtClean="0"/>
              <a:t>		As blood glucose rises above the normal range of 7.7mMol/litre insulin is secreted and blood glucose is reduced, returning to normal after 120 minutes.</a:t>
            </a:r>
          </a:p>
          <a:p>
            <a:pPr>
              <a:buNone/>
            </a:pPr>
            <a:endParaRPr lang="en-GB" dirty="0" smtClean="0"/>
          </a:p>
          <a:p>
            <a:r>
              <a:rPr lang="en-GB" b="1" dirty="0" smtClean="0"/>
              <a:t>In a diabetic patient</a:t>
            </a:r>
            <a:r>
              <a:rPr lang="en-GB" dirty="0" smtClean="0"/>
              <a:t>:</a:t>
            </a:r>
          </a:p>
          <a:p>
            <a:pPr>
              <a:buNone/>
            </a:pPr>
            <a:r>
              <a:rPr lang="en-GB" dirty="0" smtClean="0"/>
              <a:t>		Insulin is not secreted, blood glucose rises as it is absorbed and only slowly falls as glucose is used for respiration.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3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Practical 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97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the pancreas in regulating blood glucose: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866108"/>
            <a:ext cx="52197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1150" y="1512888"/>
            <a:ext cx="654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The pancreas detects the concentration of glucose in the blood</a:t>
            </a:r>
          </a:p>
          <a:p>
            <a:pPr eaLnBrk="0" hangingPunct="0"/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48125"/>
            <a:ext cx="4762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1150" y="1998963"/>
            <a:ext cx="63309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The pancreas produces </a:t>
            </a:r>
            <a:r>
              <a:rPr lang="en-US" dirty="0" smtClean="0"/>
              <a:t>digestive enzymes (protease, amylase and lipase)</a:t>
            </a:r>
            <a:endParaRPr lang="en-US" dirty="0"/>
          </a:p>
          <a:p>
            <a:pPr eaLnBrk="0" hangingPunct="0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91150" y="2630402"/>
            <a:ext cx="6330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The </a:t>
            </a:r>
            <a:r>
              <a:rPr lang="en-US" dirty="0" smtClean="0"/>
              <a:t>pancreas produces the hormones insulin and glucagon for regulating blood glucose.</a:t>
            </a:r>
          </a:p>
          <a:p>
            <a:endParaRPr lang="en-US" dirty="0"/>
          </a:p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2786856"/>
            <a:ext cx="40100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19448"/>
            <a:ext cx="4038600" cy="2187575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5130800" y="4381500"/>
            <a:ext cx="817562" cy="1231900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943349" y="1353108"/>
            <a:ext cx="4457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</a:t>
            </a:r>
            <a:r>
              <a:rPr lang="el-GR" sz="2800" dirty="0" smtClean="0"/>
              <a:t>β</a:t>
            </a:r>
            <a:r>
              <a:rPr lang="en-GB" sz="2800" dirty="0" smtClean="0"/>
              <a:t> cells are smaller and produce </a:t>
            </a:r>
            <a:r>
              <a:rPr lang="en-GB" sz="2800" b="1" dirty="0" smtClean="0"/>
              <a:t>insulin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36863" y="1316269"/>
            <a:ext cx="2906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</a:t>
            </a:r>
            <a:r>
              <a:rPr lang="el-GR" sz="2800" dirty="0" smtClean="0"/>
              <a:t>α</a:t>
            </a:r>
            <a:r>
              <a:rPr lang="en-GB" sz="2800" dirty="0" smtClean="0"/>
              <a:t> cells are larger and produce </a:t>
            </a:r>
            <a:r>
              <a:rPr lang="en-GB" sz="2800" b="1" dirty="0" smtClean="0"/>
              <a:t>glucagon</a:t>
            </a:r>
            <a:endParaRPr lang="en-GB" sz="2800" b="1" dirty="0"/>
          </a:p>
        </p:txBody>
      </p:sp>
      <p:sp>
        <p:nvSpPr>
          <p:cNvPr id="2" name="Oval 1"/>
          <p:cNvSpPr/>
          <p:nvPr/>
        </p:nvSpPr>
        <p:spPr>
          <a:xfrm>
            <a:off x="5295900" y="1803400"/>
            <a:ext cx="1219200" cy="503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5100" y="2055307"/>
            <a:ext cx="2159000" cy="251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75680" y="2161092"/>
            <a:ext cx="1534319" cy="503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54848" y="1951334"/>
            <a:ext cx="307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Produced when you have taken lots of sugar “</a:t>
            </a:r>
            <a:r>
              <a:rPr lang="en-GB" b="1" dirty="0" smtClean="0"/>
              <a:t>in”</a:t>
            </a:r>
            <a:r>
              <a:rPr lang="en-GB" b="1" i="1" dirty="0" smtClean="0"/>
              <a:t> – i.e. high blood glucose level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416300" y="1016000"/>
            <a:ext cx="215900" cy="1145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83718" y="139782"/>
            <a:ext cx="29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Produced when your glucose has “</a:t>
            </a:r>
            <a:r>
              <a:rPr lang="en-GB" b="1" dirty="0" smtClean="0"/>
              <a:t>gone” – </a:t>
            </a:r>
            <a:r>
              <a:rPr lang="en-GB" b="1" i="1" dirty="0" smtClean="0"/>
              <a:t>i.e. low blood glucose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4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blood glucose affect your health?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6700" y="1955800"/>
            <a:ext cx="1108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65800" y="14605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2400" y="1398300"/>
            <a:ext cx="383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High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013700" y="1325208"/>
            <a:ext cx="383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Low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4300" y="2123698"/>
            <a:ext cx="5219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Lowers water potential in the blood.  Water </a:t>
            </a:r>
            <a:r>
              <a:rPr lang="en-GB" dirty="0"/>
              <a:t>diffuses out of the cells by osmosis into the </a:t>
            </a:r>
            <a:r>
              <a:rPr lang="en-GB" dirty="0" smtClean="0"/>
              <a:t>blood</a:t>
            </a:r>
          </a:p>
          <a:p>
            <a:endParaRPr lang="en-GB" dirty="0"/>
          </a:p>
          <a:p>
            <a:r>
              <a:rPr lang="en-GB" dirty="0" smtClean="0"/>
              <a:t>This leads to thirst and a lot of urine being produced</a:t>
            </a:r>
          </a:p>
          <a:p>
            <a:endParaRPr lang="en-GB" dirty="0"/>
          </a:p>
          <a:p>
            <a:r>
              <a:rPr lang="en-GB" dirty="0" smtClean="0"/>
              <a:t>Very high blood glucose can damage brain cells, causing a coma.</a:t>
            </a:r>
          </a:p>
          <a:p>
            <a:endParaRPr lang="en-GB" dirty="0"/>
          </a:p>
          <a:p>
            <a:r>
              <a:rPr lang="en-GB" dirty="0" smtClean="0"/>
              <a:t>High blood glucose encourages bacterial growth on the skin, leading to infections (e.g. boils, thrush)</a:t>
            </a:r>
          </a:p>
          <a:p>
            <a:endParaRPr lang="en-GB" dirty="0"/>
          </a:p>
          <a:p>
            <a:r>
              <a:rPr lang="en-GB" dirty="0" smtClean="0"/>
              <a:t>Bacterial growth on skin means wounds are slow to heal</a:t>
            </a:r>
          </a:p>
          <a:p>
            <a:endParaRPr lang="en-GB" dirty="0"/>
          </a:p>
          <a:p>
            <a:r>
              <a:rPr lang="en-GB" dirty="0" smtClean="0"/>
              <a:t>High glucose levels in the eye can enter the fluid of the lens and cause cloudiness.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05500" y="2095500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blood glucose causes tiredness/fatigue, trembling, sweating and shakiness</a:t>
            </a:r>
          </a:p>
          <a:p>
            <a:endParaRPr lang="en-GB" dirty="0"/>
          </a:p>
          <a:p>
            <a:r>
              <a:rPr lang="en-GB" dirty="0" smtClean="0"/>
              <a:t>More severe cases can cause confusion, blurred vision, headache and a difficulty concentrating</a:t>
            </a:r>
          </a:p>
          <a:p>
            <a:endParaRPr lang="en-GB" dirty="0"/>
          </a:p>
          <a:p>
            <a:r>
              <a:rPr lang="en-GB" dirty="0" smtClean="0"/>
              <a:t>Extreme low blood sugar can result in a loss of consciousness.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77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543956" cy="636570"/>
          </a:xfrm>
        </p:spPr>
        <p:txBody>
          <a:bodyPr/>
          <a:lstStyle/>
          <a:p>
            <a:pPr eaLnBrk="1" hangingPunct="1"/>
            <a:r>
              <a:rPr lang="en-GB" sz="2800" u="sng" dirty="0"/>
              <a:t>EFFECT OF INSULIN ON UPTAKE OF GLUCOSE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4806" y="1142984"/>
            <a:ext cx="716795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6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2139</Words>
  <Application>Microsoft Office PowerPoint</Application>
  <PresentationFormat>Widescreen</PresentationFormat>
  <Paragraphs>334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Arial Rounded MT Bold</vt:lpstr>
      <vt:lpstr>Calibri</vt:lpstr>
      <vt:lpstr>Calibri Light</vt:lpstr>
      <vt:lpstr>MS Shell Dlg 2</vt:lpstr>
      <vt:lpstr>Tahoma</vt:lpstr>
      <vt:lpstr>Times New Roman</vt:lpstr>
      <vt:lpstr>Wingdings</vt:lpstr>
      <vt:lpstr>Office Theme</vt:lpstr>
      <vt:lpstr>3.6.4.2 Control of Blood Glucose Concentration</vt:lpstr>
      <vt:lpstr>PowerPoint Presentation</vt:lpstr>
      <vt:lpstr>What could alter your blood glucose concentration?</vt:lpstr>
      <vt:lpstr>What could alter your blood glucose</vt:lpstr>
      <vt:lpstr>PowerPoint Presentation</vt:lpstr>
      <vt:lpstr>The role of the pancreas in regulating blood glucose:</vt:lpstr>
      <vt:lpstr>PowerPoint Presentation</vt:lpstr>
      <vt:lpstr>How can blood glucose affect your health?</vt:lpstr>
      <vt:lpstr>EFFECT OF INSULIN ON UPTAKE OF GLUCOSE</vt:lpstr>
      <vt:lpstr>PowerPoint Presentation</vt:lpstr>
      <vt:lpstr>HIGH BLOOD GLUCOSE</vt:lpstr>
      <vt:lpstr>PowerPoint Presentation</vt:lpstr>
      <vt:lpstr>PowerPoint Presentation</vt:lpstr>
      <vt:lpstr>PowerPoint Presentation</vt:lpstr>
      <vt:lpstr>Key Terms</vt:lpstr>
      <vt:lpstr>GLUCOSE HOMEOSTASIS – collective memory</vt:lpstr>
      <vt:lpstr>GLUCOSE HOMEOSTASIS – collective memory</vt:lpstr>
      <vt:lpstr>HORMONE CHANGES DURING THE DAY</vt:lpstr>
      <vt:lpstr>The Second Messenger model </vt:lpstr>
      <vt:lpstr>PowerPoint Presentation</vt:lpstr>
      <vt:lpstr>PowerPoint Presentation</vt:lpstr>
      <vt:lpstr>Effects of Adrenaline</vt:lpstr>
      <vt:lpstr>Second messenger summary:</vt:lpstr>
      <vt:lpstr>PowerPoint Presentation</vt:lpstr>
      <vt:lpstr>PowerPoint Presentation</vt:lpstr>
      <vt:lpstr>Play your cards right</vt:lpstr>
      <vt:lpstr>This hormone is injected regularly by some diabetics</vt:lpstr>
      <vt:lpstr>This hormone is secreted  by alpha cells</vt:lpstr>
      <vt:lpstr>This hormone increases the permeability of cells to glucose</vt:lpstr>
      <vt:lpstr>This hormone stimulates the formation of glucose from glycogen</vt:lpstr>
      <vt:lpstr>This hormone stimulates an increase in respiration rate</vt:lpstr>
      <vt:lpstr>This hormone is secreted  by beta cells</vt:lpstr>
      <vt:lpstr>This hormone stimulates the conversion of glucose to fatty acids</vt:lpstr>
      <vt:lpstr>This hormone is produced in response to low blood glucose level</vt:lpstr>
      <vt:lpstr>This hormone stimulates glycogenesis</vt:lpstr>
      <vt:lpstr>This hormone stimulates gluconeogenesis</vt:lpstr>
      <vt:lpstr>This hormone is secreted in response to high blood glucose level</vt:lpstr>
      <vt:lpstr>This hormone stimulates glycogenolysis</vt:lpstr>
      <vt:lpstr>This hormone stimulates the conversion of amino acids to glucose</vt:lpstr>
      <vt:lpstr>PowerPoint Presentation</vt:lpstr>
      <vt:lpstr>Objectives</vt:lpstr>
      <vt:lpstr>DIABETES MELLITUS</vt:lpstr>
      <vt:lpstr>EFFECT OF INSULIN ON UPTAKE OF GLUCOSE</vt:lpstr>
      <vt:lpstr>Symptoms of Diabetes</vt:lpstr>
      <vt:lpstr>Type 1 Diabetes</vt:lpstr>
      <vt:lpstr>PowerPoint Presentation</vt:lpstr>
      <vt:lpstr>Measuring blood glucose levels</vt:lpstr>
      <vt:lpstr>Type 2 Diabetes</vt:lpstr>
      <vt:lpstr>PowerPoint Presentation</vt:lpstr>
      <vt:lpstr>Simulation</vt:lpstr>
      <vt:lpstr>OGTT TEST EQUIPMENT</vt:lpstr>
      <vt:lpstr>How Science Works - Oral Glucose Tolerance  Test  (OGTT)</vt:lpstr>
      <vt:lpstr>Diagnosis of Diabetes</vt:lpstr>
      <vt:lpstr>How Science Works - Oral Glucose Tolerance  Test  (OGTT)</vt:lpstr>
      <vt:lpstr>RESULTS ANALYSIS</vt:lpstr>
      <vt:lpstr>Results of Glucose Tolerance test</vt:lpstr>
      <vt:lpstr>Explanation of Results</vt:lpstr>
      <vt:lpstr>Required Practical 11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Chappelow</dc:creator>
  <cp:lastModifiedBy>Deborah Haggar</cp:lastModifiedBy>
  <cp:revision>42</cp:revision>
  <dcterms:created xsi:type="dcterms:W3CDTF">2017-01-10T17:12:18Z</dcterms:created>
  <dcterms:modified xsi:type="dcterms:W3CDTF">2017-01-19T15:25:34Z</dcterms:modified>
</cp:coreProperties>
</file>