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0" r:id="rId3"/>
    <p:sldId id="261" r:id="rId4"/>
    <p:sldId id="265" r:id="rId5"/>
    <p:sldId id="263" r:id="rId6"/>
    <p:sldId id="264" r:id="rId7"/>
    <p:sldId id="266" r:id="rId8"/>
    <p:sldId id="262" r:id="rId9"/>
    <p:sldId id="267" r:id="rId10"/>
    <p:sldId id="268" r:id="rId11"/>
    <p:sldId id="269" r:id="rId12"/>
    <p:sldId id="327" r:id="rId13"/>
    <p:sldId id="270" r:id="rId14"/>
    <p:sldId id="271" r:id="rId15"/>
    <p:sldId id="275" r:id="rId16"/>
    <p:sldId id="276" r:id="rId17"/>
    <p:sldId id="272" r:id="rId18"/>
    <p:sldId id="273" r:id="rId19"/>
    <p:sldId id="274" r:id="rId20"/>
    <p:sldId id="27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4C377-957B-400F-BE3C-553595D93C03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6A8EE-0F7A-410D-A76A-83164647CC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430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960C65-E4F2-478B-B275-7E943F461E45}" type="slidenum">
              <a:rPr lang="en-GB"/>
              <a:pPr/>
              <a:t>7</a:t>
            </a:fld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A2 Biology </a:t>
            </a:r>
          </a:p>
          <a:p>
            <a:r>
              <a:rPr lang="en-GB"/>
              <a:t>Homeostasis</a:t>
            </a:r>
          </a:p>
        </p:txBody>
      </p:sp>
      <p:sp>
        <p:nvSpPr>
          <p:cNvPr id="1125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13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60AB650-951E-44E9-A12F-FEC069E0CE1F}" type="slidenum">
              <a:rPr lang="en-GB" altLang="en-US" smtClean="0">
                <a:latin typeface="Arial" panose="020B0604020202020204" pitchFamily="34" charset="0"/>
              </a:rPr>
              <a:pPr/>
              <a:t>11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9268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B5C-0B26-4C67-880F-F39FF2C5AD38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1029-C8E2-4970-B3F5-12823F531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138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B5C-0B26-4C67-880F-F39FF2C5AD38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1029-C8E2-4970-B3F5-12823F531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828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B5C-0B26-4C67-880F-F39FF2C5AD38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1029-C8E2-4970-B3F5-12823F531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77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B5C-0B26-4C67-880F-F39FF2C5AD38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1029-C8E2-4970-B3F5-12823F531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156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B5C-0B26-4C67-880F-F39FF2C5AD38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1029-C8E2-4970-B3F5-12823F531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54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B5C-0B26-4C67-880F-F39FF2C5AD38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1029-C8E2-4970-B3F5-12823F531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820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B5C-0B26-4C67-880F-F39FF2C5AD38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1029-C8E2-4970-B3F5-12823F531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846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B5C-0B26-4C67-880F-F39FF2C5AD38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1029-C8E2-4970-B3F5-12823F531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52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B5C-0B26-4C67-880F-F39FF2C5AD38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1029-C8E2-4970-B3F5-12823F531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544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B5C-0B26-4C67-880F-F39FF2C5AD38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1029-C8E2-4970-B3F5-12823F531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826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B5C-0B26-4C67-880F-F39FF2C5AD38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1029-C8E2-4970-B3F5-12823F531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934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7EB5C-0B26-4C67-880F-F39FF2C5AD38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81029-C8E2-4970-B3F5-12823F531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943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q_e6tNCW-uk&amp;feature=relmfu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Lv3SkF_Eag" TargetMode="External"/><Relationship Id="rId2" Type="http://schemas.openxmlformats.org/officeDocument/2006/relationships/hyperlink" Target="http://bcs.whfreeman.com/thelifewire/content/chp41/41020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8025" y="1906589"/>
            <a:ext cx="7474950" cy="469582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3.6.4.1 Principles of Homeostasis and Negative Feedback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83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What is dynamic equilibrium?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Dynamic equilibrium refers to a condition in which the parts of a system are in continuous motion, but they move in opposing directions at equal rates so that the system as a whole does not change. </a:t>
            </a:r>
            <a:endParaRPr lang="en-GB" dirty="0"/>
          </a:p>
        </p:txBody>
      </p:sp>
      <p:pic>
        <p:nvPicPr>
          <p:cNvPr id="3074" name="Picture 2" descr="http://www.geosci.ipfw.edu/PhysSys/Unit_1/dynam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784" y="4113930"/>
            <a:ext cx="4151784" cy="2744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110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3203575" y="4724400"/>
            <a:ext cx="5988050" cy="1333500"/>
          </a:xfrm>
          <a:prstGeom prst="roundRect">
            <a:avLst>
              <a:gd name="adj" fmla="val 6051"/>
            </a:avLst>
          </a:prstGeom>
          <a:solidFill>
            <a:schemeClr val="bg1">
              <a:alpha val="85097"/>
            </a:schemeClr>
          </a:solidFill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2000" bIns="72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</a:rPr>
              <a:t>A generalized diagram showing how negative feedback keeps a system in a stable condition. A change from the usual level of a factor (the set point for that factor) triggers a corrective mechanism which restores the factor to its usual level. </a:t>
            </a:r>
          </a:p>
        </p:txBody>
      </p:sp>
      <p:pic>
        <p:nvPicPr>
          <p:cNvPr id="12291" name="Picture 6" descr="A2B_S_09_01_AW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6" y="1071563"/>
            <a:ext cx="3789363" cy="347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744514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Bozeman feedback loops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http://www.youtube.com/watch?v=q_e6tNCW-uk&amp;feature=relmfu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21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Negative feedback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b="1" dirty="0"/>
              <a:t>Negative Feedback</a:t>
            </a:r>
            <a:r>
              <a:rPr lang="en-GB" dirty="0"/>
              <a:t> is the </a:t>
            </a:r>
            <a:r>
              <a:rPr lang="en-GB" b="1" dirty="0"/>
              <a:t>mechanism </a:t>
            </a:r>
            <a:r>
              <a:rPr lang="en-GB" dirty="0"/>
              <a:t>by which the internal </a:t>
            </a:r>
            <a:r>
              <a:rPr lang="en-GB" dirty="0" smtClean="0"/>
              <a:t>environment </a:t>
            </a:r>
            <a:r>
              <a:rPr lang="en-GB" dirty="0"/>
              <a:t>of a body is maintained at a constant </a:t>
            </a:r>
            <a:r>
              <a:rPr lang="en-GB" dirty="0" smtClean="0"/>
              <a:t>level (the norm). </a:t>
            </a:r>
            <a:endParaRPr lang="en-GB" dirty="0" smtClean="0">
              <a:hlinkClick r:id="rId2"/>
            </a:endParaRPr>
          </a:p>
          <a:p>
            <a:pPr marL="0" indent="0">
              <a:buNone/>
            </a:pPr>
            <a:endParaRPr lang="en-GB" dirty="0">
              <a:hlinkClick r:id="rId2"/>
            </a:endParaRPr>
          </a:p>
          <a:p>
            <a:r>
              <a:rPr lang="en-GB" dirty="0">
                <a:hlinkClick r:id="rId3"/>
              </a:rPr>
              <a:t>Homeostasis and negative feedback - Bozeman biology</a:t>
            </a:r>
            <a:r>
              <a:rPr lang="en-GB" dirty="0"/>
              <a:t> body temp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3016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What is the change, the detector/receptor, the mechanism and the response?</a:t>
            </a:r>
            <a:endParaRPr lang="en-GB" u="sng" dirty="0"/>
          </a:p>
        </p:txBody>
      </p:sp>
      <p:pic>
        <p:nvPicPr>
          <p:cNvPr id="4" name="Content Placeholder 3" descr="blood sugar regulat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60" y="2348880"/>
            <a:ext cx="7817296" cy="4323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835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65" name="Group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370109"/>
              </p:ext>
            </p:extLst>
          </p:nvPr>
        </p:nvGraphicFramePr>
        <p:xfrm>
          <a:off x="1524001" y="1628776"/>
          <a:ext cx="9143997" cy="4208463"/>
        </p:xfrm>
        <a:graphic>
          <a:graphicData uri="http://schemas.openxmlformats.org/drawingml/2006/table">
            <a:tbl>
              <a:tblPr/>
              <a:tblGrid>
                <a:gridCol w="1144024"/>
                <a:gridCol w="1142385"/>
                <a:gridCol w="989446"/>
                <a:gridCol w="1008112"/>
                <a:gridCol w="1296144"/>
                <a:gridCol w="1080120"/>
                <a:gridCol w="1008112"/>
                <a:gridCol w="1475654"/>
              </a:tblGrid>
              <a:tr h="10080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Section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Set Point / Optimum Level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Input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Receptor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Controller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Effector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Output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Feedback Loop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20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Description/definition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normal /optimum level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 detectable change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Measures the level of change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Receives and controls info from receptor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Carries out the change needed to restore to norm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System is returned to normal / optimum level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Informs the receptor about the changes made by the effector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83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Example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Body temp 37 C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Body temp rises to 39c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Temp receptors in Brain detect increase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Hypothalamus sends nerve impulses to arteriole muscle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Vasodilation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Body temp falls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Informs the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thermoreceptors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in the hypothalamus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37" name="Rectangle 53"/>
          <p:cNvSpPr>
            <a:spLocks noChangeArrowheads="1"/>
          </p:cNvSpPr>
          <p:nvPr/>
        </p:nvSpPr>
        <p:spPr bwMode="auto">
          <a:xfrm>
            <a:off x="1981200" y="-26988"/>
            <a:ext cx="8229600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6000" u="sng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Negative Feedback</a:t>
            </a:r>
          </a:p>
        </p:txBody>
      </p:sp>
      <p:sp>
        <p:nvSpPr>
          <p:cNvPr id="23593" name="Text Box 54"/>
          <p:cNvSpPr txBox="1">
            <a:spLocks noChangeArrowheads="1"/>
          </p:cNvSpPr>
          <p:nvPr/>
        </p:nvSpPr>
        <p:spPr bwMode="auto">
          <a:xfrm>
            <a:off x="1524001" y="103857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i="1" dirty="0" smtClean="0">
                <a:latin typeface="Calibri" panose="020F0502020204030204" pitchFamily="34" charset="0"/>
              </a:rPr>
              <a:t>Describe the parts of the negative feedback loop responsible for maintaining a steady body temperature.</a:t>
            </a:r>
            <a:endParaRPr lang="en-GB" altLang="en-US" sz="1800" i="1" dirty="0">
              <a:latin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79129" y="4711700"/>
            <a:ext cx="914400" cy="787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8245929" y="4695713"/>
            <a:ext cx="914400" cy="787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927271" y="2643414"/>
            <a:ext cx="1061357" cy="787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886201" y="2643414"/>
            <a:ext cx="865413" cy="787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7179129" y="2643414"/>
            <a:ext cx="914400" cy="135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861707" y="4695713"/>
            <a:ext cx="914400" cy="787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10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65" name="Group 81"/>
          <p:cNvGraphicFramePr>
            <a:graphicFrameLocks noGrp="1"/>
          </p:cNvGraphicFramePr>
          <p:nvPr/>
        </p:nvGraphicFramePr>
        <p:xfrm>
          <a:off x="1524001" y="1628776"/>
          <a:ext cx="9143997" cy="4208463"/>
        </p:xfrm>
        <a:graphic>
          <a:graphicData uri="http://schemas.openxmlformats.org/drawingml/2006/table">
            <a:tbl>
              <a:tblPr/>
              <a:tblGrid>
                <a:gridCol w="1144024"/>
                <a:gridCol w="1142385"/>
                <a:gridCol w="989446"/>
                <a:gridCol w="1008112"/>
                <a:gridCol w="1296144"/>
                <a:gridCol w="1080120"/>
                <a:gridCol w="1008112"/>
                <a:gridCol w="1475654"/>
              </a:tblGrid>
              <a:tr h="10080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Section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Set Point / Optimum Level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Input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Receptor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Controller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Effector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Output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Feedback Loop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20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normal /optimum level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 detectable change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Measures the level of change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Receives and controls info from receptor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Carries out the change needed to restore to norm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System is returned to normal / optimum level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Informs the receptor about the changes made by the effector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83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Example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Body temp 37 C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Body temp rises to 39c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Temp receptors in Brain detect increase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Hypothalamus sends nerve impulses to arteriole muscle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Vasodilation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Body temp falls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Informs the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thermoreceptors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in the hypothalamus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37" name="Rectangle 53"/>
          <p:cNvSpPr>
            <a:spLocks noChangeArrowheads="1"/>
          </p:cNvSpPr>
          <p:nvPr/>
        </p:nvSpPr>
        <p:spPr bwMode="auto">
          <a:xfrm>
            <a:off x="1981200" y="-26988"/>
            <a:ext cx="8229600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6000" u="sng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Negative Feedback</a:t>
            </a:r>
          </a:p>
        </p:txBody>
      </p:sp>
      <p:sp>
        <p:nvSpPr>
          <p:cNvPr id="23593" name="Text Box 54"/>
          <p:cNvSpPr txBox="1">
            <a:spLocks noChangeArrowheads="1"/>
          </p:cNvSpPr>
          <p:nvPr/>
        </p:nvSpPr>
        <p:spPr bwMode="auto">
          <a:xfrm>
            <a:off x="1524000" y="1125538"/>
            <a:ext cx="9144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i="1">
                <a:latin typeface="Calibri" panose="020F0502020204030204" pitchFamily="34" charset="0"/>
              </a:rPr>
              <a:t>A series of changes that result in a substance being restored its normal / optimum level.</a:t>
            </a:r>
          </a:p>
        </p:txBody>
      </p:sp>
    </p:spTree>
    <p:extLst>
      <p:ext uri="{BB962C8B-B14F-4D97-AF65-F5344CB8AC3E}">
        <p14:creationId xmlns:p14="http://schemas.microsoft.com/office/powerpoint/2010/main" val="83481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solidFill>
                  <a:srgbClr val="FF0000"/>
                </a:solidFill>
                <a:latin typeface="Comic Sans MS" panose="030F0702030302020204" pitchFamily="66" charset="0"/>
              </a:rPr>
              <a:t>Positive feedback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600201"/>
            <a:ext cx="5554663" cy="4525963"/>
          </a:xfrm>
        </p:spPr>
        <p:txBody>
          <a:bodyPr/>
          <a:lstStyle/>
          <a:p>
            <a:r>
              <a:rPr lang="en-GB" altLang="en-US" smtClean="0">
                <a:solidFill>
                  <a:srgbClr val="FF0000"/>
                </a:solidFill>
                <a:latin typeface="Comic Sans MS" panose="030F0702030302020204" pitchFamily="66" charset="0"/>
              </a:rPr>
              <a:t>Not common </a:t>
            </a:r>
          </a:p>
          <a:p>
            <a:r>
              <a:rPr lang="en-GB" altLang="en-US" smtClean="0">
                <a:solidFill>
                  <a:srgbClr val="FF0000"/>
                </a:solidFill>
                <a:latin typeface="Comic Sans MS" panose="030F0702030302020204" pitchFamily="66" charset="0"/>
              </a:rPr>
              <a:t>Increases original change detected by receptors</a:t>
            </a:r>
          </a:p>
          <a:p>
            <a:r>
              <a:rPr lang="en-GB" altLang="en-US" smtClean="0">
                <a:solidFill>
                  <a:srgbClr val="FF0000"/>
                </a:solidFill>
                <a:latin typeface="Comic Sans MS" panose="030F0702030302020204" pitchFamily="66" charset="0"/>
              </a:rPr>
              <a:t>Usually harmful </a:t>
            </a:r>
          </a:p>
          <a:p>
            <a:r>
              <a:rPr lang="en-GB" altLang="en-US" smtClean="0">
                <a:solidFill>
                  <a:srgbClr val="FF0000"/>
                </a:solidFill>
                <a:latin typeface="Comic Sans MS" panose="030F0702030302020204" pitchFamily="66" charset="0"/>
              </a:rPr>
              <a:t>E.g. body temp falls, enzymes become less active, less heat released, temp continues to fall!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4" y="2420938"/>
            <a:ext cx="2827337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799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8"/>
          <p:cNvSpPr txBox="1">
            <a:spLocks noChangeArrowheads="1"/>
          </p:cNvSpPr>
          <p:nvPr/>
        </p:nvSpPr>
        <p:spPr bwMode="auto">
          <a:xfrm>
            <a:off x="7924800" y="6400801"/>
            <a:ext cx="236855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60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© Pearson Education Ltd 2009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60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This document may have been altered from the original</a:t>
            </a:r>
            <a:endParaRPr lang="en-GB" altLang="en-US" sz="60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17411" name="Text Box 17"/>
          <p:cNvSpPr txBox="1">
            <a:spLocks noChangeArrowheads="1"/>
          </p:cNvSpPr>
          <p:nvPr/>
        </p:nvSpPr>
        <p:spPr bwMode="auto">
          <a:xfrm>
            <a:off x="9220200" y="457201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cs typeface="Arial" panose="020B0604020202020204" pitchFamily="34" charset="0"/>
              </a:rPr>
              <a:t>Week 1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905000" y="1143001"/>
            <a:ext cx="822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i="1">
                <a:solidFill>
                  <a:srgbClr val="FF0000"/>
                </a:solidFill>
                <a:cs typeface="Arial" panose="020B0604020202020204" pitchFamily="34" charset="0"/>
              </a:rPr>
              <a:t>Positive feedback</a:t>
            </a:r>
            <a:endParaRPr lang="en-GB" altLang="en-US" sz="180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pic>
        <p:nvPicPr>
          <p:cNvPr id="17413" name="Picture 6" descr="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1" y="476250"/>
            <a:ext cx="5402263" cy="612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1847851" y="2565400"/>
            <a:ext cx="2663825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4400">
                <a:solidFill>
                  <a:srgbClr val="FF0000"/>
                </a:solidFill>
                <a:latin typeface="Comic Sans MS" panose="030F0702030302020204" pitchFamily="66" charset="0"/>
              </a:rPr>
              <a:t>Positive feedback</a:t>
            </a:r>
          </a:p>
        </p:txBody>
      </p:sp>
    </p:spTree>
    <p:extLst>
      <p:ext uri="{BB962C8B-B14F-4D97-AF65-F5344CB8AC3E}">
        <p14:creationId xmlns:p14="http://schemas.microsoft.com/office/powerpoint/2010/main" val="319059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93738" y="312738"/>
            <a:ext cx="10515600" cy="1325563"/>
          </a:xfrm>
        </p:spPr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  <a:latin typeface="Comic Sans MS" panose="030F0702030302020204" pitchFamily="66" charset="0"/>
              </a:rPr>
              <a:t>Uses of positive feedback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628776"/>
            <a:ext cx="4608512" cy="4525963"/>
          </a:xfrm>
        </p:spPr>
        <p:txBody>
          <a:bodyPr/>
          <a:lstStyle/>
          <a:p>
            <a:r>
              <a:rPr lang="en-GB" altLang="en-US" smtClean="0">
                <a:solidFill>
                  <a:srgbClr val="FF0000"/>
                </a:solidFill>
                <a:latin typeface="Comic Sans MS" panose="030F0702030302020204" pitchFamily="66" charset="0"/>
              </a:rPr>
              <a:t>Labour!!</a:t>
            </a:r>
          </a:p>
          <a:p>
            <a:r>
              <a:rPr lang="en-GB" altLang="en-US" smtClean="0">
                <a:solidFill>
                  <a:srgbClr val="FF0000"/>
                </a:solidFill>
                <a:latin typeface="Comic Sans MS" panose="030F0702030302020204" pitchFamily="66" charset="0"/>
              </a:rPr>
              <a:t>Cervix opens</a:t>
            </a:r>
          </a:p>
          <a:p>
            <a:r>
              <a:rPr lang="en-GB" altLang="en-US" smtClean="0">
                <a:solidFill>
                  <a:srgbClr val="FF0000"/>
                </a:solidFill>
                <a:latin typeface="Comic Sans MS" panose="030F0702030302020204" pitchFamily="66" charset="0"/>
              </a:rPr>
              <a:t>Oxytocin released</a:t>
            </a:r>
          </a:p>
          <a:p>
            <a:r>
              <a:rPr lang="en-GB" altLang="en-US" smtClean="0">
                <a:solidFill>
                  <a:srgbClr val="FF0000"/>
                </a:solidFill>
                <a:latin typeface="Comic Sans MS" panose="030F0702030302020204" pitchFamily="66" charset="0"/>
              </a:rPr>
              <a:t>Oxytocin increases contractions</a:t>
            </a:r>
          </a:p>
          <a:p>
            <a:r>
              <a:rPr lang="en-GB" altLang="en-US" smtClean="0">
                <a:solidFill>
                  <a:srgbClr val="FF0000"/>
                </a:solidFill>
                <a:latin typeface="Comic Sans MS" panose="030F0702030302020204" pitchFamily="66" charset="0"/>
              </a:rPr>
              <a:t>Cervix stretches more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014" y="1700213"/>
            <a:ext cx="3455987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5087938" y="5229225"/>
            <a:ext cx="1871662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 flipV="1">
            <a:off x="6959600" y="3141663"/>
            <a:ext cx="0" cy="2087562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H="1">
            <a:off x="5951538" y="3141663"/>
            <a:ext cx="1008062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03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What is homeostasis?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Homeostasis</a:t>
            </a:r>
            <a:r>
              <a:rPr lang="en-GB" dirty="0"/>
              <a:t> is the maintenance of a constant internal environment </a:t>
            </a:r>
            <a:r>
              <a:rPr lang="en-GB" dirty="0" smtClean="0"/>
              <a:t>within a living organism despite </a:t>
            </a:r>
            <a:r>
              <a:rPr lang="en-GB" dirty="0"/>
              <a:t>fluctuations in </a:t>
            </a:r>
            <a:r>
              <a:rPr lang="en-GB" dirty="0" smtClean="0"/>
              <a:t>its </a:t>
            </a:r>
            <a:r>
              <a:rPr lang="en-GB" dirty="0"/>
              <a:t>external and internal </a:t>
            </a:r>
            <a:r>
              <a:rPr lang="en-GB" dirty="0" smtClean="0"/>
              <a:t>environment (BFY 310)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Positive 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Other examples?</a:t>
            </a:r>
            <a:endParaRPr lang="en-GB" dirty="0"/>
          </a:p>
        </p:txBody>
      </p:sp>
      <p:pic>
        <p:nvPicPr>
          <p:cNvPr id="1026" name="Picture 2" descr="Image result for action potential positive feedb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788" y="2301875"/>
            <a:ext cx="5236605" cy="387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403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12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What is meant by the internal environment? – whiteboard suggestions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301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Factors that must be controlled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Water potential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Concentration of solutes in the blood and tissue fluid </a:t>
            </a:r>
            <a:r>
              <a:rPr lang="en-GB" dirty="0" err="1" smtClean="0"/>
              <a:t>eg</a:t>
            </a:r>
            <a:r>
              <a:rPr lang="en-GB" dirty="0" smtClean="0"/>
              <a:t> amino acids and glucose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Temperature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pH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Concentration of oxygen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Concentration of carbon dioxide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Blood pressure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730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Why is homeostasis important?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Enzymes are sensitive.</a:t>
            </a:r>
          </a:p>
          <a:p>
            <a:r>
              <a:rPr lang="en-GB" dirty="0" smtClean="0"/>
              <a:t>Homeostasis will keep the fluctuations of temperature, pH and concentrations minimal so that enzymes can continue to function at their optimum rate.</a:t>
            </a:r>
          </a:p>
        </p:txBody>
      </p:sp>
      <p:pic>
        <p:nvPicPr>
          <p:cNvPr id="1026" name="Picture 2" descr="http://www.chemistryinyourcupboard.org/images/vanish/figure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80" y="4293097"/>
            <a:ext cx="5105400" cy="2343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33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Why is homeostasis important?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Tissue fluid surrounds all cells, cells respond to changes in the composition of the fluid</a:t>
            </a:r>
            <a:endParaRPr lang="en-GB" dirty="0"/>
          </a:p>
        </p:txBody>
      </p:sp>
      <p:pic>
        <p:nvPicPr>
          <p:cNvPr id="2050" name="Picture 2" descr="http://stevegallik.org/sites/all/images/OsmosisRBC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720" y="3212977"/>
            <a:ext cx="5105400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05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6120" name="Picture 8" descr="Frozen_polarb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4" r="3192" b="6544"/>
          <a:stretch>
            <a:fillRect/>
          </a:stretch>
        </p:blipFill>
        <p:spPr bwMode="auto">
          <a:xfrm>
            <a:off x="7299009" y="1172846"/>
            <a:ext cx="3119437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53976"/>
            <a:ext cx="9077325" cy="549275"/>
          </a:xfrm>
        </p:spPr>
        <p:txBody>
          <a:bodyPr>
            <a:normAutofit fontScale="90000"/>
          </a:bodyPr>
          <a:lstStyle/>
          <a:p>
            <a:r>
              <a:rPr lang="en-GB" dirty="0"/>
              <a:t>Why is homeostasis important?</a:t>
            </a:r>
          </a:p>
        </p:txBody>
      </p:sp>
      <p:sp>
        <p:nvSpPr>
          <p:cNvPr id="986119" name="Text Box 7"/>
          <p:cNvSpPr txBox="1">
            <a:spLocks noChangeArrowheads="1"/>
          </p:cNvSpPr>
          <p:nvPr/>
        </p:nvSpPr>
        <p:spPr bwMode="auto">
          <a:xfrm>
            <a:off x="1884363" y="1069024"/>
            <a:ext cx="49403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10BC4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GB" b="1" dirty="0">
                <a:solidFill>
                  <a:srgbClr val="10BC45"/>
                </a:solidFill>
              </a:rPr>
              <a:t>Independence from external conditions </a:t>
            </a:r>
            <a:r>
              <a:rPr lang="en-GB" dirty="0"/>
              <a:t>–</a:t>
            </a:r>
            <a:r>
              <a:rPr lang="en-GB" b="1" dirty="0"/>
              <a:t> </a:t>
            </a:r>
            <a:r>
              <a:rPr lang="en-GB" dirty="0"/>
              <a:t>Animals with a constant internal environment can maintain a constant level of activity regardless of their environment.</a:t>
            </a:r>
          </a:p>
        </p:txBody>
      </p:sp>
      <p:pic>
        <p:nvPicPr>
          <p:cNvPr id="5" name="Picture 11" descr="346275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7" y="3403284"/>
            <a:ext cx="2573337" cy="331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734560" y="4074160"/>
            <a:ext cx="53035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Organisms increase their survival chances by modifying their internal environment in response to external changes</a:t>
            </a:r>
          </a:p>
        </p:txBody>
      </p:sp>
    </p:spTree>
    <p:extLst>
      <p:ext uri="{BB962C8B-B14F-4D97-AF65-F5344CB8AC3E}">
        <p14:creationId xmlns:p14="http://schemas.microsoft.com/office/powerpoint/2010/main" val="41198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8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86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86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61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6000" u="sng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Examples of Homeostasis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341438"/>
            <a:ext cx="8229600" cy="4525962"/>
          </a:xfrm>
        </p:spPr>
        <p:txBody>
          <a:bodyPr/>
          <a:lstStyle/>
          <a:p>
            <a:pPr marL="609600" indent="-609600">
              <a:buFontTx/>
              <a:buAutoNum type="arabicParenR"/>
            </a:pPr>
            <a:r>
              <a:rPr lang="en-GB" altLang="en-US" sz="3600" b="1" dirty="0" err="1">
                <a:latin typeface="Calibri" panose="020F0502020204030204" pitchFamily="34" charset="0"/>
              </a:rPr>
              <a:t>Glucoregulation</a:t>
            </a:r>
            <a:r>
              <a:rPr lang="en-GB" altLang="en-US" sz="3600" b="1" dirty="0">
                <a:latin typeface="Calibri" panose="020F0502020204030204" pitchFamily="34" charset="0"/>
              </a:rPr>
              <a:t> = keeping blood sugar levels constant</a:t>
            </a:r>
          </a:p>
          <a:p>
            <a:pPr marL="609600" indent="-609600">
              <a:buFontTx/>
              <a:buAutoNum type="arabicParenR"/>
            </a:pPr>
            <a:r>
              <a:rPr lang="en-GB" altLang="en-US" sz="3600" dirty="0">
                <a:latin typeface="Calibri" panose="020F0502020204030204" pitchFamily="34" charset="0"/>
              </a:rPr>
              <a:t>Thermoregulation = keeping body temperature constant at …?...°c</a:t>
            </a:r>
          </a:p>
          <a:p>
            <a:pPr marL="609600" indent="-609600">
              <a:buFontTx/>
              <a:buAutoNum type="arabicParenR"/>
            </a:pPr>
            <a:r>
              <a:rPr lang="en-GB" altLang="en-US" sz="3600" b="1" dirty="0">
                <a:latin typeface="Calibri" panose="020F0502020204030204" pitchFamily="34" charset="0"/>
              </a:rPr>
              <a:t>Osmoregulation = keeping water and ion levels constant</a:t>
            </a:r>
          </a:p>
        </p:txBody>
      </p:sp>
    </p:spTree>
    <p:extLst>
      <p:ext uri="{BB962C8B-B14F-4D97-AF65-F5344CB8AC3E}">
        <p14:creationId xmlns:p14="http://schemas.microsoft.com/office/powerpoint/2010/main" val="224287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908050"/>
          </a:xfrm>
        </p:spPr>
        <p:txBody>
          <a:bodyPr/>
          <a:lstStyle/>
          <a:p>
            <a:r>
              <a:rPr lang="en-GB" altLang="en-US" u="sng" smtClean="0"/>
              <a:t>Co-ordination of control</a:t>
            </a:r>
          </a:p>
        </p:txBody>
      </p:sp>
      <p:sp>
        <p:nvSpPr>
          <p:cNvPr id="11267" name="Content Placeholder 4"/>
          <p:cNvSpPr>
            <a:spLocks noGrp="1"/>
          </p:cNvSpPr>
          <p:nvPr>
            <p:ph idx="1"/>
          </p:nvPr>
        </p:nvSpPr>
        <p:spPr>
          <a:xfrm>
            <a:off x="1978025" y="1052513"/>
            <a:ext cx="8229600" cy="5472112"/>
          </a:xfrm>
        </p:spPr>
        <p:txBody>
          <a:bodyPr/>
          <a:lstStyle/>
          <a:p>
            <a:r>
              <a:rPr lang="en-GB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Homeostatic control requires a number of features:</a:t>
            </a:r>
          </a:p>
          <a:p>
            <a:r>
              <a:rPr lang="en-GB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optimum point. This is monitored by:</a:t>
            </a:r>
          </a:p>
          <a:p>
            <a:r>
              <a:rPr lang="en-GB" altLang="en-US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receptor which detects any deviation from the optimum point and sends a signal to:</a:t>
            </a:r>
          </a:p>
          <a:p>
            <a:r>
              <a:rPr lang="en-GB" alt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co-ordinator which sends information in the form of chemical hormones or nerve impulses from the receptor to an:</a:t>
            </a:r>
          </a:p>
          <a:p>
            <a:r>
              <a:rPr lang="en-GB" altLang="en-US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Effector which is either a muscle or gland which causes changes to return the system to the optimum point. This return to normality creates a:</a:t>
            </a:r>
          </a:p>
          <a:p>
            <a:r>
              <a:rPr lang="en-GB" altLang="en-US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Negative Feedback mechanism </a:t>
            </a:r>
          </a:p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8723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733</Words>
  <Application>Microsoft Office PowerPoint</Application>
  <PresentationFormat>Widescreen</PresentationFormat>
  <Paragraphs>115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Comic Sans MS</vt:lpstr>
      <vt:lpstr>Times New Roman</vt:lpstr>
      <vt:lpstr>Verdana</vt:lpstr>
      <vt:lpstr>Office Theme</vt:lpstr>
      <vt:lpstr>PowerPoint Presentation</vt:lpstr>
      <vt:lpstr>What is homeostasis?</vt:lpstr>
      <vt:lpstr>What is meant by the internal environment? – whiteboard suggestions</vt:lpstr>
      <vt:lpstr>Factors that must be controlled</vt:lpstr>
      <vt:lpstr>Why is homeostasis important?</vt:lpstr>
      <vt:lpstr>Why is homeostasis important?</vt:lpstr>
      <vt:lpstr>Why is homeostasis important?</vt:lpstr>
      <vt:lpstr>Examples of Homeostasis</vt:lpstr>
      <vt:lpstr>Co-ordination of control</vt:lpstr>
      <vt:lpstr>What is dynamic equilibrium?</vt:lpstr>
      <vt:lpstr>PowerPoint Presentation</vt:lpstr>
      <vt:lpstr>Bozeman feedback loops</vt:lpstr>
      <vt:lpstr>Negative feedback</vt:lpstr>
      <vt:lpstr>What is the change, the detector/receptor, the mechanism and the response?</vt:lpstr>
      <vt:lpstr>PowerPoint Presentation</vt:lpstr>
      <vt:lpstr>PowerPoint Presentation</vt:lpstr>
      <vt:lpstr>Positive feedback</vt:lpstr>
      <vt:lpstr>PowerPoint Presentation</vt:lpstr>
      <vt:lpstr>Uses of positive feedback</vt:lpstr>
      <vt:lpstr>Positive feedback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Chappelow</dc:creator>
  <cp:lastModifiedBy>Deborah Haggar</cp:lastModifiedBy>
  <cp:revision>42</cp:revision>
  <dcterms:created xsi:type="dcterms:W3CDTF">2017-01-10T17:12:18Z</dcterms:created>
  <dcterms:modified xsi:type="dcterms:W3CDTF">2017-01-19T15:23:46Z</dcterms:modified>
</cp:coreProperties>
</file>