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2" r:id="rId5"/>
    <p:sldId id="264" r:id="rId6"/>
    <p:sldId id="267" r:id="rId7"/>
    <p:sldId id="266" r:id="rId8"/>
    <p:sldId id="263" r:id="rId9"/>
    <p:sldId id="257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8211-1A99-40AA-9DF4-122CCA5E22BF}" type="datetimeFigureOut">
              <a:rPr lang="en-GB" smtClean="0"/>
              <a:pPr/>
              <a:t>20/10/2010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4D14-8958-4001-9EFA-483ED36BC4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8211-1A99-40AA-9DF4-122CCA5E22BF}" type="datetimeFigureOut">
              <a:rPr lang="en-GB" smtClean="0"/>
              <a:pPr/>
              <a:t>20/10/2010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4D14-8958-4001-9EFA-483ED36BC4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8211-1A99-40AA-9DF4-122CCA5E22BF}" type="datetimeFigureOut">
              <a:rPr lang="en-GB" smtClean="0"/>
              <a:pPr/>
              <a:t>20/10/2010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4D14-8958-4001-9EFA-483ED36BC4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8211-1A99-40AA-9DF4-122CCA5E22BF}" type="datetimeFigureOut">
              <a:rPr lang="en-GB" smtClean="0"/>
              <a:pPr/>
              <a:t>20/10/2010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4D14-8958-4001-9EFA-483ED36BC4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8211-1A99-40AA-9DF4-122CCA5E22BF}" type="datetimeFigureOut">
              <a:rPr lang="en-GB" smtClean="0"/>
              <a:pPr/>
              <a:t>20/10/2010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4D14-8958-4001-9EFA-483ED36BC4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8211-1A99-40AA-9DF4-122CCA5E22BF}" type="datetimeFigureOut">
              <a:rPr lang="en-GB" smtClean="0"/>
              <a:pPr/>
              <a:t>20/10/2010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4D14-8958-4001-9EFA-483ED36BC4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8211-1A99-40AA-9DF4-122CCA5E22BF}" type="datetimeFigureOut">
              <a:rPr lang="en-GB" smtClean="0"/>
              <a:pPr/>
              <a:t>20/10/2010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4D14-8958-4001-9EFA-483ED36BC4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8211-1A99-40AA-9DF4-122CCA5E22BF}" type="datetimeFigureOut">
              <a:rPr lang="en-GB" smtClean="0"/>
              <a:pPr/>
              <a:t>20/10/2010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4D14-8958-4001-9EFA-483ED36BC4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8211-1A99-40AA-9DF4-122CCA5E22BF}" type="datetimeFigureOut">
              <a:rPr lang="en-GB" smtClean="0"/>
              <a:pPr/>
              <a:t>20/10/2010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4D14-8958-4001-9EFA-483ED36BC4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8211-1A99-40AA-9DF4-122CCA5E22BF}" type="datetimeFigureOut">
              <a:rPr lang="en-GB" smtClean="0"/>
              <a:pPr/>
              <a:t>20/10/2010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4D14-8958-4001-9EFA-483ED36BC4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8211-1A99-40AA-9DF4-122CCA5E22BF}" type="datetimeFigureOut">
              <a:rPr lang="en-GB" smtClean="0"/>
              <a:pPr/>
              <a:t>20/10/2010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54D14-8958-4001-9EFA-483ED36BC47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F8211-1A99-40AA-9DF4-122CCA5E22BF}" type="datetimeFigureOut">
              <a:rPr lang="en-GB" smtClean="0"/>
              <a:pPr/>
              <a:t>20/10/2010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54D14-8958-4001-9EFA-483ED36BC47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7272808" cy="2016224"/>
          </a:xfrm>
        </p:spPr>
        <p:txBody>
          <a:bodyPr>
            <a:normAutofit/>
          </a:bodyPr>
          <a:lstStyle/>
          <a:p>
            <a:pPr algn="l"/>
            <a:r>
              <a:rPr lang="en-GB" dirty="0" smtClean="0">
                <a:solidFill>
                  <a:srgbClr val="00B050"/>
                </a:solidFill>
              </a:rPr>
              <a:t>GOOD RESEARCH TECHNIQUES FOR YOUR EPQ  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27584" y="4221088"/>
            <a:ext cx="4104456" cy="936104"/>
          </a:xfrm>
        </p:spPr>
        <p:txBody>
          <a:bodyPr>
            <a:normAutofit/>
          </a:bodyPr>
          <a:lstStyle/>
          <a:p>
            <a:pPr algn="l"/>
            <a:r>
              <a:rPr lang="en-GB" sz="4000" dirty="0">
                <a:solidFill>
                  <a:srgbClr val="C00000"/>
                </a:solidFill>
                <a:latin typeface="+mj-lt"/>
              </a:rPr>
              <a:t>2</a:t>
            </a:r>
            <a:r>
              <a:rPr lang="en-GB" sz="4000" dirty="0" smtClean="0">
                <a:solidFill>
                  <a:srgbClr val="C00000"/>
                </a:solidFill>
                <a:latin typeface="+mj-lt"/>
              </a:rPr>
              <a:t>. FOOTNOTES</a:t>
            </a:r>
            <a:endParaRPr lang="en-GB" sz="4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 rot="-720000">
            <a:off x="739483" y="2665547"/>
            <a:ext cx="5865407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HelveticaInserat" pitchFamily="50" charset="0"/>
              </a:rPr>
              <a:t>VERY EXCITING MINI LECTURE SERIES !!! </a:t>
            </a:r>
            <a:endParaRPr lang="en-GB" sz="2400" b="1" dirty="0">
              <a:solidFill>
                <a:schemeClr val="tx1">
                  <a:lumMod val="95000"/>
                  <a:lumOff val="5000"/>
                </a:schemeClr>
              </a:solidFill>
              <a:latin typeface="HelveticaInserat" pitchFamily="50" charset="0"/>
            </a:endParaRPr>
          </a:p>
        </p:txBody>
      </p:sp>
      <p:pic>
        <p:nvPicPr>
          <p:cNvPr id="2" name="Picture 2" descr="http://wallman08.files.wordpress.com/2008/10/phil_joy-of-learn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708920"/>
            <a:ext cx="3322320" cy="39090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 smtClean="0">
                <a:solidFill>
                  <a:srgbClr val="C00000"/>
                </a:solidFill>
              </a:rPr>
              <a:t>What are footnotes, endnotes, references ?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5776" y="1628800"/>
            <a:ext cx="6347048" cy="4853136"/>
          </a:xfrm>
        </p:spPr>
        <p:txBody>
          <a:bodyPr>
            <a:noAutofit/>
          </a:bodyPr>
          <a:lstStyle/>
          <a:p>
            <a:r>
              <a:rPr lang="en-GB" sz="2800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Footnotes </a:t>
            </a:r>
            <a:r>
              <a:rPr lang="en-GB" sz="2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are a way of documenting the </a:t>
            </a:r>
            <a:r>
              <a:rPr lang="en-GB" sz="2800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specific books, </a:t>
            </a:r>
            <a:r>
              <a:rPr lang="en-GB" sz="2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articles or </a:t>
            </a:r>
            <a:r>
              <a:rPr lang="en-GB" sz="2800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sources you’ve </a:t>
            </a:r>
            <a:r>
              <a:rPr lang="en-GB" sz="2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used to write your project </a:t>
            </a:r>
          </a:p>
          <a:p>
            <a:r>
              <a:rPr lang="en-GB" sz="2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They </a:t>
            </a:r>
            <a:r>
              <a:rPr lang="en-GB" sz="2800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show the reader </a:t>
            </a:r>
            <a:r>
              <a:rPr lang="en-GB" sz="2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exactly where </a:t>
            </a:r>
            <a:r>
              <a:rPr lang="en-GB" sz="2800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you’ve got your information from in your </a:t>
            </a:r>
            <a:r>
              <a:rPr lang="en-GB" sz="2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research. </a:t>
            </a:r>
            <a:endParaRPr lang="en-GB" sz="2800" dirty="0">
              <a:ln>
                <a:solidFill>
                  <a:schemeClr val="accent1">
                    <a:lumMod val="75000"/>
                  </a:schemeClr>
                </a:solidFill>
              </a:ln>
            </a:endParaRPr>
          </a:p>
          <a:p>
            <a:r>
              <a:rPr lang="en-GB" sz="2800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You will be required to use footnotes when you write dissertations at university or MA or even PhD theses. </a:t>
            </a:r>
          </a:p>
        </p:txBody>
      </p:sp>
      <p:pic>
        <p:nvPicPr>
          <p:cNvPr id="23554" name="Picture 2" descr="http://www.york.ac.uk/k-roy/illust/referen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149080"/>
            <a:ext cx="2076450" cy="1485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collaborations.denison.edu/ohio5/infolit/images/footno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284984"/>
            <a:ext cx="3810000" cy="3238500"/>
          </a:xfrm>
          <a:prstGeom prst="rect">
            <a:avLst/>
          </a:prstGeom>
          <a:noFill/>
        </p:spPr>
      </p:pic>
      <p:pic>
        <p:nvPicPr>
          <p:cNvPr id="2054" name="Picture 6" descr="http://typophile.com/files/dissertation-footnotes_5230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916832"/>
            <a:ext cx="4600575" cy="3905250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39552" y="404664"/>
            <a:ext cx="3528392" cy="92211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Examples 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056" name="Picture 8" descr="http://www.atlantiswordprocessor.com/en/help/images/footnotes_0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91050" y="260648"/>
            <a:ext cx="4552950" cy="2609850"/>
          </a:xfrm>
          <a:prstGeom prst="rect">
            <a:avLst/>
          </a:prstGeom>
          <a:noFill/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For instance:</a:t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endParaRPr kumimoji="0" lang="en-US" sz="13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40966"/>
          </a:xfrm>
        </p:spPr>
        <p:txBody>
          <a:bodyPr/>
          <a:lstStyle/>
          <a:p>
            <a:pPr algn="l"/>
            <a:r>
              <a:rPr lang="en-GB" dirty="0" smtClean="0">
                <a:solidFill>
                  <a:srgbClr val="C00000"/>
                </a:solidFill>
              </a:rPr>
              <a:t>Footnotes should be used…</a:t>
            </a:r>
            <a:endParaRPr lang="en-GB" dirty="0">
              <a:solidFill>
                <a:srgbClr val="C00000"/>
              </a:solidFill>
            </a:endParaRPr>
          </a:p>
        </p:txBody>
      </p:sp>
      <p:pic>
        <p:nvPicPr>
          <p:cNvPr id="4" name="Picture 2" descr="http://www.citationonline.net/CitationHelp/images/footnote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4365104"/>
            <a:ext cx="4200525" cy="2200275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7632848" cy="3672408"/>
          </a:xfrm>
        </p:spPr>
        <p:txBody>
          <a:bodyPr>
            <a:normAutofit fontScale="85000" lnSpcReduction="20000"/>
          </a:bodyPr>
          <a:lstStyle/>
          <a:p>
            <a:r>
              <a:rPr lang="en-GB" sz="3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When you </a:t>
            </a:r>
            <a:r>
              <a:rPr lang="en-GB" sz="3000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quote from or refer to a point of view </a:t>
            </a:r>
            <a:r>
              <a:rPr lang="en-GB" sz="3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in  </a:t>
            </a:r>
            <a:r>
              <a:rPr lang="en-GB" sz="3000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source</a:t>
            </a:r>
          </a:p>
          <a:p>
            <a:r>
              <a:rPr lang="en-GB" sz="3000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To acknowledge sources that you </a:t>
            </a:r>
            <a:r>
              <a:rPr lang="en-GB" sz="3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have </a:t>
            </a:r>
            <a:r>
              <a:rPr lang="en-GB" sz="3000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‘borrowed’ from to obtain the factual details in an account or piece of description</a:t>
            </a:r>
          </a:p>
          <a:p>
            <a:r>
              <a:rPr lang="en-GB" sz="3000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To acknowledge sources which have provided you with images or statistical information</a:t>
            </a:r>
          </a:p>
          <a:p>
            <a:r>
              <a:rPr lang="en-GB" sz="3000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When you want to add a comment which doesn’t quite fit into the flow of the main text but which will be helpful to the reader </a:t>
            </a:r>
          </a:p>
          <a:p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040" y="332656"/>
            <a:ext cx="3754760" cy="792088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Footnotes </a:t>
            </a:r>
            <a:r>
              <a:rPr lang="en-GB" sz="2400" dirty="0" smtClean="0">
                <a:solidFill>
                  <a:srgbClr val="00B050"/>
                </a:solidFill>
              </a:rPr>
              <a:t>cont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4402832" cy="4925144"/>
          </a:xfrm>
        </p:spPr>
        <p:txBody>
          <a:bodyPr>
            <a:normAutofit lnSpcReduction="10000"/>
          </a:bodyPr>
          <a:lstStyle/>
          <a:p>
            <a:r>
              <a:rPr lang="en-GB" sz="2800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Footnotes are indicated by a number in the text of your </a:t>
            </a:r>
            <a:r>
              <a:rPr lang="en-GB" sz="2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project</a:t>
            </a:r>
            <a:endParaRPr lang="en-GB" sz="2800" dirty="0">
              <a:ln>
                <a:solidFill>
                  <a:schemeClr val="accent1">
                    <a:lumMod val="75000"/>
                  </a:schemeClr>
                </a:solidFill>
              </a:ln>
            </a:endParaRPr>
          </a:p>
          <a:p>
            <a:r>
              <a:rPr lang="en-GB" sz="2800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The details of the source relating to that number </a:t>
            </a:r>
            <a:r>
              <a:rPr lang="en-GB" sz="2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are shown </a:t>
            </a:r>
            <a:r>
              <a:rPr lang="en-GB" sz="2800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at the bottom of the page or section or </a:t>
            </a:r>
            <a:r>
              <a:rPr lang="en-GB" sz="2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at </a:t>
            </a:r>
            <a:r>
              <a:rPr lang="en-GB" sz="2800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the end of the </a:t>
            </a:r>
            <a:r>
              <a:rPr lang="en-GB" sz="2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study (endnotes)</a:t>
            </a:r>
          </a:p>
          <a:p>
            <a:r>
              <a:rPr lang="en-GB" sz="2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Footnotes are numbered consecutively </a:t>
            </a:r>
            <a:endParaRPr lang="en-GB" sz="2800" dirty="0">
              <a:ln>
                <a:solidFill>
                  <a:schemeClr val="accent1">
                    <a:lumMod val="75000"/>
                  </a:schemeClr>
                </a:solidFill>
              </a:ln>
            </a:endParaRPr>
          </a:p>
          <a:p>
            <a:endParaRPr lang="en-GB" dirty="0"/>
          </a:p>
        </p:txBody>
      </p:sp>
      <p:pic>
        <p:nvPicPr>
          <p:cNvPr id="4" name="Picture 2" descr="http://www.tacomacc.edu/upload/images/library/X-200610240924305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412776"/>
            <a:ext cx="3819525" cy="2971800"/>
          </a:xfrm>
          <a:prstGeom prst="rect">
            <a:avLst/>
          </a:prstGeom>
          <a:noFill/>
        </p:spPr>
      </p:pic>
      <p:pic>
        <p:nvPicPr>
          <p:cNvPr id="20482" name="Picture 2" descr="http://shahriar08.files.wordpress.com/2008/11/kids-study-carto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4941168"/>
            <a:ext cx="1752600" cy="1454658"/>
          </a:xfrm>
          <a:prstGeom prst="rect">
            <a:avLst/>
          </a:prstGeom>
          <a:noFill/>
        </p:spPr>
      </p:pic>
      <p:cxnSp>
        <p:nvCxnSpPr>
          <p:cNvPr id="7" name="Straight Arrow Connector 6"/>
          <p:cNvCxnSpPr/>
          <p:nvPr/>
        </p:nvCxnSpPr>
        <p:spPr>
          <a:xfrm>
            <a:off x="2771800" y="2060848"/>
            <a:ext cx="2880320" cy="144016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eft Brace 7"/>
          <p:cNvSpPr/>
          <p:nvPr/>
        </p:nvSpPr>
        <p:spPr>
          <a:xfrm>
            <a:off x="5004048" y="3068960"/>
            <a:ext cx="45719" cy="648072"/>
          </a:xfrm>
          <a:prstGeom prst="leftBrac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3887924" y="3753036"/>
            <a:ext cx="1224136" cy="864096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139952" y="3140968"/>
            <a:ext cx="648072" cy="158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settlenow.org/images/footnote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492896"/>
            <a:ext cx="4381500" cy="33147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3528" y="404664"/>
            <a:ext cx="8064896" cy="1902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800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For your purposes the footnote need only include the author, </a:t>
            </a:r>
            <a:r>
              <a:rPr lang="en-GB" sz="2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title, and the date of publication</a:t>
            </a:r>
            <a:endParaRPr lang="en-GB" sz="2800" dirty="0">
              <a:ln>
                <a:solidFill>
                  <a:schemeClr val="accent1">
                    <a:lumMod val="75000"/>
                  </a:schemeClr>
                </a:solidFill>
              </a:ln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800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At university you </a:t>
            </a:r>
            <a:r>
              <a:rPr lang="en-GB" sz="2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might be </a:t>
            </a:r>
            <a:r>
              <a:rPr lang="en-GB" sz="2800" dirty="0">
                <a:ln>
                  <a:solidFill>
                    <a:schemeClr val="accent1">
                      <a:lumMod val="75000"/>
                    </a:schemeClr>
                  </a:solidFill>
                </a:ln>
              </a:rPr>
              <a:t>required to include a greater level of detail as shown below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9552" y="2636912"/>
            <a:ext cx="3816424" cy="28623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If you have consecutive footnotes referring to the same author you don’t have to write the whole reference out again you can just  ‘ibid’ followed by the author’s surname </a:t>
            </a:r>
          </a:p>
          <a:p>
            <a:r>
              <a:rPr lang="en-GB" i="1" dirty="0" smtClean="0"/>
              <a:t>2.Ibid Jose</a:t>
            </a:r>
          </a:p>
          <a:p>
            <a:r>
              <a:rPr lang="en-GB" dirty="0" smtClean="0"/>
              <a:t>The convention ‘op cit’ is used for referring to a source in a footnote previously referred to </a:t>
            </a:r>
          </a:p>
          <a:p>
            <a:r>
              <a:rPr lang="en-GB" i="1" dirty="0" smtClean="0"/>
              <a:t>3. op cit </a:t>
            </a:r>
            <a:r>
              <a:rPr lang="en-GB" i="1" dirty="0" err="1" smtClean="0"/>
              <a:t>Marmaduke</a:t>
            </a:r>
            <a:r>
              <a:rPr lang="en-GB" i="1" dirty="0" smtClean="0"/>
              <a:t> </a:t>
            </a:r>
            <a:endParaRPr lang="en-GB" i="1" dirty="0"/>
          </a:p>
        </p:txBody>
      </p:sp>
      <p:sp>
        <p:nvSpPr>
          <p:cNvPr id="8" name="Oval Callout 7"/>
          <p:cNvSpPr/>
          <p:nvPr/>
        </p:nvSpPr>
        <p:spPr>
          <a:xfrm>
            <a:off x="3347864" y="5589240"/>
            <a:ext cx="1944216" cy="1080120"/>
          </a:xfrm>
          <a:prstGeom prst="wedgeEllipseCallout">
            <a:avLst>
              <a:gd name="adj1" fmla="val -101225"/>
              <a:gd name="adj2" fmla="val -5562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Not very interesting bit..alas..</a:t>
            </a:r>
            <a:endParaRPr lang="en-GB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300192" y="5949280"/>
            <a:ext cx="2674640" cy="57606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Footnotes 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31840" y="116632"/>
            <a:ext cx="58326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C00000"/>
                </a:solidFill>
              </a:rPr>
              <a:t>Using Microsoft Word to Create Footnotes</a:t>
            </a:r>
            <a:endParaRPr lang="en-GB" sz="3600" dirty="0">
              <a:solidFill>
                <a:srgbClr val="C00000"/>
              </a:solidFill>
            </a:endParaRPr>
          </a:p>
        </p:txBody>
      </p:sp>
      <p:pic>
        <p:nvPicPr>
          <p:cNvPr id="4098" name="Picture 2" descr="Click the References tab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12776"/>
            <a:ext cx="8601456" cy="126949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95536" y="764704"/>
            <a:ext cx="2592288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Go to </a:t>
            </a:r>
            <a:r>
              <a:rPr lang="en-GB" dirty="0" smtClean="0">
                <a:solidFill>
                  <a:srgbClr val="00B050"/>
                </a:solidFill>
              </a:rPr>
              <a:t>References</a:t>
            </a:r>
            <a:r>
              <a:rPr lang="en-GB" dirty="0" smtClean="0"/>
              <a:t> 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979712" y="1124744"/>
            <a:ext cx="648072" cy="57606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>
            <a:off x="2051720" y="2204864"/>
            <a:ext cx="792088" cy="57606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43608" y="2780928"/>
            <a:ext cx="360040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GB" dirty="0" smtClean="0"/>
              <a:t>And then click </a:t>
            </a:r>
            <a:r>
              <a:rPr lang="en-GB" dirty="0" smtClean="0">
                <a:solidFill>
                  <a:srgbClr val="00B050"/>
                </a:solidFill>
              </a:rPr>
              <a:t>Insert Footnote</a:t>
            </a:r>
            <a:endParaRPr lang="en-GB" dirty="0">
              <a:solidFill>
                <a:srgbClr val="00B050"/>
              </a:solidFill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1907704" y="3284984"/>
            <a:ext cx="4320480" cy="1477328"/>
            <a:chOff x="1907704" y="3284984"/>
            <a:chExt cx="4320480" cy="1477328"/>
          </a:xfrm>
        </p:grpSpPr>
        <p:sp>
          <p:nvSpPr>
            <p:cNvPr id="11" name="TextBox 10"/>
            <p:cNvSpPr txBox="1"/>
            <p:nvPr/>
          </p:nvSpPr>
          <p:spPr>
            <a:xfrm>
              <a:off x="1907704" y="3284984"/>
              <a:ext cx="4320480" cy="147732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noFill/>
            </a:ln>
          </p:spPr>
          <p:txBody>
            <a:bodyPr wrap="square" rtlCol="0">
              <a:spAutoFit/>
            </a:bodyPr>
            <a:lstStyle/>
            <a:p>
              <a:pPr marL="342900" indent="-342900">
                <a:buFont typeface="+mj-lt"/>
                <a:buAutoNum type="arabicPeriod" startAt="3"/>
              </a:pPr>
              <a:r>
                <a:rPr lang="en-GB" dirty="0" smtClean="0"/>
                <a:t>At the bottom of the page you will then be presented with the following:</a:t>
              </a:r>
            </a:p>
            <a:p>
              <a:endParaRPr lang="en-GB" dirty="0" smtClean="0"/>
            </a:p>
            <a:p>
              <a:r>
                <a:rPr lang="en-GB" dirty="0" smtClean="0"/>
                <a:t>¹</a:t>
              </a:r>
            </a:p>
            <a:p>
              <a:endParaRPr lang="en-GB" dirty="0"/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2051720" y="4149080"/>
              <a:ext cx="33843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4427984" y="4869160"/>
            <a:ext cx="4248472" cy="1477328"/>
            <a:chOff x="4427984" y="4869160"/>
            <a:chExt cx="4248472" cy="1477328"/>
          </a:xfrm>
        </p:grpSpPr>
        <p:sp>
          <p:nvSpPr>
            <p:cNvPr id="22" name="TextBox 21"/>
            <p:cNvSpPr txBox="1"/>
            <p:nvPr/>
          </p:nvSpPr>
          <p:spPr>
            <a:xfrm>
              <a:off x="4427984" y="4869160"/>
              <a:ext cx="4248472" cy="147732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noFill/>
            </a:ln>
          </p:spPr>
          <p:txBody>
            <a:bodyPr wrap="square" rtlCol="0">
              <a:spAutoFit/>
            </a:bodyPr>
            <a:lstStyle/>
            <a:p>
              <a:pPr marL="342900" indent="-342900">
                <a:buFont typeface="+mj-lt"/>
                <a:buAutoNum type="arabicPeriod" startAt="4"/>
              </a:pPr>
              <a:r>
                <a:rPr lang="en-GB" dirty="0" smtClean="0"/>
                <a:t>You then add the reference at the bottom of the page as shown:</a:t>
              </a:r>
            </a:p>
            <a:p>
              <a:endParaRPr lang="en-GB" dirty="0"/>
            </a:p>
            <a:p>
              <a:r>
                <a:rPr lang="en-GB" dirty="0" smtClean="0"/>
                <a:t>¹ </a:t>
              </a:r>
              <a:r>
                <a:rPr lang="en-GB" sz="1000" dirty="0" smtClean="0"/>
                <a:t>Peter Murray ‘The Architecture of the Italian Renaissance’  1969</a:t>
              </a:r>
            </a:p>
            <a:p>
              <a:endParaRPr lang="en-GB" dirty="0"/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4572000" y="5733256"/>
              <a:ext cx="345638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658F091838EE4680F97BA2B2646449" ma:contentTypeVersion="0" ma:contentTypeDescription="Create a new document." ma:contentTypeScope="" ma:versionID="84303c7a0bfec774be94d0a2d7e84731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5A94CC2B-3A76-49B9-9B20-835D16B38E48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844DDF0-3F45-4844-B211-18D1C34A45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86CE4D-CE1E-4478-8402-08503AB5CD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362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GOOD RESEARCH TECHNIQUES FOR YOUR EPQ  </vt:lpstr>
      <vt:lpstr>What are footnotes, endnotes, references ?</vt:lpstr>
      <vt:lpstr>Slide 3</vt:lpstr>
      <vt:lpstr>Footnotes should be used…</vt:lpstr>
      <vt:lpstr>Footnotes cont </vt:lpstr>
      <vt:lpstr>Slide 6</vt:lpstr>
      <vt:lpstr>Slide 7</vt:lpstr>
    </vt:vector>
  </TitlesOfParts>
  <Company>Godalming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Adelman</dc:creator>
  <cp:lastModifiedBy>pdc</cp:lastModifiedBy>
  <cp:revision>28</cp:revision>
  <dcterms:created xsi:type="dcterms:W3CDTF">2010-10-07T11:21:19Z</dcterms:created>
  <dcterms:modified xsi:type="dcterms:W3CDTF">2010-10-20T11:23:54Z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0x010100C8658F091838EE4680F97BA2B2646449</vt:lpwstr>
  </property>
</Properties>
</file>