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49"/>
  </p:notesMasterIdLst>
  <p:sldIdLst>
    <p:sldId id="322" r:id="rId2"/>
    <p:sldId id="323" r:id="rId3"/>
    <p:sldId id="277" r:id="rId4"/>
    <p:sldId id="269" r:id="rId5"/>
    <p:sldId id="270" r:id="rId6"/>
    <p:sldId id="271" r:id="rId7"/>
    <p:sldId id="272" r:id="rId8"/>
    <p:sldId id="262" r:id="rId9"/>
    <p:sldId id="264" r:id="rId10"/>
    <p:sldId id="263" r:id="rId11"/>
    <p:sldId id="274" r:id="rId12"/>
    <p:sldId id="302" r:id="rId13"/>
    <p:sldId id="275" r:id="rId14"/>
    <p:sldId id="301" r:id="rId15"/>
    <p:sldId id="305" r:id="rId16"/>
    <p:sldId id="324" r:id="rId17"/>
    <p:sldId id="278" r:id="rId18"/>
    <p:sldId id="304" r:id="rId19"/>
    <p:sldId id="326" r:id="rId20"/>
    <p:sldId id="331" r:id="rId21"/>
    <p:sldId id="338" r:id="rId22"/>
    <p:sldId id="307" r:id="rId23"/>
    <p:sldId id="350" r:id="rId24"/>
    <p:sldId id="351" r:id="rId25"/>
    <p:sldId id="342" r:id="rId26"/>
    <p:sldId id="343" r:id="rId27"/>
    <p:sldId id="341" r:id="rId28"/>
    <p:sldId id="311" r:id="rId29"/>
    <p:sldId id="279" r:id="rId30"/>
    <p:sldId id="276" r:id="rId31"/>
    <p:sldId id="308" r:id="rId32"/>
    <p:sldId id="315" r:id="rId33"/>
    <p:sldId id="283" r:id="rId34"/>
    <p:sldId id="284" r:id="rId35"/>
    <p:sldId id="352" r:id="rId36"/>
    <p:sldId id="344" r:id="rId37"/>
    <p:sldId id="320" r:id="rId38"/>
    <p:sldId id="288" r:id="rId39"/>
    <p:sldId id="299" r:id="rId40"/>
    <p:sldId id="347" r:id="rId41"/>
    <p:sldId id="291" r:id="rId42"/>
    <p:sldId id="348" r:id="rId43"/>
    <p:sldId id="345" r:id="rId44"/>
    <p:sldId id="346" r:id="rId45"/>
    <p:sldId id="349" r:id="rId46"/>
    <p:sldId id="340" r:id="rId47"/>
    <p:sldId id="29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E36C0A"/>
    <a:srgbClr val="343A40"/>
    <a:srgbClr val="343434"/>
    <a:srgbClr val="816E98"/>
    <a:srgbClr val="3184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14A61-5795-48A9-BECD-99F112D1D823}" v="54" dt="2022-02-08T14:04:17.597"/>
    <p1510:client id="{559DC9B6-D9AC-FDC5-E585-7529F564D54D}" v="15" dt="2022-02-08T15:10:18.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_rels/drawing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80216B-21B6-4C69-B984-69C606EE582C}" type="doc">
      <dgm:prSet loTypeId="urn:microsoft.com/office/officeart/2018/2/layout/IconLabelList" loCatId="icon" qsTypeId="urn:microsoft.com/office/officeart/2005/8/quickstyle/simple2" qsCatId="simple" csTypeId="urn:microsoft.com/office/officeart/2005/8/colors/accent3_2" csCatId="accent3" phldr="1"/>
      <dgm:spPr/>
      <dgm:t>
        <a:bodyPr/>
        <a:lstStyle/>
        <a:p>
          <a:endParaRPr lang="en-US"/>
        </a:p>
      </dgm:t>
    </dgm:pt>
    <dgm:pt modelId="{4626A5E8-CF9A-4DDB-9924-B6A492AC216B}">
      <dgm:prSet/>
      <dgm:spPr/>
      <dgm:t>
        <a:bodyPr/>
        <a:lstStyle/>
        <a:p>
          <a:pPr>
            <a:lnSpc>
              <a:spcPct val="100000"/>
            </a:lnSpc>
          </a:pPr>
          <a:r>
            <a:rPr lang="en-GB"/>
            <a:t>TV Drama Opening</a:t>
          </a:r>
          <a:endParaRPr lang="en-US"/>
        </a:p>
      </dgm:t>
    </dgm:pt>
    <dgm:pt modelId="{03E6BE71-658A-4276-9013-D5EE798EC5EC}" type="sibTrans" cxnId="{D438E2A4-08FF-4123-AF25-F978044D0FE5}">
      <dgm:prSet/>
      <dgm:spPr/>
      <dgm:t>
        <a:bodyPr/>
        <a:lstStyle/>
        <a:p>
          <a:endParaRPr lang="en-US"/>
        </a:p>
      </dgm:t>
    </dgm:pt>
    <dgm:pt modelId="{B97CDB8D-F0B5-46DA-9882-E9180974D432}" type="parTrans" cxnId="{D438E2A4-08FF-4123-AF25-F978044D0FE5}">
      <dgm:prSet/>
      <dgm:spPr/>
      <dgm:t>
        <a:bodyPr/>
        <a:lstStyle/>
        <a:p>
          <a:endParaRPr lang="en-US"/>
        </a:p>
      </dgm:t>
    </dgm:pt>
    <dgm:pt modelId="{7AD42CA6-3DC0-4F24-9728-12452B03D321}" type="pres">
      <dgm:prSet presAssocID="{A580216B-21B6-4C69-B984-69C606EE582C}" presName="root" presStyleCnt="0">
        <dgm:presLayoutVars>
          <dgm:dir/>
          <dgm:resizeHandles val="exact"/>
        </dgm:presLayoutVars>
      </dgm:prSet>
      <dgm:spPr/>
    </dgm:pt>
    <dgm:pt modelId="{0B38CA8D-7ECD-43F6-AA27-074881F6602C}" type="pres">
      <dgm:prSet presAssocID="{4626A5E8-CF9A-4DDB-9924-B6A492AC216B}" presName="compNode" presStyleCnt="0"/>
      <dgm:spPr/>
    </dgm:pt>
    <dgm:pt modelId="{688D75F0-6A8B-4C10-89F7-C8F55DC761B7}" type="pres">
      <dgm:prSet presAssocID="{4626A5E8-CF9A-4DDB-9924-B6A492AC216B}" presName="iconRect" presStyleLbl="node1" presStyleIdx="0" presStyleCnt="1" custScaleX="127995" custScaleY="11393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onitor"/>
        </a:ext>
      </dgm:extLst>
    </dgm:pt>
    <dgm:pt modelId="{A3001F1C-841F-465E-AF25-4C71265BCFE3}" type="pres">
      <dgm:prSet presAssocID="{4626A5E8-CF9A-4DDB-9924-B6A492AC216B}" presName="spaceRect" presStyleCnt="0"/>
      <dgm:spPr/>
    </dgm:pt>
    <dgm:pt modelId="{D1B49564-A70E-46A9-A841-22EAC41FB392}" type="pres">
      <dgm:prSet presAssocID="{4626A5E8-CF9A-4DDB-9924-B6A492AC216B}" presName="textRect" presStyleLbl="revTx" presStyleIdx="0" presStyleCnt="1" custScaleX="129501" custScaleY="152107">
        <dgm:presLayoutVars>
          <dgm:chMax val="1"/>
          <dgm:chPref val="1"/>
        </dgm:presLayoutVars>
      </dgm:prSet>
      <dgm:spPr/>
    </dgm:pt>
  </dgm:ptLst>
  <dgm:cxnLst>
    <dgm:cxn modelId="{CDB3E419-7318-4502-ABBF-A37E59763D3D}" type="presOf" srcId="{A580216B-21B6-4C69-B984-69C606EE582C}" destId="{7AD42CA6-3DC0-4F24-9728-12452B03D321}" srcOrd="0" destOrd="0" presId="urn:microsoft.com/office/officeart/2018/2/layout/IconLabelList"/>
    <dgm:cxn modelId="{ED6D4270-FF2A-4E38-914C-1108AEAF0D2A}" type="presOf" srcId="{4626A5E8-CF9A-4DDB-9924-B6A492AC216B}" destId="{D1B49564-A70E-46A9-A841-22EAC41FB392}" srcOrd="0" destOrd="0" presId="urn:microsoft.com/office/officeart/2018/2/layout/IconLabelList"/>
    <dgm:cxn modelId="{D438E2A4-08FF-4123-AF25-F978044D0FE5}" srcId="{A580216B-21B6-4C69-B984-69C606EE582C}" destId="{4626A5E8-CF9A-4DDB-9924-B6A492AC216B}" srcOrd="0" destOrd="0" parTransId="{B97CDB8D-F0B5-46DA-9882-E9180974D432}" sibTransId="{03E6BE71-658A-4276-9013-D5EE798EC5EC}"/>
    <dgm:cxn modelId="{72A285E3-5E84-4B2B-8F4A-3B8518CFADAA}" type="presParOf" srcId="{7AD42CA6-3DC0-4F24-9728-12452B03D321}" destId="{0B38CA8D-7ECD-43F6-AA27-074881F6602C}" srcOrd="0" destOrd="0" presId="urn:microsoft.com/office/officeart/2018/2/layout/IconLabelList"/>
    <dgm:cxn modelId="{8B1739A8-CD77-4EDC-A917-CDF845EBAD7F}" type="presParOf" srcId="{0B38CA8D-7ECD-43F6-AA27-074881F6602C}" destId="{688D75F0-6A8B-4C10-89F7-C8F55DC761B7}" srcOrd="0" destOrd="0" presId="urn:microsoft.com/office/officeart/2018/2/layout/IconLabelList"/>
    <dgm:cxn modelId="{7FC79BAE-36A3-4BF0-9936-BF4076218FA2}" type="presParOf" srcId="{0B38CA8D-7ECD-43F6-AA27-074881F6602C}" destId="{A3001F1C-841F-465E-AF25-4C71265BCFE3}" srcOrd="1" destOrd="0" presId="urn:microsoft.com/office/officeart/2018/2/layout/IconLabelList"/>
    <dgm:cxn modelId="{49270C27-9CCF-493F-A5F8-61D784383563}" type="presParOf" srcId="{0B38CA8D-7ECD-43F6-AA27-074881F6602C}" destId="{D1B49564-A70E-46A9-A841-22EAC41FB392}"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8D75F0-6A8B-4C10-89F7-C8F55DC761B7}">
      <dsp:nvSpPr>
        <dsp:cNvPr id="0" name=""/>
        <dsp:cNvSpPr/>
      </dsp:nvSpPr>
      <dsp:spPr>
        <a:xfrm>
          <a:off x="3886688" y="115126"/>
          <a:ext cx="2488222" cy="221487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317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sp>
    <dsp:sp modelId="{D1B49564-A70E-46A9-A841-22EAC41FB392}">
      <dsp:nvSpPr>
        <dsp:cNvPr id="0" name=""/>
        <dsp:cNvSpPr/>
      </dsp:nvSpPr>
      <dsp:spPr>
        <a:xfrm>
          <a:off x="2333578" y="2477126"/>
          <a:ext cx="5594443" cy="1095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133600">
            <a:lnSpc>
              <a:spcPct val="100000"/>
            </a:lnSpc>
            <a:spcBef>
              <a:spcPct val="0"/>
            </a:spcBef>
            <a:spcAft>
              <a:spcPct val="35000"/>
            </a:spcAft>
            <a:buNone/>
          </a:pPr>
          <a:r>
            <a:rPr lang="en-GB" sz="4800" kern="1200"/>
            <a:t>TV Drama Opening</a:t>
          </a:r>
          <a:endParaRPr lang="en-US" sz="4800" kern="1200"/>
        </a:p>
      </dsp:txBody>
      <dsp:txXfrm>
        <a:off x="2333578" y="2477126"/>
        <a:ext cx="5594443" cy="109517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D58824-653C-154E-B639-C3AED15A3075}"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A2674D-A8F4-4B4E-9B77-DA4927DE2973}" type="slidenum">
              <a:rPr lang="en-US" smtClean="0"/>
              <a:t>‹#›</a:t>
            </a:fld>
            <a:endParaRPr lang="en-US"/>
          </a:p>
        </p:txBody>
      </p:sp>
    </p:spTree>
    <p:extLst>
      <p:ext uri="{BB962C8B-B14F-4D97-AF65-F5344CB8AC3E}">
        <p14:creationId xmlns:p14="http://schemas.microsoft.com/office/powerpoint/2010/main" val="14886167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A2674D-A8F4-4B4E-9B77-DA4927DE2973}" type="slidenum">
              <a:rPr lang="en-US" smtClean="0"/>
              <a:t>16</a:t>
            </a:fld>
            <a:endParaRPr lang="en-US"/>
          </a:p>
        </p:txBody>
      </p:sp>
    </p:spTree>
    <p:extLst>
      <p:ext uri="{BB962C8B-B14F-4D97-AF65-F5344CB8AC3E}">
        <p14:creationId xmlns:p14="http://schemas.microsoft.com/office/powerpoint/2010/main" val="2057524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A2674D-A8F4-4B4E-9B77-DA4927DE2973}" type="slidenum">
              <a:rPr lang="en-US" smtClean="0"/>
              <a:t>24</a:t>
            </a:fld>
            <a:endParaRPr lang="en-US"/>
          </a:p>
        </p:txBody>
      </p:sp>
    </p:spTree>
    <p:extLst>
      <p:ext uri="{BB962C8B-B14F-4D97-AF65-F5344CB8AC3E}">
        <p14:creationId xmlns:p14="http://schemas.microsoft.com/office/powerpoint/2010/main" val="467010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A2674D-A8F4-4B4E-9B77-DA4927DE2973}" type="slidenum">
              <a:rPr lang="en-US" smtClean="0"/>
              <a:t>25</a:t>
            </a:fld>
            <a:endParaRPr lang="en-US"/>
          </a:p>
        </p:txBody>
      </p:sp>
    </p:spTree>
    <p:extLst>
      <p:ext uri="{BB962C8B-B14F-4D97-AF65-F5344CB8AC3E}">
        <p14:creationId xmlns:p14="http://schemas.microsoft.com/office/powerpoint/2010/main" val="1926568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1/18/2023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E9F9C37B-1D36-470B-8223-D6C91242EC14}" type="datetimeFigureOut">
              <a:rPr lang="en-US" dirty="0"/>
              <a:t>1/18/2023</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21429" y="6238816"/>
            <a:ext cx="2753746" cy="323968"/>
          </a:xfrm>
          <a:prstGeom prst="rect">
            <a:avLst/>
          </a:prstGeom>
        </p:spPr>
        <p:txBody>
          <a:bodyPr/>
          <a:lstStyle/>
          <a:p>
            <a:fld id="{67C6F52A-A82B-47A2-A83A-8C4C91F2D59F}" type="datetimeFigureOut">
              <a:rPr lang="en-US" dirty="0"/>
              <a:t>1/18/2023</a:t>
            </a:fld>
            <a:endParaRPr lang="en-US"/>
          </a:p>
        </p:txBody>
      </p:sp>
      <p:sp>
        <p:nvSpPr>
          <p:cNvPr id="5" name="Footer Placeholder 4"/>
          <p:cNvSpPr>
            <a:spLocks noGrp="1"/>
          </p:cNvSpPr>
          <p:nvPr>
            <p:ph type="ftr" sz="quarter" idx="11"/>
          </p:nvPr>
        </p:nvSpPr>
        <p:spPr>
          <a:xfrm>
            <a:off x="1600200" y="6236208"/>
            <a:ext cx="5901189" cy="320040"/>
          </a:xfrm>
          <a:prstGeom prst="rect">
            <a:avLst/>
          </a:prstGeom>
        </p:spPr>
        <p:txBody>
          <a:bodyPr/>
          <a:lstStyle/>
          <a:p>
            <a:endParaRPr lang="en-US"/>
          </a:p>
        </p:txBody>
      </p:sp>
      <p:sp>
        <p:nvSpPr>
          <p:cNvPr id="6" name="Slide Number Placeholder 5"/>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F070A7B3-6521-4DCA-87E5-044747A908C1}" type="datetimeFigureOut">
              <a:rPr lang="en-US" dirty="0"/>
              <a:t>1/18/2023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1160EA64-D806-43AC-9DF2-F8C432F32B4C}" type="datetimeFigureOut">
              <a:rPr lang="en-US" dirty="0"/>
              <a:t>1/18/2023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a:xfrm>
            <a:off x="7821429" y="6238816"/>
            <a:ext cx="2753746" cy="323968"/>
          </a:xfrm>
          <a:prstGeom prst="rect">
            <a:avLst/>
          </a:prstGeom>
        </p:spPr>
        <p:txBody>
          <a:bodyPr/>
          <a:lstStyle/>
          <a:p>
            <a:fld id="{AB134690-1557-4C89-A502-4959FE7FAD70}" type="datetimeFigureOut">
              <a:rPr lang="en-US" dirty="0"/>
              <a:t>1/18/2023</a:t>
            </a:fld>
            <a:endParaRPr lang="en-US"/>
          </a:p>
        </p:txBody>
      </p:sp>
      <p:sp>
        <p:nvSpPr>
          <p:cNvPr id="9" name="Footer Placeholder 8"/>
          <p:cNvSpPr>
            <a:spLocks noGrp="1"/>
          </p:cNvSpPr>
          <p:nvPr>
            <p:ph type="ftr" sz="quarter" idx="11"/>
          </p:nvPr>
        </p:nvSpPr>
        <p:spPr>
          <a:xfrm>
            <a:off x="1600200" y="6236208"/>
            <a:ext cx="5901189" cy="320040"/>
          </a:xfrm>
          <a:prstGeom prst="rect">
            <a:avLst/>
          </a:prstGeom>
        </p:spPr>
        <p:txBody>
          <a:bodyPr/>
          <a:lstStyle/>
          <a:p>
            <a:endParaRPr lang="en-US"/>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821429" y="6238816"/>
            <a:ext cx="2753746" cy="323968"/>
          </a:xfrm>
          <a:prstGeom prst="rect">
            <a:avLst/>
          </a:prstGeom>
        </p:spPr>
        <p:txBody>
          <a:bodyPr/>
          <a:lstStyle/>
          <a:p>
            <a:fld id="{4F7D4976-E339-4826-83B7-FBD03F55ECF8}" type="datetimeFigureOut">
              <a:rPr lang="en-US" dirty="0"/>
              <a:t>1/18/2023</a:t>
            </a:fld>
            <a:endParaRPr lang="en-US"/>
          </a:p>
        </p:txBody>
      </p:sp>
      <p:sp>
        <p:nvSpPr>
          <p:cNvPr id="8" name="Footer Placeholder 7"/>
          <p:cNvSpPr>
            <a:spLocks noGrp="1"/>
          </p:cNvSpPr>
          <p:nvPr>
            <p:ph type="ftr" sz="quarter" idx="11"/>
          </p:nvPr>
        </p:nvSpPr>
        <p:spPr>
          <a:xfrm>
            <a:off x="1600200" y="6236208"/>
            <a:ext cx="5901189" cy="320040"/>
          </a:xfrm>
          <a:prstGeom prst="rect">
            <a:avLst/>
          </a:prstGeom>
        </p:spPr>
        <p:txBody>
          <a:bodyPr/>
          <a:lstStyle/>
          <a:p>
            <a:endParaRPr lang="en-US"/>
          </a:p>
        </p:txBody>
      </p:sp>
      <p:sp>
        <p:nvSpPr>
          <p:cNvPr id="9" name="Slide Number Placeholder 8"/>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
        <p:nvSpPr>
          <p:cNvPr id="10" name="Title 9"/>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821429" y="6238816"/>
            <a:ext cx="2753746" cy="323968"/>
          </a:xfrm>
          <a:prstGeom prst="rect">
            <a:avLst/>
          </a:prstGeom>
        </p:spPr>
        <p:txBody>
          <a:bodyPr/>
          <a:lstStyle/>
          <a:p>
            <a:fld id="{E1037C31-9E7A-4F99-8774-A0E530DE1A42}" type="datetimeFigureOut">
              <a:rPr lang="en-US" dirty="0"/>
              <a:t>1/18/2023</a:t>
            </a:fld>
            <a:endParaRPr lang="en-US"/>
          </a:p>
        </p:txBody>
      </p:sp>
      <p:sp>
        <p:nvSpPr>
          <p:cNvPr id="4" name="Footer Placeholder 3"/>
          <p:cNvSpPr>
            <a:spLocks noGrp="1"/>
          </p:cNvSpPr>
          <p:nvPr>
            <p:ph type="ftr" sz="quarter" idx="11"/>
          </p:nvPr>
        </p:nvSpPr>
        <p:spPr>
          <a:xfrm>
            <a:off x="1600200" y="6236208"/>
            <a:ext cx="5901189" cy="320040"/>
          </a:xfrm>
          <a:prstGeom prst="rect">
            <a:avLst/>
          </a:prstGeom>
        </p:spPr>
        <p:txBody>
          <a:bodyPr/>
          <a:lstStyle/>
          <a:p>
            <a:endParaRPr lang="en-US"/>
          </a:p>
        </p:txBody>
      </p:sp>
      <p:sp>
        <p:nvSpPr>
          <p:cNvPr id="5" name="Slide Number Placeholder 4"/>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821429" y="6238816"/>
            <a:ext cx="2753746" cy="323968"/>
          </a:xfrm>
          <a:prstGeom prst="rect">
            <a:avLst/>
          </a:prstGeom>
        </p:spPr>
        <p:txBody>
          <a:bodyPr/>
          <a:lstStyle/>
          <a:p>
            <a:fld id="{C278504F-A551-4DE0-9316-4DCD1D8CC752}" type="datetimeFigureOut">
              <a:rPr lang="en-US" dirty="0"/>
              <a:t>1/18/2023</a:t>
            </a:fld>
            <a:endParaRPr lang="en-US"/>
          </a:p>
        </p:txBody>
      </p:sp>
      <p:sp>
        <p:nvSpPr>
          <p:cNvPr id="3" name="Footer Placeholder 2"/>
          <p:cNvSpPr>
            <a:spLocks noGrp="1"/>
          </p:cNvSpPr>
          <p:nvPr>
            <p:ph type="ftr" sz="quarter" idx="11"/>
          </p:nvPr>
        </p:nvSpPr>
        <p:spPr>
          <a:xfrm>
            <a:off x="1600200" y="6236208"/>
            <a:ext cx="5901189" cy="320040"/>
          </a:xfrm>
          <a:prstGeom prst="rect">
            <a:avLst/>
          </a:prstGeom>
        </p:spPr>
        <p:txBody>
          <a:bodyPr/>
          <a:lstStyle/>
          <a:p>
            <a:endParaRPr lang="en-US"/>
          </a:p>
        </p:txBody>
      </p:sp>
      <p:sp>
        <p:nvSpPr>
          <p:cNvPr id="4" name="Slide Number Placeholder 3"/>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a:xfrm>
            <a:off x="7821429" y="6238816"/>
            <a:ext cx="2753746" cy="323968"/>
          </a:xfrm>
          <a:prstGeom prst="rect">
            <a:avLst/>
          </a:prstGeom>
        </p:spPr>
        <p:txBody>
          <a:bodyPr/>
          <a:lstStyle/>
          <a:p>
            <a:fld id="{D1BE4249-C0D0-4B06-8692-E8BB871AF643}" type="datetimeFigureOut">
              <a:rPr lang="en-US" dirty="0"/>
              <a:t>1/18/2023</a:t>
            </a:fld>
            <a:endParaRPr lang="en-US"/>
          </a:p>
        </p:txBody>
      </p:sp>
      <p:sp>
        <p:nvSpPr>
          <p:cNvPr id="10" name="Footer Placeholder 9"/>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a:xfrm>
            <a:off x="7821429" y="6238816"/>
            <a:ext cx="2753746"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fld id="{042B0DB6-F5C7-45FB-8CF3-31B45F9C2DAC}" type="datetimeFigureOut">
              <a:rPr lang="en-US" dirty="0"/>
              <a:t>1/18/2023</a:t>
            </a:fld>
            <a:endParaRPr lang="en-US"/>
          </a:p>
        </p:txBody>
      </p:sp>
      <p:sp>
        <p:nvSpPr>
          <p:cNvPr id="9" name="Footer Placeholder 8"/>
          <p:cNvSpPr>
            <a:spLocks noGrp="1"/>
          </p:cNvSpPr>
          <p:nvPr>
            <p:ph type="ftr" sz="quarter" idx="11"/>
          </p:nvPr>
        </p:nvSpPr>
        <p:spPr>
          <a:xfrm>
            <a:off x="804672" y="6236208"/>
            <a:ext cx="5124797" cy="320040"/>
          </a:xfrm>
          <a:prstGeom prst="rect">
            <a:avLst/>
          </a:prstGeo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a:xfrm>
            <a:off x="10758922" y="6217920"/>
            <a:ext cx="365760" cy="365760"/>
          </a:xfrm>
          <a:prstGeom prst="ellipse">
            <a:avLst/>
          </a:prstGeom>
        </p:spPr>
        <p:txBody>
          <a:bodyPr/>
          <a:lstStyle/>
          <a:p>
            <a:fld id="{8A7A6979-0714-4377-B894-6BE4C2D6E202}" type="slidenum">
              <a:rPr lang="en-US" dirty="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608523" y="516456"/>
            <a:ext cx="10731829"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p>
        </p:txBody>
      </p:sp>
      <p:sp>
        <p:nvSpPr>
          <p:cNvPr id="3" name="Text Placeholder 2"/>
          <p:cNvSpPr>
            <a:spLocks noGrp="1"/>
          </p:cNvSpPr>
          <p:nvPr>
            <p:ph type="body" idx="1"/>
          </p:nvPr>
        </p:nvSpPr>
        <p:spPr>
          <a:xfrm>
            <a:off x="608522" y="2055338"/>
            <a:ext cx="10731829" cy="376275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BTEC-Assignment-Brief-Unit-20-LA-A-Single%20Camera%20Techniques%202018.doc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1DjuUln6xZ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7sqSQ5Vu8v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7sqSQ5Vu8v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Templates/SCP%20-%20platforms%20and%20advantages%20TEMPLATE.doc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7sqSQ5Vu8vM"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kfreebtec.edublogs.or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kfreebtec.edublogs.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kfreebtec.edublogs.org/" TargetMode="Externa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hyperlink" Target="file:///\\godalming.ac.uk\dfs\Users\Staff\klf\BTEC%20L3%20Yr%201\UNIT%2020\BTEC-Assignment-Brief-Unit-20-LA-A-Single%20Camera%20Techniques%202018.docx"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hyperlink" Target="BTEC-Assignment-Brief-Unit-20-LA-A-Single%20Camera%20Techniques%202018.docx"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Visual%20Report%20Template.docx"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Eg%20Visual%20Shot%20Type%20Report.docx"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Eg%20Visual%20Shot%20Type%20Report.docx"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Visual%20Report%20Template.docx"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kfreebtec.edublogs.org/" TargetMode="Externa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hyperlink" Target="https://www.youtube.com/watch?v=hO66DoF7fGc&amp;feature=emb_logo"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7.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ECBE-4A22-4BFC-A96D-49A26382DA27}"/>
              </a:ext>
            </a:extLst>
          </p:cNvPr>
          <p:cNvSpPr>
            <a:spLocks noGrp="1"/>
          </p:cNvSpPr>
          <p:nvPr>
            <p:ph type="ctrTitle"/>
          </p:nvPr>
        </p:nvSpPr>
        <p:spPr>
          <a:xfrm>
            <a:off x="829781" y="2708804"/>
            <a:ext cx="3698803" cy="1440394"/>
          </a:xfrm>
          <a:noFill/>
          <a:ln>
            <a:solidFill>
              <a:schemeClr val="tx1"/>
            </a:solidFill>
          </a:ln>
        </p:spPr>
        <p:txBody>
          <a:bodyPr vert="horz" lIns="182880" tIns="182880" rIns="182880" bIns="182880" rtlCol="0" anchor="ctr">
            <a:normAutofit fontScale="90000"/>
          </a:bodyPr>
          <a:lstStyle/>
          <a:p>
            <a:r>
              <a:rPr lang="en-US" sz="3100" kern="1200" cap="all" spc="200" baseline="0">
                <a:solidFill>
                  <a:schemeClr val="tx1"/>
                </a:solidFill>
                <a:latin typeface="+mj-lt"/>
                <a:ea typeface="+mj-ea"/>
                <a:cs typeface="+mj-cs"/>
              </a:rPr>
              <a:t>Unit 20: </a:t>
            </a:r>
            <a:br>
              <a:rPr lang="en-US" sz="3100" kern="1200" cap="all" spc="200" baseline="0">
                <a:solidFill>
                  <a:schemeClr val="tx1"/>
                </a:solidFill>
                <a:latin typeface="+mj-lt"/>
                <a:ea typeface="+mj-ea"/>
                <a:cs typeface="+mj-cs"/>
              </a:rPr>
            </a:br>
            <a:r>
              <a:rPr lang="en-US" sz="3100" kern="1200" cap="all" spc="200" baseline="0">
                <a:solidFill>
                  <a:schemeClr val="tx1"/>
                </a:solidFill>
                <a:latin typeface="+mj-lt"/>
                <a:ea typeface="+mj-ea"/>
                <a:cs typeface="+mj-cs"/>
              </a:rPr>
              <a:t>Single camera techniques</a:t>
            </a:r>
            <a:endParaRPr lang="en-US" sz="1900" kern="1200" cap="all" spc="200" baseline="0">
              <a:solidFill>
                <a:schemeClr val="tx1"/>
              </a:solidFill>
              <a:latin typeface="+mj-lt"/>
              <a:ea typeface="+mj-ea"/>
              <a:cs typeface="+mj-cs"/>
            </a:endParaRPr>
          </a:p>
        </p:txBody>
      </p:sp>
      <p:sp>
        <p:nvSpPr>
          <p:cNvPr id="8" name="Rectangle 7">
            <a:extLst>
              <a:ext uri="{FF2B5EF4-FFF2-40B4-BE49-F238E27FC236}">
                <a16:creationId xmlns:a16="http://schemas.microsoft.com/office/drawing/2014/main" id="{FB403EBD-907E-4D59-98D4-A72CD1063C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5061" y="-2"/>
            <a:ext cx="6876939" cy="6858002"/>
          </a:xfrm>
          <a:prstGeom prst="rect">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095DAB6A-85C3-40E9-B3C0-AC8E3C0ED935}"/>
              </a:ext>
            </a:extLst>
          </p:cNvPr>
          <p:cNvSpPr>
            <a:spLocks noGrp="1"/>
          </p:cNvSpPr>
          <p:nvPr>
            <p:ph type="subTitle" idx="1"/>
          </p:nvPr>
        </p:nvSpPr>
        <p:spPr>
          <a:xfrm>
            <a:off x="5704126" y="802638"/>
            <a:ext cx="6185072" cy="5252722"/>
          </a:xfrm>
        </p:spPr>
        <p:txBody>
          <a:bodyPr vert="horz" lIns="91440" tIns="45720" rIns="91440" bIns="45720" rtlCol="0" anchor="ctr">
            <a:normAutofit/>
          </a:bodyPr>
          <a:lstStyle/>
          <a:p>
            <a:pPr algn="l"/>
            <a:r>
              <a:rPr lang="en-US" sz="2800" i="1">
                <a:solidFill>
                  <a:schemeClr val="bg1"/>
                </a:solidFill>
              </a:rPr>
              <a:t>Learning Aim A: </a:t>
            </a:r>
            <a:br>
              <a:rPr lang="en-US" sz="2800"/>
            </a:br>
            <a:r>
              <a:rPr lang="en-US" sz="2800">
                <a:solidFill>
                  <a:schemeClr val="bg1"/>
                </a:solidFill>
              </a:rPr>
              <a:t>Understand Single Camera Productions</a:t>
            </a:r>
          </a:p>
          <a:p>
            <a:pPr algn="l"/>
            <a:br>
              <a:rPr lang="en-US" sz="2800"/>
            </a:br>
            <a:r>
              <a:rPr lang="en-US" sz="2800" i="1">
                <a:solidFill>
                  <a:schemeClr val="bg1"/>
                </a:solidFill>
              </a:rPr>
              <a:t>Learning Aim B: </a:t>
            </a:r>
            <a:br>
              <a:rPr lang="en-US" sz="2800"/>
            </a:br>
            <a:r>
              <a:rPr lang="en-US" sz="2800">
                <a:solidFill>
                  <a:schemeClr val="bg1"/>
                </a:solidFill>
              </a:rPr>
              <a:t>Explore Single Camera Techniques</a:t>
            </a:r>
          </a:p>
          <a:p>
            <a:pPr algn="l"/>
            <a:br>
              <a:rPr lang="en-US" sz="2800"/>
            </a:br>
            <a:r>
              <a:rPr lang="en-US" sz="2800" i="1">
                <a:solidFill>
                  <a:schemeClr val="bg1"/>
                </a:solidFill>
              </a:rPr>
              <a:t>Learning Aim C: </a:t>
            </a:r>
            <a:br>
              <a:rPr lang="en-US" sz="2800"/>
            </a:br>
            <a:r>
              <a:rPr lang="en-US" sz="2800">
                <a:solidFill>
                  <a:schemeClr val="bg1"/>
                </a:solidFill>
              </a:rPr>
              <a:t>Produce a Single Camera Production</a:t>
            </a:r>
            <a:br>
              <a:rPr lang="en-US">
                <a:solidFill>
                  <a:schemeClr val="bg1"/>
                </a:solidFill>
              </a:rPr>
            </a:br>
            <a:endParaRPr lang="en-US">
              <a:solidFill>
                <a:schemeClr val="bg1"/>
              </a:solidFill>
            </a:endParaRPr>
          </a:p>
        </p:txBody>
      </p:sp>
    </p:spTree>
    <p:extLst>
      <p:ext uri="{BB962C8B-B14F-4D97-AF65-F5344CB8AC3E}">
        <p14:creationId xmlns:p14="http://schemas.microsoft.com/office/powerpoint/2010/main" val="3106154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r="6971"/>
          <a:stretch/>
        </p:blipFill>
        <p:spPr>
          <a:xfrm>
            <a:off x="7534654" y="10"/>
            <a:ext cx="4657345" cy="6857990"/>
          </a:xfrm>
          <a:prstGeom prst="rect">
            <a:avLst/>
          </a:prstGeom>
        </p:spPr>
      </p:pic>
      <p:sp>
        <p:nvSpPr>
          <p:cNvPr id="3" name="Content Placeholder 2"/>
          <p:cNvSpPr>
            <a:spLocks noGrp="1"/>
          </p:cNvSpPr>
          <p:nvPr>
            <p:ph idx="1"/>
          </p:nvPr>
        </p:nvSpPr>
        <p:spPr>
          <a:xfrm>
            <a:off x="690372" y="1011917"/>
            <a:ext cx="5925310" cy="3255252"/>
          </a:xfrm>
        </p:spPr>
        <p:txBody>
          <a:bodyPr>
            <a:noAutofit/>
          </a:bodyPr>
          <a:lstStyle/>
          <a:p>
            <a:pPr marL="0" indent="0">
              <a:buNone/>
              <a:defRPr/>
            </a:pPr>
            <a:r>
              <a:rPr lang="en-GB" sz="2000"/>
              <a:t>Once this shot is filmed, the director repositions the camera for the medium shots and close-ups of the various actors. For these the actors </a:t>
            </a:r>
            <a:r>
              <a:rPr lang="en-GB" sz="2000" u="sng"/>
              <a:t>once again repeat all their dialogue</a:t>
            </a:r>
            <a:r>
              <a:rPr lang="en-GB" sz="2000"/>
              <a:t>. </a:t>
            </a:r>
          </a:p>
          <a:p>
            <a:pPr>
              <a:buFont typeface="Wingdings" pitchFamily="2" charset="2"/>
              <a:buChar char="§"/>
              <a:defRPr/>
            </a:pPr>
            <a:endParaRPr lang="en-GB" sz="2000"/>
          </a:p>
          <a:p>
            <a:pPr marL="0" indent="0">
              <a:buNone/>
              <a:defRPr/>
            </a:pPr>
            <a:r>
              <a:rPr lang="en-GB" sz="2000"/>
              <a:t>To accommodate the new camera distances and angles these setups often require changes in lights, microphone positions, and sometimes even make-up. Obviously, all this has to involve changes that will (that should) go unnoticed when all of the takes are cut together.</a:t>
            </a:r>
          </a:p>
          <a:p>
            <a:pPr marL="0" indent="0">
              <a:buNone/>
              <a:defRPr/>
            </a:pPr>
            <a:endParaRPr lang="en-GB" sz="2000"/>
          </a:p>
          <a:p>
            <a:pPr marL="0" indent="0">
              <a:buNone/>
              <a:defRPr/>
            </a:pPr>
            <a:endParaRPr lang="en-GB" sz="2000"/>
          </a:p>
          <a:p>
            <a:pPr marL="0" indent="0">
              <a:buNone/>
              <a:defRPr/>
            </a:pPr>
            <a:r>
              <a:rPr lang="en-GB" i="1"/>
              <a:t>In Psycho (1960), Alfred Hitchcock repositioned his single camera 78 times to achieve a fast-paced montage in the infamous shower scene.</a:t>
            </a:r>
          </a:p>
        </p:txBody>
      </p:sp>
    </p:spTree>
    <p:extLst>
      <p:ext uri="{BB962C8B-B14F-4D97-AF65-F5344CB8AC3E}">
        <p14:creationId xmlns:p14="http://schemas.microsoft.com/office/powerpoint/2010/main" val="299379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3295BB3E-BF48-1647-8CA1-4B09C9C2A8F0}"/>
              </a:ext>
            </a:extLst>
          </p:cNvPr>
          <p:cNvSpPr>
            <a:spLocks noGrp="1" noChangeArrowheads="1"/>
          </p:cNvSpPr>
          <p:nvPr>
            <p:ph type="title"/>
          </p:nvPr>
        </p:nvSpPr>
        <p:spPr>
          <a:xfrm>
            <a:off x="1824038" y="423863"/>
            <a:ext cx="8520112" cy="647700"/>
          </a:xfrm>
        </p:spPr>
        <p:txBody>
          <a:bodyPr>
            <a:normAutofit fontScale="90000"/>
          </a:bodyPr>
          <a:lstStyle/>
          <a:p>
            <a:r>
              <a:rPr lang="en-GB" altLang="en-US" sz="4400"/>
              <a:t>Grading Criteria</a:t>
            </a:r>
          </a:p>
        </p:txBody>
      </p:sp>
      <p:graphicFrame>
        <p:nvGraphicFramePr>
          <p:cNvPr id="2" name="Table 1">
            <a:extLst>
              <a:ext uri="{FF2B5EF4-FFF2-40B4-BE49-F238E27FC236}">
                <a16:creationId xmlns:a16="http://schemas.microsoft.com/office/drawing/2014/main" id="{C42747A9-5932-914F-BE29-AF17FB91A160}"/>
              </a:ext>
            </a:extLst>
          </p:cNvPr>
          <p:cNvGraphicFramePr>
            <a:graphicFrameLocks noGrp="1"/>
          </p:cNvGraphicFramePr>
          <p:nvPr>
            <p:extLst>
              <p:ext uri="{D42A27DB-BD31-4B8C-83A1-F6EECF244321}">
                <p14:modId xmlns:p14="http://schemas.microsoft.com/office/powerpoint/2010/main" val="29441602"/>
              </p:ext>
            </p:extLst>
          </p:nvPr>
        </p:nvGraphicFramePr>
        <p:xfrm>
          <a:off x="1974850" y="1598613"/>
          <a:ext cx="8218488" cy="3976686"/>
        </p:xfrm>
        <a:graphic>
          <a:graphicData uri="http://schemas.openxmlformats.org/drawingml/2006/table">
            <a:tbl>
              <a:tblPr>
                <a:tableStyleId>{5C22544A-7EE6-4342-B048-85BDC9FD1C3A}</a:tableStyleId>
              </a:tblPr>
              <a:tblGrid>
                <a:gridCol w="2739496">
                  <a:extLst>
                    <a:ext uri="{9D8B030D-6E8A-4147-A177-3AD203B41FA5}">
                      <a16:colId xmlns:a16="http://schemas.microsoft.com/office/drawing/2014/main" val="20000"/>
                    </a:ext>
                  </a:extLst>
                </a:gridCol>
                <a:gridCol w="2739496">
                  <a:extLst>
                    <a:ext uri="{9D8B030D-6E8A-4147-A177-3AD203B41FA5}">
                      <a16:colId xmlns:a16="http://schemas.microsoft.com/office/drawing/2014/main" val="20001"/>
                    </a:ext>
                  </a:extLst>
                </a:gridCol>
                <a:gridCol w="2739496">
                  <a:extLst>
                    <a:ext uri="{9D8B030D-6E8A-4147-A177-3AD203B41FA5}">
                      <a16:colId xmlns:a16="http://schemas.microsoft.com/office/drawing/2014/main" val="20002"/>
                    </a:ext>
                  </a:extLst>
                </a:gridCol>
              </a:tblGrid>
              <a:tr h="4054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PASS 1</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MERIT 1 </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DISTINCTION 1 </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66719272"/>
                  </a:ext>
                </a:extLst>
              </a:tr>
              <a:tr h="1261968">
                <a:tc>
                  <a:txBody>
                    <a:bodyPr/>
                    <a:lstStyle/>
                    <a:p>
                      <a:pPr>
                        <a:lnSpc>
                          <a:spcPct val="115000"/>
                        </a:lnSpc>
                        <a:spcAft>
                          <a:spcPts val="0"/>
                        </a:spcAft>
                      </a:pPr>
                      <a:r>
                        <a:rPr lang="en-US" sz="1800">
                          <a:effectLst/>
                          <a:latin typeface="Verdana" panose="020B0604030504040204" pitchFamily="34" charset="0"/>
                          <a:ea typeface="Verdana" panose="020B0604030504040204" pitchFamily="34" charset="0"/>
                          <a:cs typeface="Verdana" panose="020B0604030504040204" pitchFamily="34" charset="0"/>
                        </a:rPr>
                        <a:t>Explain the </a:t>
                      </a:r>
                      <a:r>
                        <a:rPr lang="en-US" sz="1800" b="1">
                          <a:effectLst/>
                          <a:latin typeface="Verdana" panose="020B0604030504040204" pitchFamily="34" charset="0"/>
                          <a:ea typeface="Verdana" panose="020B0604030504040204" pitchFamily="34" charset="0"/>
                          <a:cs typeface="Verdana" panose="020B0604030504040204" pitchFamily="34" charset="0"/>
                        </a:rPr>
                        <a:t>purposes</a:t>
                      </a:r>
                      <a:r>
                        <a:rPr lang="en-US" sz="1800">
                          <a:effectLst/>
                          <a:latin typeface="Verdana" panose="020B0604030504040204" pitchFamily="34" charset="0"/>
                          <a:ea typeface="Verdana" panose="020B0604030504040204" pitchFamily="34" charset="0"/>
                          <a:cs typeface="Verdana" panose="020B0604030504040204" pitchFamily="34" charset="0"/>
                        </a:rPr>
                        <a:t> of different types of single camera production</a:t>
                      </a:r>
                      <a:endParaRPr lang="en-GB" sz="1800" kern="120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15000"/>
                        </a:lnSpc>
                        <a:spcAft>
                          <a:spcPts val="0"/>
                        </a:spcAft>
                      </a:pPr>
                      <a:r>
                        <a:rPr lang="en-US" sz="1800" b="1">
                          <a:effectLst/>
                          <a:latin typeface="Verdana" panose="020B0604030504040204" pitchFamily="34" charset="0"/>
                          <a:ea typeface="Verdana" panose="020B0604030504040204" pitchFamily="34" charset="0"/>
                          <a:cs typeface="Verdana" panose="020B0604030504040204" pitchFamily="34" charset="0"/>
                        </a:rPr>
                        <a:t>Analyse</a:t>
                      </a:r>
                      <a:r>
                        <a:rPr lang="en-US" sz="1800">
                          <a:effectLst/>
                          <a:latin typeface="Verdana" panose="020B0604030504040204" pitchFamily="34" charset="0"/>
                          <a:ea typeface="Verdana" panose="020B0604030504040204" pitchFamily="34" charset="0"/>
                          <a:cs typeface="Verdana" panose="020B0604030504040204" pitchFamily="34" charset="0"/>
                        </a:rPr>
                        <a:t> the use of</a:t>
                      </a:r>
                      <a:r>
                        <a:rPr lang="en-US" sz="1800" baseline="0">
                          <a:effectLst/>
                          <a:latin typeface="MS Mincho"/>
                          <a:ea typeface="+mn-ea"/>
                          <a:cs typeface="Verdana" panose="020B0604030504040204" pitchFamily="34" charset="0"/>
                        </a:rPr>
                        <a:t> </a:t>
                      </a:r>
                      <a:r>
                        <a:rPr lang="en-US" sz="1800">
                          <a:effectLst/>
                          <a:latin typeface="Verdana" panose="020B0604030504040204" pitchFamily="34" charset="0"/>
                          <a:ea typeface="Verdana" panose="020B0604030504040204" pitchFamily="34" charset="0"/>
                          <a:cs typeface="Verdana" panose="020B0604030504040204" pitchFamily="34" charset="0"/>
                        </a:rPr>
                        <a:t>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 within different types of single camera production. </a:t>
                      </a:r>
                      <a:r>
                        <a:rPr lang="en-GB" sz="1800">
                          <a:effectLst/>
                          <a:latin typeface="Tahoma" panose="020B0604030504040204" pitchFamily="34" charset="0"/>
                          <a:ea typeface="Tahoma" panose="020B0604030504040204" pitchFamily="34" charset="0"/>
                          <a:cs typeface="Tahoma" panose="020B0604030504040204" pitchFamily="34" charset="0"/>
                        </a:rPr>
                        <a:t> </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15000"/>
                        </a:lnSpc>
                        <a:spcAft>
                          <a:spcPts val="0"/>
                        </a:spcAft>
                      </a:pPr>
                      <a:r>
                        <a:rPr lang="en-US" sz="1800" b="1">
                          <a:effectLst/>
                          <a:latin typeface="Verdana" panose="020B0604030504040204" pitchFamily="34" charset="0"/>
                          <a:ea typeface="Verdana" panose="020B0604030504040204" pitchFamily="34" charset="0"/>
                          <a:cs typeface="Verdana" panose="020B0604030504040204" pitchFamily="34" charset="0"/>
                        </a:rPr>
                        <a:t>Evaluate</a:t>
                      </a:r>
                      <a:r>
                        <a:rPr lang="en-US" sz="1800">
                          <a:effectLst/>
                          <a:latin typeface="Verdana" panose="020B0604030504040204" pitchFamily="34" charset="0"/>
                          <a:ea typeface="Verdana" panose="020B0604030504040204" pitchFamily="34" charset="0"/>
                          <a:cs typeface="Verdana" panose="020B0604030504040204" pitchFamily="34" charset="0"/>
                        </a:rPr>
                        <a:t> detailed examples of the uses of different 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 and their </a:t>
                      </a:r>
                      <a:r>
                        <a:rPr lang="en-US" sz="1800" b="1">
                          <a:effectLst/>
                          <a:latin typeface="Verdana" panose="020B0604030504040204" pitchFamily="34" charset="0"/>
                          <a:ea typeface="Verdana" panose="020B0604030504040204" pitchFamily="34" charset="0"/>
                          <a:cs typeface="Verdana" panose="020B0604030504040204" pitchFamily="34" charset="0"/>
                        </a:rPr>
                        <a:t>effectiveness</a:t>
                      </a:r>
                      <a:r>
                        <a:rPr lang="en-US" sz="1800">
                          <a:effectLst/>
                          <a:latin typeface="Verdana" panose="020B0604030504040204" pitchFamily="34" charset="0"/>
                          <a:ea typeface="Verdana" panose="020B0604030504040204" pitchFamily="34" charset="0"/>
                          <a:cs typeface="Verdana" panose="020B0604030504040204" pitchFamily="34" charset="0"/>
                        </a:rPr>
                        <a:t> in different types of single camera production. </a:t>
                      </a:r>
                      <a:endParaRPr lang="en-GB" sz="1800">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924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PASS 2</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86707964"/>
                  </a:ext>
                </a:extLst>
              </a:tr>
              <a:tr h="194999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a:effectLst/>
                          <a:latin typeface="Verdana" panose="020B0604030504040204" pitchFamily="34" charset="0"/>
                          <a:ea typeface="Verdana" panose="020B0604030504040204" pitchFamily="34" charset="0"/>
                          <a:cs typeface="Verdana" panose="020B0604030504040204" pitchFamily="34" charset="0"/>
                        </a:rPr>
                        <a:t>Explain the use of</a:t>
                      </a:r>
                      <a:r>
                        <a:rPr lang="en-US" sz="1800" baseline="0">
                          <a:effectLst/>
                          <a:latin typeface="MS Mincho"/>
                          <a:ea typeface="+mn-ea"/>
                          <a:cs typeface="Verdana" panose="020B0604030504040204" pitchFamily="34" charset="0"/>
                        </a:rPr>
                        <a:t> </a:t>
                      </a:r>
                      <a:r>
                        <a:rPr lang="en-US" sz="1800">
                          <a:effectLst/>
                          <a:latin typeface="Verdana" panose="020B0604030504040204" pitchFamily="34" charset="0"/>
                          <a:ea typeface="Verdana" panose="020B0604030504040204" pitchFamily="34" charset="0"/>
                          <a:cs typeface="Verdana" panose="020B0604030504040204" pitchFamily="34" charset="0"/>
                        </a:rPr>
                        <a:t>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a:t>
                      </a:r>
                      <a:endParaRPr lang="en-GB" sz="1800" b="1">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72404701"/>
                  </a:ext>
                </a:extLst>
              </a:tr>
            </a:tbl>
          </a:graphicData>
        </a:graphic>
      </p:graphicFrame>
      <p:sp>
        <p:nvSpPr>
          <p:cNvPr id="24597" name="TextBox 2">
            <a:extLst>
              <a:ext uri="{FF2B5EF4-FFF2-40B4-BE49-F238E27FC236}">
                <a16:creationId xmlns:a16="http://schemas.microsoft.com/office/drawing/2014/main" id="{6B8C712E-48A0-2B4E-9E2A-947A19A13778}"/>
              </a:ext>
            </a:extLst>
          </p:cNvPr>
          <p:cNvSpPr txBox="1">
            <a:spLocks noChangeArrowheads="1"/>
          </p:cNvSpPr>
          <p:nvPr/>
        </p:nvSpPr>
        <p:spPr bwMode="auto">
          <a:xfrm>
            <a:off x="1974851" y="5738813"/>
            <a:ext cx="402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a:hlinkClick r:id="rId2" action="ppaction://hlinkfile"/>
              </a:rPr>
              <a:t>Assignment Sheet </a:t>
            </a:r>
            <a:endParaRPr lang="en-GB" altLang="en-US"/>
          </a:p>
        </p:txBody>
      </p:sp>
    </p:spTree>
    <p:extLst>
      <p:ext uri="{BB962C8B-B14F-4D97-AF65-F5344CB8AC3E}">
        <p14:creationId xmlns:p14="http://schemas.microsoft.com/office/powerpoint/2010/main" val="29286787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Learning Aim A: Platforms and Advantages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55249202"/>
              </p:ext>
            </p:extLst>
          </p:nvPr>
        </p:nvGraphicFramePr>
        <p:xfrm>
          <a:off x="608523" y="2074984"/>
          <a:ext cx="10731829" cy="4202726"/>
        </p:xfrm>
        <a:graphic>
          <a:graphicData uri="http://schemas.openxmlformats.org/drawingml/2006/table">
            <a:tbl>
              <a:tblPr firstRow="1" firstCol="1" bandRow="1">
                <a:tableStyleId>{5C22544A-7EE6-4342-B048-85BDC9FD1C3A}</a:tableStyleId>
              </a:tblPr>
              <a:tblGrid>
                <a:gridCol w="1317685">
                  <a:extLst>
                    <a:ext uri="{9D8B030D-6E8A-4147-A177-3AD203B41FA5}">
                      <a16:colId xmlns:a16="http://schemas.microsoft.com/office/drawing/2014/main" val="606361004"/>
                    </a:ext>
                  </a:extLst>
                </a:gridCol>
                <a:gridCol w="1892618">
                  <a:extLst>
                    <a:ext uri="{9D8B030D-6E8A-4147-A177-3AD203B41FA5}">
                      <a16:colId xmlns:a16="http://schemas.microsoft.com/office/drawing/2014/main" val="1591786911"/>
                    </a:ext>
                  </a:extLst>
                </a:gridCol>
                <a:gridCol w="1892618">
                  <a:extLst>
                    <a:ext uri="{9D8B030D-6E8A-4147-A177-3AD203B41FA5}">
                      <a16:colId xmlns:a16="http://schemas.microsoft.com/office/drawing/2014/main" val="1325286416"/>
                    </a:ext>
                  </a:extLst>
                </a:gridCol>
                <a:gridCol w="1892618">
                  <a:extLst>
                    <a:ext uri="{9D8B030D-6E8A-4147-A177-3AD203B41FA5}">
                      <a16:colId xmlns:a16="http://schemas.microsoft.com/office/drawing/2014/main" val="3846497403"/>
                    </a:ext>
                  </a:extLst>
                </a:gridCol>
                <a:gridCol w="3736290">
                  <a:extLst>
                    <a:ext uri="{9D8B030D-6E8A-4147-A177-3AD203B41FA5}">
                      <a16:colId xmlns:a16="http://schemas.microsoft.com/office/drawing/2014/main" val="1912513678"/>
                    </a:ext>
                  </a:extLst>
                </a:gridCol>
              </a:tblGrid>
              <a:tr h="422242">
                <a:tc>
                  <a:txBody>
                    <a:bodyPr/>
                    <a:lstStyle/>
                    <a:p>
                      <a:pPr>
                        <a:spcAft>
                          <a:spcPts val="0"/>
                        </a:spcAft>
                      </a:pPr>
                      <a:r>
                        <a:rPr lang="en-GB" sz="1600">
                          <a:effectLst/>
                        </a:rPr>
                        <a:t>Type of SCP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a:effectLst/>
                        </a:rPr>
                        <a:t>Platforms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Advantages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Disadvantages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Examples &amp; Techniques used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72835595"/>
                  </a:ext>
                </a:extLst>
              </a:tr>
              <a:tr h="945121">
                <a:tc>
                  <a:txBody>
                    <a:bodyPr/>
                    <a:lstStyle/>
                    <a:p>
                      <a:pPr>
                        <a:spcAft>
                          <a:spcPts val="0"/>
                        </a:spcAft>
                      </a:pPr>
                      <a:r>
                        <a:rPr lang="en-GB" sz="1600">
                          <a:effectLst/>
                        </a:rPr>
                        <a:t>TV Drama / comedy / soap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518125678"/>
                  </a:ext>
                </a:extLst>
              </a:tr>
              <a:tr h="630081">
                <a:tc>
                  <a:txBody>
                    <a:bodyPr/>
                    <a:lstStyle/>
                    <a:p>
                      <a:pPr>
                        <a:spcAft>
                          <a:spcPts val="0"/>
                        </a:spcAft>
                      </a:pPr>
                      <a:r>
                        <a:rPr lang="en-GB" sz="1600">
                          <a:effectLst/>
                        </a:rPr>
                        <a:t>Documentary</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667493894"/>
                  </a:ext>
                </a:extLst>
              </a:tr>
              <a:tr h="315040">
                <a:tc>
                  <a:txBody>
                    <a:bodyPr/>
                    <a:lstStyle/>
                    <a:p>
                      <a:pPr>
                        <a:spcAft>
                          <a:spcPts val="0"/>
                        </a:spcAft>
                      </a:pPr>
                      <a:r>
                        <a:rPr lang="en-GB" sz="1600">
                          <a:effectLst/>
                        </a:rPr>
                        <a:t>Adverts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246415149"/>
                  </a:ext>
                </a:extLst>
              </a:tr>
              <a:tr h="945121">
                <a:tc>
                  <a:txBody>
                    <a:bodyPr/>
                    <a:lstStyle/>
                    <a:p>
                      <a:pPr>
                        <a:spcAft>
                          <a:spcPts val="0"/>
                        </a:spcAft>
                      </a:pPr>
                      <a:r>
                        <a:rPr lang="en-GB" sz="1600">
                          <a:effectLst/>
                        </a:rPr>
                        <a:t>Corporate / promotional video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09461767"/>
                  </a:ext>
                </a:extLst>
              </a:tr>
              <a:tr h="945121">
                <a:tc>
                  <a:txBody>
                    <a:bodyPr/>
                    <a:lstStyle/>
                    <a:p>
                      <a:pPr>
                        <a:spcAft>
                          <a:spcPts val="0"/>
                        </a:spcAft>
                      </a:pPr>
                      <a:r>
                        <a:rPr lang="en-GB" sz="1600">
                          <a:effectLst/>
                        </a:rPr>
                        <a:t>Narrative-based music video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rPr>
                        <a:t> </a:t>
                      </a:r>
                    </a:p>
                    <a:p>
                      <a:pPr>
                        <a:spcAft>
                          <a:spcPts val="0"/>
                        </a:spcAft>
                      </a:pPr>
                      <a:r>
                        <a:rPr lang="en-GB" sz="1600">
                          <a:effectLst/>
                        </a:rPr>
                        <a:t> </a:t>
                      </a:r>
                    </a:p>
                    <a:p>
                      <a:pPr>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083430013"/>
                  </a:ext>
                </a:extLst>
              </a:tr>
            </a:tbl>
          </a:graphicData>
        </a:graphic>
      </p:graphicFrame>
    </p:spTree>
    <p:extLst>
      <p:ext uri="{BB962C8B-B14F-4D97-AF65-F5344CB8AC3E}">
        <p14:creationId xmlns:p14="http://schemas.microsoft.com/office/powerpoint/2010/main" val="24204808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UNIT 20 LA A TASK: PLATFORMS AND ADVANTAGES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97748061"/>
              </p:ext>
            </p:extLst>
          </p:nvPr>
        </p:nvGraphicFramePr>
        <p:xfrm>
          <a:off x="608523" y="1918653"/>
          <a:ext cx="10731829" cy="4757919"/>
        </p:xfrm>
        <a:graphic>
          <a:graphicData uri="http://schemas.openxmlformats.org/drawingml/2006/table">
            <a:tbl>
              <a:tblPr firstRow="1" firstCol="1" bandRow="1">
                <a:tableStyleId>{5C22544A-7EE6-4342-B048-85BDC9FD1C3A}</a:tableStyleId>
              </a:tblPr>
              <a:tblGrid>
                <a:gridCol w="1317685">
                  <a:extLst>
                    <a:ext uri="{9D8B030D-6E8A-4147-A177-3AD203B41FA5}">
                      <a16:colId xmlns:a16="http://schemas.microsoft.com/office/drawing/2014/main" val="2308839385"/>
                    </a:ext>
                  </a:extLst>
                </a:gridCol>
                <a:gridCol w="1892618">
                  <a:extLst>
                    <a:ext uri="{9D8B030D-6E8A-4147-A177-3AD203B41FA5}">
                      <a16:colId xmlns:a16="http://schemas.microsoft.com/office/drawing/2014/main" val="2307836297"/>
                    </a:ext>
                  </a:extLst>
                </a:gridCol>
                <a:gridCol w="1892618">
                  <a:extLst>
                    <a:ext uri="{9D8B030D-6E8A-4147-A177-3AD203B41FA5}">
                      <a16:colId xmlns:a16="http://schemas.microsoft.com/office/drawing/2014/main" val="3173032560"/>
                    </a:ext>
                  </a:extLst>
                </a:gridCol>
                <a:gridCol w="1892618">
                  <a:extLst>
                    <a:ext uri="{9D8B030D-6E8A-4147-A177-3AD203B41FA5}">
                      <a16:colId xmlns:a16="http://schemas.microsoft.com/office/drawing/2014/main" val="1790551987"/>
                    </a:ext>
                  </a:extLst>
                </a:gridCol>
                <a:gridCol w="3736290">
                  <a:extLst>
                    <a:ext uri="{9D8B030D-6E8A-4147-A177-3AD203B41FA5}">
                      <a16:colId xmlns:a16="http://schemas.microsoft.com/office/drawing/2014/main" val="183429617"/>
                    </a:ext>
                  </a:extLst>
                </a:gridCol>
              </a:tblGrid>
              <a:tr h="214956">
                <a:tc>
                  <a:txBody>
                    <a:bodyPr/>
                    <a:lstStyle/>
                    <a:p>
                      <a:pPr>
                        <a:spcAft>
                          <a:spcPts val="0"/>
                        </a:spcAft>
                      </a:pPr>
                      <a:r>
                        <a:rPr lang="en-GB" sz="1600">
                          <a:effectLst/>
                        </a:rPr>
                        <a:t>Type of SCP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tc>
                <a:tc>
                  <a:txBody>
                    <a:bodyPr/>
                    <a:lstStyle/>
                    <a:p>
                      <a:pPr>
                        <a:spcAft>
                          <a:spcPts val="0"/>
                        </a:spcAft>
                      </a:pPr>
                      <a:r>
                        <a:rPr lang="en-GB" sz="1600">
                          <a:effectLst/>
                        </a:rPr>
                        <a:t>Platforms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Advantages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Disadvantages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Examples &amp; Techniques used</a:t>
                      </a:r>
                      <a:endParaRPr lang="en-GB" sz="1200">
                        <a:solidFill>
                          <a:srgbClr val="252525"/>
                        </a:solidFill>
                        <a:effectLst/>
                        <a:latin typeface="Helvetica" pitchFamily="50"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1076727"/>
                  </a:ext>
                </a:extLst>
              </a:tr>
              <a:tr h="4514079">
                <a:tc>
                  <a:txBody>
                    <a:bodyPr/>
                    <a:lstStyle/>
                    <a:p>
                      <a:pPr>
                        <a:spcAft>
                          <a:spcPts val="0"/>
                        </a:spcAft>
                      </a:pPr>
                      <a:r>
                        <a:rPr lang="en-GB" sz="1600">
                          <a:effectLst/>
                        </a:rPr>
                        <a:t>Corporate / promotional video</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R w="19050" cap="flat" cmpd="sng" algn="ctr">
                      <a:solidFill>
                        <a:schemeClr val="accent1"/>
                      </a:solidFill>
                      <a:prstDash val="solid"/>
                      <a:round/>
                      <a:headEnd type="none" w="med" len="med"/>
                      <a:tailEnd type="none" w="med" len="med"/>
                    </a:lnR>
                  </a:tcPr>
                </a:tc>
                <a:tc>
                  <a:txBody>
                    <a:bodyPr/>
                    <a:lstStyle/>
                    <a:p>
                      <a:pPr marL="285750" lvl="0" indent="-285750">
                        <a:spcAft>
                          <a:spcPts val="0"/>
                        </a:spcAft>
                        <a:buFont typeface="Arial" panose="020B0604020202020204" pitchFamily="34" charset="0"/>
                        <a:buChar char="•"/>
                      </a:pPr>
                      <a:r>
                        <a:rPr lang="en-GB" sz="1400">
                          <a:effectLst/>
                        </a:rPr>
                        <a:t>Trade-shows</a:t>
                      </a:r>
                    </a:p>
                    <a:p>
                      <a:pPr marL="285750" lvl="0" indent="-285750">
                        <a:spcAft>
                          <a:spcPts val="0"/>
                        </a:spcAft>
                        <a:buFont typeface="Arial" panose="020B0604020202020204" pitchFamily="34" charset="0"/>
                        <a:buChar char="•"/>
                      </a:pPr>
                      <a:r>
                        <a:rPr lang="en-GB" sz="1400">
                          <a:effectLst/>
                        </a:rPr>
                        <a:t>Conferences</a:t>
                      </a:r>
                    </a:p>
                    <a:p>
                      <a:pPr marL="285750" lvl="0" indent="-285750">
                        <a:spcAft>
                          <a:spcPts val="0"/>
                        </a:spcAft>
                        <a:buFont typeface="Arial" panose="020B0604020202020204" pitchFamily="34" charset="0"/>
                        <a:buChar char="•"/>
                      </a:pPr>
                      <a:r>
                        <a:rPr lang="en-GB" sz="1400">
                          <a:effectLst/>
                        </a:rPr>
                        <a:t>Internet; corporate websites / social media channels</a:t>
                      </a:r>
                    </a:p>
                    <a:p>
                      <a:pPr marL="285750" lvl="0" indent="-285750">
                        <a:spcAft>
                          <a:spcPts val="0"/>
                        </a:spcAft>
                        <a:buFont typeface="Arial" panose="020B0604020202020204" pitchFamily="34" charset="0"/>
                        <a:buChar char="•"/>
                      </a:pPr>
                      <a:r>
                        <a:rPr lang="en-GB" sz="1400">
                          <a:effectLst/>
                        </a:rPr>
                        <a:t>Waiting rooms and lobbies</a:t>
                      </a:r>
                    </a:p>
                    <a:p>
                      <a:pPr marL="285750" lvl="0" indent="-285750">
                        <a:spcAft>
                          <a:spcPts val="0"/>
                        </a:spcAft>
                        <a:buFont typeface="Arial" panose="020B0604020202020204" pitchFamily="34" charset="0"/>
                        <a:buChar char="•"/>
                      </a:pPr>
                      <a:r>
                        <a:rPr lang="en-GB" sz="1400">
                          <a:effectLst/>
                        </a:rPr>
                        <a:t>You-tube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285750" lvl="0" indent="-285750">
                        <a:spcAft>
                          <a:spcPts val="0"/>
                        </a:spcAft>
                        <a:buFont typeface="Arial" panose="020B0604020202020204" pitchFamily="34" charset="0"/>
                        <a:buChar char="•"/>
                      </a:pPr>
                      <a:r>
                        <a:rPr lang="en-GB" sz="1400">
                          <a:effectLst/>
                        </a:rPr>
                        <a:t>Relatively cheap; only requires one camera operator</a:t>
                      </a:r>
                    </a:p>
                    <a:p>
                      <a:pPr marL="285750" lvl="0" indent="-285750">
                        <a:spcAft>
                          <a:spcPts val="0"/>
                        </a:spcAft>
                        <a:buFont typeface="Arial" panose="020B0604020202020204" pitchFamily="34" charset="0"/>
                        <a:buChar char="•"/>
                      </a:pPr>
                      <a:r>
                        <a:rPr lang="en-GB" sz="1400">
                          <a:effectLst/>
                        </a:rPr>
                        <a:t>Generally formulaic and easy to access</a:t>
                      </a:r>
                    </a:p>
                    <a:p>
                      <a:pPr marL="285750" lvl="0" indent="-285750">
                        <a:spcAft>
                          <a:spcPts val="0"/>
                        </a:spcAft>
                        <a:buFont typeface="Arial" panose="020B0604020202020204" pitchFamily="34" charset="0"/>
                        <a:buChar char="•"/>
                      </a:pPr>
                      <a:r>
                        <a:rPr lang="en-GB" sz="1400">
                          <a:effectLst/>
                        </a:rPr>
                        <a:t>Working with non-professional actors</a:t>
                      </a:r>
                    </a:p>
                    <a:p>
                      <a:pPr marL="285750" lvl="0" indent="-285750">
                        <a:spcAft>
                          <a:spcPts val="0"/>
                        </a:spcAft>
                        <a:buFont typeface="Arial" panose="020B0604020202020204" pitchFamily="34" charset="0"/>
                        <a:buChar char="•"/>
                      </a:pPr>
                      <a:r>
                        <a:rPr lang="en-GB" sz="1400">
                          <a:effectLst/>
                        </a:rPr>
                        <a:t>A small single camera set-up may be less intimidating.</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285750" lvl="0" indent="-285750">
                        <a:spcAft>
                          <a:spcPts val="0"/>
                        </a:spcAft>
                        <a:buFont typeface="Arial" panose="020B0604020202020204" pitchFamily="34" charset="0"/>
                        <a:buChar char="•"/>
                      </a:pPr>
                      <a:r>
                        <a:rPr lang="en-GB" sz="1400">
                          <a:effectLst/>
                        </a:rPr>
                        <a:t>More time consuming to re-shoot for different angels.</a:t>
                      </a:r>
                    </a:p>
                    <a:p>
                      <a:pPr marL="285750" lvl="0" indent="-285750">
                        <a:spcAft>
                          <a:spcPts val="0"/>
                        </a:spcAft>
                        <a:buFont typeface="Arial" panose="020B0604020202020204" pitchFamily="34" charset="0"/>
                        <a:buChar char="•"/>
                      </a:pPr>
                      <a:r>
                        <a:rPr lang="en-GB" sz="1400">
                          <a:effectLst/>
                        </a:rPr>
                        <a:t>Small crew allows plenty of flexibility regarding ‘coverage’</a:t>
                      </a:r>
                    </a:p>
                    <a:p>
                      <a:pPr marL="285750" lvl="0" indent="-285750">
                        <a:spcAft>
                          <a:spcPts val="0"/>
                        </a:spcAft>
                        <a:buFont typeface="Arial" panose="020B0604020202020204" pitchFamily="34" charset="0"/>
                        <a:buChar char="•"/>
                      </a:pPr>
                      <a:r>
                        <a:rPr lang="en-GB" sz="1400">
                          <a:effectLst/>
                        </a:rPr>
                        <a:t>More control over lighting and blocking the scene</a:t>
                      </a:r>
                    </a:p>
                    <a:p>
                      <a:pPr>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spcAft>
                          <a:spcPts val="0"/>
                        </a:spcAft>
                      </a:pPr>
                      <a:r>
                        <a:rPr lang="en-GB" sz="1600">
                          <a:effectLst/>
                          <a:hlinkClick r:id="rId2"/>
                        </a:rPr>
                        <a:t>Frontier Corporate Video 2014</a:t>
                      </a:r>
                      <a:endParaRPr lang="en-GB" sz="1600">
                        <a:effectLst/>
                      </a:endParaRPr>
                    </a:p>
                    <a:p>
                      <a:pPr marL="342900" lvl="0" indent="-342900">
                        <a:spcAft>
                          <a:spcPts val="0"/>
                        </a:spcAft>
                        <a:buFont typeface="Calibri" panose="020F0502020204030204" pitchFamily="34" charset="0"/>
                        <a:buChar char="-"/>
                      </a:pPr>
                      <a:r>
                        <a:rPr lang="en-GB" sz="1400">
                          <a:effectLst/>
                        </a:rPr>
                        <a:t>Lots of static talking head shots of a diverse range of people.  Direct address to camera emphasises sincerity of company and employees.</a:t>
                      </a:r>
                    </a:p>
                    <a:p>
                      <a:pPr marL="342900" lvl="0" indent="-342900">
                        <a:spcAft>
                          <a:spcPts val="0"/>
                        </a:spcAft>
                        <a:buFont typeface="Calibri" panose="020F0502020204030204" pitchFamily="34" charset="0"/>
                        <a:buChar char="-"/>
                      </a:pPr>
                      <a:r>
                        <a:rPr lang="en-GB" sz="1400">
                          <a:effectLst/>
                        </a:rPr>
                        <a:t>Interviews with staff provide corporate agenda; community /team/ importance of team / comfort etc.</a:t>
                      </a:r>
                    </a:p>
                    <a:p>
                      <a:pPr marL="342900" lvl="0" indent="-342900">
                        <a:spcAft>
                          <a:spcPts val="0"/>
                        </a:spcAft>
                        <a:buFont typeface="Calibri" panose="020F0502020204030204" pitchFamily="34" charset="0"/>
                        <a:buChar char="-"/>
                      </a:pPr>
                      <a:r>
                        <a:rPr lang="en-GB" sz="1400">
                          <a:effectLst/>
                        </a:rPr>
                        <a:t>Simplicity of techniques allow audience to focus on content rather than style.</a:t>
                      </a:r>
                    </a:p>
                    <a:p>
                      <a:pPr marL="342900" lvl="0" indent="-342900">
                        <a:spcAft>
                          <a:spcPts val="0"/>
                        </a:spcAft>
                        <a:buFont typeface="Calibri" panose="020F0502020204030204" pitchFamily="34" charset="0"/>
                        <a:buChar char="-"/>
                      </a:pPr>
                      <a:r>
                        <a:rPr lang="en-GB" sz="1400">
                          <a:effectLst/>
                        </a:rPr>
                        <a:t>Time-lapse shots used to condense time frame.</a:t>
                      </a:r>
                    </a:p>
                    <a:p>
                      <a:pPr marL="342900" lvl="0" indent="-342900">
                        <a:spcAft>
                          <a:spcPts val="0"/>
                        </a:spcAft>
                        <a:buFont typeface="Calibri" panose="020F0502020204030204" pitchFamily="34" charset="0"/>
                        <a:buChar char="-"/>
                      </a:pPr>
                      <a:r>
                        <a:rPr lang="en-GB" sz="1400">
                          <a:effectLst/>
                        </a:rPr>
                        <a:t>Moving camera – smooth tracking shots to product – designed to be aesthetically pleasing and slick.</a:t>
                      </a:r>
                    </a:p>
                    <a:p>
                      <a:pPr marL="342900" lvl="0" indent="-342900">
                        <a:spcAft>
                          <a:spcPts val="0"/>
                        </a:spcAft>
                        <a:buFont typeface="Calibri" panose="020F0502020204030204" pitchFamily="34" charset="0"/>
                        <a:buChar char="-"/>
                      </a:pPr>
                      <a:r>
                        <a:rPr lang="en-GB" sz="1400">
                          <a:effectLst/>
                        </a:rPr>
                        <a:t>Corporate branding included throughout, including inter-title cards (corporate font and logo).</a:t>
                      </a:r>
                    </a:p>
                    <a:p>
                      <a:pPr marL="342900" lvl="0" indent="-342900">
                        <a:spcAft>
                          <a:spcPts val="0"/>
                        </a:spcAft>
                        <a:buFont typeface="Calibri" panose="020F0502020204030204" pitchFamily="34" charset="0"/>
                        <a:buChar char="-"/>
                      </a:pPr>
                      <a:r>
                        <a:rPr lang="en-GB" sz="1400">
                          <a:effectLst/>
                        </a:rPr>
                        <a:t>Motivational non-diegetic music provides a sound-bed</a:t>
                      </a:r>
                    </a:p>
                    <a:p>
                      <a:pPr>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13111590"/>
                  </a:ext>
                </a:extLst>
              </a:tr>
            </a:tbl>
          </a:graphicData>
        </a:graphic>
      </p:graphicFrame>
    </p:spTree>
    <p:extLst>
      <p:ext uri="{BB962C8B-B14F-4D97-AF65-F5344CB8AC3E}">
        <p14:creationId xmlns:p14="http://schemas.microsoft.com/office/powerpoint/2010/main" val="227526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PLATFORMS AND ADVANTAGES: Analysis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75726584"/>
              </p:ext>
            </p:extLst>
          </p:nvPr>
        </p:nvGraphicFramePr>
        <p:xfrm>
          <a:off x="608523" y="1918653"/>
          <a:ext cx="10731829" cy="4757919"/>
        </p:xfrm>
        <a:graphic>
          <a:graphicData uri="http://schemas.openxmlformats.org/drawingml/2006/table">
            <a:tbl>
              <a:tblPr firstRow="1" firstCol="1" bandRow="1">
                <a:tableStyleId>{5C22544A-7EE6-4342-B048-85BDC9FD1C3A}</a:tableStyleId>
              </a:tblPr>
              <a:tblGrid>
                <a:gridCol w="1317685">
                  <a:extLst>
                    <a:ext uri="{9D8B030D-6E8A-4147-A177-3AD203B41FA5}">
                      <a16:colId xmlns:a16="http://schemas.microsoft.com/office/drawing/2014/main" val="2308839385"/>
                    </a:ext>
                  </a:extLst>
                </a:gridCol>
                <a:gridCol w="1892618">
                  <a:extLst>
                    <a:ext uri="{9D8B030D-6E8A-4147-A177-3AD203B41FA5}">
                      <a16:colId xmlns:a16="http://schemas.microsoft.com/office/drawing/2014/main" val="2307836297"/>
                    </a:ext>
                  </a:extLst>
                </a:gridCol>
                <a:gridCol w="1892618">
                  <a:extLst>
                    <a:ext uri="{9D8B030D-6E8A-4147-A177-3AD203B41FA5}">
                      <a16:colId xmlns:a16="http://schemas.microsoft.com/office/drawing/2014/main" val="3173032560"/>
                    </a:ext>
                  </a:extLst>
                </a:gridCol>
                <a:gridCol w="1892618">
                  <a:extLst>
                    <a:ext uri="{9D8B030D-6E8A-4147-A177-3AD203B41FA5}">
                      <a16:colId xmlns:a16="http://schemas.microsoft.com/office/drawing/2014/main" val="1790551987"/>
                    </a:ext>
                  </a:extLst>
                </a:gridCol>
                <a:gridCol w="3736290">
                  <a:extLst>
                    <a:ext uri="{9D8B030D-6E8A-4147-A177-3AD203B41FA5}">
                      <a16:colId xmlns:a16="http://schemas.microsoft.com/office/drawing/2014/main" val="183429617"/>
                    </a:ext>
                  </a:extLst>
                </a:gridCol>
              </a:tblGrid>
              <a:tr h="214956">
                <a:tc>
                  <a:txBody>
                    <a:bodyPr/>
                    <a:lstStyle/>
                    <a:p>
                      <a:pPr>
                        <a:spcAft>
                          <a:spcPts val="0"/>
                        </a:spcAft>
                      </a:pPr>
                      <a:r>
                        <a:rPr lang="en-GB" sz="1600">
                          <a:effectLst/>
                        </a:rPr>
                        <a:t>Type of SCP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tc>
                <a:tc>
                  <a:txBody>
                    <a:bodyPr/>
                    <a:lstStyle/>
                    <a:p>
                      <a:pPr>
                        <a:spcAft>
                          <a:spcPts val="0"/>
                        </a:spcAft>
                      </a:pPr>
                      <a:r>
                        <a:rPr lang="en-GB" sz="1600">
                          <a:effectLst/>
                        </a:rPr>
                        <a:t>Platforms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Advantages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Disadvantages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Examples &amp; Techniques used</a:t>
                      </a:r>
                      <a:endParaRPr lang="en-GB" sz="1200">
                        <a:solidFill>
                          <a:srgbClr val="252525"/>
                        </a:solidFill>
                        <a:effectLst/>
                        <a:latin typeface="Helvetica" pitchFamily="50"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1076727"/>
                  </a:ext>
                </a:extLst>
              </a:tr>
              <a:tr h="4514079">
                <a:tc>
                  <a:txBody>
                    <a:bodyPr/>
                    <a:lstStyle/>
                    <a:p>
                      <a:pPr>
                        <a:spcAft>
                          <a:spcPts val="0"/>
                        </a:spcAft>
                      </a:pPr>
                      <a:r>
                        <a:rPr lang="en-GB" sz="1600">
                          <a:effectLst/>
                        </a:rPr>
                        <a:t>TV Drama / comedy / soap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R w="19050" cap="flat" cmpd="sng" algn="ctr">
                      <a:solidFill>
                        <a:schemeClr val="accent1"/>
                      </a:solidFill>
                      <a:prstDash val="solid"/>
                      <a:round/>
                      <a:headEnd type="none" w="med" len="med"/>
                      <a:tailEnd type="none" w="med" len="med"/>
                    </a:lnR>
                  </a:tcPr>
                </a:tc>
                <a:tc>
                  <a:txBody>
                    <a:bodyPr/>
                    <a:lstStyle/>
                    <a:p>
                      <a:pPr marL="285750" lvl="0" indent="-285750">
                        <a:spcAft>
                          <a:spcPts val="0"/>
                        </a:spcAft>
                        <a:buFont typeface="Arial" panose="020B0604020202020204" pitchFamily="34" charset="0"/>
                        <a:buChar char="•"/>
                      </a:pPr>
                      <a:r>
                        <a:rPr lang="en-GB" sz="1400">
                          <a:effectLst/>
                        </a:rPr>
                        <a:t>Channel 4</a:t>
                      </a:r>
                    </a:p>
                    <a:p>
                      <a:pPr marL="285750" lvl="0" indent="-285750">
                        <a:spcAft>
                          <a:spcPts val="0"/>
                        </a:spcAft>
                        <a:buFont typeface="Arial" panose="020B0604020202020204" pitchFamily="34" charset="0"/>
                        <a:buChar char="•"/>
                      </a:pPr>
                      <a:r>
                        <a:rPr lang="en-GB" sz="1400">
                          <a:effectLst/>
                        </a:rPr>
                        <a:t>Channel 4OD App</a:t>
                      </a:r>
                    </a:p>
                    <a:p>
                      <a:pPr marL="285750" lvl="0" indent="-285750">
                        <a:spcAft>
                          <a:spcPts val="0"/>
                        </a:spcAft>
                        <a:buFont typeface="Arial" panose="020B0604020202020204" pitchFamily="34" charset="0"/>
                        <a:buChar char="•"/>
                      </a:pPr>
                      <a:r>
                        <a:rPr lang="en-GB" sz="1400">
                          <a:effectLst/>
                        </a:rPr>
                        <a:t>Amazon Prime</a:t>
                      </a:r>
                    </a:p>
                    <a:p>
                      <a:pPr marL="285750" lvl="0" indent="-285750">
                        <a:spcAft>
                          <a:spcPts val="0"/>
                        </a:spcAft>
                        <a:buFont typeface="Arial" panose="020B0604020202020204" pitchFamily="34" charset="0"/>
                        <a:buChar char="•"/>
                      </a:pPr>
                      <a:r>
                        <a:rPr lang="en-GB" sz="1400" err="1">
                          <a:effectLst/>
                          <a:latin typeface="Calibri" panose="020F0502020204030204" pitchFamily="34" charset="0"/>
                          <a:ea typeface="Calibri" panose="020F0502020204030204" pitchFamily="34" charset="0"/>
                          <a:cs typeface="Times New Roman" panose="02020603050405020304" pitchFamily="18" charset="0"/>
                        </a:rPr>
                        <a:t>Youtube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lvl="0" indent="0">
                        <a:spcAft>
                          <a:spcPts val="0"/>
                        </a:spcAft>
                        <a:buFont typeface="Arial" panose="020B0604020202020204" pitchFamily="34" charset="0"/>
                        <a:buNone/>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hlinkClick r:id="rId2"/>
                        </a:rPr>
                        <a:t>Spaced</a:t>
                      </a:r>
                      <a:r>
                        <a:rPr lang="en-GB" sz="1400">
                          <a:effectLst/>
                          <a:latin typeface="Calibri" panose="020F0502020204030204" pitchFamily="34" charset="0"/>
                          <a:ea typeface="Calibri" panose="020F0502020204030204" pitchFamily="34" charset="0"/>
                          <a:cs typeface="Times New Roman" panose="02020603050405020304" pitchFamily="18" charset="0"/>
                        </a:rPr>
                        <a:t>, Season 2 Ep 5</a:t>
                      </a:r>
                    </a:p>
                    <a:p>
                      <a:pPr>
                        <a:spcAft>
                          <a:spcPts val="0"/>
                        </a:spcAft>
                      </a:pP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13111590"/>
                  </a:ext>
                </a:extLst>
              </a:tr>
            </a:tbl>
          </a:graphicData>
        </a:graphic>
      </p:graphicFrame>
    </p:spTree>
    <p:extLst>
      <p:ext uri="{BB962C8B-B14F-4D97-AF65-F5344CB8AC3E}">
        <p14:creationId xmlns:p14="http://schemas.microsoft.com/office/powerpoint/2010/main" val="3799363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PLATFORMS AND ADVANTAGES: Class Analysis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27157381"/>
              </p:ext>
            </p:extLst>
          </p:nvPr>
        </p:nvGraphicFramePr>
        <p:xfrm>
          <a:off x="608523" y="1918653"/>
          <a:ext cx="10731829" cy="4757919"/>
        </p:xfrm>
        <a:graphic>
          <a:graphicData uri="http://schemas.openxmlformats.org/drawingml/2006/table">
            <a:tbl>
              <a:tblPr firstRow="1" firstCol="1" bandRow="1">
                <a:tableStyleId>{5C22544A-7EE6-4342-B048-85BDC9FD1C3A}</a:tableStyleId>
              </a:tblPr>
              <a:tblGrid>
                <a:gridCol w="1317685">
                  <a:extLst>
                    <a:ext uri="{9D8B030D-6E8A-4147-A177-3AD203B41FA5}">
                      <a16:colId xmlns:a16="http://schemas.microsoft.com/office/drawing/2014/main" val="2308839385"/>
                    </a:ext>
                  </a:extLst>
                </a:gridCol>
                <a:gridCol w="1892618">
                  <a:extLst>
                    <a:ext uri="{9D8B030D-6E8A-4147-A177-3AD203B41FA5}">
                      <a16:colId xmlns:a16="http://schemas.microsoft.com/office/drawing/2014/main" val="2307836297"/>
                    </a:ext>
                  </a:extLst>
                </a:gridCol>
                <a:gridCol w="1892618">
                  <a:extLst>
                    <a:ext uri="{9D8B030D-6E8A-4147-A177-3AD203B41FA5}">
                      <a16:colId xmlns:a16="http://schemas.microsoft.com/office/drawing/2014/main" val="3173032560"/>
                    </a:ext>
                  </a:extLst>
                </a:gridCol>
                <a:gridCol w="1892618">
                  <a:extLst>
                    <a:ext uri="{9D8B030D-6E8A-4147-A177-3AD203B41FA5}">
                      <a16:colId xmlns:a16="http://schemas.microsoft.com/office/drawing/2014/main" val="1790551987"/>
                    </a:ext>
                  </a:extLst>
                </a:gridCol>
                <a:gridCol w="3736290">
                  <a:extLst>
                    <a:ext uri="{9D8B030D-6E8A-4147-A177-3AD203B41FA5}">
                      <a16:colId xmlns:a16="http://schemas.microsoft.com/office/drawing/2014/main" val="183429617"/>
                    </a:ext>
                  </a:extLst>
                </a:gridCol>
              </a:tblGrid>
              <a:tr h="214956">
                <a:tc>
                  <a:txBody>
                    <a:bodyPr/>
                    <a:lstStyle/>
                    <a:p>
                      <a:pPr>
                        <a:spcAft>
                          <a:spcPts val="0"/>
                        </a:spcAft>
                      </a:pPr>
                      <a:r>
                        <a:rPr lang="en-GB" sz="1600">
                          <a:effectLst/>
                        </a:rPr>
                        <a:t>Type of SCP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tc>
                <a:tc>
                  <a:txBody>
                    <a:bodyPr/>
                    <a:lstStyle/>
                    <a:p>
                      <a:pPr>
                        <a:spcAft>
                          <a:spcPts val="0"/>
                        </a:spcAft>
                      </a:pPr>
                      <a:r>
                        <a:rPr lang="en-GB" sz="1600">
                          <a:effectLst/>
                        </a:rPr>
                        <a:t>Platforms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Advantages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Disadvantages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Examples &amp; Techniques used</a:t>
                      </a:r>
                      <a:endParaRPr lang="en-GB" sz="1200">
                        <a:solidFill>
                          <a:srgbClr val="252525"/>
                        </a:solidFill>
                        <a:effectLst/>
                        <a:latin typeface="Helvetica" pitchFamily="50" charset="0"/>
                        <a:ea typeface="Calibri" panose="020F0502020204030204" pitchFamily="34" charset="0"/>
                        <a:cs typeface="Times New Roman" panose="02020603050405020304" pitchFamily="18" charset="0"/>
                      </a:endParaRPr>
                    </a:p>
                  </a:txBody>
                  <a:tcPr marL="64131" marR="64131" marT="0" marB="0">
                    <a:lnB w="1905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001076727"/>
                  </a:ext>
                </a:extLst>
              </a:tr>
              <a:tr h="4514079">
                <a:tc>
                  <a:txBody>
                    <a:bodyPr/>
                    <a:lstStyle/>
                    <a:p>
                      <a:pPr>
                        <a:spcAft>
                          <a:spcPts val="0"/>
                        </a:spcAft>
                      </a:pPr>
                      <a:r>
                        <a:rPr lang="en-GB" sz="1600">
                          <a:effectLst/>
                        </a:rPr>
                        <a:t>TV Drama / comedy / soap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R w="19050" cap="flat" cmpd="sng" algn="ctr">
                      <a:solidFill>
                        <a:schemeClr val="accent1"/>
                      </a:solidFill>
                      <a:prstDash val="solid"/>
                      <a:round/>
                      <a:headEnd type="none" w="med" len="med"/>
                      <a:tailEnd type="none" w="med" len="med"/>
                    </a:lnR>
                  </a:tcPr>
                </a:tc>
                <a:tc>
                  <a:txBody>
                    <a:bodyPr/>
                    <a:lstStyle/>
                    <a:p>
                      <a:pPr marL="285750" lvl="0" indent="-285750">
                        <a:spcAft>
                          <a:spcPts val="0"/>
                        </a:spcAft>
                        <a:buFont typeface="Arial" panose="020B0604020202020204" pitchFamily="34" charset="0"/>
                        <a:buChar char="•"/>
                      </a:pPr>
                      <a:r>
                        <a:rPr lang="en-GB" sz="1400">
                          <a:solidFill>
                            <a:schemeClr val="tx1"/>
                          </a:solidFill>
                          <a:effectLst/>
                        </a:rPr>
                        <a:t>Channel 4</a:t>
                      </a:r>
                    </a:p>
                    <a:p>
                      <a:pPr marL="285750" lvl="0" indent="-285750">
                        <a:spcAft>
                          <a:spcPts val="0"/>
                        </a:spcAft>
                        <a:buFont typeface="Arial" panose="020B0604020202020204" pitchFamily="34" charset="0"/>
                        <a:buChar char="•"/>
                      </a:pPr>
                      <a:r>
                        <a:rPr lang="en-GB" sz="1400">
                          <a:solidFill>
                            <a:schemeClr val="tx1"/>
                          </a:solidFill>
                          <a:effectLst/>
                        </a:rPr>
                        <a:t>Channel 4OD App</a:t>
                      </a:r>
                    </a:p>
                    <a:p>
                      <a:pPr marL="285750" lvl="0" indent="-285750">
                        <a:spcAft>
                          <a:spcPts val="0"/>
                        </a:spcAft>
                        <a:buFont typeface="Arial" panose="020B0604020202020204" pitchFamily="34" charset="0"/>
                        <a:buChar char="•"/>
                      </a:pPr>
                      <a:r>
                        <a:rPr lang="en-GB" sz="1400">
                          <a:solidFill>
                            <a:schemeClr val="tx1"/>
                          </a:solidFill>
                          <a:effectLst/>
                        </a:rPr>
                        <a:t>Amazon Prime</a:t>
                      </a:r>
                    </a:p>
                    <a:p>
                      <a:pPr marL="285750" lvl="0" indent="-285750">
                        <a:spcAft>
                          <a:spcPts val="0"/>
                        </a:spcAft>
                        <a:buFont typeface="Arial" panose="020B0604020202020204" pitchFamily="34" charset="0"/>
                        <a:buChar char="•"/>
                      </a:pPr>
                      <a:r>
                        <a:rPr lang="en-GB" sz="140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Youtube</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marL="0" lvl="0" indent="0">
                        <a:spcAft>
                          <a:spcPts val="0"/>
                        </a:spcAft>
                        <a:buFont typeface="Arial" panose="020B0604020202020204" pitchFamily="34" charset="0"/>
                        <a:buNone/>
                      </a:pPr>
                      <a:r>
                        <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Small lounge, on location</a:t>
                      </a:r>
                      <a:r>
                        <a:rPr lang="en-GB" sz="14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meant single camera set up was appropriate with space for actors to move</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spcAft>
                          <a:spcPts val="0"/>
                        </a:spcAft>
                      </a:pPr>
                      <a:r>
                        <a:rPr lang="en-GB" sz="1400">
                          <a:solidFill>
                            <a:schemeClr val="tx1"/>
                          </a:solidFill>
                          <a:effectLst/>
                        </a:rPr>
                        <a:t>Moving</a:t>
                      </a:r>
                      <a:r>
                        <a:rPr lang="en-GB" sz="1400" baseline="0">
                          <a:solidFill>
                            <a:schemeClr val="tx1"/>
                          </a:solidFill>
                          <a:effectLst/>
                        </a:rPr>
                        <a:t> the </a:t>
                      </a:r>
                      <a:r>
                        <a:rPr lang="en-GB" sz="1400">
                          <a:solidFill>
                            <a:schemeClr val="tx1"/>
                          </a:solidFill>
                          <a:effectLst/>
                        </a:rPr>
                        <a:t>camera for different action shots, can be difficult to accurately recreate intricate shots</a:t>
                      </a:r>
                      <a:r>
                        <a:rPr lang="en-GB" sz="1400" baseline="0">
                          <a:solidFill>
                            <a:schemeClr val="tx1"/>
                          </a:solidFill>
                          <a:effectLst/>
                        </a:rPr>
                        <a:t> and maintain continuity </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tc>
                  <a:txBody>
                    <a:bodyPr/>
                    <a:lstStyle/>
                    <a:p>
                      <a:pPr>
                        <a:spcAft>
                          <a:spcPts val="0"/>
                        </a:spcAft>
                      </a:pPr>
                      <a:r>
                        <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2"/>
                        </a:rPr>
                        <a:t>Spaced</a:t>
                      </a:r>
                      <a:r>
                        <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Season 2 Ep 5</a:t>
                      </a:r>
                    </a:p>
                    <a:p>
                      <a:pPr>
                        <a:spcAft>
                          <a:spcPts val="0"/>
                        </a:spcAft>
                      </a:pPr>
                      <a:r>
                        <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shot-reverse-shots used throughout the ‘action’ sequence have been filmed using a single camera</a:t>
                      </a:r>
                      <a:r>
                        <a:rPr lang="en-GB" sz="14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set up and conform to the continuity editing rules to ensure an understanding of the ‘fight’ from each characters perspective. </a:t>
                      </a: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endParaRPr lang="en-GB"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131" marR="64131" marT="0" marB="0">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613111590"/>
                  </a:ext>
                </a:extLst>
              </a:tr>
            </a:tbl>
          </a:graphicData>
        </a:graphic>
      </p:graphicFrame>
    </p:spTree>
    <p:extLst>
      <p:ext uri="{BB962C8B-B14F-4D97-AF65-F5344CB8AC3E}">
        <p14:creationId xmlns:p14="http://schemas.microsoft.com/office/powerpoint/2010/main" val="2584455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accent1"/>
                </a:solidFill>
              </a:rPr>
              <a:t>PLATFORMS AND ADVANTAGES: Tips</a:t>
            </a:r>
            <a:r>
              <a:rPr lang="en-GB"/>
              <a:t> </a:t>
            </a:r>
          </a:p>
        </p:txBody>
      </p:sp>
      <p:graphicFrame>
        <p:nvGraphicFramePr>
          <p:cNvPr id="7" name="Content Placeholder 6"/>
          <p:cNvGraphicFramePr>
            <a:graphicFrameLocks noGrp="1"/>
          </p:cNvGraphicFramePr>
          <p:nvPr>
            <p:ph idx="1"/>
          </p:nvPr>
        </p:nvGraphicFramePr>
        <p:xfrm>
          <a:off x="608013" y="1872518"/>
          <a:ext cx="10732339" cy="4504836"/>
        </p:xfrm>
        <a:graphic>
          <a:graphicData uri="http://schemas.openxmlformats.org/drawingml/2006/table">
            <a:tbl>
              <a:tblPr firstRow="1" firstCol="1" bandRow="1">
                <a:tableStyleId>{5C22544A-7EE6-4342-B048-85BDC9FD1C3A}</a:tableStyleId>
              </a:tblPr>
              <a:tblGrid>
                <a:gridCol w="1317748">
                  <a:extLst>
                    <a:ext uri="{9D8B030D-6E8A-4147-A177-3AD203B41FA5}">
                      <a16:colId xmlns:a16="http://schemas.microsoft.com/office/drawing/2014/main" val="2331013212"/>
                    </a:ext>
                  </a:extLst>
                </a:gridCol>
                <a:gridCol w="1892708">
                  <a:extLst>
                    <a:ext uri="{9D8B030D-6E8A-4147-A177-3AD203B41FA5}">
                      <a16:colId xmlns:a16="http://schemas.microsoft.com/office/drawing/2014/main" val="3480422411"/>
                    </a:ext>
                  </a:extLst>
                </a:gridCol>
                <a:gridCol w="1892708">
                  <a:extLst>
                    <a:ext uri="{9D8B030D-6E8A-4147-A177-3AD203B41FA5}">
                      <a16:colId xmlns:a16="http://schemas.microsoft.com/office/drawing/2014/main" val="526914180"/>
                    </a:ext>
                  </a:extLst>
                </a:gridCol>
                <a:gridCol w="1892708">
                  <a:extLst>
                    <a:ext uri="{9D8B030D-6E8A-4147-A177-3AD203B41FA5}">
                      <a16:colId xmlns:a16="http://schemas.microsoft.com/office/drawing/2014/main" val="3054727946"/>
                    </a:ext>
                  </a:extLst>
                </a:gridCol>
                <a:gridCol w="3736467">
                  <a:extLst>
                    <a:ext uri="{9D8B030D-6E8A-4147-A177-3AD203B41FA5}">
                      <a16:colId xmlns:a16="http://schemas.microsoft.com/office/drawing/2014/main" val="134663347"/>
                    </a:ext>
                  </a:extLst>
                </a:gridCol>
              </a:tblGrid>
              <a:tr h="412205">
                <a:tc>
                  <a:txBody>
                    <a:bodyPr/>
                    <a:lstStyle/>
                    <a:p>
                      <a:pPr>
                        <a:spcAft>
                          <a:spcPts val="0"/>
                        </a:spcAft>
                      </a:pPr>
                      <a:r>
                        <a:rPr lang="en-GB" sz="1600">
                          <a:effectLst/>
                        </a:rPr>
                        <a:t>Type of SCP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a:effectLst/>
                        </a:rPr>
                        <a:t>Platforms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Advantages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Disadvantages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Examples &amp; Techniques used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85540167"/>
                  </a:ext>
                </a:extLst>
              </a:tr>
              <a:tr h="4092631">
                <a:tc>
                  <a:txBody>
                    <a:bodyPr/>
                    <a:lstStyle/>
                    <a:p>
                      <a:pPr>
                        <a:spcAft>
                          <a:spcPts val="0"/>
                        </a:spcAft>
                      </a:pPr>
                      <a:r>
                        <a:rPr lang="en-GB" sz="1600">
                          <a:effectLst/>
                        </a:rPr>
                        <a:t>Do your </a:t>
                      </a:r>
                      <a:r>
                        <a:rPr lang="en-GB" sz="1600" u="sng">
                          <a:effectLst/>
                        </a:rPr>
                        <a:t>research</a:t>
                      </a:r>
                      <a:r>
                        <a:rPr lang="en-GB" sz="1600">
                          <a:effectLst/>
                        </a:rPr>
                        <a:t> to ensure it</a:t>
                      </a:r>
                      <a:r>
                        <a:rPr lang="en-GB" sz="1600" baseline="0">
                          <a:effectLst/>
                        </a:rPr>
                        <a:t> is a single camera production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nSpc>
                          <a:spcPct val="150000"/>
                        </a:lnSpc>
                        <a:spcAft>
                          <a:spcPts val="0"/>
                        </a:spcAft>
                      </a:pPr>
                      <a:r>
                        <a:rPr lang="en-GB" sz="1600">
                          <a:effectLst/>
                        </a:rPr>
                        <a:t>Think nationally in the UK and internationally how and where to people view this show?</a:t>
                      </a:r>
                    </a:p>
                    <a:p>
                      <a:pPr marL="285750" indent="-285750">
                        <a:lnSpc>
                          <a:spcPct val="150000"/>
                        </a:lnSpc>
                        <a:spcAft>
                          <a:spcPts val="0"/>
                        </a:spcAft>
                        <a:buFont typeface="Arial" panose="020B0604020202020204" pitchFamily="34" charset="0"/>
                        <a:buChar char="•"/>
                      </a:pPr>
                      <a:r>
                        <a:rPr lang="en-GB" sz="1600">
                          <a:effectLst/>
                        </a:rPr>
                        <a:t>TV</a:t>
                      </a:r>
                    </a:p>
                    <a:p>
                      <a:pPr marL="285750" indent="-285750">
                        <a:lnSpc>
                          <a:spcPct val="150000"/>
                        </a:lnSpc>
                        <a:spcAft>
                          <a:spcPts val="0"/>
                        </a:spcAft>
                        <a:buFont typeface="Arial" panose="020B0604020202020204" pitchFamily="34" charset="0"/>
                        <a:buChar char="•"/>
                      </a:pPr>
                      <a:r>
                        <a:rPr lang="en-GB" sz="1600">
                          <a:effectLst/>
                        </a:rPr>
                        <a:t>Online</a:t>
                      </a:r>
                    </a:p>
                    <a:p>
                      <a:pPr marL="285750" indent="-285750">
                        <a:lnSpc>
                          <a:spcPct val="150000"/>
                        </a:lnSpc>
                        <a:spcAft>
                          <a:spcPts val="0"/>
                        </a:spcAft>
                        <a:buFont typeface="Arial" panose="020B0604020202020204" pitchFamily="34" charset="0"/>
                        <a:buChar char="•"/>
                      </a:pPr>
                      <a:r>
                        <a:rPr lang="en-GB" sz="1600">
                          <a:effectLst/>
                        </a:rPr>
                        <a:t>Apps?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50000"/>
                        </a:lnSpc>
                        <a:spcAft>
                          <a:spcPts val="0"/>
                        </a:spcAft>
                      </a:pPr>
                      <a:r>
                        <a:rPr lang="en-GB" sz="1600">
                          <a:effectLst/>
                          <a:latin typeface="+mn-lt"/>
                          <a:ea typeface="+mn-ea"/>
                          <a:cs typeface="+mn-cs"/>
                        </a:rPr>
                        <a:t>What</a:t>
                      </a:r>
                      <a:r>
                        <a:rPr lang="en-GB" sz="1600" baseline="0">
                          <a:effectLst/>
                          <a:latin typeface="+mn-lt"/>
                          <a:ea typeface="+mn-ea"/>
                          <a:cs typeface="+mn-cs"/>
                        </a:rPr>
                        <a:t> are the advantages of this scene/episode being filmed as a single camera production?</a:t>
                      </a:r>
                    </a:p>
                    <a:p>
                      <a:pPr>
                        <a:lnSpc>
                          <a:spcPct val="150000"/>
                        </a:lnSpc>
                        <a:spcAft>
                          <a:spcPts val="0"/>
                        </a:spcAft>
                      </a:pPr>
                      <a:endParaRPr lang="en-GB" sz="1600" baseline="0">
                        <a:effectLst/>
                        <a:latin typeface="+mn-lt"/>
                        <a:ea typeface="+mn-ea"/>
                        <a:cs typeface="+mn-cs"/>
                      </a:endParaRPr>
                    </a:p>
                    <a:p>
                      <a:pPr>
                        <a:lnSpc>
                          <a:spcPct val="150000"/>
                        </a:lnSpc>
                        <a:spcAft>
                          <a:spcPts val="0"/>
                        </a:spcAft>
                      </a:pPr>
                      <a:r>
                        <a:rPr lang="en-GB" sz="1600" baseline="0">
                          <a:effectLst/>
                          <a:highlight>
                            <a:srgbClr val="FFFF00"/>
                          </a:highlight>
                          <a:latin typeface="+mn-lt"/>
                          <a:ea typeface="+mn-ea"/>
                          <a:cs typeface="+mn-cs"/>
                        </a:rPr>
                        <a:t>Be specific, reference a character, an action, the set etc…</a:t>
                      </a:r>
                      <a:endPar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50000"/>
                        </a:lnSpc>
                        <a:spcAft>
                          <a:spcPts val="0"/>
                        </a:spcAft>
                      </a:pPr>
                      <a:r>
                        <a:rPr lang="en-GB" sz="1600">
                          <a:effectLst/>
                          <a:latin typeface="+mn-lt"/>
                          <a:ea typeface="+mn-ea"/>
                          <a:cs typeface="+mn-cs"/>
                        </a:rPr>
                        <a:t>What</a:t>
                      </a:r>
                      <a:r>
                        <a:rPr lang="en-GB" sz="1600" baseline="0">
                          <a:effectLst/>
                          <a:latin typeface="+mn-lt"/>
                          <a:ea typeface="+mn-ea"/>
                          <a:cs typeface="+mn-cs"/>
                        </a:rPr>
                        <a:t> are the disadvantages of this scene/episode being filmed as a single camera production?</a:t>
                      </a:r>
                    </a:p>
                    <a:p>
                      <a:pPr>
                        <a:lnSpc>
                          <a:spcPct val="150000"/>
                        </a:lnSpc>
                        <a:spcAft>
                          <a:spcPts val="0"/>
                        </a:spcAft>
                      </a:pPr>
                      <a:endParaRPr lang="en-GB" sz="1600" baseline="0">
                        <a:effectLst/>
                        <a:latin typeface="+mn-lt"/>
                        <a:ea typeface="+mn-ea"/>
                        <a:cs typeface="+mn-cs"/>
                      </a:endParaRPr>
                    </a:p>
                    <a:p>
                      <a:pPr>
                        <a:lnSpc>
                          <a:spcPct val="150000"/>
                        </a:lnSpc>
                        <a:spcAft>
                          <a:spcPts val="0"/>
                        </a:spcAft>
                      </a:pPr>
                      <a:r>
                        <a:rPr lang="en-GB" sz="1600" baseline="0">
                          <a:effectLst/>
                          <a:highlight>
                            <a:srgbClr val="FFFF00"/>
                          </a:highlight>
                          <a:latin typeface="+mn-lt"/>
                          <a:ea typeface="+mn-ea"/>
                          <a:cs typeface="+mn-cs"/>
                        </a:rPr>
                        <a:t>Be specific, reference a character, an action, the set etc…</a:t>
                      </a:r>
                      <a:endPar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0000"/>
                        </a:lnSpc>
                        <a:spcAft>
                          <a:spcPts val="0"/>
                        </a:spcAft>
                      </a:pPr>
                      <a:r>
                        <a:rPr lang="en-GB" sz="1600" b="1" i="1">
                          <a:solidFill>
                            <a:schemeClr val="accent1"/>
                          </a:solidFill>
                          <a:effectLst/>
                        </a:rPr>
                        <a:t>Name the show and put a link to your</a:t>
                      </a:r>
                      <a:r>
                        <a:rPr lang="en-GB" sz="1600" b="1" i="1" baseline="0">
                          <a:solidFill>
                            <a:schemeClr val="accent1"/>
                          </a:solidFill>
                          <a:effectLst/>
                        </a:rPr>
                        <a:t> chosen clip here</a:t>
                      </a:r>
                    </a:p>
                    <a:p>
                      <a:pPr marL="0" indent="0">
                        <a:lnSpc>
                          <a:spcPct val="150000"/>
                        </a:lnSpc>
                        <a:spcAft>
                          <a:spcPts val="0"/>
                        </a:spcAft>
                        <a:buFont typeface="Arial" panose="020B0604020202020204" pitchFamily="34" charset="0"/>
                        <a:buNone/>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Cinematography</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Mise-</a:t>
                      </a:r>
                      <a:r>
                        <a:rPr lang="en-GB" sz="1600" baseline="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-scene</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Lighting</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Sound</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Editing</a:t>
                      </a:r>
                    </a:p>
                    <a:p>
                      <a:pPr marL="0" indent="0">
                        <a:lnSpc>
                          <a:spcPct val="150000"/>
                        </a:lnSpc>
                        <a:spcAft>
                          <a:spcPts val="0"/>
                        </a:spcAft>
                        <a:buFont typeface="Arial" panose="020B0604020202020204" pitchFamily="34" charset="0"/>
                        <a:buNone/>
                      </a:pPr>
                      <a:r>
                        <a:rPr lang="en-GB" sz="1600" baseline="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Link them where possible to the fact that it is a single camera production</a:t>
                      </a: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example master shots, continuity editing etc…</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72050380"/>
                  </a:ext>
                </a:extLst>
              </a:tr>
            </a:tbl>
          </a:graphicData>
        </a:graphic>
      </p:graphicFrame>
    </p:spTree>
    <p:extLst>
      <p:ext uri="{BB962C8B-B14F-4D97-AF65-F5344CB8AC3E}">
        <p14:creationId xmlns:p14="http://schemas.microsoft.com/office/powerpoint/2010/main" val="1884788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UNIT 20 LA A TASK: PLATFORMS AND ADVANTAGES</a:t>
            </a:r>
          </a:p>
        </p:txBody>
      </p:sp>
      <p:sp>
        <p:nvSpPr>
          <p:cNvPr id="5" name="TextBox 4"/>
          <p:cNvSpPr txBox="1"/>
          <p:nvPr/>
        </p:nvSpPr>
        <p:spPr>
          <a:xfrm>
            <a:off x="407260" y="2302220"/>
            <a:ext cx="5376672" cy="2339102"/>
          </a:xfrm>
          <a:prstGeom prst="rect">
            <a:avLst/>
          </a:prstGeom>
          <a:noFill/>
        </p:spPr>
        <p:txBody>
          <a:bodyPr wrap="square" lIns="91440" tIns="45720" rIns="91440" bIns="45720" rtlCol="0" anchor="t">
            <a:spAutoFit/>
          </a:bodyPr>
          <a:lstStyle/>
          <a:p>
            <a:r>
              <a:rPr lang="en-GB" sz="2000"/>
              <a:t>Download ‘Platforms and advantages </a:t>
            </a:r>
            <a:r>
              <a:rPr lang="en-GB" sz="2000">
                <a:hlinkClick r:id="rId2"/>
              </a:rPr>
              <a:t>TEMPLATE</a:t>
            </a:r>
            <a:r>
              <a:rPr lang="en-GB"/>
              <a:t>’</a:t>
            </a:r>
          </a:p>
          <a:p>
            <a:endParaRPr lang="en-GB"/>
          </a:p>
          <a:p>
            <a:r>
              <a:rPr lang="en-GB" sz="2000"/>
              <a:t>Research and crack on!</a:t>
            </a:r>
          </a:p>
          <a:p>
            <a:endParaRPr lang="en-GB" sz="2000"/>
          </a:p>
          <a:p>
            <a:endParaRPr lang="en-GB" sz="2000"/>
          </a:p>
          <a:p>
            <a:endParaRPr lang="en-GB" sz="2000"/>
          </a:p>
          <a:p>
            <a:endParaRPr lang="en-GB" sz="2800" b="1">
              <a:solidFill>
                <a:schemeClr val="accent1"/>
              </a:solidFill>
            </a:endParaRPr>
          </a:p>
        </p:txBody>
      </p:sp>
      <p:pic>
        <p:nvPicPr>
          <p:cNvPr id="7" name="Picture 6"/>
          <p:cNvPicPr>
            <a:picLocks noChangeAspect="1"/>
          </p:cNvPicPr>
          <p:nvPr/>
        </p:nvPicPr>
        <p:blipFill>
          <a:blip r:embed="rId3"/>
          <a:stretch>
            <a:fillRect/>
          </a:stretch>
        </p:blipFill>
        <p:spPr>
          <a:xfrm>
            <a:off x="5783932" y="2099163"/>
            <a:ext cx="5562602" cy="3785821"/>
          </a:xfrm>
          <a:prstGeom prst="rect">
            <a:avLst/>
          </a:prstGeom>
          <a:ln w="38100" cap="sq">
            <a:solidFill>
              <a:schemeClr val="tx1">
                <a:lumMod val="75000"/>
                <a:lumOff val="25000"/>
              </a:schemeClr>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0880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4AFA63B5-F48D-1A43-A41A-9E7E61155807}"/>
              </a:ext>
            </a:extLst>
          </p:cNvPr>
          <p:cNvSpPr>
            <a:spLocks noGrp="1" noChangeArrowheads="1"/>
          </p:cNvSpPr>
          <p:nvPr>
            <p:ph type="title"/>
          </p:nvPr>
        </p:nvSpPr>
        <p:spPr>
          <a:xfrm>
            <a:off x="691662" y="515815"/>
            <a:ext cx="10914184" cy="944319"/>
          </a:xfrm>
        </p:spPr>
        <p:txBody>
          <a:bodyPr>
            <a:normAutofit/>
          </a:bodyPr>
          <a:lstStyle/>
          <a:p>
            <a:r>
              <a:rPr lang="en-GB" altLang="en-US" sz="4000"/>
              <a:t>List of Single Camera Productions</a:t>
            </a:r>
            <a:endParaRPr lang="en-US" altLang="en-US" sz="4000"/>
          </a:p>
        </p:txBody>
      </p:sp>
      <p:sp>
        <p:nvSpPr>
          <p:cNvPr id="23555" name="Content Placeholder 2">
            <a:extLst>
              <a:ext uri="{FF2B5EF4-FFF2-40B4-BE49-F238E27FC236}">
                <a16:creationId xmlns:a16="http://schemas.microsoft.com/office/drawing/2014/main" id="{49CA2EB3-F9DA-804D-A95E-3FD468CCD038}"/>
              </a:ext>
            </a:extLst>
          </p:cNvPr>
          <p:cNvSpPr>
            <a:spLocks noGrp="1" noChangeArrowheads="1"/>
          </p:cNvSpPr>
          <p:nvPr>
            <p:ph sz="half" idx="1"/>
          </p:nvPr>
        </p:nvSpPr>
        <p:spPr>
          <a:xfrm>
            <a:off x="1771650" y="1929058"/>
            <a:ext cx="4186238" cy="4313237"/>
          </a:xfrm>
        </p:spPr>
        <p:txBody>
          <a:bodyPr>
            <a:normAutofit fontScale="92500" lnSpcReduction="10000"/>
          </a:bodyPr>
          <a:lstStyle/>
          <a:p>
            <a:r>
              <a:rPr lang="en-GB" altLang="en-US" sz="2400">
                <a:solidFill>
                  <a:schemeClr val="tx1"/>
                </a:solidFill>
              </a:rPr>
              <a:t>Spaced</a:t>
            </a:r>
            <a:endParaRPr lang="en-US" altLang="en-US" sz="2400">
              <a:solidFill>
                <a:schemeClr val="tx1"/>
              </a:solidFill>
            </a:endParaRPr>
          </a:p>
          <a:p>
            <a:r>
              <a:rPr lang="en-GB" altLang="en-US" sz="2400">
                <a:solidFill>
                  <a:schemeClr val="tx1"/>
                </a:solidFill>
              </a:rPr>
              <a:t>The Office</a:t>
            </a:r>
            <a:endParaRPr lang="en-US" altLang="en-US" sz="2400">
              <a:solidFill>
                <a:schemeClr val="tx1"/>
              </a:solidFill>
            </a:endParaRPr>
          </a:p>
          <a:p>
            <a:r>
              <a:rPr lang="en-GB" altLang="en-US" sz="2400">
                <a:solidFill>
                  <a:schemeClr val="tx1"/>
                </a:solidFill>
              </a:rPr>
              <a:t>Curb Your Enthusiasm </a:t>
            </a:r>
            <a:endParaRPr lang="en-US" altLang="en-US" sz="2400">
              <a:solidFill>
                <a:schemeClr val="tx1"/>
              </a:solidFill>
            </a:endParaRPr>
          </a:p>
          <a:p>
            <a:r>
              <a:rPr lang="en-GB" altLang="en-US" sz="2400">
                <a:solidFill>
                  <a:schemeClr val="tx1"/>
                </a:solidFill>
              </a:rPr>
              <a:t>Scrubs</a:t>
            </a:r>
            <a:endParaRPr lang="en-US" altLang="en-US" sz="2400">
              <a:solidFill>
                <a:schemeClr val="tx1"/>
              </a:solidFill>
            </a:endParaRPr>
          </a:p>
          <a:p>
            <a:r>
              <a:rPr lang="en-GB" altLang="en-US" sz="2400">
                <a:solidFill>
                  <a:schemeClr val="tx1"/>
                </a:solidFill>
              </a:rPr>
              <a:t>Peep Show</a:t>
            </a:r>
            <a:endParaRPr lang="en-US" altLang="en-US" sz="2400">
              <a:solidFill>
                <a:schemeClr val="tx1"/>
              </a:solidFill>
            </a:endParaRPr>
          </a:p>
          <a:p>
            <a:r>
              <a:rPr lang="en-GB" altLang="en-US" sz="2400">
                <a:solidFill>
                  <a:schemeClr val="tx1"/>
                </a:solidFill>
              </a:rPr>
              <a:t>My Name is Earl</a:t>
            </a:r>
          </a:p>
          <a:p>
            <a:r>
              <a:rPr lang="en-GB" altLang="en-US" sz="2400">
                <a:solidFill>
                  <a:schemeClr val="tx1"/>
                </a:solidFill>
              </a:rPr>
              <a:t>The </a:t>
            </a:r>
            <a:r>
              <a:rPr lang="en-GB" altLang="en-US" sz="2400" err="1">
                <a:solidFill>
                  <a:schemeClr val="tx1"/>
                </a:solidFill>
              </a:rPr>
              <a:t>Inbetweeners</a:t>
            </a:r>
            <a:endParaRPr lang="en-GB" altLang="en-US" sz="2400">
              <a:solidFill>
                <a:schemeClr val="tx1"/>
              </a:solidFill>
            </a:endParaRPr>
          </a:p>
          <a:p>
            <a:r>
              <a:rPr lang="en-GB" altLang="en-US" sz="2400">
                <a:solidFill>
                  <a:schemeClr val="tx1"/>
                </a:solidFill>
              </a:rPr>
              <a:t>Sex and the City</a:t>
            </a:r>
          </a:p>
          <a:p>
            <a:r>
              <a:rPr lang="en-GB" altLang="en-US" sz="2400">
                <a:solidFill>
                  <a:schemeClr val="tx1"/>
                </a:solidFill>
              </a:rPr>
              <a:t>Phoenix Nights</a:t>
            </a:r>
          </a:p>
          <a:p>
            <a:r>
              <a:rPr lang="en-GB" altLang="en-US" sz="2400">
                <a:solidFill>
                  <a:schemeClr val="tx1"/>
                </a:solidFill>
              </a:rPr>
              <a:t>The </a:t>
            </a:r>
            <a:r>
              <a:rPr lang="en-GB" altLang="en-US" sz="2400" err="1">
                <a:solidFill>
                  <a:schemeClr val="tx1"/>
                </a:solidFill>
              </a:rPr>
              <a:t>Royle</a:t>
            </a:r>
            <a:r>
              <a:rPr lang="en-GB" altLang="en-US" sz="2400">
                <a:solidFill>
                  <a:schemeClr val="tx1"/>
                </a:solidFill>
              </a:rPr>
              <a:t> Family</a:t>
            </a:r>
            <a:endParaRPr lang="en-US" altLang="en-US" sz="2400">
              <a:solidFill>
                <a:schemeClr val="tx1"/>
              </a:solidFill>
            </a:endParaRPr>
          </a:p>
          <a:p>
            <a:pPr>
              <a:buFont typeface="Wingdings" pitchFamily="2" charset="2"/>
              <a:buNone/>
            </a:pPr>
            <a:endParaRPr lang="en-US" altLang="en-US" sz="2400"/>
          </a:p>
        </p:txBody>
      </p:sp>
      <p:sp>
        <p:nvSpPr>
          <p:cNvPr id="23556" name="Content Placeholder 1">
            <a:extLst>
              <a:ext uri="{FF2B5EF4-FFF2-40B4-BE49-F238E27FC236}">
                <a16:creationId xmlns:a16="http://schemas.microsoft.com/office/drawing/2014/main" id="{E828490A-03B6-3848-AAD6-9B86AF485770}"/>
              </a:ext>
            </a:extLst>
          </p:cNvPr>
          <p:cNvSpPr>
            <a:spLocks noGrp="1" noChangeArrowheads="1"/>
          </p:cNvSpPr>
          <p:nvPr>
            <p:ph sz="half" idx="2"/>
          </p:nvPr>
        </p:nvSpPr>
        <p:spPr>
          <a:xfrm>
            <a:off x="6443664" y="2097942"/>
            <a:ext cx="4186237" cy="4313238"/>
          </a:xfrm>
        </p:spPr>
        <p:txBody>
          <a:bodyPr>
            <a:normAutofit fontScale="92500" lnSpcReduction="10000"/>
          </a:bodyPr>
          <a:lstStyle/>
          <a:p>
            <a:r>
              <a:rPr lang="en-GB" altLang="en-US" sz="2400">
                <a:solidFill>
                  <a:schemeClr val="tx1"/>
                </a:solidFill>
              </a:rPr>
              <a:t>Cowboy Builders</a:t>
            </a:r>
          </a:p>
          <a:p>
            <a:r>
              <a:rPr lang="en-GB" altLang="en-US" sz="2400">
                <a:solidFill>
                  <a:schemeClr val="tx1"/>
                </a:solidFill>
              </a:rPr>
              <a:t>Dinner Date</a:t>
            </a:r>
          </a:p>
          <a:p>
            <a:r>
              <a:rPr lang="en-GB" altLang="en-US" sz="2400">
                <a:solidFill>
                  <a:schemeClr val="tx1"/>
                </a:solidFill>
              </a:rPr>
              <a:t>The One Show (documentaries)</a:t>
            </a:r>
          </a:p>
          <a:p>
            <a:r>
              <a:rPr lang="en-GB" altLang="en-US" sz="2400">
                <a:solidFill>
                  <a:schemeClr val="tx1"/>
                </a:solidFill>
              </a:rPr>
              <a:t>Escape to the Country</a:t>
            </a:r>
          </a:p>
        </p:txBody>
      </p:sp>
    </p:spTree>
    <p:extLst>
      <p:ext uri="{BB962C8B-B14F-4D97-AF65-F5344CB8AC3E}">
        <p14:creationId xmlns:p14="http://schemas.microsoft.com/office/powerpoint/2010/main" val="1693689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A1B8695-DA04-463E-8786-1D0C0D8C8AD4}"/>
              </a:ext>
            </a:extLst>
          </p:cNvPr>
          <p:cNvGraphicFramePr>
            <a:graphicFrameLocks noGrp="1"/>
          </p:cNvGraphicFramePr>
          <p:nvPr/>
        </p:nvGraphicFramePr>
        <p:xfrm>
          <a:off x="0" y="7621"/>
          <a:ext cx="12192001" cy="6798792"/>
        </p:xfrm>
        <a:graphic>
          <a:graphicData uri="http://schemas.openxmlformats.org/drawingml/2006/table">
            <a:tbl>
              <a:tblPr firstRow="1" firstCol="1">
                <a:tableStyleId>{5C22544A-7EE6-4342-B048-85BDC9FD1C3A}</a:tableStyleId>
              </a:tblPr>
              <a:tblGrid>
                <a:gridCol w="820912">
                  <a:extLst>
                    <a:ext uri="{9D8B030D-6E8A-4147-A177-3AD203B41FA5}">
                      <a16:colId xmlns:a16="http://schemas.microsoft.com/office/drawing/2014/main" val="2752962640"/>
                    </a:ext>
                  </a:extLst>
                </a:gridCol>
                <a:gridCol w="1219181">
                  <a:extLst>
                    <a:ext uri="{9D8B030D-6E8A-4147-A177-3AD203B41FA5}">
                      <a16:colId xmlns:a16="http://schemas.microsoft.com/office/drawing/2014/main" val="3569489293"/>
                    </a:ext>
                  </a:extLst>
                </a:gridCol>
                <a:gridCol w="2543578">
                  <a:extLst>
                    <a:ext uri="{9D8B030D-6E8A-4147-A177-3AD203B41FA5}">
                      <a16:colId xmlns:a16="http://schemas.microsoft.com/office/drawing/2014/main" val="395186899"/>
                    </a:ext>
                  </a:extLst>
                </a:gridCol>
                <a:gridCol w="2543578">
                  <a:extLst>
                    <a:ext uri="{9D8B030D-6E8A-4147-A177-3AD203B41FA5}">
                      <a16:colId xmlns:a16="http://schemas.microsoft.com/office/drawing/2014/main" val="229144185"/>
                    </a:ext>
                  </a:extLst>
                </a:gridCol>
                <a:gridCol w="5064752">
                  <a:extLst>
                    <a:ext uri="{9D8B030D-6E8A-4147-A177-3AD203B41FA5}">
                      <a16:colId xmlns:a16="http://schemas.microsoft.com/office/drawing/2014/main" val="4062988075"/>
                    </a:ext>
                  </a:extLst>
                </a:gridCol>
              </a:tblGrid>
              <a:tr h="106486">
                <a:tc rowSpan="2">
                  <a:txBody>
                    <a:bodyPr/>
                    <a:lstStyle/>
                    <a:p>
                      <a:pPr>
                        <a:lnSpc>
                          <a:spcPct val="107000"/>
                        </a:lnSpc>
                        <a:spcAft>
                          <a:spcPts val="800"/>
                        </a:spcAft>
                      </a:pPr>
                      <a:r>
                        <a:rPr lang="en-GB" sz="1200">
                          <a:effectLst/>
                        </a:rPr>
                        <a:t>Type of SCP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a:effectLst/>
                        </a:rPr>
                        <a:t>TV Drama / comedy / soap</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nSpc>
                          <a:spcPct val="107000"/>
                        </a:lnSpc>
                        <a:spcAft>
                          <a:spcPts val="800"/>
                        </a:spcAft>
                      </a:pPr>
                      <a:r>
                        <a:rPr lang="en-GB" sz="1200">
                          <a:effectLst/>
                        </a:rPr>
                        <a:t>Platforms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nSpc>
                          <a:spcPct val="107000"/>
                        </a:lnSpc>
                        <a:spcAft>
                          <a:spcPts val="800"/>
                        </a:spcAft>
                      </a:pPr>
                      <a:r>
                        <a:rPr lang="en-GB" sz="1200">
                          <a:effectLst/>
                        </a:rPr>
                        <a:t>Advantages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nSpc>
                          <a:spcPct val="107000"/>
                        </a:lnSpc>
                        <a:spcAft>
                          <a:spcPts val="800"/>
                        </a:spcAft>
                      </a:pPr>
                      <a:r>
                        <a:rPr lang="en-GB" sz="1200">
                          <a:effectLst/>
                        </a:rPr>
                        <a:t>Disadvantages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a:lnSpc>
                          <a:spcPct val="107000"/>
                        </a:lnSpc>
                        <a:spcAft>
                          <a:spcPts val="800"/>
                        </a:spcAft>
                      </a:pPr>
                      <a:r>
                        <a:rPr lang="en-GB" sz="1200">
                          <a:effectLst/>
                        </a:rPr>
                        <a:t>Examples &amp; Techniques used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218282746"/>
                  </a:ext>
                </a:extLst>
              </a:tr>
              <a:tr h="4644310">
                <a:tc vMerge="1">
                  <a:txBody>
                    <a:bodyPr/>
                    <a:lstStyle/>
                    <a:p>
                      <a:pPr>
                        <a:lnSpc>
                          <a:spcPct val="107000"/>
                        </a:lnSpc>
                        <a:spcAft>
                          <a:spcPts val="800"/>
                        </a:spcAft>
                      </a:pP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tcPr>
                </a:tc>
                <a:tc>
                  <a:txBody>
                    <a:bodyPr/>
                    <a:lstStyle/>
                    <a:p>
                      <a:pPr marL="342900" lvl="0" indent="-342900">
                        <a:lnSpc>
                          <a:spcPct val="107000"/>
                        </a:lnSpc>
                        <a:spcAft>
                          <a:spcPts val="800"/>
                        </a:spcAft>
                        <a:buFont typeface="Arial" panose="020B0604020202020204" pitchFamily="34" charset="0"/>
                        <a:buChar char="•"/>
                        <a:tabLst>
                          <a:tab pos="248285" algn="l"/>
                        </a:tabLst>
                      </a:pPr>
                      <a:r>
                        <a:rPr lang="en-GB" sz="1300">
                          <a:effectLst/>
                        </a:rPr>
                        <a:t>Channel 4</a:t>
                      </a:r>
                    </a:p>
                    <a:p>
                      <a:pPr marL="342900" lvl="0" indent="-342900">
                        <a:lnSpc>
                          <a:spcPct val="107000"/>
                        </a:lnSpc>
                        <a:spcAft>
                          <a:spcPts val="800"/>
                        </a:spcAft>
                        <a:buFont typeface="Arial" panose="020B0604020202020204" pitchFamily="34" charset="0"/>
                        <a:buChar char="•"/>
                        <a:tabLst>
                          <a:tab pos="248285" algn="l"/>
                        </a:tabLst>
                      </a:pPr>
                      <a:r>
                        <a:rPr lang="en-GB" sz="1300">
                          <a:effectLst/>
                        </a:rPr>
                        <a:t>All 4 App</a:t>
                      </a:r>
                    </a:p>
                    <a:p>
                      <a:pPr marL="342900" lvl="0" indent="-342900">
                        <a:lnSpc>
                          <a:spcPct val="107000"/>
                        </a:lnSpc>
                        <a:spcAft>
                          <a:spcPts val="800"/>
                        </a:spcAft>
                        <a:buFont typeface="Arial" panose="020B0604020202020204" pitchFamily="34" charset="0"/>
                        <a:buChar char="•"/>
                        <a:tabLst>
                          <a:tab pos="248285" algn="l"/>
                        </a:tabLst>
                      </a:pPr>
                      <a:r>
                        <a:rPr lang="en-GB" sz="1300">
                          <a:effectLst/>
                        </a:rPr>
                        <a:t>Amazon Prime</a:t>
                      </a:r>
                    </a:p>
                    <a:p>
                      <a:pPr marL="342900" lvl="0" indent="-342900">
                        <a:lnSpc>
                          <a:spcPct val="107000"/>
                        </a:lnSpc>
                        <a:spcAft>
                          <a:spcPts val="800"/>
                        </a:spcAft>
                        <a:buFont typeface="Arial" panose="020B0604020202020204" pitchFamily="34" charset="0"/>
                        <a:buChar char="•"/>
                        <a:tabLst>
                          <a:tab pos="248285" algn="l"/>
                        </a:tabLst>
                      </a:pPr>
                      <a:r>
                        <a:rPr lang="en-GB" sz="1300">
                          <a:effectLst/>
                        </a:rPr>
                        <a:t>YouTube</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a:lnSpc>
                          <a:spcPct val="107000"/>
                        </a:lnSpc>
                        <a:spcAft>
                          <a:spcPts val="800"/>
                        </a:spcAft>
                      </a:pPr>
                      <a:endParaRPr lang="en-GB" sz="1300">
                        <a:effectLst/>
                      </a:endParaRPr>
                    </a:p>
                    <a:p>
                      <a:pPr>
                        <a:lnSpc>
                          <a:spcPct val="107000"/>
                        </a:lnSpc>
                        <a:spcAft>
                          <a:spcPts val="800"/>
                        </a:spcAft>
                      </a:pPr>
                      <a:r>
                        <a:rPr lang="en-GB" sz="1300">
                          <a:effectLst/>
                        </a:rPr>
                        <a:t>Less equipment required </a:t>
                      </a:r>
                      <a:r>
                        <a:rPr lang="en-GB" sz="1300">
                          <a:effectLst/>
                          <a:highlight>
                            <a:srgbClr val="FFFF00"/>
                          </a:highlight>
                        </a:rPr>
                        <a:t>and working in a small space such as a London flat is more practical</a:t>
                      </a:r>
                    </a:p>
                    <a:p>
                      <a:pPr>
                        <a:lnSpc>
                          <a:spcPct val="107000"/>
                        </a:lnSpc>
                        <a:spcAft>
                          <a:spcPts val="800"/>
                        </a:spcAft>
                      </a:pPr>
                      <a:r>
                        <a:rPr lang="en-GB" sz="1300">
                          <a:effectLst/>
                        </a:rPr>
                        <a:t> </a:t>
                      </a:r>
                    </a:p>
                    <a:p>
                      <a:pPr>
                        <a:lnSpc>
                          <a:spcPct val="107000"/>
                        </a:lnSpc>
                        <a:spcAft>
                          <a:spcPts val="800"/>
                        </a:spcAft>
                      </a:pPr>
                      <a:r>
                        <a:rPr lang="en-GB" sz="1300">
                          <a:effectLst/>
                        </a:rPr>
                        <a:t>It cheaper to just have one camera as the budget doesn’t have to be spent on extra cameras and camera operators </a:t>
                      </a:r>
                      <a:r>
                        <a:rPr lang="en-GB" sz="1300">
                          <a:effectLst/>
                          <a:highlight>
                            <a:srgbClr val="FFFF00"/>
                          </a:highlight>
                        </a:rPr>
                        <a:t>and with a low budget new Channel 4 production on untested talent it makes sense.</a:t>
                      </a:r>
                    </a:p>
                    <a:p>
                      <a:pPr>
                        <a:lnSpc>
                          <a:spcPct val="107000"/>
                        </a:lnSpc>
                        <a:spcAft>
                          <a:spcPts val="800"/>
                        </a:spcAft>
                      </a:pPr>
                      <a:r>
                        <a:rPr lang="en-GB" sz="1300">
                          <a:effectLst/>
                        </a:rPr>
                        <a:t>  </a:t>
                      </a:r>
                    </a:p>
                    <a:p>
                      <a:pPr>
                        <a:lnSpc>
                          <a:spcPct val="107000"/>
                        </a:lnSpc>
                        <a:spcAft>
                          <a:spcPts val="800"/>
                        </a:spcAft>
                      </a:pPr>
                      <a:r>
                        <a:rPr lang="en-GB" sz="1300">
                          <a:effectLst/>
                        </a:rPr>
                        <a:t>It is done in few takes</a:t>
                      </a:r>
                      <a:r>
                        <a:rPr lang="en-GB" sz="1300">
                          <a:effectLst/>
                          <a:highlight>
                            <a:srgbClr val="FFFF00"/>
                          </a:highlight>
                        </a:rPr>
                        <a:t> allowing the actors to move around for their take of the fight scene. </a:t>
                      </a:r>
                    </a:p>
                    <a:p>
                      <a:pPr>
                        <a:lnSpc>
                          <a:spcPct val="107000"/>
                        </a:lnSpc>
                        <a:spcAft>
                          <a:spcPts val="800"/>
                        </a:spcAft>
                      </a:pPr>
                      <a:r>
                        <a:rPr lang="en-GB" sz="1300">
                          <a:effectLst/>
                        </a:rPr>
                        <a:t> </a:t>
                      </a:r>
                    </a:p>
                    <a:p>
                      <a:pPr>
                        <a:lnSpc>
                          <a:spcPct val="107000"/>
                        </a:lnSpc>
                        <a:spcAft>
                          <a:spcPts val="800"/>
                        </a:spcAft>
                      </a:pPr>
                      <a:r>
                        <a:rPr lang="en-GB" sz="1300">
                          <a:effectLst/>
                        </a:rPr>
                        <a:t>It won’t need many people on set to film due to only being one camera. There will only be a few people behind the scenes </a:t>
                      </a:r>
                      <a:r>
                        <a:rPr lang="en-GB" sz="1300">
                          <a:effectLst/>
                          <a:highlight>
                            <a:srgbClr val="FFFF00"/>
                          </a:highlight>
                        </a:rPr>
                        <a:t>which is appropriate for on location shooting in a small space.</a:t>
                      </a:r>
                      <a:endParaRPr lang="en-GB" sz="13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a:lnSpc>
                          <a:spcPct val="107000"/>
                        </a:lnSpc>
                        <a:spcAft>
                          <a:spcPts val="800"/>
                        </a:spcAft>
                      </a:pPr>
                      <a:endParaRPr lang="en-GB" sz="1300">
                        <a:effectLst/>
                      </a:endParaRPr>
                    </a:p>
                    <a:p>
                      <a:pPr>
                        <a:lnSpc>
                          <a:spcPct val="107000"/>
                        </a:lnSpc>
                        <a:spcAft>
                          <a:spcPts val="800"/>
                        </a:spcAft>
                      </a:pPr>
                      <a:r>
                        <a:rPr lang="en-GB" sz="1300">
                          <a:effectLst/>
                        </a:rPr>
                        <a:t>Less creative freedom over the different shots as there's only one angle shot of the take. The advantage of taking more takes is that if someone looks wrong in one shot, they can switch to the other one without losing continuity.</a:t>
                      </a:r>
                    </a:p>
                    <a:p>
                      <a:pPr>
                        <a:lnSpc>
                          <a:spcPct val="107000"/>
                        </a:lnSpc>
                        <a:spcAft>
                          <a:spcPts val="800"/>
                        </a:spcAft>
                      </a:pPr>
                      <a:r>
                        <a:rPr lang="en-GB" sz="1300">
                          <a:effectLst/>
                        </a:rPr>
                        <a:t> </a:t>
                      </a:r>
                    </a:p>
                    <a:p>
                      <a:pPr>
                        <a:lnSpc>
                          <a:spcPct val="107000"/>
                        </a:lnSpc>
                        <a:spcAft>
                          <a:spcPts val="800"/>
                        </a:spcAft>
                      </a:pPr>
                      <a:r>
                        <a:rPr lang="en-GB" sz="1300">
                          <a:effectLst/>
                        </a:rPr>
                        <a:t>It takes up a lot of time filming, and multiple takes are required for the scene to cut together. </a:t>
                      </a:r>
                      <a:r>
                        <a:rPr lang="en-GB" sz="1300">
                          <a:effectLst/>
                          <a:highlight>
                            <a:srgbClr val="FFFF00"/>
                          </a:highlight>
                        </a:rPr>
                        <a:t>This scene would need close ups on each character on multiple takes, along with the pan and master shots.</a:t>
                      </a:r>
                    </a:p>
                    <a:p>
                      <a:pPr>
                        <a:lnSpc>
                          <a:spcPct val="107000"/>
                        </a:lnSpc>
                        <a:spcAft>
                          <a:spcPts val="800"/>
                        </a:spcAft>
                      </a:pPr>
                      <a:r>
                        <a:rPr lang="en-GB" sz="1300">
                          <a:effectLst/>
                        </a:rPr>
                        <a:t> </a:t>
                      </a:r>
                    </a:p>
                    <a:p>
                      <a:pPr>
                        <a:lnSpc>
                          <a:spcPct val="107000"/>
                        </a:lnSpc>
                        <a:spcAft>
                          <a:spcPts val="800"/>
                        </a:spcAft>
                      </a:pPr>
                      <a:r>
                        <a:rPr lang="en-GB" sz="1300">
                          <a:effectLst/>
                        </a:rPr>
                        <a:t>Editing can be more time consuming as there are more shots that have to be cut </a:t>
                      </a:r>
                      <a:r>
                        <a:rPr lang="en-GB" sz="1300">
                          <a:effectLst/>
                          <a:highlight>
                            <a:srgbClr val="FFFF00"/>
                          </a:highlight>
                        </a:rPr>
                        <a:t>together and with this fight scene it is important to ensure the continuity editing rules are followed. </a:t>
                      </a:r>
                    </a:p>
                    <a:p>
                      <a:pPr>
                        <a:lnSpc>
                          <a:spcPct val="107000"/>
                        </a:lnSpc>
                        <a:spcAft>
                          <a:spcPts val="800"/>
                        </a:spcAft>
                      </a:pPr>
                      <a:r>
                        <a:rPr lang="en-GB" sz="1300">
                          <a:effectLst/>
                        </a:rPr>
                        <a:t> </a:t>
                      </a:r>
                      <a:endParaRPr lang="en-GB" sz="1300">
                        <a:effectLst/>
                        <a:latin typeface="Calibri" panose="020F0502020204030204" pitchFamily="34" charset="0"/>
                        <a:ea typeface="Calibri" panose="020F0502020204030204" pitchFamily="34" charset="0"/>
                        <a:cs typeface="Times New Roman" panose="02020603050405020304" pitchFamily="18" charset="0"/>
                      </a:endParaRP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tc>
                  <a:txBody>
                    <a:bodyPr/>
                    <a:lstStyle/>
                    <a:p>
                      <a:pPr>
                        <a:lnSpc>
                          <a:spcPct val="107000"/>
                        </a:lnSpc>
                        <a:spcAft>
                          <a:spcPts val="800"/>
                        </a:spcAft>
                      </a:pPr>
                      <a:r>
                        <a:rPr lang="en-GB" sz="1300" u="sng">
                          <a:effectLst/>
                          <a:hlinkClick r:id="rId2"/>
                        </a:rPr>
                        <a:t>Spaced</a:t>
                      </a:r>
                      <a:r>
                        <a:rPr lang="en-GB" sz="1300">
                          <a:effectLst/>
                        </a:rPr>
                        <a:t>, Season 2 Ep 5</a:t>
                      </a:r>
                    </a:p>
                    <a:p>
                      <a:pPr>
                        <a:lnSpc>
                          <a:spcPct val="107000"/>
                        </a:lnSpc>
                        <a:spcAft>
                          <a:spcPts val="800"/>
                        </a:spcAft>
                      </a:pPr>
                      <a:r>
                        <a:rPr lang="en-GB" sz="1300">
                          <a:effectLst/>
                        </a:rPr>
                        <a:t>Close-ups as each character is ‘shot’ creates an intimate atmosphere</a:t>
                      </a:r>
                    </a:p>
                    <a:p>
                      <a:pPr>
                        <a:lnSpc>
                          <a:spcPct val="107000"/>
                        </a:lnSpc>
                        <a:spcAft>
                          <a:spcPts val="800"/>
                        </a:spcAft>
                      </a:pPr>
                      <a:r>
                        <a:rPr lang="en-GB" sz="1300">
                          <a:effectLst/>
                        </a:rPr>
                        <a:t>Pan around the room to view the chaos of the battle, which would </a:t>
                      </a:r>
                      <a:r>
                        <a:rPr lang="en-GB" sz="1300">
                          <a:effectLst/>
                          <a:highlight>
                            <a:srgbClr val="FFFF00"/>
                          </a:highlight>
                        </a:rPr>
                        <a:t>needed to have been shot separately to the close up.</a:t>
                      </a:r>
                    </a:p>
                    <a:p>
                      <a:pPr>
                        <a:lnSpc>
                          <a:spcPct val="107000"/>
                        </a:lnSpc>
                        <a:spcAft>
                          <a:spcPts val="800"/>
                        </a:spcAft>
                      </a:pPr>
                      <a:r>
                        <a:rPr lang="en-GB" sz="1300">
                          <a:effectLst/>
                        </a:rPr>
                        <a:t>Dutch angle, depicting action and disorientation</a:t>
                      </a:r>
                    </a:p>
                    <a:p>
                      <a:pPr>
                        <a:lnSpc>
                          <a:spcPct val="107000"/>
                        </a:lnSpc>
                        <a:spcAft>
                          <a:spcPts val="800"/>
                        </a:spcAft>
                      </a:pPr>
                      <a:r>
                        <a:rPr lang="en-GB" sz="1300">
                          <a:effectLst/>
                        </a:rPr>
                        <a:t>Handheld camera movements create an intimate environment reflecting their friendships</a:t>
                      </a:r>
                    </a:p>
                    <a:p>
                      <a:pPr>
                        <a:lnSpc>
                          <a:spcPct val="107000"/>
                        </a:lnSpc>
                        <a:spcAft>
                          <a:spcPts val="800"/>
                        </a:spcAft>
                      </a:pPr>
                      <a:r>
                        <a:rPr lang="en-GB" sz="1300">
                          <a:effectLst/>
                          <a:highlight>
                            <a:srgbClr val="FFFF00"/>
                          </a:highlight>
                        </a:rPr>
                        <a:t>Master shots </a:t>
                      </a:r>
                      <a:r>
                        <a:rPr lang="en-GB" sz="1300">
                          <a:effectLst/>
                        </a:rPr>
                        <a:t>were used to reflect the relationship between characters.</a:t>
                      </a:r>
                    </a:p>
                    <a:p>
                      <a:pPr>
                        <a:lnSpc>
                          <a:spcPct val="107000"/>
                        </a:lnSpc>
                        <a:spcAft>
                          <a:spcPts val="800"/>
                        </a:spcAft>
                      </a:pPr>
                      <a:r>
                        <a:rPr lang="en-GB" sz="1300">
                          <a:effectLst/>
                          <a:highlight>
                            <a:srgbClr val="FFFF00"/>
                          </a:highlight>
                        </a:rPr>
                        <a:t>Cutaway</a:t>
                      </a:r>
                      <a:r>
                        <a:rPr lang="en-GB" sz="1300">
                          <a:effectLst/>
                        </a:rPr>
                        <a:t> shot of ‘Jess’ in the frame by herself demarcating her from the battle</a:t>
                      </a:r>
                    </a:p>
                    <a:p>
                      <a:pPr>
                        <a:lnSpc>
                          <a:spcPct val="107000"/>
                        </a:lnSpc>
                        <a:spcAft>
                          <a:spcPts val="800"/>
                        </a:spcAft>
                      </a:pPr>
                      <a:r>
                        <a:rPr lang="en-GB" sz="1300">
                          <a:effectLst/>
                        </a:rPr>
                        <a:t>There weren't any gun props as it was all in their minds. This adds to the humour of the scene when somebody walks in and catches them being extremely childish.</a:t>
                      </a:r>
                    </a:p>
                    <a:p>
                      <a:pPr>
                        <a:lnSpc>
                          <a:spcPct val="107000"/>
                        </a:lnSpc>
                        <a:spcAft>
                          <a:spcPts val="800"/>
                        </a:spcAft>
                      </a:pPr>
                      <a:r>
                        <a:rPr lang="en-GB" sz="1300">
                          <a:effectLst/>
                        </a:rPr>
                        <a:t>Setting is a living room it makes it more natural and everyday small setting, </a:t>
                      </a:r>
                      <a:r>
                        <a:rPr lang="en-GB" sz="1300">
                          <a:effectLst/>
                          <a:highlight>
                            <a:srgbClr val="FFFF00"/>
                          </a:highlight>
                        </a:rPr>
                        <a:t>ideally suited to a single camera production</a:t>
                      </a:r>
                    </a:p>
                    <a:p>
                      <a:pPr>
                        <a:lnSpc>
                          <a:spcPct val="107000"/>
                        </a:lnSpc>
                        <a:spcAft>
                          <a:spcPts val="800"/>
                        </a:spcAft>
                      </a:pPr>
                      <a:r>
                        <a:rPr lang="en-GB" sz="1300">
                          <a:effectLst/>
                        </a:rPr>
                        <a:t>The acting is very melodramatic which also adds to the humour of the scene</a:t>
                      </a:r>
                    </a:p>
                    <a:p>
                      <a:pPr>
                        <a:lnSpc>
                          <a:spcPct val="107000"/>
                        </a:lnSpc>
                        <a:spcAft>
                          <a:spcPts val="800"/>
                        </a:spcAft>
                      </a:pPr>
                      <a:r>
                        <a:rPr lang="en-GB" sz="1300">
                          <a:effectLst/>
                        </a:rPr>
                        <a:t>Warm lighting almost creates a home like atmosphere to the scene like they are everyday people</a:t>
                      </a:r>
                    </a:p>
                    <a:p>
                      <a:pPr>
                        <a:lnSpc>
                          <a:spcPct val="107000"/>
                        </a:lnSpc>
                        <a:spcAft>
                          <a:spcPts val="800"/>
                        </a:spcAft>
                      </a:pPr>
                      <a:r>
                        <a:rPr lang="en-GB" sz="1300">
                          <a:effectLst/>
                        </a:rPr>
                        <a:t> Diegetic sound was used by the characters, for example, the noises of gunfire from their mouths to indicate that they have a weapon </a:t>
                      </a:r>
                    </a:p>
                    <a:p>
                      <a:pPr>
                        <a:lnSpc>
                          <a:spcPct val="107000"/>
                        </a:lnSpc>
                        <a:spcAft>
                          <a:spcPts val="800"/>
                        </a:spcAft>
                      </a:pPr>
                      <a:r>
                        <a:rPr lang="en-GB" sz="1300">
                          <a:effectLst/>
                        </a:rPr>
                        <a:t>The fast pace editing, builds to the intensity of the scene, helps continuity flow and works with in the genre they are recreating</a:t>
                      </a:r>
                    </a:p>
                    <a:p>
                      <a:pPr>
                        <a:lnSpc>
                          <a:spcPct val="107000"/>
                        </a:lnSpc>
                        <a:spcAft>
                          <a:spcPts val="800"/>
                        </a:spcAft>
                      </a:pPr>
                      <a:r>
                        <a:rPr lang="en-GB" sz="1300">
                          <a:effectLst/>
                        </a:rPr>
                        <a:t>Works within the 180-degree rule to help narrate the scene and allow the audience to visually connect with what is happening.</a:t>
                      </a:r>
                    </a:p>
                  </a:txBody>
                  <a:tcPr marL="21074" marR="21074" marT="3130" marB="0">
                    <a:lnL w="19050" cap="flat" cmpd="sng" algn="ctr">
                      <a:solidFill>
                        <a:schemeClr val="accent2"/>
                      </a:solidFill>
                      <a:prstDash val="solid"/>
                      <a:round/>
                      <a:headEnd type="none" w="med" len="med"/>
                      <a:tailEnd type="none" w="med" len="med"/>
                    </a:lnL>
                    <a:lnR w="19050" cap="flat" cmpd="sng" algn="ctr">
                      <a:solidFill>
                        <a:schemeClr val="accent2"/>
                      </a:solidFill>
                      <a:prstDash val="solid"/>
                      <a:round/>
                      <a:headEnd type="none" w="med" len="med"/>
                      <a:tailEnd type="none" w="med" len="med"/>
                    </a:lnR>
                    <a:lnT w="19050" cap="flat" cmpd="sng" algn="ctr">
                      <a:solidFill>
                        <a:schemeClr val="accent2"/>
                      </a:solidFill>
                      <a:prstDash val="solid"/>
                      <a:round/>
                      <a:headEnd type="none" w="med" len="med"/>
                      <a:tailEnd type="none" w="med" len="med"/>
                    </a:lnT>
                    <a:lnB w="19050" cap="flat" cmpd="sng" algn="ctr">
                      <a:solidFill>
                        <a:schemeClr val="accent2"/>
                      </a:solidFill>
                      <a:prstDash val="solid"/>
                      <a:round/>
                      <a:headEnd type="none" w="med" len="med"/>
                      <a:tailEnd type="none" w="med" len="med"/>
                    </a:lnB>
                    <a:solidFill>
                      <a:schemeClr val="bg1"/>
                    </a:solidFill>
                  </a:tcPr>
                </a:tc>
                <a:extLst>
                  <a:ext uri="{0D108BD9-81ED-4DB2-BD59-A6C34878D82A}">
                    <a16:rowId xmlns:a16="http://schemas.microsoft.com/office/drawing/2014/main" val="1433045758"/>
                  </a:ext>
                </a:extLst>
              </a:tr>
            </a:tbl>
          </a:graphicData>
        </a:graphic>
      </p:graphicFrame>
    </p:spTree>
    <p:extLst>
      <p:ext uri="{BB962C8B-B14F-4D97-AF65-F5344CB8AC3E}">
        <p14:creationId xmlns:p14="http://schemas.microsoft.com/office/powerpoint/2010/main" val="1630902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368F9-D6F1-44C1-A471-91FA2ACBC5E6}"/>
              </a:ext>
            </a:extLst>
          </p:cNvPr>
          <p:cNvSpPr>
            <a:spLocks noGrp="1"/>
          </p:cNvSpPr>
          <p:nvPr>
            <p:ph type="title"/>
          </p:nvPr>
        </p:nvSpPr>
        <p:spPr>
          <a:xfrm>
            <a:off x="1893856" y="964692"/>
            <a:ext cx="8194523" cy="1188720"/>
          </a:xfrm>
        </p:spPr>
        <p:txBody>
          <a:bodyPr>
            <a:normAutofit/>
          </a:bodyPr>
          <a:lstStyle/>
          <a:p>
            <a:r>
              <a:rPr lang="en-GB"/>
              <a:t>Single Camera Production Options</a:t>
            </a:r>
          </a:p>
        </p:txBody>
      </p:sp>
      <p:graphicFrame>
        <p:nvGraphicFramePr>
          <p:cNvPr id="5" name="Content Placeholder 2">
            <a:extLst>
              <a:ext uri="{FF2B5EF4-FFF2-40B4-BE49-F238E27FC236}">
                <a16:creationId xmlns:a16="http://schemas.microsoft.com/office/drawing/2014/main" id="{1AEBEB90-7730-46F6-A08C-BF5DD6B8F1C2}"/>
              </a:ext>
            </a:extLst>
          </p:cNvPr>
          <p:cNvGraphicFramePr>
            <a:graphicFrameLocks noGrp="1"/>
          </p:cNvGraphicFramePr>
          <p:nvPr>
            <p:ph idx="1"/>
            <p:extLst>
              <p:ext uri="{D42A27DB-BD31-4B8C-83A1-F6EECF244321}">
                <p14:modId xmlns:p14="http://schemas.microsoft.com/office/powerpoint/2010/main" val="61715764"/>
              </p:ext>
            </p:extLst>
          </p:nvPr>
        </p:nvGraphicFramePr>
        <p:xfrm>
          <a:off x="965201" y="2544054"/>
          <a:ext cx="10261600" cy="3687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2729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D00FED-39E4-4569-B050-D5CEE6EF2316}"/>
              </a:ext>
            </a:extLst>
          </p:cNvPr>
          <p:cNvPicPr>
            <a:picLocks noChangeAspect="1"/>
          </p:cNvPicPr>
          <p:nvPr/>
        </p:nvPicPr>
        <p:blipFill>
          <a:blip r:embed="rId2"/>
          <a:stretch>
            <a:fillRect/>
          </a:stretch>
        </p:blipFill>
        <p:spPr>
          <a:xfrm>
            <a:off x="698127" y="0"/>
            <a:ext cx="10795745" cy="6858000"/>
          </a:xfrm>
          <a:prstGeom prst="rect">
            <a:avLst/>
          </a:prstGeom>
        </p:spPr>
      </p:pic>
    </p:spTree>
    <p:extLst>
      <p:ext uri="{BB962C8B-B14F-4D97-AF65-F5344CB8AC3E}">
        <p14:creationId xmlns:p14="http://schemas.microsoft.com/office/powerpoint/2010/main" val="4006610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E71FD643-12B8-4A04-A39C-A27EC2519BB2}"/>
              </a:ext>
            </a:extLst>
          </p:cNvPr>
          <p:cNvPicPr>
            <a:picLocks noGrp="1" noChangeAspect="1"/>
          </p:cNvPicPr>
          <p:nvPr>
            <p:ph idx="4294967295"/>
          </p:nvPr>
        </p:nvPicPr>
        <p:blipFill rotWithShape="1">
          <a:blip r:embed="rId2"/>
          <a:srcRect b="6883"/>
          <a:stretch/>
        </p:blipFill>
        <p:spPr>
          <a:xfrm>
            <a:off x="2151089" y="-1"/>
            <a:ext cx="8274570" cy="6858001"/>
          </a:xfrm>
        </p:spPr>
      </p:pic>
    </p:spTree>
    <p:extLst>
      <p:ext uri="{BB962C8B-B14F-4D97-AF65-F5344CB8AC3E}">
        <p14:creationId xmlns:p14="http://schemas.microsoft.com/office/powerpoint/2010/main" val="1766228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GB"/>
              <a:t>Unit 20: Learning Aim A Platforms and Advantages </a:t>
            </a:r>
          </a:p>
        </p:txBody>
      </p:sp>
      <p:sp>
        <p:nvSpPr>
          <p:cNvPr id="6" name="Subtitle 5"/>
          <p:cNvSpPr>
            <a:spLocks noGrp="1"/>
          </p:cNvSpPr>
          <p:nvPr>
            <p:ph type="subTitle" idx="1"/>
          </p:nvPr>
        </p:nvSpPr>
        <p:spPr/>
        <p:style>
          <a:lnRef idx="2">
            <a:schemeClr val="dk1"/>
          </a:lnRef>
          <a:fillRef idx="1">
            <a:schemeClr val="lt1"/>
          </a:fillRef>
          <a:effectRef idx="0">
            <a:schemeClr val="dk1"/>
          </a:effectRef>
          <a:fontRef idx="minor">
            <a:schemeClr val="dk1"/>
          </a:fontRef>
        </p:style>
        <p:txBody>
          <a:bodyPr anchor="ctr">
            <a:normAutofit/>
          </a:bodyPr>
          <a:lstStyle/>
          <a:p>
            <a:r>
              <a:rPr lang="en-GB" sz="3600" dirty="0">
                <a:solidFill>
                  <a:srgbClr val="343434"/>
                </a:solidFill>
                <a:latin typeface="+mj-lt"/>
              </a:rPr>
              <a:t>Due Friday 24</a:t>
            </a:r>
            <a:r>
              <a:rPr lang="en-GB" sz="3600" baseline="30000" dirty="0">
                <a:solidFill>
                  <a:srgbClr val="343434"/>
                </a:solidFill>
                <a:latin typeface="+mj-lt"/>
              </a:rPr>
              <a:t>th</a:t>
            </a:r>
            <a:r>
              <a:rPr lang="en-GB" sz="3600" dirty="0">
                <a:solidFill>
                  <a:srgbClr val="343434"/>
                </a:solidFill>
                <a:latin typeface="+mj-lt"/>
              </a:rPr>
              <a:t>  Feb </a:t>
            </a:r>
          </a:p>
        </p:txBody>
      </p:sp>
    </p:spTree>
    <p:extLst>
      <p:ext uri="{BB962C8B-B14F-4D97-AF65-F5344CB8AC3E}">
        <p14:creationId xmlns:p14="http://schemas.microsoft.com/office/powerpoint/2010/main" val="24750266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905159451"/>
              </p:ext>
            </p:extLst>
          </p:nvPr>
        </p:nvGraphicFramePr>
        <p:xfrm>
          <a:off x="1012090" y="1096209"/>
          <a:ext cx="10324125" cy="4269091"/>
        </p:xfrm>
        <a:graphic>
          <a:graphicData uri="http://schemas.openxmlformats.org/drawingml/2006/table">
            <a:tbl>
              <a:tblPr>
                <a:tableStyleId>{5C22544A-7EE6-4342-B048-85BDC9FD1C3A}</a:tableStyleId>
              </a:tblPr>
              <a:tblGrid>
                <a:gridCol w="1531969">
                  <a:extLst>
                    <a:ext uri="{9D8B030D-6E8A-4147-A177-3AD203B41FA5}">
                      <a16:colId xmlns:a16="http://schemas.microsoft.com/office/drawing/2014/main" val="1105882569"/>
                    </a:ext>
                  </a:extLst>
                </a:gridCol>
                <a:gridCol w="5350781">
                  <a:extLst>
                    <a:ext uri="{9D8B030D-6E8A-4147-A177-3AD203B41FA5}">
                      <a16:colId xmlns:a16="http://schemas.microsoft.com/office/drawing/2014/main" val="3311395823"/>
                    </a:ext>
                  </a:extLst>
                </a:gridCol>
                <a:gridCol w="3441375">
                  <a:extLst>
                    <a:ext uri="{9D8B030D-6E8A-4147-A177-3AD203B41FA5}">
                      <a16:colId xmlns:a16="http://schemas.microsoft.com/office/drawing/2014/main" val="468086462"/>
                    </a:ext>
                  </a:extLst>
                </a:gridCol>
              </a:tblGrid>
              <a:tr h="750542">
                <a:tc gridSpan="2">
                  <a:txBody>
                    <a:bodyPr/>
                    <a:lstStyle/>
                    <a:p>
                      <a:pPr algn="ctr"/>
                      <a:r>
                        <a:rPr lang="en-GB" sz="2800" dirty="0"/>
                        <a:t>Task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40000"/>
                        <a:lumOff val="60000"/>
                      </a:schemeClr>
                    </a:solidFill>
                  </a:tcPr>
                </a:tc>
                <a:tc hMerge="1">
                  <a:txBody>
                    <a:bodyPr/>
                    <a:lstStyle/>
                    <a:p>
                      <a:endParaRPr lang="en-GB" dirty="0"/>
                    </a:p>
                  </a:txBody>
                  <a:tcPr>
                    <a:solidFill>
                      <a:schemeClr val="accent3">
                        <a:lumMod val="40000"/>
                        <a:lumOff val="60000"/>
                      </a:schemeClr>
                    </a:solidFill>
                  </a:tcPr>
                </a:tc>
                <a:tc>
                  <a:txBody>
                    <a:bodyPr/>
                    <a:lstStyle/>
                    <a:p>
                      <a:pPr algn="ctr"/>
                      <a:r>
                        <a:rPr lang="en-GB" sz="2800" dirty="0"/>
                        <a:t>Deadline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21008045"/>
                  </a:ext>
                </a:extLst>
              </a:tr>
              <a:tr h="1121546">
                <a:tc>
                  <a:txBody>
                    <a:bodyPr/>
                    <a:lstStyle/>
                    <a:p>
                      <a:pPr algn="ctr"/>
                      <a:r>
                        <a:rPr lang="en-GB" sz="2800" dirty="0"/>
                        <a:t>Unit 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Platforms and Advantages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2800" dirty="0"/>
                        <a:t>Friday 24th February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75778003"/>
                  </a:ext>
                </a:extLst>
              </a:tr>
              <a:tr h="1275457">
                <a:tc>
                  <a:txBody>
                    <a:bodyPr/>
                    <a:lstStyle/>
                    <a:p>
                      <a:pPr algn="ctr"/>
                      <a:r>
                        <a:rPr lang="en-GB" sz="2800" dirty="0"/>
                        <a:t>Unit 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baseline="0" dirty="0"/>
                        <a:t>Film Fiction Learning Aim B &amp; C Final Submission</a:t>
                      </a:r>
                      <a:endParaRPr lang="en-GB" sz="280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2800" dirty="0"/>
                        <a:t>Friday 10</a:t>
                      </a:r>
                      <a:r>
                        <a:rPr lang="en-GB" sz="2800" baseline="30000" dirty="0"/>
                        <a:t>th</a:t>
                      </a:r>
                      <a:r>
                        <a:rPr lang="en-GB" sz="2800" dirty="0"/>
                        <a:t> February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0089083"/>
                  </a:ext>
                </a:extLst>
              </a:tr>
              <a:tr h="1121546">
                <a:tc>
                  <a:txBody>
                    <a:bodyPr/>
                    <a:lstStyle/>
                    <a:p>
                      <a:pPr algn="ctr"/>
                      <a:r>
                        <a:rPr lang="en-GB" sz="2800" dirty="0"/>
                        <a:t>Unit 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Visual Shot Types Report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GB" sz="2800" dirty="0"/>
                        <a:t>Friday 24</a:t>
                      </a:r>
                      <a:r>
                        <a:rPr lang="en-GB" sz="2800" baseline="30000" dirty="0"/>
                        <a:t>th</a:t>
                      </a:r>
                      <a:r>
                        <a:rPr lang="en-GB" sz="2800" dirty="0"/>
                        <a:t> February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54036982"/>
                  </a:ext>
                </a:extLst>
              </a:tr>
            </a:tbl>
          </a:graphicData>
        </a:graphic>
      </p:graphicFrame>
    </p:spTree>
    <p:extLst>
      <p:ext uri="{BB962C8B-B14F-4D97-AF65-F5344CB8AC3E}">
        <p14:creationId xmlns:p14="http://schemas.microsoft.com/office/powerpoint/2010/main" val="263198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accent1"/>
                </a:solidFill>
              </a:rPr>
              <a:t>PLATFORMS AND ADVANTAGES: Tips</a:t>
            </a:r>
            <a:r>
              <a:rPr lang="en-GB"/>
              <a:t> </a:t>
            </a:r>
          </a:p>
        </p:txBody>
      </p:sp>
      <p:graphicFrame>
        <p:nvGraphicFramePr>
          <p:cNvPr id="7" name="Content Placeholder 6"/>
          <p:cNvGraphicFramePr>
            <a:graphicFrameLocks noGrp="1"/>
          </p:cNvGraphicFramePr>
          <p:nvPr>
            <p:ph idx="1"/>
          </p:nvPr>
        </p:nvGraphicFramePr>
        <p:xfrm>
          <a:off x="608013" y="1872518"/>
          <a:ext cx="10732339" cy="4504836"/>
        </p:xfrm>
        <a:graphic>
          <a:graphicData uri="http://schemas.openxmlformats.org/drawingml/2006/table">
            <a:tbl>
              <a:tblPr firstRow="1" firstCol="1" bandRow="1">
                <a:tableStyleId>{5C22544A-7EE6-4342-B048-85BDC9FD1C3A}</a:tableStyleId>
              </a:tblPr>
              <a:tblGrid>
                <a:gridCol w="1317748">
                  <a:extLst>
                    <a:ext uri="{9D8B030D-6E8A-4147-A177-3AD203B41FA5}">
                      <a16:colId xmlns:a16="http://schemas.microsoft.com/office/drawing/2014/main" val="2331013212"/>
                    </a:ext>
                  </a:extLst>
                </a:gridCol>
                <a:gridCol w="1892708">
                  <a:extLst>
                    <a:ext uri="{9D8B030D-6E8A-4147-A177-3AD203B41FA5}">
                      <a16:colId xmlns:a16="http://schemas.microsoft.com/office/drawing/2014/main" val="3480422411"/>
                    </a:ext>
                  </a:extLst>
                </a:gridCol>
                <a:gridCol w="1892708">
                  <a:extLst>
                    <a:ext uri="{9D8B030D-6E8A-4147-A177-3AD203B41FA5}">
                      <a16:colId xmlns:a16="http://schemas.microsoft.com/office/drawing/2014/main" val="526914180"/>
                    </a:ext>
                  </a:extLst>
                </a:gridCol>
                <a:gridCol w="1892708">
                  <a:extLst>
                    <a:ext uri="{9D8B030D-6E8A-4147-A177-3AD203B41FA5}">
                      <a16:colId xmlns:a16="http://schemas.microsoft.com/office/drawing/2014/main" val="3054727946"/>
                    </a:ext>
                  </a:extLst>
                </a:gridCol>
                <a:gridCol w="3736467">
                  <a:extLst>
                    <a:ext uri="{9D8B030D-6E8A-4147-A177-3AD203B41FA5}">
                      <a16:colId xmlns:a16="http://schemas.microsoft.com/office/drawing/2014/main" val="134663347"/>
                    </a:ext>
                  </a:extLst>
                </a:gridCol>
              </a:tblGrid>
              <a:tr h="412205">
                <a:tc>
                  <a:txBody>
                    <a:bodyPr/>
                    <a:lstStyle/>
                    <a:p>
                      <a:pPr>
                        <a:spcAft>
                          <a:spcPts val="0"/>
                        </a:spcAft>
                      </a:pPr>
                      <a:r>
                        <a:rPr lang="en-GB" sz="1600">
                          <a:effectLst/>
                        </a:rPr>
                        <a:t>Type of SCP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a:effectLst/>
                        </a:rPr>
                        <a:t>Platforms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Advantages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Disadvantages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Examples &amp; Techniques used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85540167"/>
                  </a:ext>
                </a:extLst>
              </a:tr>
              <a:tr h="4092631">
                <a:tc>
                  <a:txBody>
                    <a:bodyPr/>
                    <a:lstStyle/>
                    <a:p>
                      <a:pPr>
                        <a:spcAft>
                          <a:spcPts val="0"/>
                        </a:spcAft>
                      </a:pPr>
                      <a:r>
                        <a:rPr lang="en-GB" sz="1600">
                          <a:effectLst/>
                        </a:rPr>
                        <a:t>Do your </a:t>
                      </a:r>
                      <a:r>
                        <a:rPr lang="en-GB" sz="1600" u="sng">
                          <a:effectLst/>
                        </a:rPr>
                        <a:t>research</a:t>
                      </a:r>
                      <a:r>
                        <a:rPr lang="en-GB" sz="1600">
                          <a:effectLst/>
                        </a:rPr>
                        <a:t> to ensure it</a:t>
                      </a:r>
                      <a:r>
                        <a:rPr lang="en-GB" sz="1600" baseline="0">
                          <a:effectLst/>
                        </a:rPr>
                        <a:t> is a single camera production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nSpc>
                          <a:spcPct val="150000"/>
                        </a:lnSpc>
                        <a:spcAft>
                          <a:spcPts val="0"/>
                        </a:spcAft>
                      </a:pPr>
                      <a:r>
                        <a:rPr lang="en-GB" sz="1600">
                          <a:effectLst/>
                        </a:rPr>
                        <a:t>Think nationally in the UK and internationally how and where to people view this show?</a:t>
                      </a:r>
                    </a:p>
                    <a:p>
                      <a:pPr marL="285750" indent="-285750">
                        <a:lnSpc>
                          <a:spcPct val="150000"/>
                        </a:lnSpc>
                        <a:spcAft>
                          <a:spcPts val="0"/>
                        </a:spcAft>
                        <a:buFont typeface="Arial" panose="020B0604020202020204" pitchFamily="34" charset="0"/>
                        <a:buChar char="•"/>
                      </a:pPr>
                      <a:r>
                        <a:rPr lang="en-GB" sz="1600">
                          <a:effectLst/>
                        </a:rPr>
                        <a:t>TV</a:t>
                      </a:r>
                    </a:p>
                    <a:p>
                      <a:pPr marL="285750" indent="-285750">
                        <a:lnSpc>
                          <a:spcPct val="150000"/>
                        </a:lnSpc>
                        <a:spcAft>
                          <a:spcPts val="0"/>
                        </a:spcAft>
                        <a:buFont typeface="Arial" panose="020B0604020202020204" pitchFamily="34" charset="0"/>
                        <a:buChar char="•"/>
                      </a:pPr>
                      <a:r>
                        <a:rPr lang="en-GB" sz="1600">
                          <a:effectLst/>
                        </a:rPr>
                        <a:t>Online</a:t>
                      </a:r>
                    </a:p>
                    <a:p>
                      <a:pPr marL="285750" indent="-285750">
                        <a:lnSpc>
                          <a:spcPct val="150000"/>
                        </a:lnSpc>
                        <a:spcAft>
                          <a:spcPts val="0"/>
                        </a:spcAft>
                        <a:buFont typeface="Arial" panose="020B0604020202020204" pitchFamily="34" charset="0"/>
                        <a:buChar char="•"/>
                      </a:pPr>
                      <a:r>
                        <a:rPr lang="en-GB" sz="1600">
                          <a:effectLst/>
                        </a:rPr>
                        <a:t>Apps?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50000"/>
                        </a:lnSpc>
                        <a:spcAft>
                          <a:spcPts val="0"/>
                        </a:spcAft>
                      </a:pPr>
                      <a:r>
                        <a:rPr lang="en-GB" sz="1600">
                          <a:effectLst/>
                          <a:latin typeface="+mn-lt"/>
                          <a:ea typeface="+mn-ea"/>
                          <a:cs typeface="+mn-cs"/>
                        </a:rPr>
                        <a:t>What</a:t>
                      </a:r>
                      <a:r>
                        <a:rPr lang="en-GB" sz="1600" baseline="0">
                          <a:effectLst/>
                          <a:latin typeface="+mn-lt"/>
                          <a:ea typeface="+mn-ea"/>
                          <a:cs typeface="+mn-cs"/>
                        </a:rPr>
                        <a:t> are the advantages of this scene/episode being filmed as a single camera production?</a:t>
                      </a:r>
                    </a:p>
                    <a:p>
                      <a:pPr>
                        <a:lnSpc>
                          <a:spcPct val="150000"/>
                        </a:lnSpc>
                        <a:spcAft>
                          <a:spcPts val="0"/>
                        </a:spcAft>
                      </a:pPr>
                      <a:endParaRPr lang="en-GB" sz="1600" baseline="0">
                        <a:effectLst/>
                        <a:latin typeface="+mn-lt"/>
                        <a:ea typeface="+mn-ea"/>
                        <a:cs typeface="+mn-cs"/>
                      </a:endParaRPr>
                    </a:p>
                    <a:p>
                      <a:pPr>
                        <a:lnSpc>
                          <a:spcPct val="150000"/>
                        </a:lnSpc>
                        <a:spcAft>
                          <a:spcPts val="0"/>
                        </a:spcAft>
                      </a:pPr>
                      <a:r>
                        <a:rPr lang="en-GB" sz="1600" baseline="0">
                          <a:effectLst/>
                          <a:highlight>
                            <a:srgbClr val="FFFF00"/>
                          </a:highlight>
                          <a:latin typeface="+mn-lt"/>
                          <a:ea typeface="+mn-ea"/>
                          <a:cs typeface="+mn-cs"/>
                        </a:rPr>
                        <a:t>Be specific, reference a character, an action, the set etc…</a:t>
                      </a:r>
                      <a:endPar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50000"/>
                        </a:lnSpc>
                        <a:spcAft>
                          <a:spcPts val="0"/>
                        </a:spcAft>
                      </a:pPr>
                      <a:r>
                        <a:rPr lang="en-GB" sz="1600">
                          <a:effectLst/>
                          <a:latin typeface="+mn-lt"/>
                          <a:ea typeface="+mn-ea"/>
                          <a:cs typeface="+mn-cs"/>
                        </a:rPr>
                        <a:t>What</a:t>
                      </a:r>
                      <a:r>
                        <a:rPr lang="en-GB" sz="1600" baseline="0">
                          <a:effectLst/>
                          <a:latin typeface="+mn-lt"/>
                          <a:ea typeface="+mn-ea"/>
                          <a:cs typeface="+mn-cs"/>
                        </a:rPr>
                        <a:t> are the disadvantages of this scene/episode being filmed as a single camera production?</a:t>
                      </a:r>
                    </a:p>
                    <a:p>
                      <a:pPr>
                        <a:lnSpc>
                          <a:spcPct val="150000"/>
                        </a:lnSpc>
                        <a:spcAft>
                          <a:spcPts val="0"/>
                        </a:spcAft>
                      </a:pPr>
                      <a:endParaRPr lang="en-GB" sz="1600" baseline="0">
                        <a:effectLst/>
                        <a:latin typeface="+mn-lt"/>
                        <a:ea typeface="+mn-ea"/>
                        <a:cs typeface="+mn-cs"/>
                      </a:endParaRPr>
                    </a:p>
                    <a:p>
                      <a:pPr>
                        <a:lnSpc>
                          <a:spcPct val="150000"/>
                        </a:lnSpc>
                        <a:spcAft>
                          <a:spcPts val="0"/>
                        </a:spcAft>
                      </a:pPr>
                      <a:r>
                        <a:rPr lang="en-GB" sz="1600" baseline="0">
                          <a:effectLst/>
                          <a:highlight>
                            <a:srgbClr val="FFFF00"/>
                          </a:highlight>
                          <a:latin typeface="+mn-lt"/>
                          <a:ea typeface="+mn-ea"/>
                          <a:cs typeface="+mn-cs"/>
                        </a:rPr>
                        <a:t>Be specific, reference a character, an action, the set etc…</a:t>
                      </a:r>
                      <a:endPar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0000"/>
                        </a:lnSpc>
                        <a:spcAft>
                          <a:spcPts val="0"/>
                        </a:spcAft>
                      </a:pPr>
                      <a:r>
                        <a:rPr lang="en-GB" sz="1600" b="1" i="1">
                          <a:solidFill>
                            <a:schemeClr val="accent1"/>
                          </a:solidFill>
                          <a:effectLst/>
                        </a:rPr>
                        <a:t>Name the show and put a link to your</a:t>
                      </a:r>
                      <a:r>
                        <a:rPr lang="en-GB" sz="1600" b="1" i="1" baseline="0">
                          <a:solidFill>
                            <a:schemeClr val="accent1"/>
                          </a:solidFill>
                          <a:effectLst/>
                        </a:rPr>
                        <a:t> chosen clip here</a:t>
                      </a:r>
                    </a:p>
                    <a:p>
                      <a:pPr marL="0" indent="0">
                        <a:lnSpc>
                          <a:spcPct val="150000"/>
                        </a:lnSpc>
                        <a:spcAft>
                          <a:spcPts val="0"/>
                        </a:spcAft>
                        <a:buFont typeface="Arial" panose="020B0604020202020204" pitchFamily="34" charset="0"/>
                        <a:buNone/>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Cinematography</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Mise-</a:t>
                      </a:r>
                      <a:r>
                        <a:rPr lang="en-GB" sz="1600" baseline="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-scene</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Lighting</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Sound</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Editing</a:t>
                      </a:r>
                    </a:p>
                    <a:p>
                      <a:pPr marL="0" indent="0">
                        <a:lnSpc>
                          <a:spcPct val="150000"/>
                        </a:lnSpc>
                        <a:spcAft>
                          <a:spcPts val="0"/>
                        </a:spcAft>
                        <a:buFont typeface="Arial" panose="020B0604020202020204" pitchFamily="34" charset="0"/>
                        <a:buNone/>
                      </a:pPr>
                      <a:r>
                        <a:rPr lang="en-GB" sz="1600" baseline="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Link them where possible to the fact that it is a single camera production</a:t>
                      </a: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example master shots, continuity editing etc…</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72050380"/>
                  </a:ext>
                </a:extLst>
              </a:tr>
            </a:tbl>
          </a:graphicData>
        </a:graphic>
      </p:graphicFrame>
    </p:spTree>
    <p:extLst>
      <p:ext uri="{BB962C8B-B14F-4D97-AF65-F5344CB8AC3E}">
        <p14:creationId xmlns:p14="http://schemas.microsoft.com/office/powerpoint/2010/main" val="25211985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solidFill>
                  <a:schemeClr val="accent1"/>
                </a:solidFill>
              </a:rPr>
              <a:t>PLATFORMS AND ADVANTAGES: Tips</a:t>
            </a:r>
            <a:r>
              <a:rPr lang="en-GB"/>
              <a:t> </a:t>
            </a:r>
          </a:p>
        </p:txBody>
      </p:sp>
      <p:graphicFrame>
        <p:nvGraphicFramePr>
          <p:cNvPr id="7" name="Content Placeholder 6"/>
          <p:cNvGraphicFramePr>
            <a:graphicFrameLocks noGrp="1"/>
          </p:cNvGraphicFramePr>
          <p:nvPr>
            <p:ph idx="1"/>
          </p:nvPr>
        </p:nvGraphicFramePr>
        <p:xfrm>
          <a:off x="608013" y="1872518"/>
          <a:ext cx="10732339" cy="4504836"/>
        </p:xfrm>
        <a:graphic>
          <a:graphicData uri="http://schemas.openxmlformats.org/drawingml/2006/table">
            <a:tbl>
              <a:tblPr firstRow="1" firstCol="1" bandRow="1">
                <a:tableStyleId>{5C22544A-7EE6-4342-B048-85BDC9FD1C3A}</a:tableStyleId>
              </a:tblPr>
              <a:tblGrid>
                <a:gridCol w="1317748">
                  <a:extLst>
                    <a:ext uri="{9D8B030D-6E8A-4147-A177-3AD203B41FA5}">
                      <a16:colId xmlns:a16="http://schemas.microsoft.com/office/drawing/2014/main" val="2331013212"/>
                    </a:ext>
                  </a:extLst>
                </a:gridCol>
                <a:gridCol w="1892708">
                  <a:extLst>
                    <a:ext uri="{9D8B030D-6E8A-4147-A177-3AD203B41FA5}">
                      <a16:colId xmlns:a16="http://schemas.microsoft.com/office/drawing/2014/main" val="3480422411"/>
                    </a:ext>
                  </a:extLst>
                </a:gridCol>
                <a:gridCol w="1892708">
                  <a:extLst>
                    <a:ext uri="{9D8B030D-6E8A-4147-A177-3AD203B41FA5}">
                      <a16:colId xmlns:a16="http://schemas.microsoft.com/office/drawing/2014/main" val="526914180"/>
                    </a:ext>
                  </a:extLst>
                </a:gridCol>
                <a:gridCol w="1892708">
                  <a:extLst>
                    <a:ext uri="{9D8B030D-6E8A-4147-A177-3AD203B41FA5}">
                      <a16:colId xmlns:a16="http://schemas.microsoft.com/office/drawing/2014/main" val="3054727946"/>
                    </a:ext>
                  </a:extLst>
                </a:gridCol>
                <a:gridCol w="3736467">
                  <a:extLst>
                    <a:ext uri="{9D8B030D-6E8A-4147-A177-3AD203B41FA5}">
                      <a16:colId xmlns:a16="http://schemas.microsoft.com/office/drawing/2014/main" val="134663347"/>
                    </a:ext>
                  </a:extLst>
                </a:gridCol>
              </a:tblGrid>
              <a:tr h="412205">
                <a:tc>
                  <a:txBody>
                    <a:bodyPr/>
                    <a:lstStyle/>
                    <a:p>
                      <a:pPr>
                        <a:spcAft>
                          <a:spcPts val="0"/>
                        </a:spcAft>
                      </a:pPr>
                      <a:r>
                        <a:rPr lang="en-GB" sz="1600">
                          <a:effectLst/>
                        </a:rPr>
                        <a:t>Type of SCP</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spcAft>
                          <a:spcPts val="0"/>
                        </a:spcAft>
                      </a:pPr>
                      <a:r>
                        <a:rPr lang="en-GB" sz="1600">
                          <a:effectLst/>
                        </a:rPr>
                        <a:t>Platforms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Advantages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Disadvantages</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tc>
                  <a:txBody>
                    <a:bodyPr/>
                    <a:lstStyle/>
                    <a:p>
                      <a:pPr>
                        <a:spcAft>
                          <a:spcPts val="0"/>
                        </a:spcAft>
                      </a:pPr>
                      <a:r>
                        <a:rPr lang="en-GB" sz="1600">
                          <a:effectLst/>
                        </a:rPr>
                        <a:t>Examples &amp; Techniques used</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85540167"/>
                  </a:ext>
                </a:extLst>
              </a:tr>
              <a:tr h="4092631">
                <a:tc>
                  <a:txBody>
                    <a:bodyPr/>
                    <a:lstStyle/>
                    <a:p>
                      <a:pPr>
                        <a:spcAft>
                          <a:spcPts val="0"/>
                        </a:spcAft>
                      </a:pPr>
                      <a:r>
                        <a:rPr lang="en-GB" sz="1600">
                          <a:effectLst/>
                        </a:rPr>
                        <a:t>Do your </a:t>
                      </a:r>
                      <a:r>
                        <a:rPr lang="en-GB" sz="1600" u="sng">
                          <a:effectLst/>
                        </a:rPr>
                        <a:t>research</a:t>
                      </a:r>
                      <a:r>
                        <a:rPr lang="en-GB" sz="1600">
                          <a:effectLst/>
                        </a:rPr>
                        <a:t> to ensure it</a:t>
                      </a:r>
                      <a:r>
                        <a:rPr lang="en-GB" sz="1600" baseline="0">
                          <a:effectLst/>
                        </a:rPr>
                        <a:t> is a single camera production</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chemeClr val="accent1"/>
                      </a:solidFill>
                      <a:prstDash val="solid"/>
                      <a:round/>
                      <a:headEnd type="none" w="med" len="med"/>
                      <a:tailEnd type="none" w="med" len="med"/>
                    </a:lnR>
                  </a:tcPr>
                </a:tc>
                <a:tc>
                  <a:txBody>
                    <a:bodyPr/>
                    <a:lstStyle/>
                    <a:p>
                      <a:pPr>
                        <a:lnSpc>
                          <a:spcPct val="150000"/>
                        </a:lnSpc>
                        <a:spcAft>
                          <a:spcPts val="0"/>
                        </a:spcAft>
                      </a:pPr>
                      <a:r>
                        <a:rPr lang="en-GB" sz="1600">
                          <a:effectLst/>
                        </a:rPr>
                        <a:t>Think nationally in the UK and internationally how and where to people view this show?</a:t>
                      </a:r>
                    </a:p>
                    <a:p>
                      <a:pPr marL="285750" indent="-285750">
                        <a:lnSpc>
                          <a:spcPct val="150000"/>
                        </a:lnSpc>
                        <a:spcAft>
                          <a:spcPts val="0"/>
                        </a:spcAft>
                        <a:buFont typeface="Arial" panose="020B0604020202020204" pitchFamily="34" charset="0"/>
                        <a:buChar char="•"/>
                      </a:pPr>
                      <a:r>
                        <a:rPr lang="en-GB" sz="1600">
                          <a:effectLst/>
                        </a:rPr>
                        <a:t>TV</a:t>
                      </a:r>
                    </a:p>
                    <a:p>
                      <a:pPr marL="285750" indent="-285750">
                        <a:lnSpc>
                          <a:spcPct val="150000"/>
                        </a:lnSpc>
                        <a:spcAft>
                          <a:spcPts val="0"/>
                        </a:spcAft>
                        <a:buFont typeface="Arial" panose="020B0604020202020204" pitchFamily="34" charset="0"/>
                        <a:buChar char="•"/>
                      </a:pPr>
                      <a:r>
                        <a:rPr lang="en-GB" sz="1600">
                          <a:effectLst/>
                        </a:rPr>
                        <a:t>Online</a:t>
                      </a:r>
                    </a:p>
                    <a:p>
                      <a:pPr marL="285750" indent="-285750">
                        <a:lnSpc>
                          <a:spcPct val="150000"/>
                        </a:lnSpc>
                        <a:spcAft>
                          <a:spcPts val="0"/>
                        </a:spcAft>
                        <a:buFont typeface="Arial" panose="020B0604020202020204" pitchFamily="34" charset="0"/>
                        <a:buChar char="•"/>
                      </a:pPr>
                      <a:r>
                        <a:rPr lang="en-GB" sz="1600">
                          <a:effectLst/>
                        </a:rPr>
                        <a:t>Apps?</a:t>
                      </a: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50000"/>
                        </a:lnSpc>
                        <a:spcAft>
                          <a:spcPts val="0"/>
                        </a:spcAft>
                      </a:pPr>
                      <a:r>
                        <a:rPr lang="en-GB" sz="1600">
                          <a:effectLst/>
                          <a:latin typeface="+mn-lt"/>
                          <a:ea typeface="+mn-ea"/>
                          <a:cs typeface="+mn-cs"/>
                        </a:rPr>
                        <a:t>What</a:t>
                      </a:r>
                      <a:r>
                        <a:rPr lang="en-GB" sz="1600" baseline="0">
                          <a:effectLst/>
                          <a:latin typeface="+mn-lt"/>
                          <a:ea typeface="+mn-ea"/>
                          <a:cs typeface="+mn-cs"/>
                        </a:rPr>
                        <a:t> are the advantages of this scene/episode being filmed as a single camera production?</a:t>
                      </a:r>
                    </a:p>
                    <a:p>
                      <a:pPr>
                        <a:lnSpc>
                          <a:spcPct val="150000"/>
                        </a:lnSpc>
                        <a:spcAft>
                          <a:spcPts val="0"/>
                        </a:spcAft>
                      </a:pPr>
                      <a:endParaRPr lang="en-GB" sz="1600" baseline="0">
                        <a:effectLst/>
                        <a:latin typeface="+mn-lt"/>
                        <a:ea typeface="+mn-ea"/>
                        <a:cs typeface="+mn-cs"/>
                      </a:endParaRPr>
                    </a:p>
                    <a:p>
                      <a:pPr>
                        <a:lnSpc>
                          <a:spcPct val="150000"/>
                        </a:lnSpc>
                        <a:spcAft>
                          <a:spcPts val="0"/>
                        </a:spcAft>
                      </a:pPr>
                      <a:r>
                        <a:rPr lang="en-GB" sz="1600" baseline="0">
                          <a:effectLst/>
                          <a:highlight>
                            <a:srgbClr val="FFFF00"/>
                          </a:highlight>
                          <a:latin typeface="+mn-lt"/>
                          <a:ea typeface="+mn-ea"/>
                          <a:cs typeface="+mn-cs"/>
                        </a:rPr>
                        <a:t>Be specific, reference a character, an action, the set etc…</a:t>
                      </a:r>
                      <a:endPar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50000"/>
                        </a:lnSpc>
                        <a:spcAft>
                          <a:spcPts val="0"/>
                        </a:spcAft>
                      </a:pPr>
                      <a:r>
                        <a:rPr lang="en-GB" sz="1600">
                          <a:effectLst/>
                          <a:latin typeface="+mn-lt"/>
                          <a:ea typeface="+mn-ea"/>
                          <a:cs typeface="+mn-cs"/>
                        </a:rPr>
                        <a:t>What</a:t>
                      </a:r>
                      <a:r>
                        <a:rPr lang="en-GB" sz="1600" baseline="0">
                          <a:effectLst/>
                          <a:latin typeface="+mn-lt"/>
                          <a:ea typeface="+mn-ea"/>
                          <a:cs typeface="+mn-cs"/>
                        </a:rPr>
                        <a:t> are the disadvantages of this scene/episode being filmed as a single camera production?</a:t>
                      </a:r>
                    </a:p>
                    <a:p>
                      <a:pPr>
                        <a:lnSpc>
                          <a:spcPct val="150000"/>
                        </a:lnSpc>
                        <a:spcAft>
                          <a:spcPts val="0"/>
                        </a:spcAft>
                      </a:pPr>
                      <a:endParaRPr lang="en-GB" sz="1600" baseline="0">
                        <a:effectLst/>
                        <a:latin typeface="+mn-lt"/>
                        <a:ea typeface="+mn-ea"/>
                        <a:cs typeface="+mn-cs"/>
                      </a:endParaRPr>
                    </a:p>
                    <a:p>
                      <a:pPr>
                        <a:lnSpc>
                          <a:spcPct val="150000"/>
                        </a:lnSpc>
                        <a:spcAft>
                          <a:spcPts val="0"/>
                        </a:spcAft>
                      </a:pPr>
                      <a:r>
                        <a:rPr lang="en-GB" sz="1600" baseline="0">
                          <a:effectLst/>
                          <a:highlight>
                            <a:srgbClr val="FFFF00"/>
                          </a:highlight>
                          <a:latin typeface="+mn-lt"/>
                          <a:ea typeface="+mn-ea"/>
                          <a:cs typeface="+mn-cs"/>
                        </a:rPr>
                        <a:t>Be specific, reference a character, an action, the set etc…</a:t>
                      </a:r>
                      <a:endParaRPr lang="en-GB" sz="160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nSpc>
                          <a:spcPct val="100000"/>
                        </a:lnSpc>
                        <a:spcAft>
                          <a:spcPts val="0"/>
                        </a:spcAft>
                      </a:pPr>
                      <a:r>
                        <a:rPr lang="en-GB" sz="1600" b="1" i="1">
                          <a:solidFill>
                            <a:schemeClr val="accent1"/>
                          </a:solidFill>
                          <a:effectLst/>
                        </a:rPr>
                        <a:t>Name the show and put a link to your</a:t>
                      </a:r>
                      <a:r>
                        <a:rPr lang="en-GB" sz="1600" b="1" i="1" baseline="0">
                          <a:solidFill>
                            <a:schemeClr val="accent1"/>
                          </a:solidFill>
                          <a:effectLst/>
                        </a:rPr>
                        <a:t> chosen clip here</a:t>
                      </a:r>
                    </a:p>
                    <a:p>
                      <a:pPr marL="0" indent="0">
                        <a:lnSpc>
                          <a:spcPct val="150000"/>
                        </a:lnSpc>
                        <a:spcAft>
                          <a:spcPts val="0"/>
                        </a:spcAft>
                        <a:buFont typeface="Arial" panose="020B0604020202020204" pitchFamily="34" charset="0"/>
                        <a:buNone/>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Analyse:</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Cinematography</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Mise-</a:t>
                      </a:r>
                      <a:r>
                        <a:rPr lang="en-GB" sz="1600" baseline="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a:t>
                      </a: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-scene</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Lighting</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Sound</a:t>
                      </a:r>
                    </a:p>
                    <a:p>
                      <a:pPr marL="285750" indent="-285750">
                        <a:lnSpc>
                          <a:spcPct val="150000"/>
                        </a:lnSpc>
                        <a:spcAft>
                          <a:spcPts val="0"/>
                        </a:spcAft>
                        <a:buFont typeface="Arial" panose="020B0604020202020204" pitchFamily="34" charset="0"/>
                        <a:buChar char="•"/>
                      </a:pP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Editing</a:t>
                      </a:r>
                    </a:p>
                    <a:p>
                      <a:pPr marL="0" indent="0">
                        <a:lnSpc>
                          <a:spcPct val="150000"/>
                        </a:lnSpc>
                        <a:spcAft>
                          <a:spcPts val="0"/>
                        </a:spcAft>
                        <a:buFont typeface="Arial" panose="020B0604020202020204" pitchFamily="34" charset="0"/>
                        <a:buNone/>
                      </a:pPr>
                      <a:r>
                        <a:rPr lang="en-GB" sz="1600" baseline="0">
                          <a:solidFill>
                            <a:schemeClr val="tx1"/>
                          </a:solidFill>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Link them where possible to the fact that it is a single camera production</a:t>
                      </a:r>
                      <a:r>
                        <a:rPr lang="en-GB" sz="1600" baseline="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For example master shots, continuity editing etc…</a:t>
                      </a:r>
                      <a:endParaRPr lang="en-GB"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72050380"/>
                  </a:ext>
                </a:extLst>
              </a:tr>
            </a:tbl>
          </a:graphicData>
        </a:graphic>
      </p:graphicFrame>
    </p:spTree>
    <p:extLst>
      <p:ext uri="{BB962C8B-B14F-4D97-AF65-F5344CB8AC3E}">
        <p14:creationId xmlns:p14="http://schemas.microsoft.com/office/powerpoint/2010/main" val="1740884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E71FD643-12B8-4A04-A39C-A27EC2519BB2}"/>
              </a:ext>
            </a:extLst>
          </p:cNvPr>
          <p:cNvPicPr>
            <a:picLocks noGrp="1" noChangeAspect="1"/>
          </p:cNvPicPr>
          <p:nvPr>
            <p:ph idx="4294967295"/>
          </p:nvPr>
        </p:nvPicPr>
        <p:blipFill rotWithShape="1">
          <a:blip r:embed="rId2"/>
          <a:srcRect b="6883"/>
          <a:stretch/>
        </p:blipFill>
        <p:spPr>
          <a:xfrm>
            <a:off x="2151089" y="-1"/>
            <a:ext cx="8274570" cy="6858001"/>
          </a:xfrm>
        </p:spPr>
      </p:pic>
    </p:spTree>
    <p:extLst>
      <p:ext uri="{BB962C8B-B14F-4D97-AF65-F5344CB8AC3E}">
        <p14:creationId xmlns:p14="http://schemas.microsoft.com/office/powerpoint/2010/main" val="4272893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a:extLst>
              <a:ext uri="{FF2B5EF4-FFF2-40B4-BE49-F238E27FC236}">
                <a16:creationId xmlns:a16="http://schemas.microsoft.com/office/drawing/2014/main" id="{E71FD643-12B8-4A04-A39C-A27EC2519BB2}"/>
              </a:ext>
            </a:extLst>
          </p:cNvPr>
          <p:cNvPicPr>
            <a:picLocks noGrp="1" noChangeAspect="1"/>
          </p:cNvPicPr>
          <p:nvPr>
            <p:ph idx="4294967295"/>
          </p:nvPr>
        </p:nvPicPr>
        <p:blipFill rotWithShape="1">
          <a:blip r:embed="rId2"/>
          <a:srcRect b="6883"/>
          <a:stretch/>
        </p:blipFill>
        <p:spPr>
          <a:xfrm>
            <a:off x="-4277070" y="-81612"/>
            <a:ext cx="16527172" cy="13697605"/>
          </a:xfrm>
        </p:spPr>
      </p:pic>
    </p:spTree>
    <p:extLst>
      <p:ext uri="{BB962C8B-B14F-4D97-AF65-F5344CB8AC3E}">
        <p14:creationId xmlns:p14="http://schemas.microsoft.com/office/powerpoint/2010/main" val="2960651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GB" sz="3600" b="1">
                <a:solidFill>
                  <a:schemeClr val="accent1">
                    <a:lumMod val="75000"/>
                  </a:schemeClr>
                </a:solidFill>
              </a:rPr>
              <a:t>LA A: Platforms and Advantages</a:t>
            </a:r>
            <a:br>
              <a:rPr lang="en-GB" sz="3600" b="1">
                <a:solidFill>
                  <a:schemeClr val="accent1">
                    <a:lumMod val="75000"/>
                  </a:schemeClr>
                </a:solidFill>
              </a:rPr>
            </a:br>
            <a:r>
              <a:rPr lang="en-GB" sz="3600" b="1">
                <a:solidFill>
                  <a:schemeClr val="accent1">
                    <a:lumMod val="75000"/>
                  </a:schemeClr>
                </a:solidFill>
              </a:rPr>
              <a:t>Due Friday 31</a:t>
            </a:r>
            <a:r>
              <a:rPr lang="en-GB" sz="3600" b="1" baseline="30000">
                <a:solidFill>
                  <a:schemeClr val="accent1">
                    <a:lumMod val="75000"/>
                  </a:schemeClr>
                </a:solidFill>
              </a:rPr>
              <a:t>st</a:t>
            </a:r>
            <a:r>
              <a:rPr lang="en-GB" sz="3600" b="1">
                <a:solidFill>
                  <a:schemeClr val="accent1">
                    <a:lumMod val="75000"/>
                  </a:schemeClr>
                </a:solidFill>
              </a:rPr>
              <a:t> January </a:t>
            </a:r>
          </a:p>
        </p:txBody>
      </p:sp>
      <p:sp>
        <p:nvSpPr>
          <p:cNvPr id="6" name="Subtitle 5"/>
          <p:cNvSpPr>
            <a:spLocks noGrp="1"/>
          </p:cNvSpPr>
          <p:nvPr>
            <p:ph idx="1"/>
          </p:nvPr>
        </p:nvSpPr>
        <p:spPr/>
        <p:style>
          <a:lnRef idx="2">
            <a:schemeClr val="dk1"/>
          </a:lnRef>
          <a:fillRef idx="1">
            <a:schemeClr val="lt1"/>
          </a:fillRef>
          <a:effectRef idx="0">
            <a:schemeClr val="dk1"/>
          </a:effectRef>
          <a:fontRef idx="minor">
            <a:schemeClr val="dk1"/>
          </a:fontRef>
        </p:style>
        <p:txBody>
          <a:bodyPr anchor="ctr">
            <a:normAutofit/>
          </a:bodyPr>
          <a:lstStyle/>
          <a:p>
            <a:r>
              <a:rPr lang="en-GB" sz="4000"/>
              <a:t>7 college days remaining</a:t>
            </a:r>
          </a:p>
          <a:p>
            <a:r>
              <a:rPr lang="en-GB" sz="4000"/>
              <a:t>½ way through allotted time</a:t>
            </a:r>
          </a:p>
          <a:p>
            <a:r>
              <a:rPr lang="en-GB" sz="4000"/>
              <a:t>5 platforms to complete</a:t>
            </a:r>
            <a:endParaRPr lang="en-GB" sz="4000">
              <a:solidFill>
                <a:srgbClr val="343434"/>
              </a:solidFill>
              <a:latin typeface="+mj-lt"/>
            </a:endParaRPr>
          </a:p>
        </p:txBody>
      </p:sp>
    </p:spTree>
    <p:extLst>
      <p:ext uri="{BB962C8B-B14F-4D97-AF65-F5344CB8AC3E}">
        <p14:creationId xmlns:p14="http://schemas.microsoft.com/office/powerpoint/2010/main" val="1784007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46125"/>
            <a:ext cx="11931650" cy="1096963"/>
          </a:xfrm>
        </p:spPr>
        <p:txBody>
          <a:bodyPr>
            <a:normAutofit/>
          </a:bodyPr>
          <a:lstStyle/>
          <a:p>
            <a:pPr marL="0" indent="0">
              <a:buNone/>
            </a:pPr>
            <a:r>
              <a:rPr lang="en-GB" sz="2000"/>
              <a:t>1. </a:t>
            </a:r>
            <a:r>
              <a:rPr lang="en-GB" sz="2000" b="1"/>
              <a:t>Create a </a:t>
            </a:r>
            <a:r>
              <a:rPr lang="en-GB" sz="2000" b="1" u="sng"/>
              <a:t>UNIT 20</a:t>
            </a:r>
            <a:r>
              <a:rPr lang="en-GB" sz="2000" b="1"/>
              <a:t> </a:t>
            </a:r>
            <a:r>
              <a:rPr lang="en-GB" sz="2000"/>
              <a:t>and a</a:t>
            </a:r>
            <a:r>
              <a:rPr lang="en-GB" sz="2000" b="1"/>
              <a:t> </a:t>
            </a:r>
            <a:r>
              <a:rPr lang="en-GB" sz="2000" b="1" u="sng"/>
              <a:t>UNIT 21</a:t>
            </a:r>
            <a:r>
              <a:rPr lang="en-GB" sz="2000" b="1"/>
              <a:t> post </a:t>
            </a:r>
            <a:r>
              <a:rPr lang="en-GB" sz="2000"/>
              <a:t>(they’ll be empty apart from the post name), ensure you ‘</a:t>
            </a:r>
            <a:r>
              <a:rPr lang="en-GB" sz="2000" b="1" u="sng"/>
              <a:t>publish</a:t>
            </a:r>
            <a:r>
              <a:rPr lang="en-GB" sz="2000"/>
              <a:t>’ your post</a:t>
            </a:r>
          </a:p>
        </p:txBody>
      </p:sp>
      <p:sp>
        <p:nvSpPr>
          <p:cNvPr id="6" name="TextBox 5"/>
          <p:cNvSpPr txBox="1"/>
          <p:nvPr/>
        </p:nvSpPr>
        <p:spPr>
          <a:xfrm>
            <a:off x="2686653" y="1665655"/>
            <a:ext cx="8765118" cy="1446550"/>
          </a:xfrm>
          <a:prstGeom prst="rect">
            <a:avLst/>
          </a:prstGeom>
          <a:noFill/>
        </p:spPr>
        <p:txBody>
          <a:bodyPr wrap="square" rtlCol="0">
            <a:spAutoFit/>
          </a:bodyPr>
          <a:lstStyle/>
          <a:p>
            <a:r>
              <a:rPr lang="en-US" sz="2200"/>
              <a:t>2. Go back to </a:t>
            </a:r>
            <a:r>
              <a:rPr lang="en-US" sz="2200" i="1"/>
              <a:t>‘</a:t>
            </a:r>
            <a:r>
              <a:rPr lang="en-US" sz="2200" b="1" i="1" u="sng"/>
              <a:t>Dashboard</a:t>
            </a:r>
            <a:r>
              <a:rPr lang="en-US" sz="2200" i="1"/>
              <a:t>’</a:t>
            </a:r>
            <a:r>
              <a:rPr lang="en-US" sz="2200"/>
              <a:t> select ‘</a:t>
            </a:r>
            <a:r>
              <a:rPr lang="en-US" sz="2200" b="1" i="1" u="sng"/>
              <a:t>Appearance</a:t>
            </a:r>
            <a:r>
              <a:rPr lang="en-US" sz="2200" i="1"/>
              <a:t>’ </a:t>
            </a:r>
            <a:r>
              <a:rPr lang="en-US" sz="2200"/>
              <a:t>and </a:t>
            </a:r>
            <a:r>
              <a:rPr lang="en-US" sz="2200" i="1"/>
              <a:t>‘</a:t>
            </a:r>
            <a:r>
              <a:rPr lang="en-US" sz="2200" b="1" i="1" u="sng"/>
              <a:t>Menus</a:t>
            </a:r>
            <a:r>
              <a:rPr lang="en-US" sz="2200" i="1"/>
              <a:t>’</a:t>
            </a:r>
            <a:r>
              <a:rPr lang="en-US" sz="2200"/>
              <a:t> then look at the </a:t>
            </a:r>
            <a:r>
              <a:rPr lang="en-US" sz="2200" i="1"/>
              <a:t>‘</a:t>
            </a:r>
            <a:r>
              <a:rPr lang="en-US" sz="2200" b="1" i="1" u="sng"/>
              <a:t>Posts</a:t>
            </a:r>
            <a:r>
              <a:rPr lang="en-US" sz="2200" i="1"/>
              <a:t>’ </a:t>
            </a:r>
            <a:r>
              <a:rPr lang="en-US" sz="2200"/>
              <a:t>section and select the post/s you want to be included in your menu. </a:t>
            </a:r>
          </a:p>
          <a:p>
            <a:endParaRPr lang="en-GB" sz="2200"/>
          </a:p>
          <a:p>
            <a:r>
              <a:rPr lang="en-US" sz="2200"/>
              <a:t>3. 	Then select </a:t>
            </a:r>
            <a:r>
              <a:rPr lang="en-US" sz="2200" i="1"/>
              <a:t>‘</a:t>
            </a:r>
            <a:r>
              <a:rPr lang="en-US" sz="2200" b="1" i="1" u="sng"/>
              <a:t>Add to Menu</a:t>
            </a:r>
            <a:r>
              <a:rPr lang="en-US" sz="2200" i="1"/>
              <a:t>’</a:t>
            </a:r>
            <a:endParaRPr lang="en-GB" sz="2200"/>
          </a:p>
        </p:txBody>
      </p:sp>
      <p:sp>
        <p:nvSpPr>
          <p:cNvPr id="7" name="TextBox 6"/>
          <p:cNvSpPr txBox="1"/>
          <p:nvPr/>
        </p:nvSpPr>
        <p:spPr>
          <a:xfrm>
            <a:off x="470626" y="4388801"/>
            <a:ext cx="6891267" cy="2739211"/>
          </a:xfrm>
          <a:prstGeom prst="rect">
            <a:avLst/>
          </a:prstGeom>
          <a:noFill/>
        </p:spPr>
        <p:txBody>
          <a:bodyPr wrap="square" rtlCol="0">
            <a:spAutoFit/>
          </a:bodyPr>
          <a:lstStyle/>
          <a:p>
            <a:pPr algn="r"/>
            <a:r>
              <a:rPr lang="en-US" sz="2200"/>
              <a:t>4. In the </a:t>
            </a:r>
            <a:r>
              <a:rPr lang="en-US" sz="2200" i="1"/>
              <a:t>‘</a:t>
            </a:r>
            <a:r>
              <a:rPr lang="en-US" sz="2200" b="1" i="1" u="sng"/>
              <a:t>Menu Structure</a:t>
            </a:r>
            <a:r>
              <a:rPr lang="en-US" sz="2200" i="1"/>
              <a:t>’ </a:t>
            </a:r>
            <a:r>
              <a:rPr lang="en-US" sz="2200"/>
              <a:t>Section on the right the posts you have selected will appear </a:t>
            </a:r>
          </a:p>
          <a:p>
            <a:pPr algn="r"/>
            <a:r>
              <a:rPr lang="en-US" sz="2200"/>
              <a:t>5. </a:t>
            </a:r>
            <a:r>
              <a:rPr lang="en-US" sz="2200" b="1" u="sng"/>
              <a:t>Drag and drop </a:t>
            </a:r>
            <a:r>
              <a:rPr lang="en-US" sz="2200"/>
              <a:t>to put your menu in the right order. </a:t>
            </a:r>
            <a:endParaRPr lang="en-GB" sz="2200"/>
          </a:p>
          <a:p>
            <a:pPr algn="r"/>
            <a:r>
              <a:rPr lang="en-US" sz="2200"/>
              <a:t>Make a note of the hierarchy of the menu, so work belonging to the corresponding unit needs to be dragged and dropped below and to the right.</a:t>
            </a:r>
            <a:endParaRPr lang="en-GB" sz="2200"/>
          </a:p>
          <a:p>
            <a:pPr algn="r"/>
            <a:r>
              <a:rPr lang="en-US" sz="2200"/>
              <a:t>6. Then select </a:t>
            </a:r>
            <a:r>
              <a:rPr lang="en-US" sz="2200" i="1"/>
              <a:t>‘</a:t>
            </a:r>
            <a:r>
              <a:rPr lang="en-US" sz="2200" b="1" i="1" u="sng"/>
              <a:t>Save Menu</a:t>
            </a:r>
            <a:r>
              <a:rPr lang="en-US" sz="2200" i="1"/>
              <a:t>’</a:t>
            </a:r>
            <a:r>
              <a:rPr lang="en-US" sz="2200"/>
              <a:t> </a:t>
            </a:r>
            <a:endParaRPr lang="en-GB" sz="2200"/>
          </a:p>
          <a:p>
            <a:pPr algn="r"/>
            <a:endParaRPr lang="en-GB"/>
          </a:p>
        </p:txBody>
      </p:sp>
      <p:sp>
        <p:nvSpPr>
          <p:cNvPr id="5" name="TextBox 4"/>
          <p:cNvSpPr txBox="1"/>
          <p:nvPr/>
        </p:nvSpPr>
        <p:spPr>
          <a:xfrm>
            <a:off x="0" y="70941"/>
            <a:ext cx="5327677" cy="523220"/>
          </a:xfrm>
          <a:prstGeom prst="rect">
            <a:avLst/>
          </a:prstGeom>
          <a:noFill/>
        </p:spPr>
        <p:txBody>
          <a:bodyPr wrap="none" rtlCol="0">
            <a:spAutoFit/>
          </a:bodyPr>
          <a:lstStyle/>
          <a:p>
            <a:r>
              <a:rPr lang="en-GB" sz="2800"/>
              <a:t>To use </a:t>
            </a:r>
            <a:r>
              <a:rPr lang="en-GB" sz="2800" err="1"/>
              <a:t>Edublogs</a:t>
            </a:r>
            <a:r>
              <a:rPr lang="en-GB" sz="2800"/>
              <a:t> menus correctly…</a:t>
            </a:r>
          </a:p>
        </p:txBody>
      </p:sp>
      <p:pic>
        <p:nvPicPr>
          <p:cNvPr id="8" name="Picture 7">
            <a:hlinkClick r:id="rId2"/>
          </p:cNvPr>
          <p:cNvPicPr>
            <a:picLocks noChangeAspect="1"/>
          </p:cNvPicPr>
          <p:nvPr/>
        </p:nvPicPr>
        <p:blipFill>
          <a:blip r:embed="rId3"/>
          <a:stretch>
            <a:fillRect/>
          </a:stretch>
        </p:blipFill>
        <p:spPr>
          <a:xfrm>
            <a:off x="7361893" y="2929684"/>
            <a:ext cx="4689899" cy="34651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29" y="1490969"/>
            <a:ext cx="2472396" cy="2877429"/>
          </a:xfrm>
          <a:prstGeom prst="rect">
            <a:avLst/>
          </a:prstGeom>
        </p:spPr>
      </p:pic>
    </p:spTree>
    <p:extLst>
      <p:ext uri="{BB962C8B-B14F-4D97-AF65-F5344CB8AC3E}">
        <p14:creationId xmlns:p14="http://schemas.microsoft.com/office/powerpoint/2010/main" val="2864369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C73614-6374-4D01-BA9D-254D5D376AAF}"/>
              </a:ext>
            </a:extLst>
          </p:cNvPr>
          <p:cNvPicPr>
            <a:picLocks noChangeAspect="1"/>
          </p:cNvPicPr>
          <p:nvPr/>
        </p:nvPicPr>
        <p:blipFill>
          <a:blip r:embed="rId2"/>
          <a:stretch>
            <a:fillRect/>
          </a:stretch>
        </p:blipFill>
        <p:spPr>
          <a:xfrm>
            <a:off x="1176911" y="0"/>
            <a:ext cx="9838178" cy="6858000"/>
          </a:xfrm>
          <a:prstGeom prst="rect">
            <a:avLst/>
          </a:prstGeom>
        </p:spPr>
      </p:pic>
    </p:spTree>
    <p:extLst>
      <p:ext uri="{BB962C8B-B14F-4D97-AF65-F5344CB8AC3E}">
        <p14:creationId xmlns:p14="http://schemas.microsoft.com/office/powerpoint/2010/main" val="22991274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0E688CEB-FBC8-D445-B894-6B8866EADE48}"/>
              </a:ext>
            </a:extLst>
          </p:cNvPr>
          <p:cNvSpPr>
            <a:spLocks noGrp="1" noChangeArrowheads="1"/>
          </p:cNvSpPr>
          <p:nvPr>
            <p:ph type="title"/>
          </p:nvPr>
        </p:nvSpPr>
        <p:spPr>
          <a:xfrm>
            <a:off x="1824038" y="495300"/>
            <a:ext cx="8520112" cy="647700"/>
          </a:xfrm>
        </p:spPr>
        <p:txBody>
          <a:bodyPr>
            <a:normAutofit fontScale="90000"/>
          </a:bodyPr>
          <a:lstStyle/>
          <a:p>
            <a:r>
              <a:rPr lang="en-GB" altLang="en-US" sz="4400" err="1"/>
              <a:t>edublogs</a:t>
            </a:r>
            <a:endParaRPr lang="en-GB" altLang="en-US" sz="4400"/>
          </a:p>
        </p:txBody>
      </p:sp>
      <p:sp>
        <p:nvSpPr>
          <p:cNvPr id="30723" name="Content Placeholder 2">
            <a:extLst>
              <a:ext uri="{FF2B5EF4-FFF2-40B4-BE49-F238E27FC236}">
                <a16:creationId xmlns:a16="http://schemas.microsoft.com/office/drawing/2014/main" id="{240277A7-F3EE-B843-8D2A-5D3163041013}"/>
              </a:ext>
            </a:extLst>
          </p:cNvPr>
          <p:cNvSpPr>
            <a:spLocks noGrp="1" noChangeArrowheads="1"/>
          </p:cNvSpPr>
          <p:nvPr>
            <p:ph idx="1"/>
          </p:nvPr>
        </p:nvSpPr>
        <p:spPr>
          <a:xfrm>
            <a:off x="676785" y="2651759"/>
            <a:ext cx="4517008" cy="1642491"/>
          </a:xfrm>
        </p:spPr>
        <p:txBody>
          <a:bodyPr/>
          <a:lstStyle/>
          <a:p>
            <a:r>
              <a:rPr lang="en-GB" altLang="en-US" sz="2400"/>
              <a:t>Remember your </a:t>
            </a:r>
            <a:r>
              <a:rPr lang="en-GB" altLang="en-US" sz="2400" err="1"/>
              <a:t>edublogs</a:t>
            </a:r>
            <a:r>
              <a:rPr lang="en-GB" altLang="en-US" sz="2400"/>
              <a:t> menu</a:t>
            </a:r>
          </a:p>
          <a:p>
            <a:pPr marL="0" indent="0">
              <a:buNone/>
            </a:pPr>
            <a:endParaRPr lang="en-GB" altLang="en-US" sz="2400"/>
          </a:p>
          <a:p>
            <a:endParaRPr lang="en-GB" altLang="en-US" sz="2400"/>
          </a:p>
        </p:txBody>
      </p:sp>
      <p:grpSp>
        <p:nvGrpSpPr>
          <p:cNvPr id="2" name="Group 1"/>
          <p:cNvGrpSpPr/>
          <p:nvPr/>
        </p:nvGrpSpPr>
        <p:grpSpPr>
          <a:xfrm>
            <a:off x="5797612" y="1489075"/>
            <a:ext cx="3677163" cy="4915586"/>
            <a:chOff x="5797612" y="1489075"/>
            <a:chExt cx="3677163" cy="4915586"/>
          </a:xfrm>
        </p:grpSpPr>
        <p:pic>
          <p:nvPicPr>
            <p:cNvPr id="3" name="Picture 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7612" y="1489075"/>
              <a:ext cx="3677163" cy="4915586"/>
            </a:xfrm>
            <a:prstGeom prst="rect">
              <a:avLst/>
            </a:prstGeom>
          </p:spPr>
        </p:pic>
        <p:sp>
          <p:nvSpPr>
            <p:cNvPr id="4" name="Rounded Rectangle 3"/>
            <p:cNvSpPr/>
            <p:nvPr/>
          </p:nvSpPr>
          <p:spPr>
            <a:xfrm>
              <a:off x="6269165" y="3619843"/>
              <a:ext cx="2734056" cy="366941"/>
            </a:xfrm>
            <a:prstGeom prst="roundRect">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7888224" y="2237467"/>
              <a:ext cx="719328" cy="316992"/>
            </a:xfrm>
            <a:prstGeom prst="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19367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23" y="516456"/>
            <a:ext cx="10731829" cy="620682"/>
          </a:xfrm>
        </p:spPr>
        <p:txBody>
          <a:bodyPr>
            <a:normAutofit fontScale="90000"/>
          </a:bodyPr>
          <a:lstStyle/>
          <a:p>
            <a:r>
              <a:rPr lang="en-GB"/>
              <a:t>UNIT 20: SINGLE CAMERA PRODUCTION</a:t>
            </a:r>
          </a:p>
        </p:txBody>
      </p:sp>
    </p:spTree>
    <p:extLst>
      <p:ext uri="{BB962C8B-B14F-4D97-AF65-F5344CB8AC3E}">
        <p14:creationId xmlns:p14="http://schemas.microsoft.com/office/powerpoint/2010/main" val="15548466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a:p>
        </p:txBody>
      </p:sp>
      <p:graphicFrame>
        <p:nvGraphicFramePr>
          <p:cNvPr id="6" name="Table 5"/>
          <p:cNvGraphicFramePr>
            <a:graphicFrameLocks noGrp="1"/>
          </p:cNvGraphicFramePr>
          <p:nvPr>
            <p:extLst>
              <p:ext uri="{D42A27DB-BD31-4B8C-83A1-F6EECF244321}">
                <p14:modId xmlns:p14="http://schemas.microsoft.com/office/powerpoint/2010/main" val="3429457420"/>
              </p:ext>
            </p:extLst>
          </p:nvPr>
        </p:nvGraphicFramePr>
        <p:xfrm>
          <a:off x="707137" y="332555"/>
          <a:ext cx="10885110" cy="6243423"/>
        </p:xfrm>
        <a:graphic>
          <a:graphicData uri="http://schemas.openxmlformats.org/drawingml/2006/table">
            <a:tbl>
              <a:tblPr>
                <a:tableStyleId>{5C22544A-7EE6-4342-B048-85BDC9FD1C3A}</a:tableStyleId>
              </a:tblPr>
              <a:tblGrid>
                <a:gridCol w="1767839">
                  <a:extLst>
                    <a:ext uri="{9D8B030D-6E8A-4147-A177-3AD203B41FA5}">
                      <a16:colId xmlns:a16="http://schemas.microsoft.com/office/drawing/2014/main" val="1105882569"/>
                    </a:ext>
                  </a:extLst>
                </a:gridCol>
                <a:gridCol w="5120640">
                  <a:extLst>
                    <a:ext uri="{9D8B030D-6E8A-4147-A177-3AD203B41FA5}">
                      <a16:colId xmlns:a16="http://schemas.microsoft.com/office/drawing/2014/main" val="3311395823"/>
                    </a:ext>
                  </a:extLst>
                </a:gridCol>
                <a:gridCol w="3996631">
                  <a:extLst>
                    <a:ext uri="{9D8B030D-6E8A-4147-A177-3AD203B41FA5}">
                      <a16:colId xmlns:a16="http://schemas.microsoft.com/office/drawing/2014/main" val="468086462"/>
                    </a:ext>
                  </a:extLst>
                </a:gridCol>
              </a:tblGrid>
              <a:tr h="483980">
                <a:tc gridSpan="2">
                  <a:txBody>
                    <a:bodyPr/>
                    <a:lstStyle/>
                    <a:p>
                      <a:pPr algn="ctr"/>
                      <a:r>
                        <a:rPr lang="en-GB" sz="2800"/>
                        <a:t>Task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solidFill>
                      <a:schemeClr val="accent3">
                        <a:lumMod val="40000"/>
                        <a:lumOff val="60000"/>
                      </a:schemeClr>
                    </a:solidFill>
                  </a:tcPr>
                </a:tc>
                <a:tc>
                  <a:txBody>
                    <a:bodyPr/>
                    <a:lstStyle/>
                    <a:p>
                      <a:pPr algn="ctr"/>
                      <a:r>
                        <a:rPr lang="en-GB" sz="2800"/>
                        <a:t>Deadline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21008045"/>
                  </a:ext>
                </a:extLst>
              </a:tr>
              <a:tr h="956539">
                <a:tc>
                  <a:txBody>
                    <a:bodyPr/>
                    <a:lstStyle/>
                    <a:p>
                      <a:pPr algn="ctr"/>
                      <a:r>
                        <a:rPr lang="en-GB" sz="2800"/>
                        <a:t>Unit 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a:t>Platforms and Advantages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Friday 24</a:t>
                      </a:r>
                      <a:r>
                        <a:rPr lang="en-GB" sz="2800" baseline="30000" dirty="0"/>
                        <a:t>th</a:t>
                      </a:r>
                      <a:r>
                        <a:rPr lang="en-GB" sz="2800" dirty="0"/>
                        <a:t> February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75778003"/>
                  </a:ext>
                </a:extLst>
              </a:tr>
              <a:tr h="1087806">
                <a:tc>
                  <a:txBody>
                    <a:bodyPr/>
                    <a:lstStyle/>
                    <a:p>
                      <a:pPr algn="ctr"/>
                      <a:r>
                        <a:rPr lang="en-GB" sz="2800"/>
                        <a:t>Unit 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baseline="0"/>
                        <a:t>Film Fiction Learning Aim B &amp; C Final Submission</a:t>
                      </a:r>
                      <a:endParaRPr lang="en-GB" sz="280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solidFill>
                            <a:schemeClr val="bg1"/>
                          </a:solidFill>
                        </a:rPr>
                        <a:t>Friday 10</a:t>
                      </a:r>
                      <a:r>
                        <a:rPr lang="en-GB" sz="2800" baseline="30000" dirty="0">
                          <a:solidFill>
                            <a:schemeClr val="bg1"/>
                          </a:solidFill>
                        </a:rPr>
                        <a:t>th</a:t>
                      </a:r>
                      <a:r>
                        <a:rPr lang="en-GB" sz="2800" baseline="0" dirty="0">
                          <a:solidFill>
                            <a:schemeClr val="bg1"/>
                          </a:solidFill>
                        </a:rPr>
                        <a:t> </a:t>
                      </a:r>
                      <a:r>
                        <a:rPr lang="en-GB" sz="2800" dirty="0"/>
                        <a:t>February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0089083"/>
                  </a:ext>
                </a:extLst>
              </a:tr>
              <a:tr h="956539">
                <a:tc>
                  <a:txBody>
                    <a:bodyPr/>
                    <a:lstStyle/>
                    <a:p>
                      <a:pPr algn="ctr"/>
                      <a:r>
                        <a:rPr lang="en-GB" sz="2800"/>
                        <a:t>Unit 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a:t>Visual Shot Types Report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Friday 24</a:t>
                      </a:r>
                      <a:r>
                        <a:rPr lang="en-GB" sz="2800" baseline="30000" dirty="0"/>
                        <a:t>th</a:t>
                      </a:r>
                      <a:r>
                        <a:rPr lang="en-GB" sz="2800" dirty="0"/>
                        <a:t> February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54036982"/>
                  </a:ext>
                </a:extLst>
              </a:tr>
              <a:tr h="370102">
                <a:tc gridSpan="3">
                  <a:txBody>
                    <a:bodyPr/>
                    <a:lstStyle/>
                    <a:p>
                      <a:pPr algn="ctr"/>
                      <a:r>
                        <a:rPr lang="en-GB" sz="2000"/>
                        <a:t>Half Term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75000"/>
                      </a:schemeClr>
                    </a:solidFill>
                  </a:tcPr>
                </a:tc>
                <a:tc hMerge="1">
                  <a:txBody>
                    <a:bodyPr/>
                    <a:lstStyle/>
                    <a:p>
                      <a:pPr algn="l"/>
                      <a:endParaRPr lang="en-GB" sz="280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l"/>
                      <a:endParaRPr lang="en-GB" sz="280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70637695"/>
                  </a:ext>
                </a:extLst>
              </a:tr>
              <a:tr h="1281123">
                <a:tc>
                  <a:txBody>
                    <a:bodyPr/>
                    <a:lstStyle/>
                    <a:p>
                      <a:pPr algn="ctr"/>
                      <a:r>
                        <a:rPr lang="en-GB" sz="2800" b="0" kern="1200">
                          <a:solidFill>
                            <a:schemeClr val="dk1"/>
                          </a:solidFill>
                          <a:effectLst/>
                          <a:latin typeface="+mn-lt"/>
                          <a:ea typeface="+mn-ea"/>
                          <a:cs typeface="+mn-cs"/>
                        </a:rPr>
                        <a:t>Unit 21</a:t>
                      </a:r>
                      <a:endParaRPr lang="en-GB" sz="2800" b="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b="0" kern="1200">
                          <a:solidFill>
                            <a:schemeClr val="dk1"/>
                          </a:solidFill>
                          <a:effectLst/>
                          <a:latin typeface="+mn-lt"/>
                          <a:ea typeface="+mn-ea"/>
                          <a:cs typeface="+mn-cs"/>
                        </a:rPr>
                        <a:t>LA A Editing 2 Tasks:</a:t>
                      </a:r>
                    </a:p>
                    <a:p>
                      <a:pPr algn="l"/>
                      <a:r>
                        <a:rPr lang="en-GB" sz="2800" b="0" i="1"/>
                        <a:t>Editing Techniques ppt</a:t>
                      </a:r>
                      <a:br>
                        <a:rPr lang="en-GB" sz="2800" b="0" i="1"/>
                      </a:br>
                      <a:r>
                        <a:rPr lang="en-GB" sz="2800" b="0" i="1"/>
                        <a:t>Rushmore Review</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b="0" kern="1200" dirty="0">
                          <a:solidFill>
                            <a:schemeClr val="dk1"/>
                          </a:solidFill>
                          <a:effectLst/>
                          <a:latin typeface="+mn-lt"/>
                          <a:ea typeface="+mn-ea"/>
                          <a:cs typeface="+mn-cs"/>
                        </a:rPr>
                        <a:t>Friday 3</a:t>
                      </a:r>
                      <a:r>
                        <a:rPr lang="en-GB" sz="2800" b="0" kern="1200" baseline="30000" dirty="0">
                          <a:solidFill>
                            <a:schemeClr val="dk1"/>
                          </a:solidFill>
                          <a:effectLst/>
                          <a:latin typeface="+mn-lt"/>
                          <a:ea typeface="+mn-ea"/>
                          <a:cs typeface="+mn-cs"/>
                        </a:rPr>
                        <a:t>rd</a:t>
                      </a:r>
                      <a:r>
                        <a:rPr lang="en-GB" sz="2800" b="0" kern="1200" dirty="0">
                          <a:solidFill>
                            <a:schemeClr val="dk1"/>
                          </a:solidFill>
                          <a:effectLst/>
                          <a:latin typeface="+mn-lt"/>
                          <a:ea typeface="+mn-ea"/>
                          <a:cs typeface="+mn-cs"/>
                        </a:rPr>
                        <a:t> March</a:t>
                      </a:r>
                      <a:endParaRPr lang="en-GB" sz="2800" b="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8711574"/>
                  </a:ext>
                </a:extLst>
              </a:tr>
              <a:tr h="956539">
                <a:tc>
                  <a:txBody>
                    <a:bodyPr/>
                    <a:lstStyle/>
                    <a:p>
                      <a:pPr algn="ctr"/>
                      <a:r>
                        <a:rPr lang="en-GB" sz="2800"/>
                        <a:t>Unit 20/21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a:t>Planning paperwork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Friday 10</a:t>
                      </a:r>
                      <a:r>
                        <a:rPr lang="en-GB" sz="2800" baseline="30000" dirty="0"/>
                        <a:t>th</a:t>
                      </a:r>
                      <a:r>
                        <a:rPr lang="en-GB" sz="2800" dirty="0"/>
                        <a:t> March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385215"/>
                  </a:ext>
                </a:extLst>
              </a:tr>
            </a:tbl>
          </a:graphicData>
        </a:graphic>
      </p:graphicFrame>
    </p:spTree>
    <p:extLst>
      <p:ext uri="{BB962C8B-B14F-4D97-AF65-F5344CB8AC3E}">
        <p14:creationId xmlns:p14="http://schemas.microsoft.com/office/powerpoint/2010/main" val="32953995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660879" y="287856"/>
            <a:ext cx="10627114" cy="6144322"/>
            <a:chOff x="660879" y="287856"/>
            <a:chExt cx="10627114" cy="6144322"/>
          </a:xfrm>
        </p:grpSpPr>
        <p:grpSp>
          <p:nvGrpSpPr>
            <p:cNvPr id="7" name="Group 6"/>
            <p:cNvGrpSpPr/>
            <p:nvPr/>
          </p:nvGrpSpPr>
          <p:grpSpPr>
            <a:xfrm>
              <a:off x="660879" y="287856"/>
              <a:ext cx="10627114" cy="6144322"/>
              <a:chOff x="608522" y="516456"/>
              <a:chExt cx="10627114" cy="6144322"/>
            </a:xfrm>
          </p:grpSpPr>
          <p:pic>
            <p:nvPicPr>
              <p:cNvPr id="5" name="Picture 4">
                <a:hlinkClick r:id="rId2"/>
              </p:cNvPr>
              <p:cNvPicPr>
                <a:picLocks noChangeAspect="1"/>
              </p:cNvPicPr>
              <p:nvPr/>
            </p:nvPicPr>
            <p:blipFill rotWithShape="1">
              <a:blip r:embed="rId3"/>
              <a:srcRect l="7770" t="15734" r="6970" b="5394"/>
              <a:stretch/>
            </p:blipFill>
            <p:spPr>
              <a:xfrm>
                <a:off x="608522" y="516456"/>
                <a:ext cx="10627114" cy="6144322"/>
              </a:xfrm>
              <a:prstGeom prst="rect">
                <a:avLst/>
              </a:prstGeom>
            </p:spPr>
          </p:pic>
          <p:sp>
            <p:nvSpPr>
              <p:cNvPr id="6" name="Rounded Rectangle 5"/>
              <p:cNvSpPr/>
              <p:nvPr/>
            </p:nvSpPr>
            <p:spPr>
              <a:xfrm>
                <a:off x="4435733" y="2542211"/>
                <a:ext cx="2545977" cy="319862"/>
              </a:xfrm>
              <a:prstGeom prst="roundRect">
                <a:avLst>
                  <a:gd name="adj" fmla="val 16858"/>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p:cNvSpPr/>
            <p:nvPr/>
          </p:nvSpPr>
          <p:spPr>
            <a:xfrm>
              <a:off x="5937504" y="1011936"/>
              <a:ext cx="719328" cy="316992"/>
            </a:xfrm>
            <a:prstGeom prst="rect">
              <a:avLst/>
            </a:prstGeom>
            <a:solidFill>
              <a:srgbClr val="343A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9600384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3295BB3E-BF48-1647-8CA1-4B09C9C2A8F0}"/>
              </a:ext>
            </a:extLst>
          </p:cNvPr>
          <p:cNvSpPr>
            <a:spLocks noGrp="1" noChangeArrowheads="1"/>
          </p:cNvSpPr>
          <p:nvPr>
            <p:ph type="title"/>
          </p:nvPr>
        </p:nvSpPr>
        <p:spPr>
          <a:xfrm>
            <a:off x="1824038" y="423863"/>
            <a:ext cx="8520112" cy="647700"/>
          </a:xfrm>
        </p:spPr>
        <p:txBody>
          <a:bodyPr>
            <a:normAutofit fontScale="90000"/>
          </a:bodyPr>
          <a:lstStyle/>
          <a:p>
            <a:r>
              <a:rPr lang="en-GB" altLang="en-US" sz="4400"/>
              <a:t>Grading Criteria</a:t>
            </a:r>
          </a:p>
        </p:txBody>
      </p:sp>
      <p:graphicFrame>
        <p:nvGraphicFramePr>
          <p:cNvPr id="2" name="Table 1">
            <a:extLst>
              <a:ext uri="{FF2B5EF4-FFF2-40B4-BE49-F238E27FC236}">
                <a16:creationId xmlns:a16="http://schemas.microsoft.com/office/drawing/2014/main" id="{C42747A9-5932-914F-BE29-AF17FB91A160}"/>
              </a:ext>
            </a:extLst>
          </p:cNvPr>
          <p:cNvGraphicFramePr>
            <a:graphicFrameLocks noGrp="1"/>
          </p:cNvGraphicFramePr>
          <p:nvPr>
            <p:extLst>
              <p:ext uri="{D42A27DB-BD31-4B8C-83A1-F6EECF244321}">
                <p14:modId xmlns:p14="http://schemas.microsoft.com/office/powerpoint/2010/main" val="29441602"/>
              </p:ext>
            </p:extLst>
          </p:nvPr>
        </p:nvGraphicFramePr>
        <p:xfrm>
          <a:off x="1974850" y="1598613"/>
          <a:ext cx="8218488" cy="3976686"/>
        </p:xfrm>
        <a:graphic>
          <a:graphicData uri="http://schemas.openxmlformats.org/drawingml/2006/table">
            <a:tbl>
              <a:tblPr>
                <a:tableStyleId>{5C22544A-7EE6-4342-B048-85BDC9FD1C3A}</a:tableStyleId>
              </a:tblPr>
              <a:tblGrid>
                <a:gridCol w="2739496">
                  <a:extLst>
                    <a:ext uri="{9D8B030D-6E8A-4147-A177-3AD203B41FA5}">
                      <a16:colId xmlns:a16="http://schemas.microsoft.com/office/drawing/2014/main" val="20000"/>
                    </a:ext>
                  </a:extLst>
                </a:gridCol>
                <a:gridCol w="2739496">
                  <a:extLst>
                    <a:ext uri="{9D8B030D-6E8A-4147-A177-3AD203B41FA5}">
                      <a16:colId xmlns:a16="http://schemas.microsoft.com/office/drawing/2014/main" val="20001"/>
                    </a:ext>
                  </a:extLst>
                </a:gridCol>
                <a:gridCol w="2739496">
                  <a:extLst>
                    <a:ext uri="{9D8B030D-6E8A-4147-A177-3AD203B41FA5}">
                      <a16:colId xmlns:a16="http://schemas.microsoft.com/office/drawing/2014/main" val="20002"/>
                    </a:ext>
                  </a:extLst>
                </a:gridCol>
              </a:tblGrid>
              <a:tr h="4054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PASS 1</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MERIT 1 </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DISTINCTION 1 </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66719272"/>
                  </a:ext>
                </a:extLst>
              </a:tr>
              <a:tr h="1261968">
                <a:tc>
                  <a:txBody>
                    <a:bodyPr/>
                    <a:lstStyle/>
                    <a:p>
                      <a:pPr>
                        <a:lnSpc>
                          <a:spcPct val="115000"/>
                        </a:lnSpc>
                        <a:spcAft>
                          <a:spcPts val="0"/>
                        </a:spcAft>
                      </a:pPr>
                      <a:r>
                        <a:rPr lang="en-US" sz="1800">
                          <a:effectLst/>
                          <a:latin typeface="Verdana" panose="020B0604030504040204" pitchFamily="34" charset="0"/>
                          <a:ea typeface="Verdana" panose="020B0604030504040204" pitchFamily="34" charset="0"/>
                          <a:cs typeface="Verdana" panose="020B0604030504040204" pitchFamily="34" charset="0"/>
                        </a:rPr>
                        <a:t>Explain the </a:t>
                      </a:r>
                      <a:r>
                        <a:rPr lang="en-US" sz="1800" b="1">
                          <a:effectLst/>
                          <a:latin typeface="Verdana" panose="020B0604030504040204" pitchFamily="34" charset="0"/>
                          <a:ea typeface="Verdana" panose="020B0604030504040204" pitchFamily="34" charset="0"/>
                          <a:cs typeface="Verdana" panose="020B0604030504040204" pitchFamily="34" charset="0"/>
                        </a:rPr>
                        <a:t>purposes</a:t>
                      </a:r>
                      <a:r>
                        <a:rPr lang="en-US" sz="1800">
                          <a:effectLst/>
                          <a:latin typeface="Verdana" panose="020B0604030504040204" pitchFamily="34" charset="0"/>
                          <a:ea typeface="Verdana" panose="020B0604030504040204" pitchFamily="34" charset="0"/>
                          <a:cs typeface="Verdana" panose="020B0604030504040204" pitchFamily="34" charset="0"/>
                        </a:rPr>
                        <a:t> of different types of single camera production</a:t>
                      </a:r>
                      <a:endParaRPr lang="en-GB" sz="1800" kern="120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15000"/>
                        </a:lnSpc>
                        <a:spcAft>
                          <a:spcPts val="0"/>
                        </a:spcAft>
                      </a:pPr>
                      <a:r>
                        <a:rPr lang="en-US" sz="1800" b="1">
                          <a:effectLst/>
                          <a:latin typeface="Verdana" panose="020B0604030504040204" pitchFamily="34" charset="0"/>
                          <a:ea typeface="Verdana" panose="020B0604030504040204" pitchFamily="34" charset="0"/>
                          <a:cs typeface="Verdana" panose="020B0604030504040204" pitchFamily="34" charset="0"/>
                        </a:rPr>
                        <a:t>Analyse</a:t>
                      </a:r>
                      <a:r>
                        <a:rPr lang="en-US" sz="1800">
                          <a:effectLst/>
                          <a:latin typeface="Verdana" panose="020B0604030504040204" pitchFamily="34" charset="0"/>
                          <a:ea typeface="Verdana" panose="020B0604030504040204" pitchFamily="34" charset="0"/>
                          <a:cs typeface="Verdana" panose="020B0604030504040204" pitchFamily="34" charset="0"/>
                        </a:rPr>
                        <a:t> the use of</a:t>
                      </a:r>
                      <a:r>
                        <a:rPr lang="en-US" sz="1800" baseline="0">
                          <a:effectLst/>
                          <a:latin typeface="MS Mincho"/>
                          <a:ea typeface="+mn-ea"/>
                          <a:cs typeface="Verdana" panose="020B0604030504040204" pitchFamily="34" charset="0"/>
                        </a:rPr>
                        <a:t> </a:t>
                      </a:r>
                      <a:r>
                        <a:rPr lang="en-US" sz="1800">
                          <a:effectLst/>
                          <a:latin typeface="Verdana" panose="020B0604030504040204" pitchFamily="34" charset="0"/>
                          <a:ea typeface="Verdana" panose="020B0604030504040204" pitchFamily="34" charset="0"/>
                          <a:cs typeface="Verdana" panose="020B0604030504040204" pitchFamily="34" charset="0"/>
                        </a:rPr>
                        <a:t>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 within different types of single camera production. </a:t>
                      </a:r>
                      <a:r>
                        <a:rPr lang="en-GB" sz="1800">
                          <a:effectLst/>
                          <a:latin typeface="Tahoma" panose="020B0604030504040204" pitchFamily="34" charset="0"/>
                          <a:ea typeface="Tahoma" panose="020B0604030504040204" pitchFamily="34" charset="0"/>
                          <a:cs typeface="Tahoma" panose="020B0604030504040204" pitchFamily="34" charset="0"/>
                        </a:rPr>
                        <a:t> </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15000"/>
                        </a:lnSpc>
                        <a:spcAft>
                          <a:spcPts val="0"/>
                        </a:spcAft>
                      </a:pPr>
                      <a:r>
                        <a:rPr lang="en-US" sz="1800" b="1">
                          <a:effectLst/>
                          <a:latin typeface="Verdana" panose="020B0604030504040204" pitchFamily="34" charset="0"/>
                          <a:ea typeface="Verdana" panose="020B0604030504040204" pitchFamily="34" charset="0"/>
                          <a:cs typeface="Verdana" panose="020B0604030504040204" pitchFamily="34" charset="0"/>
                        </a:rPr>
                        <a:t>Evaluate</a:t>
                      </a:r>
                      <a:r>
                        <a:rPr lang="en-US" sz="1800">
                          <a:effectLst/>
                          <a:latin typeface="Verdana" panose="020B0604030504040204" pitchFamily="34" charset="0"/>
                          <a:ea typeface="Verdana" panose="020B0604030504040204" pitchFamily="34" charset="0"/>
                          <a:cs typeface="Verdana" panose="020B0604030504040204" pitchFamily="34" charset="0"/>
                        </a:rPr>
                        <a:t> detailed examples of the uses of different 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 and their </a:t>
                      </a:r>
                      <a:r>
                        <a:rPr lang="en-US" sz="1800" b="1">
                          <a:effectLst/>
                          <a:latin typeface="Verdana" panose="020B0604030504040204" pitchFamily="34" charset="0"/>
                          <a:ea typeface="Verdana" panose="020B0604030504040204" pitchFamily="34" charset="0"/>
                          <a:cs typeface="Verdana" panose="020B0604030504040204" pitchFamily="34" charset="0"/>
                        </a:rPr>
                        <a:t>effectiveness</a:t>
                      </a:r>
                      <a:r>
                        <a:rPr lang="en-US" sz="1800">
                          <a:effectLst/>
                          <a:latin typeface="Verdana" panose="020B0604030504040204" pitchFamily="34" charset="0"/>
                          <a:ea typeface="Verdana" panose="020B0604030504040204" pitchFamily="34" charset="0"/>
                          <a:cs typeface="Verdana" panose="020B0604030504040204" pitchFamily="34" charset="0"/>
                        </a:rPr>
                        <a:t> in different types of single camera production. </a:t>
                      </a:r>
                      <a:endParaRPr lang="en-GB" sz="1800">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924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PASS 2</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86707964"/>
                  </a:ext>
                </a:extLst>
              </a:tr>
              <a:tr h="194999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a:effectLst/>
                          <a:latin typeface="Verdana" panose="020B0604030504040204" pitchFamily="34" charset="0"/>
                          <a:ea typeface="Verdana" panose="020B0604030504040204" pitchFamily="34" charset="0"/>
                          <a:cs typeface="Verdana" panose="020B0604030504040204" pitchFamily="34" charset="0"/>
                        </a:rPr>
                        <a:t>Explain the use of</a:t>
                      </a:r>
                      <a:r>
                        <a:rPr lang="en-US" sz="1800" baseline="0">
                          <a:effectLst/>
                          <a:latin typeface="MS Mincho"/>
                          <a:ea typeface="+mn-ea"/>
                          <a:cs typeface="Verdana" panose="020B0604030504040204" pitchFamily="34" charset="0"/>
                        </a:rPr>
                        <a:t> </a:t>
                      </a:r>
                      <a:r>
                        <a:rPr lang="en-US" sz="1800">
                          <a:effectLst/>
                          <a:latin typeface="Verdana" panose="020B0604030504040204" pitchFamily="34" charset="0"/>
                          <a:ea typeface="Verdana" panose="020B0604030504040204" pitchFamily="34" charset="0"/>
                          <a:cs typeface="Verdana" panose="020B0604030504040204" pitchFamily="34" charset="0"/>
                        </a:rPr>
                        <a:t>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a:t>
                      </a:r>
                      <a:endParaRPr lang="en-GB" sz="1800" b="1">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72404701"/>
                  </a:ext>
                </a:extLst>
              </a:tr>
            </a:tbl>
          </a:graphicData>
        </a:graphic>
      </p:graphicFrame>
      <p:sp>
        <p:nvSpPr>
          <p:cNvPr id="24597" name="TextBox 2">
            <a:extLst>
              <a:ext uri="{FF2B5EF4-FFF2-40B4-BE49-F238E27FC236}">
                <a16:creationId xmlns:a16="http://schemas.microsoft.com/office/drawing/2014/main" id="{6B8C712E-48A0-2B4E-9E2A-947A19A13778}"/>
              </a:ext>
            </a:extLst>
          </p:cNvPr>
          <p:cNvSpPr txBox="1">
            <a:spLocks noChangeArrowheads="1"/>
          </p:cNvSpPr>
          <p:nvPr/>
        </p:nvSpPr>
        <p:spPr bwMode="auto">
          <a:xfrm>
            <a:off x="1974851" y="5738813"/>
            <a:ext cx="402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a:hlinkClick r:id="rId2" action="ppaction://hlinkfile"/>
              </a:rPr>
              <a:t>Assignment Sheet </a:t>
            </a:r>
            <a:endParaRPr lang="en-GB" altLang="en-US"/>
          </a:p>
        </p:txBody>
      </p:sp>
    </p:spTree>
    <p:extLst>
      <p:ext uri="{BB962C8B-B14F-4D97-AF65-F5344CB8AC3E}">
        <p14:creationId xmlns:p14="http://schemas.microsoft.com/office/powerpoint/2010/main" val="2234169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GB"/>
          </a:p>
        </p:txBody>
      </p:sp>
      <p:graphicFrame>
        <p:nvGraphicFramePr>
          <p:cNvPr id="6" name="Table 5"/>
          <p:cNvGraphicFramePr>
            <a:graphicFrameLocks noGrp="1"/>
          </p:cNvGraphicFramePr>
          <p:nvPr/>
        </p:nvGraphicFramePr>
        <p:xfrm>
          <a:off x="707137" y="332555"/>
          <a:ext cx="10885110" cy="6243423"/>
        </p:xfrm>
        <a:graphic>
          <a:graphicData uri="http://schemas.openxmlformats.org/drawingml/2006/table">
            <a:tbl>
              <a:tblPr>
                <a:tableStyleId>{5C22544A-7EE6-4342-B048-85BDC9FD1C3A}</a:tableStyleId>
              </a:tblPr>
              <a:tblGrid>
                <a:gridCol w="1767839">
                  <a:extLst>
                    <a:ext uri="{9D8B030D-6E8A-4147-A177-3AD203B41FA5}">
                      <a16:colId xmlns:a16="http://schemas.microsoft.com/office/drawing/2014/main" val="1105882569"/>
                    </a:ext>
                  </a:extLst>
                </a:gridCol>
                <a:gridCol w="5120640">
                  <a:extLst>
                    <a:ext uri="{9D8B030D-6E8A-4147-A177-3AD203B41FA5}">
                      <a16:colId xmlns:a16="http://schemas.microsoft.com/office/drawing/2014/main" val="3311395823"/>
                    </a:ext>
                  </a:extLst>
                </a:gridCol>
                <a:gridCol w="3996631">
                  <a:extLst>
                    <a:ext uri="{9D8B030D-6E8A-4147-A177-3AD203B41FA5}">
                      <a16:colId xmlns:a16="http://schemas.microsoft.com/office/drawing/2014/main" val="468086462"/>
                    </a:ext>
                  </a:extLst>
                </a:gridCol>
              </a:tblGrid>
              <a:tr h="483980">
                <a:tc gridSpan="2">
                  <a:txBody>
                    <a:bodyPr/>
                    <a:lstStyle/>
                    <a:p>
                      <a:pPr algn="ctr"/>
                      <a:r>
                        <a:rPr lang="en-GB" sz="2800"/>
                        <a:t>Task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40000"/>
                        <a:lumOff val="60000"/>
                      </a:schemeClr>
                    </a:solidFill>
                  </a:tcPr>
                </a:tc>
                <a:tc hMerge="1">
                  <a:txBody>
                    <a:bodyPr/>
                    <a:lstStyle/>
                    <a:p>
                      <a:endParaRPr lang="en-GB"/>
                    </a:p>
                  </a:txBody>
                  <a:tcPr>
                    <a:solidFill>
                      <a:schemeClr val="accent3">
                        <a:lumMod val="40000"/>
                        <a:lumOff val="60000"/>
                      </a:schemeClr>
                    </a:solidFill>
                  </a:tcPr>
                </a:tc>
                <a:tc>
                  <a:txBody>
                    <a:bodyPr/>
                    <a:lstStyle/>
                    <a:p>
                      <a:pPr algn="ctr"/>
                      <a:r>
                        <a:rPr lang="en-GB" sz="2800"/>
                        <a:t>Deadline</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1721008045"/>
                  </a:ext>
                </a:extLst>
              </a:tr>
              <a:tr h="956539">
                <a:tc>
                  <a:txBody>
                    <a:bodyPr/>
                    <a:lstStyle/>
                    <a:p>
                      <a:pPr algn="ctr"/>
                      <a:r>
                        <a:rPr lang="en-GB" sz="2800"/>
                        <a:t>Unit 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a:t>Platforms and Advantages</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Friday 24</a:t>
                      </a:r>
                      <a:r>
                        <a:rPr lang="en-GB" sz="2800" baseline="30000" dirty="0"/>
                        <a:t>th</a:t>
                      </a:r>
                      <a:r>
                        <a:rPr lang="en-GB" sz="2800" dirty="0"/>
                        <a:t> February</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175778003"/>
                  </a:ext>
                </a:extLst>
              </a:tr>
              <a:tr h="1087806">
                <a:tc>
                  <a:txBody>
                    <a:bodyPr/>
                    <a:lstStyle/>
                    <a:p>
                      <a:pPr algn="ctr"/>
                      <a:r>
                        <a:rPr lang="en-GB" sz="2800"/>
                        <a:t>Unit 10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baseline="0"/>
                        <a:t>Film Fiction Learning Aim B &amp; C Final Submission</a:t>
                      </a:r>
                      <a:endParaRPr lang="en-GB" sz="280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solidFill>
                            <a:schemeClr val="bg1"/>
                          </a:solidFill>
                        </a:rPr>
                        <a:t>Friday 10</a:t>
                      </a:r>
                      <a:r>
                        <a:rPr lang="en-GB" sz="2800" baseline="30000" dirty="0">
                          <a:solidFill>
                            <a:schemeClr val="bg1"/>
                          </a:solidFill>
                        </a:rPr>
                        <a:t>th</a:t>
                      </a:r>
                      <a:r>
                        <a:rPr lang="en-GB" sz="2800" baseline="0" dirty="0">
                          <a:solidFill>
                            <a:schemeClr val="bg1"/>
                          </a:solidFill>
                        </a:rPr>
                        <a:t> </a:t>
                      </a:r>
                      <a:r>
                        <a:rPr lang="en-GB" sz="2800" dirty="0"/>
                        <a:t>February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80089083"/>
                  </a:ext>
                </a:extLst>
              </a:tr>
              <a:tr h="956539">
                <a:tc>
                  <a:txBody>
                    <a:bodyPr/>
                    <a:lstStyle/>
                    <a:p>
                      <a:pPr algn="ctr"/>
                      <a:r>
                        <a:rPr lang="en-GB" sz="2800"/>
                        <a:t>Unit 20</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a:t>Visual Shot Types Report</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Friday 24</a:t>
                      </a:r>
                      <a:r>
                        <a:rPr lang="en-GB" sz="2800" baseline="30000" dirty="0"/>
                        <a:t>th</a:t>
                      </a:r>
                      <a:r>
                        <a:rPr lang="en-GB" sz="2800" dirty="0"/>
                        <a:t> February </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654036982"/>
                  </a:ext>
                </a:extLst>
              </a:tr>
              <a:tr h="370102">
                <a:tc gridSpan="3">
                  <a:txBody>
                    <a:bodyPr/>
                    <a:lstStyle/>
                    <a:p>
                      <a:pPr algn="ctr"/>
                      <a:r>
                        <a:rPr lang="en-GB" sz="2000"/>
                        <a:t>Half Term</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tx1">
                        <a:lumMod val="75000"/>
                      </a:schemeClr>
                    </a:solidFill>
                  </a:tcPr>
                </a:tc>
                <a:tc hMerge="1">
                  <a:txBody>
                    <a:bodyPr/>
                    <a:lstStyle/>
                    <a:p>
                      <a:pPr algn="l"/>
                      <a:endParaRPr lang="en-GB" sz="280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hMerge="1">
                  <a:txBody>
                    <a:bodyPr/>
                    <a:lstStyle/>
                    <a:p>
                      <a:pPr algn="l"/>
                      <a:endParaRPr lang="en-GB" sz="280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70637695"/>
                  </a:ext>
                </a:extLst>
              </a:tr>
              <a:tr h="1281123">
                <a:tc>
                  <a:txBody>
                    <a:bodyPr/>
                    <a:lstStyle/>
                    <a:p>
                      <a:pPr algn="ctr"/>
                      <a:r>
                        <a:rPr lang="en-GB" sz="2800" b="0" kern="1200">
                          <a:solidFill>
                            <a:schemeClr val="dk1"/>
                          </a:solidFill>
                          <a:effectLst/>
                          <a:latin typeface="+mn-lt"/>
                          <a:ea typeface="+mn-ea"/>
                          <a:cs typeface="+mn-cs"/>
                        </a:rPr>
                        <a:t>Unit 21</a:t>
                      </a:r>
                      <a:endParaRPr lang="en-GB" sz="2800" b="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b="0" kern="1200">
                          <a:solidFill>
                            <a:schemeClr val="dk1"/>
                          </a:solidFill>
                          <a:effectLst/>
                          <a:latin typeface="+mn-lt"/>
                          <a:ea typeface="+mn-ea"/>
                          <a:cs typeface="+mn-cs"/>
                        </a:rPr>
                        <a:t>LA A Editing 2 Tasks:</a:t>
                      </a:r>
                    </a:p>
                    <a:p>
                      <a:pPr algn="l"/>
                      <a:r>
                        <a:rPr lang="en-GB" sz="2800" b="0" i="1"/>
                        <a:t>Editing Techniques ppt</a:t>
                      </a:r>
                      <a:br>
                        <a:rPr lang="en-GB" sz="2800" b="0" i="1"/>
                      </a:br>
                      <a:r>
                        <a:rPr lang="en-GB" sz="2800" b="0" i="1"/>
                        <a:t>Rushmore Review</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b="0" kern="1200" dirty="0">
                          <a:solidFill>
                            <a:schemeClr val="dk1"/>
                          </a:solidFill>
                          <a:effectLst/>
                          <a:latin typeface="+mn-lt"/>
                          <a:ea typeface="+mn-ea"/>
                          <a:cs typeface="+mn-cs"/>
                        </a:rPr>
                        <a:t>Friday 3</a:t>
                      </a:r>
                      <a:r>
                        <a:rPr lang="en-GB" sz="2800" b="0" kern="1200" baseline="30000" dirty="0">
                          <a:solidFill>
                            <a:schemeClr val="dk1"/>
                          </a:solidFill>
                          <a:effectLst/>
                          <a:latin typeface="+mn-lt"/>
                          <a:ea typeface="+mn-ea"/>
                          <a:cs typeface="+mn-cs"/>
                        </a:rPr>
                        <a:t>rd</a:t>
                      </a:r>
                      <a:r>
                        <a:rPr lang="en-GB" sz="2800" b="0" kern="1200" dirty="0">
                          <a:solidFill>
                            <a:schemeClr val="dk1"/>
                          </a:solidFill>
                          <a:effectLst/>
                          <a:latin typeface="+mn-lt"/>
                          <a:ea typeface="+mn-ea"/>
                          <a:cs typeface="+mn-cs"/>
                        </a:rPr>
                        <a:t> March</a:t>
                      </a:r>
                      <a:endParaRPr lang="en-GB" sz="2800" b="0" dirty="0"/>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828711574"/>
                  </a:ext>
                </a:extLst>
              </a:tr>
              <a:tr h="956539">
                <a:tc>
                  <a:txBody>
                    <a:bodyPr/>
                    <a:lstStyle/>
                    <a:p>
                      <a:pPr algn="ctr"/>
                      <a:r>
                        <a:rPr lang="en-GB" sz="2800"/>
                        <a:t>Unit 20/21</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a:t>Planning paperwork</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lang="en-GB" sz="2800" dirty="0"/>
                        <a:t>Friday 10</a:t>
                      </a:r>
                      <a:r>
                        <a:rPr lang="en-GB" sz="2800" baseline="30000" dirty="0"/>
                        <a:t>th</a:t>
                      </a:r>
                      <a:r>
                        <a:rPr lang="en-GB" sz="2800" dirty="0"/>
                        <a:t> March</a:t>
                      </a:r>
                    </a:p>
                  </a:txBody>
                  <a:tcPr anchor="ct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385215"/>
                  </a:ext>
                </a:extLst>
              </a:tr>
            </a:tbl>
          </a:graphicData>
        </a:graphic>
      </p:graphicFrame>
    </p:spTree>
    <p:extLst>
      <p:ext uri="{BB962C8B-B14F-4D97-AF65-F5344CB8AC3E}">
        <p14:creationId xmlns:p14="http://schemas.microsoft.com/office/powerpoint/2010/main" val="9314057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4">
            <a:extLst>
              <a:ext uri="{FF2B5EF4-FFF2-40B4-BE49-F238E27FC236}">
                <a16:creationId xmlns:a16="http://schemas.microsoft.com/office/drawing/2014/main" id="{3295BB3E-BF48-1647-8CA1-4B09C9C2A8F0}"/>
              </a:ext>
            </a:extLst>
          </p:cNvPr>
          <p:cNvSpPr>
            <a:spLocks noGrp="1" noChangeArrowheads="1"/>
          </p:cNvSpPr>
          <p:nvPr>
            <p:ph type="title"/>
          </p:nvPr>
        </p:nvSpPr>
        <p:spPr>
          <a:xfrm>
            <a:off x="1824038" y="423863"/>
            <a:ext cx="8520112" cy="647700"/>
          </a:xfrm>
        </p:spPr>
        <p:txBody>
          <a:bodyPr>
            <a:normAutofit fontScale="90000"/>
          </a:bodyPr>
          <a:lstStyle/>
          <a:p>
            <a:r>
              <a:rPr lang="en-GB" altLang="en-US" sz="4400"/>
              <a:t>Grading Criteria</a:t>
            </a:r>
          </a:p>
        </p:txBody>
      </p:sp>
      <p:graphicFrame>
        <p:nvGraphicFramePr>
          <p:cNvPr id="2" name="Table 1">
            <a:extLst>
              <a:ext uri="{FF2B5EF4-FFF2-40B4-BE49-F238E27FC236}">
                <a16:creationId xmlns:a16="http://schemas.microsoft.com/office/drawing/2014/main" id="{C42747A9-5932-914F-BE29-AF17FB91A160}"/>
              </a:ext>
            </a:extLst>
          </p:cNvPr>
          <p:cNvGraphicFramePr>
            <a:graphicFrameLocks noGrp="1"/>
          </p:cNvGraphicFramePr>
          <p:nvPr/>
        </p:nvGraphicFramePr>
        <p:xfrm>
          <a:off x="1974850" y="1598613"/>
          <a:ext cx="8218488" cy="3976686"/>
        </p:xfrm>
        <a:graphic>
          <a:graphicData uri="http://schemas.openxmlformats.org/drawingml/2006/table">
            <a:tbl>
              <a:tblPr>
                <a:tableStyleId>{5C22544A-7EE6-4342-B048-85BDC9FD1C3A}</a:tableStyleId>
              </a:tblPr>
              <a:tblGrid>
                <a:gridCol w="2739496">
                  <a:extLst>
                    <a:ext uri="{9D8B030D-6E8A-4147-A177-3AD203B41FA5}">
                      <a16:colId xmlns:a16="http://schemas.microsoft.com/office/drawing/2014/main" val="20000"/>
                    </a:ext>
                  </a:extLst>
                </a:gridCol>
                <a:gridCol w="2739496">
                  <a:extLst>
                    <a:ext uri="{9D8B030D-6E8A-4147-A177-3AD203B41FA5}">
                      <a16:colId xmlns:a16="http://schemas.microsoft.com/office/drawing/2014/main" val="20001"/>
                    </a:ext>
                  </a:extLst>
                </a:gridCol>
                <a:gridCol w="2739496">
                  <a:extLst>
                    <a:ext uri="{9D8B030D-6E8A-4147-A177-3AD203B41FA5}">
                      <a16:colId xmlns:a16="http://schemas.microsoft.com/office/drawing/2014/main" val="20002"/>
                    </a:ext>
                  </a:extLst>
                </a:gridCol>
              </a:tblGrid>
              <a:tr h="405482">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PASS 1</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MERIT 1 </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DISTINCTION 1 </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466719272"/>
                  </a:ext>
                </a:extLst>
              </a:tr>
              <a:tr h="1261968">
                <a:tc>
                  <a:txBody>
                    <a:bodyPr/>
                    <a:lstStyle/>
                    <a:p>
                      <a:pPr>
                        <a:lnSpc>
                          <a:spcPct val="115000"/>
                        </a:lnSpc>
                        <a:spcAft>
                          <a:spcPts val="0"/>
                        </a:spcAft>
                      </a:pPr>
                      <a:r>
                        <a:rPr lang="en-US" sz="1800">
                          <a:effectLst/>
                          <a:latin typeface="Verdana" panose="020B0604030504040204" pitchFamily="34" charset="0"/>
                          <a:ea typeface="Verdana" panose="020B0604030504040204" pitchFamily="34" charset="0"/>
                          <a:cs typeface="Verdana" panose="020B0604030504040204" pitchFamily="34" charset="0"/>
                        </a:rPr>
                        <a:t>Explain the </a:t>
                      </a:r>
                      <a:r>
                        <a:rPr lang="en-US" sz="1800" b="1">
                          <a:effectLst/>
                          <a:latin typeface="Verdana" panose="020B0604030504040204" pitchFamily="34" charset="0"/>
                          <a:ea typeface="Verdana" panose="020B0604030504040204" pitchFamily="34" charset="0"/>
                          <a:cs typeface="Verdana" panose="020B0604030504040204" pitchFamily="34" charset="0"/>
                        </a:rPr>
                        <a:t>purposes</a:t>
                      </a:r>
                      <a:r>
                        <a:rPr lang="en-US" sz="1800">
                          <a:effectLst/>
                          <a:latin typeface="Verdana" panose="020B0604030504040204" pitchFamily="34" charset="0"/>
                          <a:ea typeface="Verdana" panose="020B0604030504040204" pitchFamily="34" charset="0"/>
                          <a:cs typeface="Verdana" panose="020B0604030504040204" pitchFamily="34" charset="0"/>
                        </a:rPr>
                        <a:t> of different types of single camera production</a:t>
                      </a:r>
                      <a:endParaRPr lang="en-GB" sz="1800" kern="1200">
                        <a:solidFill>
                          <a:schemeClr val="dk1"/>
                        </a:solidFill>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15000"/>
                        </a:lnSpc>
                        <a:spcAft>
                          <a:spcPts val="0"/>
                        </a:spcAft>
                      </a:pPr>
                      <a:r>
                        <a:rPr lang="en-US" sz="1800" b="1">
                          <a:effectLst/>
                          <a:latin typeface="Verdana" panose="020B0604030504040204" pitchFamily="34" charset="0"/>
                          <a:ea typeface="Verdana" panose="020B0604030504040204" pitchFamily="34" charset="0"/>
                          <a:cs typeface="Verdana" panose="020B0604030504040204" pitchFamily="34" charset="0"/>
                        </a:rPr>
                        <a:t>Analyse</a:t>
                      </a:r>
                      <a:r>
                        <a:rPr lang="en-US" sz="1800">
                          <a:effectLst/>
                          <a:latin typeface="Verdana" panose="020B0604030504040204" pitchFamily="34" charset="0"/>
                          <a:ea typeface="Verdana" panose="020B0604030504040204" pitchFamily="34" charset="0"/>
                          <a:cs typeface="Verdana" panose="020B0604030504040204" pitchFamily="34" charset="0"/>
                        </a:rPr>
                        <a:t> the use of</a:t>
                      </a:r>
                      <a:r>
                        <a:rPr lang="en-US" sz="1800" baseline="0">
                          <a:effectLst/>
                          <a:latin typeface="MS Mincho"/>
                          <a:ea typeface="+mn-ea"/>
                          <a:cs typeface="Verdana" panose="020B0604030504040204" pitchFamily="34" charset="0"/>
                        </a:rPr>
                        <a:t> </a:t>
                      </a:r>
                      <a:r>
                        <a:rPr lang="en-US" sz="1800">
                          <a:effectLst/>
                          <a:latin typeface="Verdana" panose="020B0604030504040204" pitchFamily="34" charset="0"/>
                          <a:ea typeface="Verdana" panose="020B0604030504040204" pitchFamily="34" charset="0"/>
                          <a:cs typeface="Verdana" panose="020B0604030504040204" pitchFamily="34" charset="0"/>
                        </a:rPr>
                        <a:t>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 within different types of single camera production. </a:t>
                      </a:r>
                      <a:r>
                        <a:rPr lang="en-GB" sz="1800">
                          <a:effectLst/>
                          <a:latin typeface="Tahoma" panose="020B0604030504040204" pitchFamily="34" charset="0"/>
                          <a:ea typeface="Tahoma" panose="020B0604030504040204" pitchFamily="34" charset="0"/>
                          <a:cs typeface="Tahoma" panose="020B0604030504040204" pitchFamily="34" charset="0"/>
                        </a:rPr>
                        <a:t> </a:t>
                      </a: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3">
                  <a:txBody>
                    <a:bodyPr/>
                    <a:lstStyle/>
                    <a:p>
                      <a:pPr>
                        <a:lnSpc>
                          <a:spcPct val="115000"/>
                        </a:lnSpc>
                        <a:spcAft>
                          <a:spcPts val="0"/>
                        </a:spcAft>
                      </a:pPr>
                      <a:r>
                        <a:rPr lang="en-US" sz="1800" b="1">
                          <a:effectLst/>
                          <a:latin typeface="Verdana" panose="020B0604030504040204" pitchFamily="34" charset="0"/>
                          <a:ea typeface="Verdana" panose="020B0604030504040204" pitchFamily="34" charset="0"/>
                          <a:cs typeface="Verdana" panose="020B0604030504040204" pitchFamily="34" charset="0"/>
                        </a:rPr>
                        <a:t>Evaluate</a:t>
                      </a:r>
                      <a:r>
                        <a:rPr lang="en-US" sz="1800">
                          <a:effectLst/>
                          <a:latin typeface="Verdana" panose="020B0604030504040204" pitchFamily="34" charset="0"/>
                          <a:ea typeface="Verdana" panose="020B0604030504040204" pitchFamily="34" charset="0"/>
                          <a:cs typeface="Verdana" panose="020B0604030504040204" pitchFamily="34" charset="0"/>
                        </a:rPr>
                        <a:t> detailed examples of the uses of different 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 and their </a:t>
                      </a:r>
                      <a:r>
                        <a:rPr lang="en-US" sz="1800" b="1">
                          <a:effectLst/>
                          <a:latin typeface="Verdana" panose="020B0604030504040204" pitchFamily="34" charset="0"/>
                          <a:ea typeface="Verdana" panose="020B0604030504040204" pitchFamily="34" charset="0"/>
                          <a:cs typeface="Verdana" panose="020B0604030504040204" pitchFamily="34" charset="0"/>
                        </a:rPr>
                        <a:t>effectiveness</a:t>
                      </a:r>
                      <a:r>
                        <a:rPr lang="en-US" sz="1800">
                          <a:effectLst/>
                          <a:latin typeface="Verdana" panose="020B0604030504040204" pitchFamily="34" charset="0"/>
                          <a:ea typeface="Verdana" panose="020B0604030504040204" pitchFamily="34" charset="0"/>
                          <a:cs typeface="Verdana" panose="020B0604030504040204" pitchFamily="34" charset="0"/>
                        </a:rPr>
                        <a:t> in different types of single camera production. </a:t>
                      </a:r>
                      <a:endParaRPr lang="en-GB" sz="1800">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59246">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800" b="1">
                          <a:solidFill>
                            <a:schemeClr val="bg1"/>
                          </a:solidFill>
                          <a:effectLst/>
                          <a:latin typeface="Tahoma" panose="020B0604030504040204" pitchFamily="34" charset="0"/>
                          <a:ea typeface="Tahoma" panose="020B0604030504040204" pitchFamily="34" charset="0"/>
                          <a:cs typeface="Tahoma" panose="020B0604030504040204" pitchFamily="34" charset="0"/>
                        </a:rPr>
                        <a:t>PASS 2</a:t>
                      </a: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86707964"/>
                  </a:ext>
                </a:extLst>
              </a:tr>
              <a:tr h="1949990">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1800">
                          <a:effectLst/>
                          <a:latin typeface="Verdana" panose="020B0604030504040204" pitchFamily="34" charset="0"/>
                          <a:ea typeface="Verdana" panose="020B0604030504040204" pitchFamily="34" charset="0"/>
                          <a:cs typeface="Verdana" panose="020B0604030504040204" pitchFamily="34" charset="0"/>
                        </a:rPr>
                        <a:t>Explain the use of</a:t>
                      </a:r>
                      <a:r>
                        <a:rPr lang="en-US" sz="1800" baseline="0">
                          <a:effectLst/>
                          <a:latin typeface="MS Mincho"/>
                          <a:ea typeface="+mn-ea"/>
                          <a:cs typeface="Verdana" panose="020B0604030504040204" pitchFamily="34" charset="0"/>
                        </a:rPr>
                        <a:t> </a:t>
                      </a:r>
                      <a:r>
                        <a:rPr lang="en-US" sz="1800">
                          <a:effectLst/>
                          <a:latin typeface="Verdana" panose="020B0604030504040204" pitchFamily="34" charset="0"/>
                          <a:ea typeface="Verdana" panose="020B0604030504040204" pitchFamily="34" charset="0"/>
                          <a:cs typeface="Verdana" panose="020B0604030504040204" pitchFamily="34" charset="0"/>
                        </a:rPr>
                        <a:t>single camera </a:t>
                      </a:r>
                      <a:r>
                        <a:rPr lang="en-US" sz="1800" b="1">
                          <a:effectLst/>
                          <a:latin typeface="Verdana" panose="020B0604030504040204" pitchFamily="34" charset="0"/>
                          <a:ea typeface="Verdana" panose="020B0604030504040204" pitchFamily="34" charset="0"/>
                          <a:cs typeface="Verdana" panose="020B0604030504040204" pitchFamily="34" charset="0"/>
                        </a:rPr>
                        <a:t>techniques</a:t>
                      </a:r>
                      <a:r>
                        <a:rPr lang="en-US" sz="1800">
                          <a:effectLst/>
                          <a:latin typeface="Verdana" panose="020B0604030504040204" pitchFamily="34" charset="0"/>
                          <a:ea typeface="Verdana" panose="020B0604030504040204" pitchFamily="34" charset="0"/>
                          <a:cs typeface="Verdana" panose="020B0604030504040204" pitchFamily="34" charset="0"/>
                        </a:rPr>
                        <a:t>.</a:t>
                      </a:r>
                      <a:endParaRPr lang="en-GB" sz="1800" b="1">
                        <a:effectLst/>
                        <a:latin typeface="Tahoma" panose="020B0604030504040204" pitchFamily="34" charset="0"/>
                        <a:ea typeface="Tahoma" panose="020B0604030504040204" pitchFamily="34" charset="0"/>
                        <a:cs typeface="Tahoma" panose="020B0604030504040204" pitchFamily="34" charset="0"/>
                      </a:endParaRPr>
                    </a:p>
                  </a:txBody>
                  <a:tcPr marL="68589" marR="68589"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772404701"/>
                  </a:ext>
                </a:extLst>
              </a:tr>
            </a:tbl>
          </a:graphicData>
        </a:graphic>
      </p:graphicFrame>
      <p:sp>
        <p:nvSpPr>
          <p:cNvPr id="24597" name="TextBox 2">
            <a:extLst>
              <a:ext uri="{FF2B5EF4-FFF2-40B4-BE49-F238E27FC236}">
                <a16:creationId xmlns:a16="http://schemas.microsoft.com/office/drawing/2014/main" id="{6B8C712E-48A0-2B4E-9E2A-947A19A13778}"/>
              </a:ext>
            </a:extLst>
          </p:cNvPr>
          <p:cNvSpPr txBox="1">
            <a:spLocks noChangeArrowheads="1"/>
          </p:cNvSpPr>
          <p:nvPr/>
        </p:nvSpPr>
        <p:spPr bwMode="auto">
          <a:xfrm>
            <a:off x="1974851" y="5738813"/>
            <a:ext cx="402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r>
              <a:rPr lang="en-GB" altLang="en-US">
                <a:hlinkClick r:id="rId2" action="ppaction://hlinkfile"/>
              </a:rPr>
              <a:t>Assignment Sheet </a:t>
            </a:r>
            <a:endParaRPr lang="en-GB" altLang="en-US"/>
          </a:p>
        </p:txBody>
      </p:sp>
    </p:spTree>
    <p:extLst>
      <p:ext uri="{BB962C8B-B14F-4D97-AF65-F5344CB8AC3E}">
        <p14:creationId xmlns:p14="http://schemas.microsoft.com/office/powerpoint/2010/main" val="8230188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552" y="752475"/>
            <a:ext cx="10216896" cy="5048250"/>
          </a:xfrm>
        </p:spPr>
        <p:txBody>
          <a:bodyPr anchor="t">
            <a:normAutofit fontScale="90000"/>
          </a:bodyPr>
          <a:lstStyle/>
          <a:p>
            <a:pPr algn="l"/>
            <a:r>
              <a:rPr lang="en-GB"/>
              <a:t>Visual Shot Type Report Scenario:</a:t>
            </a:r>
            <a:br>
              <a:rPr lang="en-GB"/>
            </a:br>
            <a:br>
              <a:rPr lang="en-GB" sz="2000"/>
            </a:br>
            <a:br>
              <a:rPr lang="en-GB" sz="2200"/>
            </a:br>
            <a:r>
              <a:rPr lang="en-GB" sz="2900" cap="none"/>
              <a:t>You have been commissioned by S</a:t>
            </a:r>
            <a:r>
              <a:rPr lang="en-GB" sz="2900" i="1" cap="none"/>
              <a:t>tudio7</a:t>
            </a:r>
            <a:r>
              <a:rPr lang="en-GB" sz="2900" cap="none"/>
              <a:t> to produce a pilot for a </a:t>
            </a:r>
            <a:r>
              <a:rPr lang="en-GB" sz="2900" b="1" cap="none">
                <a:solidFill>
                  <a:schemeClr val="accent1"/>
                </a:solidFill>
              </a:rPr>
              <a:t>new police drama</a:t>
            </a:r>
            <a:br>
              <a:rPr lang="en-GB" sz="2900" cap="none"/>
            </a:br>
            <a:br>
              <a:rPr lang="en-GB" sz="2900" cap="none"/>
            </a:br>
            <a:r>
              <a:rPr lang="en-GB" sz="2900" cap="none"/>
              <a:t>In teams of 4, you must take still images demonstrating single camera techniques. You’ll need to consider cinematography and you may wish to prepare props to help you.</a:t>
            </a:r>
            <a:br>
              <a:rPr lang="en-GB" sz="2900" cap="none"/>
            </a:br>
            <a:br>
              <a:rPr lang="en-GB" sz="2900" cap="none"/>
            </a:br>
            <a:r>
              <a:rPr lang="en-GB" sz="2900" cap="none"/>
              <a:t>Individually you will analyse the shots and techniques used. </a:t>
            </a:r>
          </a:p>
        </p:txBody>
      </p:sp>
    </p:spTree>
    <p:extLst>
      <p:ext uri="{BB962C8B-B14F-4D97-AF65-F5344CB8AC3E}">
        <p14:creationId xmlns:p14="http://schemas.microsoft.com/office/powerpoint/2010/main" val="2658424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UNIT 20 LA A TASK: Visual Shot Type Report</a:t>
            </a:r>
          </a:p>
        </p:txBody>
      </p:sp>
      <p:pic>
        <p:nvPicPr>
          <p:cNvPr id="3" name="Picture 2">
            <a:hlinkClick r:id="rId2" action="ppaction://hlinkfile"/>
          </p:cNvPr>
          <p:cNvPicPr>
            <a:picLocks noChangeAspect="1"/>
          </p:cNvPicPr>
          <p:nvPr/>
        </p:nvPicPr>
        <p:blipFill>
          <a:blip r:embed="rId3"/>
          <a:stretch>
            <a:fillRect/>
          </a:stretch>
        </p:blipFill>
        <p:spPr>
          <a:xfrm>
            <a:off x="5597244" y="2674305"/>
            <a:ext cx="6416394" cy="3289076"/>
          </a:xfrm>
          <a:prstGeom prst="rect">
            <a:avLst/>
          </a:prstGeom>
        </p:spPr>
      </p:pic>
      <p:sp>
        <p:nvSpPr>
          <p:cNvPr id="5" name="TextBox 4"/>
          <p:cNvSpPr txBox="1"/>
          <p:nvPr/>
        </p:nvSpPr>
        <p:spPr>
          <a:xfrm>
            <a:off x="460268" y="1779687"/>
            <a:ext cx="11462791" cy="5013232"/>
          </a:xfrm>
          <a:prstGeom prst="rect">
            <a:avLst/>
          </a:prstGeom>
          <a:noFill/>
        </p:spPr>
        <p:txBody>
          <a:bodyPr wrap="square" rtlCol="0">
            <a:spAutoFit/>
          </a:bodyPr>
          <a:lstStyle/>
          <a:p>
            <a:pPr marL="457200" indent="-457200">
              <a:lnSpc>
                <a:spcPct val="150000"/>
              </a:lnSpc>
              <a:buClr>
                <a:schemeClr val="accent1"/>
              </a:buClr>
              <a:buFont typeface="+mj-lt"/>
              <a:buAutoNum type="arabicPeriod"/>
            </a:pPr>
            <a:r>
              <a:rPr lang="en-GB" sz="2400"/>
              <a:t>Download ‘Visual Shot Type Report</a:t>
            </a:r>
            <a:r>
              <a:rPr lang="en-GB" sz="2000"/>
              <a:t>’</a:t>
            </a:r>
          </a:p>
          <a:p>
            <a:pPr marL="457200" indent="-457200">
              <a:lnSpc>
                <a:spcPct val="150000"/>
              </a:lnSpc>
              <a:buClr>
                <a:schemeClr val="accent1"/>
              </a:buClr>
              <a:buFont typeface="+mj-lt"/>
              <a:buAutoNum type="arabicPeriod"/>
            </a:pPr>
            <a:r>
              <a:rPr lang="en-GB" sz="2400"/>
              <a:t>Groups, 4s are ideal</a:t>
            </a:r>
          </a:p>
          <a:p>
            <a:pPr marL="457200" indent="-457200">
              <a:lnSpc>
                <a:spcPct val="150000"/>
              </a:lnSpc>
              <a:buClr>
                <a:schemeClr val="accent1"/>
              </a:buClr>
              <a:buFont typeface="+mj-lt"/>
              <a:buAutoNum type="arabicPeriod"/>
            </a:pPr>
            <a:r>
              <a:rPr lang="en-GB" sz="2400"/>
              <a:t>Plan your story carefully to fulfil the brief</a:t>
            </a:r>
          </a:p>
          <a:p>
            <a:pPr marL="457200" indent="-457200">
              <a:lnSpc>
                <a:spcPct val="150000"/>
              </a:lnSpc>
              <a:buClr>
                <a:schemeClr val="accent1"/>
              </a:buClr>
              <a:buFont typeface="+mj-lt"/>
              <a:buAutoNum type="arabicPeriod"/>
            </a:pPr>
            <a:r>
              <a:rPr lang="en-GB" sz="2400"/>
              <a:t>Plan your shots and mise-</a:t>
            </a:r>
            <a:r>
              <a:rPr lang="en-GB" sz="2400" err="1"/>
              <a:t>en</a:t>
            </a:r>
            <a:r>
              <a:rPr lang="en-GB" sz="2400"/>
              <a:t>-scene</a:t>
            </a:r>
          </a:p>
          <a:p>
            <a:pPr marL="457200" indent="-457200">
              <a:lnSpc>
                <a:spcPct val="150000"/>
              </a:lnSpc>
              <a:buClr>
                <a:schemeClr val="accent1"/>
              </a:buClr>
              <a:buFont typeface="+mj-lt"/>
              <a:buAutoNum type="arabicPeriod"/>
            </a:pPr>
            <a:r>
              <a:rPr lang="en-GB" sz="2400"/>
              <a:t>Grab a camera</a:t>
            </a:r>
          </a:p>
          <a:p>
            <a:pPr marL="457200" indent="-457200">
              <a:lnSpc>
                <a:spcPct val="150000"/>
              </a:lnSpc>
              <a:buClr>
                <a:schemeClr val="accent1"/>
              </a:buClr>
              <a:buFont typeface="+mj-lt"/>
              <a:buAutoNum type="arabicPeriod"/>
            </a:pPr>
            <a:r>
              <a:rPr lang="en-GB" sz="2400"/>
              <a:t>Take pictures, as per the list</a:t>
            </a:r>
          </a:p>
          <a:p>
            <a:pPr marL="457200" indent="-457200">
              <a:lnSpc>
                <a:spcPct val="150000"/>
              </a:lnSpc>
              <a:buClr>
                <a:schemeClr val="accent1"/>
              </a:buClr>
              <a:buFont typeface="+mj-lt"/>
              <a:buAutoNum type="arabicPeriod"/>
            </a:pPr>
            <a:r>
              <a:rPr lang="en-GB" sz="2400"/>
              <a:t>There’s 19 in total </a:t>
            </a:r>
          </a:p>
          <a:p>
            <a:pPr marL="457200" indent="-457200">
              <a:lnSpc>
                <a:spcPct val="150000"/>
              </a:lnSpc>
              <a:buClr>
                <a:schemeClr val="accent1"/>
              </a:buClr>
              <a:buFont typeface="+mj-lt"/>
              <a:buAutoNum type="arabicPeriod"/>
            </a:pPr>
            <a:r>
              <a:rPr lang="en-GB" sz="2400"/>
              <a:t>Import</a:t>
            </a:r>
          </a:p>
          <a:p>
            <a:pPr marL="457200" indent="-457200">
              <a:lnSpc>
                <a:spcPct val="150000"/>
              </a:lnSpc>
              <a:buClr>
                <a:schemeClr val="accent1"/>
              </a:buClr>
              <a:buFont typeface="+mj-lt"/>
              <a:buAutoNum type="arabicPeriod"/>
            </a:pPr>
            <a:r>
              <a:rPr lang="en-GB" sz="2400"/>
              <a:t>Individually define and analyse techniques in relation to Single Camera Production </a:t>
            </a:r>
          </a:p>
        </p:txBody>
      </p:sp>
    </p:spTree>
    <p:extLst>
      <p:ext uri="{BB962C8B-B14F-4D97-AF65-F5344CB8AC3E}">
        <p14:creationId xmlns:p14="http://schemas.microsoft.com/office/powerpoint/2010/main" val="22861719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3812754290"/>
              </p:ext>
            </p:extLst>
          </p:nvPr>
        </p:nvGraphicFramePr>
        <p:xfrm>
          <a:off x="257506" y="23739"/>
          <a:ext cx="8354232" cy="6834260"/>
        </p:xfrm>
        <a:graphic>
          <a:graphicData uri="http://schemas.openxmlformats.org/drawingml/2006/table">
            <a:tbl>
              <a:tblPr firstRow="1" firstCol="1" bandRow="1"/>
              <a:tblGrid>
                <a:gridCol w="1311236">
                  <a:extLst>
                    <a:ext uri="{9D8B030D-6E8A-4147-A177-3AD203B41FA5}">
                      <a16:colId xmlns:a16="http://schemas.microsoft.com/office/drawing/2014/main" val="3529343300"/>
                    </a:ext>
                  </a:extLst>
                </a:gridCol>
                <a:gridCol w="3512335">
                  <a:extLst>
                    <a:ext uri="{9D8B030D-6E8A-4147-A177-3AD203B41FA5}">
                      <a16:colId xmlns:a16="http://schemas.microsoft.com/office/drawing/2014/main" val="481251594"/>
                    </a:ext>
                  </a:extLst>
                </a:gridCol>
                <a:gridCol w="1176887">
                  <a:extLst>
                    <a:ext uri="{9D8B030D-6E8A-4147-A177-3AD203B41FA5}">
                      <a16:colId xmlns:a16="http://schemas.microsoft.com/office/drawing/2014/main" val="2394408361"/>
                    </a:ext>
                  </a:extLst>
                </a:gridCol>
                <a:gridCol w="1176887">
                  <a:extLst>
                    <a:ext uri="{9D8B030D-6E8A-4147-A177-3AD203B41FA5}">
                      <a16:colId xmlns:a16="http://schemas.microsoft.com/office/drawing/2014/main" val="3833934375"/>
                    </a:ext>
                  </a:extLst>
                </a:gridCol>
                <a:gridCol w="1176887">
                  <a:extLst>
                    <a:ext uri="{9D8B030D-6E8A-4147-A177-3AD203B41FA5}">
                      <a16:colId xmlns:a16="http://schemas.microsoft.com/office/drawing/2014/main" val="867243784"/>
                    </a:ext>
                  </a:extLst>
                </a:gridCol>
              </a:tblGrid>
              <a:tr h="341713">
                <a:tc gridSpan="2">
                  <a:txBody>
                    <a:bodyPr/>
                    <a:lstStyle/>
                    <a:p>
                      <a:pPr algn="ctr">
                        <a:lnSpc>
                          <a:spcPct val="150000"/>
                        </a:lnSpc>
                        <a:spcAft>
                          <a:spcPts val="0"/>
                        </a:spcAft>
                      </a:pPr>
                      <a:r>
                        <a:rPr lang="en-GB" sz="1400" b="1">
                          <a:effectLst/>
                          <a:latin typeface="Calibri" panose="020F0502020204030204" pitchFamily="34" charset="0"/>
                          <a:ea typeface="Calibri" panose="020F0502020204030204" pitchFamily="34" charset="0"/>
                          <a:cs typeface="Times New Roman" panose="02020603050405020304" pitchFamily="18" charset="0"/>
                        </a:rPr>
                        <a:t>Still images required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030" marR="47030" marT="0" marB="0">
                    <a:lnL w="12700" cap="flat" cmpd="sng" algn="ctr">
                      <a:solidFill>
                        <a:srgbClr val="000000"/>
                      </a:solidFill>
                      <a:prstDash val="solid"/>
                      <a:round/>
                      <a:headEnd type="none" w="med" len="med"/>
                      <a:tailEnd type="none" w="med" len="med"/>
                    </a:lnL>
                    <a:lnR w="28575" cap="flat" cmpd="sng" algn="ctr">
                      <a:solidFill>
                        <a:srgbClr val="4BACC6"/>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a:lnSpc>
                          <a:spcPct val="150000"/>
                        </a:lnSpc>
                        <a:spcAft>
                          <a:spcPts val="0"/>
                        </a:spcAft>
                      </a:pPr>
                      <a:r>
                        <a:rPr lang="en-GB" sz="1400" b="1">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Pass</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030" marR="47030" marT="0" marB="0" anchor="ctr">
                    <a:lnL w="28575" cap="flat" cmpd="sng" algn="ctr">
                      <a:solidFill>
                        <a:srgbClr val="4BACC6"/>
                      </a:solidFill>
                      <a:prstDash val="solid"/>
                      <a:round/>
                      <a:headEnd type="none" w="med" len="med"/>
                      <a:tailEnd type="none" w="med" len="med"/>
                    </a:lnL>
                    <a:lnR w="28575" cap="flat" cmpd="sng" algn="ctr">
                      <a:solidFill>
                        <a:srgbClr val="8064A2"/>
                      </a:solidFill>
                      <a:prstDash val="solid"/>
                      <a:round/>
                      <a:headEnd type="none" w="med" len="med"/>
                      <a:tailEnd type="none" w="med" len="med"/>
                    </a:lnR>
                    <a:lnT w="28575" cap="flat" cmpd="sng" algn="ctr">
                      <a:solidFill>
                        <a:srgbClr val="4BACC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B6DDE8"/>
                    </a:solidFill>
                  </a:tcPr>
                </a:tc>
                <a:tc>
                  <a:txBody>
                    <a:bodyPr/>
                    <a:lstStyle/>
                    <a:p>
                      <a:pPr algn="ctr">
                        <a:lnSpc>
                          <a:spcPct val="150000"/>
                        </a:lnSpc>
                        <a:spcAft>
                          <a:spcPts val="0"/>
                        </a:spcAft>
                      </a:pPr>
                      <a:r>
                        <a:rPr lang="en-GB" sz="1400" b="1">
                          <a:solidFill>
                            <a:srgbClr val="5F497A"/>
                          </a:solidFill>
                          <a:effectLst/>
                          <a:latin typeface="Calibri" panose="020F0502020204030204" pitchFamily="34" charset="0"/>
                          <a:ea typeface="Calibri" panose="020F0502020204030204" pitchFamily="34" charset="0"/>
                          <a:cs typeface="Times New Roman" panose="02020603050405020304" pitchFamily="18" charset="0"/>
                        </a:rPr>
                        <a:t>Merit</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030" marR="47030" marT="0" marB="0" anchor="ctr">
                    <a:lnL w="28575" cap="flat" cmpd="sng" algn="ctr">
                      <a:solidFill>
                        <a:srgbClr val="8064A2"/>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8064A2"/>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CCC0D9"/>
                    </a:solidFill>
                  </a:tcPr>
                </a:tc>
                <a:tc>
                  <a:txBody>
                    <a:bodyPr/>
                    <a:lstStyle/>
                    <a:p>
                      <a:pPr algn="ctr">
                        <a:lnSpc>
                          <a:spcPct val="150000"/>
                        </a:lnSpc>
                        <a:spcAft>
                          <a:spcPts val="0"/>
                        </a:spcAft>
                      </a:pPr>
                      <a:r>
                        <a:rPr lang="en-GB" sz="1400" b="1">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Distinction</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47030" marR="47030" marT="0" marB="0" anchor="ctr">
                    <a:lnL w="28575" cap="flat" cmpd="sng" algn="ctr">
                      <a:solidFill>
                        <a:srgbClr val="F79646"/>
                      </a:solidFill>
                      <a:prstDash val="solid"/>
                      <a:round/>
                      <a:headEnd type="none" w="med" len="med"/>
                      <a:tailEnd type="none" w="med" len="med"/>
                    </a:lnL>
                    <a:lnR w="28575" cap="flat" cmpd="sng" algn="ctr">
                      <a:solidFill>
                        <a:srgbClr val="F79646"/>
                      </a:solidFill>
                      <a:prstDash val="solid"/>
                      <a:round/>
                      <a:headEnd type="none" w="med" len="med"/>
                      <a:tailEnd type="none" w="med" len="med"/>
                    </a:lnR>
                    <a:lnT w="28575" cap="flat" cmpd="sng" algn="ctr">
                      <a:solidFill>
                        <a:srgbClr val="F79646"/>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FBD4B4"/>
                    </a:solidFill>
                  </a:tcPr>
                </a:tc>
                <a:extLst>
                  <a:ext uri="{0D108BD9-81ED-4DB2-BD59-A6C34878D82A}">
                    <a16:rowId xmlns:a16="http://schemas.microsoft.com/office/drawing/2014/main" val="2113718738"/>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Shot type</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Establishing Shot</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99887940"/>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Shot type</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Master Shot</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3069253947"/>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Shot type</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Cutaway</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40071442"/>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Mid shot</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03001134"/>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Extreme Close up</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119091996"/>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Point of view (POV)</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3791742004"/>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Angles</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High Angle</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2055998686"/>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Angles</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Low Angle</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93292440"/>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Movement</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Focus Pulling </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890158036"/>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Movement</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Zooming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442044137"/>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Continuity</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Consistent scene set up</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471658691"/>
                  </a:ext>
                </a:extLst>
              </a:tr>
              <a:tr h="341713">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Continuity</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31849B"/>
                          </a:solidFill>
                          <a:effectLst/>
                          <a:latin typeface="Calibri" panose="020F0502020204030204" pitchFamily="34" charset="0"/>
                          <a:ea typeface="Calibri" panose="020F0502020204030204" pitchFamily="34" charset="0"/>
                          <a:cs typeface="Times New Roman" panose="02020603050405020304" pitchFamily="18" charset="0"/>
                        </a:rPr>
                        <a:t>Tripod use</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3829104955"/>
                  </a:ext>
                </a:extLst>
              </a:tr>
              <a:tr h="341713">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Medium Close up</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721506915"/>
                  </a:ext>
                </a:extLst>
              </a:tr>
              <a:tr h="341713">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Wide Shot</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933597603"/>
                  </a:ext>
                </a:extLst>
              </a:tr>
              <a:tr h="341713">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Over-the-shoulder angles</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483099919"/>
                  </a:ext>
                </a:extLst>
              </a:tr>
              <a:tr h="341713">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Rule of thirds</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3452585846"/>
                  </a:ext>
                </a:extLst>
              </a:tr>
              <a:tr h="341713">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Angles</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816E98"/>
                          </a:solidFill>
                          <a:effectLst/>
                          <a:latin typeface="Calibri" panose="020F0502020204030204" pitchFamily="34" charset="0"/>
                          <a:ea typeface="Calibri" panose="020F0502020204030204" pitchFamily="34" charset="0"/>
                          <a:cs typeface="Times New Roman" panose="02020603050405020304" pitchFamily="18" charset="0"/>
                        </a:rPr>
                        <a:t>Ariel</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4071978063"/>
                  </a:ext>
                </a:extLst>
              </a:tr>
              <a:tr h="341713">
                <a:tc>
                  <a:txBody>
                    <a:bodyPr/>
                    <a:lstStyle/>
                    <a:p>
                      <a:pPr>
                        <a:lnSpc>
                          <a:spcPct val="150000"/>
                        </a:lnSpc>
                        <a:spcAft>
                          <a:spcPts val="0"/>
                        </a:spcAft>
                      </a:pPr>
                      <a:r>
                        <a:rPr lang="en-GB" sz="140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Framing</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US" sz="1400">
                          <a:solidFill>
                            <a:srgbClr val="E36C0A"/>
                          </a:solidFill>
                          <a:effectLst/>
                          <a:latin typeface="Calibri" panose="020F0502020204030204" pitchFamily="34" charset="0"/>
                          <a:ea typeface="Calibri" panose="020F0502020204030204" pitchFamily="34" charset="0"/>
                          <a:cs typeface="Calibri" panose="020F0502020204030204" pitchFamily="34" charset="0"/>
                        </a:rPr>
                        <a:t>Shot-reverse-shot and </a:t>
                      </a:r>
                      <a:r>
                        <a:rPr lang="en-GB" sz="140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180-degree rule </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1876836809"/>
                  </a:ext>
                </a:extLst>
              </a:tr>
              <a:tr h="341713">
                <a:tc>
                  <a:txBody>
                    <a:bodyPr/>
                    <a:lstStyle/>
                    <a:p>
                      <a:pPr>
                        <a:lnSpc>
                          <a:spcPct val="150000"/>
                        </a:lnSpc>
                        <a:spcAft>
                          <a:spcPts val="0"/>
                        </a:spcAft>
                      </a:pPr>
                      <a:r>
                        <a:rPr lang="en-GB" sz="140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Angles</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nSpc>
                          <a:spcPct val="150000"/>
                        </a:lnSpc>
                        <a:spcAft>
                          <a:spcPts val="0"/>
                        </a:spcAft>
                      </a:pPr>
                      <a:r>
                        <a:rPr lang="en-GB" sz="1400">
                          <a:solidFill>
                            <a:srgbClr val="E36C0A"/>
                          </a:solidFill>
                          <a:effectLst/>
                          <a:latin typeface="Calibri" panose="020F0502020204030204" pitchFamily="34" charset="0"/>
                          <a:ea typeface="Calibri" panose="020F0502020204030204" pitchFamily="34" charset="0"/>
                          <a:cs typeface="Times New Roman" panose="02020603050405020304" pitchFamily="18" charset="0"/>
                        </a:rPr>
                        <a:t>Canted Angle</a:t>
                      </a:r>
                    </a:p>
                  </a:txBody>
                  <a:tcPr marL="47030" marR="47030" marT="0" marB="0">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285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 </a:t>
                      </a:r>
                    </a:p>
                  </a:txBody>
                  <a:tcPr marL="47030" marR="4703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E5B8B7"/>
                    </a:solidFill>
                  </a:tcPr>
                </a:tc>
                <a:tc>
                  <a:txBody>
                    <a:bodyPr/>
                    <a:lstStyle/>
                    <a:p>
                      <a:pPr algn="ctr">
                        <a:lnSpc>
                          <a:spcPct val="150000"/>
                        </a:lnSpc>
                        <a:spcAft>
                          <a:spcPts val="0"/>
                        </a:spcAft>
                      </a:pPr>
                      <a:r>
                        <a:rPr lang="en-GB" sz="1400">
                          <a:effectLst/>
                          <a:latin typeface="Calibri" panose="020F0502020204030204" pitchFamily="34" charset="0"/>
                          <a:ea typeface="Calibri" panose="020F0502020204030204" pitchFamily="34" charset="0"/>
                          <a:cs typeface="Times New Roman" panose="02020603050405020304" pitchFamily="18" charset="0"/>
                        </a:rPr>
                        <a:t>Y</a:t>
                      </a:r>
                    </a:p>
                  </a:txBody>
                  <a:tcPr marL="47030" marR="47030" marT="0" marB="0" anchor="ctr">
                    <a:lnL w="12700"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6E3BC"/>
                    </a:solidFill>
                  </a:tcPr>
                </a:tc>
                <a:extLst>
                  <a:ext uri="{0D108BD9-81ED-4DB2-BD59-A6C34878D82A}">
                    <a16:rowId xmlns:a16="http://schemas.microsoft.com/office/drawing/2014/main" val="269447469"/>
                  </a:ext>
                </a:extLst>
              </a:tr>
            </a:tbl>
          </a:graphicData>
        </a:graphic>
      </p:graphicFrame>
      <p:sp>
        <p:nvSpPr>
          <p:cNvPr id="2" name="TextBox 1"/>
          <p:cNvSpPr txBox="1"/>
          <p:nvPr/>
        </p:nvSpPr>
        <p:spPr>
          <a:xfrm>
            <a:off x="8802807" y="409433"/>
            <a:ext cx="3389194" cy="5618782"/>
          </a:xfrm>
          <a:prstGeom prst="rect">
            <a:avLst/>
          </a:prstGeom>
          <a:noFill/>
        </p:spPr>
        <p:txBody>
          <a:bodyPr wrap="square" rtlCol="0">
            <a:spAutoFit/>
          </a:bodyPr>
          <a:lstStyle/>
          <a:p>
            <a:pPr>
              <a:lnSpc>
                <a:spcPct val="150000"/>
              </a:lnSpc>
            </a:pPr>
            <a:r>
              <a:rPr lang="en-GB" sz="2200"/>
              <a:t>You grade isn’t just dependent on what shots you do</a:t>
            </a:r>
          </a:p>
          <a:p>
            <a:pPr>
              <a:lnSpc>
                <a:spcPct val="150000"/>
              </a:lnSpc>
            </a:pPr>
            <a:r>
              <a:rPr lang="en-GB" sz="2200"/>
              <a:t>You also need to consider: </a:t>
            </a:r>
          </a:p>
          <a:p>
            <a:pPr>
              <a:lnSpc>
                <a:spcPct val="150000"/>
              </a:lnSpc>
            </a:pPr>
            <a:endParaRPr lang="en-GB" sz="2200"/>
          </a:p>
          <a:p>
            <a:pPr marL="285750" indent="-285750">
              <a:lnSpc>
                <a:spcPct val="150000"/>
              </a:lnSpc>
              <a:buFont typeface="Arial" panose="020B0604020202020204" pitchFamily="34" charset="0"/>
              <a:buChar char="•"/>
            </a:pPr>
            <a:r>
              <a:rPr lang="en-GB" sz="2200"/>
              <a:t>Accuracy of the shots</a:t>
            </a:r>
          </a:p>
          <a:p>
            <a:pPr marL="285750" indent="-285750">
              <a:lnSpc>
                <a:spcPct val="150000"/>
              </a:lnSpc>
              <a:buFont typeface="Arial" panose="020B0604020202020204" pitchFamily="34" charset="0"/>
              <a:buChar char="•"/>
            </a:pPr>
            <a:r>
              <a:rPr lang="en-GB" sz="2200"/>
              <a:t>Your definitions</a:t>
            </a:r>
          </a:p>
          <a:p>
            <a:pPr marL="285750" indent="-285750">
              <a:lnSpc>
                <a:spcPct val="150000"/>
              </a:lnSpc>
              <a:buFont typeface="Arial" panose="020B0604020202020204" pitchFamily="34" charset="0"/>
              <a:buChar char="•"/>
            </a:pPr>
            <a:r>
              <a:rPr lang="en-GB" sz="2200"/>
              <a:t>Your detail of analysis</a:t>
            </a:r>
          </a:p>
          <a:p>
            <a:pPr marL="742950" lvl="1" indent="-285750">
              <a:lnSpc>
                <a:spcPct val="150000"/>
              </a:lnSpc>
              <a:buFont typeface="Arial" panose="020B0604020202020204" pitchFamily="34" charset="0"/>
              <a:buChar char="•"/>
            </a:pPr>
            <a:r>
              <a:rPr lang="en-US" sz="2200" b="1">
                <a:solidFill>
                  <a:srgbClr val="31849B"/>
                </a:solidFill>
                <a:ea typeface="Verdana" panose="020B0604030504040204" pitchFamily="34" charset="0"/>
                <a:cs typeface="Verdana" panose="020B0604030504040204" pitchFamily="34" charset="0"/>
              </a:rPr>
              <a:t>Explain (P)</a:t>
            </a:r>
          </a:p>
          <a:p>
            <a:pPr marL="742950" lvl="1" indent="-285750">
              <a:lnSpc>
                <a:spcPct val="150000"/>
              </a:lnSpc>
              <a:buFont typeface="Arial" panose="020B0604020202020204" pitchFamily="34" charset="0"/>
              <a:buChar char="•"/>
            </a:pPr>
            <a:r>
              <a:rPr lang="en-US" sz="2200" b="1">
                <a:solidFill>
                  <a:srgbClr val="816E98"/>
                </a:solidFill>
                <a:ea typeface="Verdana" panose="020B0604030504040204" pitchFamily="34" charset="0"/>
                <a:cs typeface="Verdana" panose="020B0604030504040204" pitchFamily="34" charset="0"/>
              </a:rPr>
              <a:t>Analyse (M)</a:t>
            </a:r>
          </a:p>
          <a:p>
            <a:pPr marL="742950" lvl="1" indent="-285750">
              <a:lnSpc>
                <a:spcPct val="150000"/>
              </a:lnSpc>
              <a:buFont typeface="Arial" panose="020B0604020202020204" pitchFamily="34" charset="0"/>
              <a:buChar char="•"/>
            </a:pPr>
            <a:r>
              <a:rPr lang="en-US" sz="2200" b="1">
                <a:solidFill>
                  <a:srgbClr val="E36C0A"/>
                </a:solidFill>
                <a:ea typeface="Verdana" panose="020B0604030504040204" pitchFamily="34" charset="0"/>
                <a:cs typeface="Verdana" panose="020B0604030504040204" pitchFamily="34" charset="0"/>
              </a:rPr>
              <a:t>Evaluate (D)</a:t>
            </a:r>
            <a:endParaRPr lang="en-GB" sz="2200" b="1">
              <a:solidFill>
                <a:srgbClr val="E36C0A"/>
              </a:solidFill>
            </a:endParaRPr>
          </a:p>
        </p:txBody>
      </p:sp>
    </p:spTree>
    <p:extLst>
      <p:ext uri="{BB962C8B-B14F-4D97-AF65-F5344CB8AC3E}">
        <p14:creationId xmlns:p14="http://schemas.microsoft.com/office/powerpoint/2010/main" val="15912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kern="0"/>
              <a:t>Defining a single camera production</a:t>
            </a:r>
            <a:br>
              <a:rPr lang="en-GB" altLang="en-US" kern="0"/>
            </a:br>
            <a:endParaRPr lang="en-GB"/>
          </a:p>
        </p:txBody>
      </p:sp>
      <p:sp>
        <p:nvSpPr>
          <p:cNvPr id="11266" name="Content Placeholder 2">
            <a:extLst>
              <a:ext uri="{FF2B5EF4-FFF2-40B4-BE49-F238E27FC236}">
                <a16:creationId xmlns:a16="http://schemas.microsoft.com/office/drawing/2014/main" id="{C70F67B1-44D0-4A4B-8095-07904217CAF6}"/>
              </a:ext>
            </a:extLst>
          </p:cNvPr>
          <p:cNvSpPr>
            <a:spLocks noGrp="1" noChangeArrowheads="1"/>
          </p:cNvSpPr>
          <p:nvPr>
            <p:ph idx="1"/>
          </p:nvPr>
        </p:nvSpPr>
        <p:spPr/>
        <p:txBody>
          <a:bodyPr/>
          <a:lstStyle/>
          <a:p>
            <a:pPr marL="0" indent="0">
              <a:buNone/>
            </a:pPr>
            <a:r>
              <a:rPr lang="en-GB" altLang="en-US" sz="2400"/>
              <a:t>A single-camera production uses just </a:t>
            </a:r>
            <a:r>
              <a:rPr lang="en-GB" altLang="en-US" sz="2400" b="1">
                <a:solidFill>
                  <a:schemeClr val="accent2"/>
                </a:solidFill>
              </a:rPr>
              <a:t>one camera</a:t>
            </a:r>
            <a:r>
              <a:rPr lang="en-GB" altLang="en-US" sz="2400"/>
              <a:t>. Each of the various shots and camera angles are taken with the </a:t>
            </a:r>
            <a:r>
              <a:rPr lang="en-GB" altLang="en-US" sz="2400">
                <a:solidFill>
                  <a:schemeClr val="tx1"/>
                </a:solidFill>
              </a:rPr>
              <a:t>same </a:t>
            </a:r>
            <a:r>
              <a:rPr lang="en-GB" altLang="en-US" sz="2400" b="1">
                <a:solidFill>
                  <a:schemeClr val="accent2"/>
                </a:solidFill>
              </a:rPr>
              <a:t>camera which is moved and reset </a:t>
            </a:r>
            <a:r>
              <a:rPr lang="en-GB" altLang="en-US" sz="2400"/>
              <a:t>to get each shot or new angle. The actors and actions are </a:t>
            </a:r>
            <a:r>
              <a:rPr lang="en-GB" altLang="en-US" sz="2400" b="1">
                <a:solidFill>
                  <a:schemeClr val="accent2"/>
                </a:solidFill>
              </a:rPr>
              <a:t>repeated</a:t>
            </a:r>
            <a:r>
              <a:rPr lang="en-GB" altLang="en-US" sz="2400"/>
              <a:t> the same each time to maintain </a:t>
            </a:r>
            <a:r>
              <a:rPr lang="en-GB" altLang="en-US" sz="2400" b="1">
                <a:solidFill>
                  <a:schemeClr val="accent2"/>
                </a:solidFill>
              </a:rPr>
              <a:t>continuity</a:t>
            </a:r>
            <a:r>
              <a:rPr lang="en-GB" altLang="en-US" sz="2400"/>
              <a:t>. </a:t>
            </a:r>
          </a:p>
        </p:txBody>
      </p:sp>
      <p:sp>
        <p:nvSpPr>
          <p:cNvPr id="5" name="Title 1">
            <a:extLst>
              <a:ext uri="{FF2B5EF4-FFF2-40B4-BE49-F238E27FC236}">
                <a16:creationId xmlns:a16="http://schemas.microsoft.com/office/drawing/2014/main" id="{4B2D7AAF-BF41-7A40-B841-F797886DCC56}"/>
              </a:ext>
            </a:extLst>
          </p:cNvPr>
          <p:cNvSpPr txBox="1">
            <a:spLocks noChangeArrowheads="1"/>
          </p:cNvSpPr>
          <p:nvPr/>
        </p:nvSpPr>
        <p:spPr bwMode="gray">
          <a:xfrm>
            <a:off x="1804988" y="482600"/>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charset="0"/>
                <a:cs typeface="Arial" charset="0"/>
              </a:defRPr>
            </a:lvl2pPr>
            <a:lvl3pPr algn="l" rtl="0" eaLnBrk="0" fontAlgn="base" hangingPunct="0">
              <a:lnSpc>
                <a:spcPct val="90000"/>
              </a:lnSpc>
              <a:spcBef>
                <a:spcPct val="0"/>
              </a:spcBef>
              <a:spcAft>
                <a:spcPct val="0"/>
              </a:spcAft>
              <a:defRPr sz="2200" b="1">
                <a:solidFill>
                  <a:schemeClr val="bg1"/>
                </a:solidFill>
                <a:latin typeface="Arial" charset="0"/>
                <a:cs typeface="Arial" charset="0"/>
              </a:defRPr>
            </a:lvl3pPr>
            <a:lvl4pPr algn="l" rtl="0" eaLnBrk="0" fontAlgn="base" hangingPunct="0">
              <a:lnSpc>
                <a:spcPct val="90000"/>
              </a:lnSpc>
              <a:spcBef>
                <a:spcPct val="0"/>
              </a:spcBef>
              <a:spcAft>
                <a:spcPct val="0"/>
              </a:spcAft>
              <a:defRPr sz="2200" b="1">
                <a:solidFill>
                  <a:schemeClr val="bg1"/>
                </a:solidFill>
                <a:latin typeface="Arial" charset="0"/>
                <a:cs typeface="Arial" charset="0"/>
              </a:defRPr>
            </a:lvl4pPr>
            <a:lvl5pPr algn="l" rtl="0" eaLnBrk="0" fontAlgn="base" hangingPunct="0">
              <a:lnSpc>
                <a:spcPct val="90000"/>
              </a:lnSpc>
              <a:spcBef>
                <a:spcPct val="0"/>
              </a:spcBef>
              <a:spcAft>
                <a:spcPct val="0"/>
              </a:spcAft>
              <a:defRPr sz="2200" b="1">
                <a:solidFill>
                  <a:schemeClr val="bg1"/>
                </a:solidFill>
                <a:latin typeface="Arial" charset="0"/>
                <a:cs typeface="Arial" charset="0"/>
              </a:defRPr>
            </a:lvl5pPr>
            <a:lvl6pPr marL="457200" algn="l" rtl="0" fontAlgn="base">
              <a:lnSpc>
                <a:spcPct val="90000"/>
              </a:lnSpc>
              <a:spcBef>
                <a:spcPct val="0"/>
              </a:spcBef>
              <a:spcAft>
                <a:spcPct val="0"/>
              </a:spcAft>
              <a:defRPr sz="2200" b="1">
                <a:solidFill>
                  <a:schemeClr val="bg1"/>
                </a:solidFill>
                <a:latin typeface="Arial" charset="0"/>
                <a:cs typeface="Arial" charset="0"/>
              </a:defRPr>
            </a:lvl6pPr>
            <a:lvl7pPr marL="914400" algn="l" rtl="0" fontAlgn="base">
              <a:lnSpc>
                <a:spcPct val="90000"/>
              </a:lnSpc>
              <a:spcBef>
                <a:spcPct val="0"/>
              </a:spcBef>
              <a:spcAft>
                <a:spcPct val="0"/>
              </a:spcAft>
              <a:defRPr sz="2200" b="1">
                <a:solidFill>
                  <a:schemeClr val="bg1"/>
                </a:solidFill>
                <a:latin typeface="Arial" charset="0"/>
                <a:cs typeface="Arial" charset="0"/>
              </a:defRPr>
            </a:lvl7pPr>
            <a:lvl8pPr marL="1371600" algn="l" rtl="0" fontAlgn="base">
              <a:lnSpc>
                <a:spcPct val="90000"/>
              </a:lnSpc>
              <a:spcBef>
                <a:spcPct val="0"/>
              </a:spcBef>
              <a:spcAft>
                <a:spcPct val="0"/>
              </a:spcAft>
              <a:defRPr sz="2200" b="1">
                <a:solidFill>
                  <a:schemeClr val="bg1"/>
                </a:solidFill>
                <a:latin typeface="Arial" charset="0"/>
                <a:cs typeface="Arial" charset="0"/>
              </a:defRPr>
            </a:lvl8pPr>
            <a:lvl9pPr marL="1828800" algn="l" rtl="0" fontAlgn="base">
              <a:lnSpc>
                <a:spcPct val="90000"/>
              </a:lnSpc>
              <a:spcBef>
                <a:spcPct val="0"/>
              </a:spcBef>
              <a:spcAft>
                <a:spcPct val="0"/>
              </a:spcAft>
              <a:defRPr sz="2200" b="1">
                <a:solidFill>
                  <a:schemeClr val="bg1"/>
                </a:solidFill>
                <a:latin typeface="Arial" charset="0"/>
                <a:cs typeface="Arial" charset="0"/>
              </a:defRPr>
            </a:lvl9pPr>
          </a:lstStyle>
          <a:p>
            <a:pPr>
              <a:defRPr/>
            </a:pPr>
            <a:endParaRPr lang="en-GB" altLang="en-US" sz="3200" kern="0"/>
          </a:p>
        </p:txBody>
      </p:sp>
      <p:pic>
        <p:nvPicPr>
          <p:cNvPr id="11268" name="Picture 1">
            <a:extLst>
              <a:ext uri="{FF2B5EF4-FFF2-40B4-BE49-F238E27FC236}">
                <a16:creationId xmlns:a16="http://schemas.microsoft.com/office/drawing/2014/main" id="{D86335D3-5E2B-EE4B-A4B0-141EBAE50C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8030"/>
          <a:stretch/>
        </p:blipFill>
        <p:spPr bwMode="auto">
          <a:xfrm>
            <a:off x="3951288" y="3776663"/>
            <a:ext cx="4351464"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Rectangle 6">
            <a:extLst>
              <a:ext uri="{FF2B5EF4-FFF2-40B4-BE49-F238E27FC236}">
                <a16:creationId xmlns:a16="http://schemas.microsoft.com/office/drawing/2014/main" id="{BCC2C591-8C74-2047-9A91-3C53CD3980C9}"/>
              </a:ext>
            </a:extLst>
          </p:cNvPr>
          <p:cNvSpPr>
            <a:spLocks noChangeArrowheads="1"/>
          </p:cNvSpPr>
          <p:nvPr/>
        </p:nvSpPr>
        <p:spPr bwMode="auto">
          <a:xfrm>
            <a:off x="5946776" y="5411789"/>
            <a:ext cx="868363" cy="8016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1270" name="Rectangle 7">
            <a:extLst>
              <a:ext uri="{FF2B5EF4-FFF2-40B4-BE49-F238E27FC236}">
                <a16:creationId xmlns:a16="http://schemas.microsoft.com/office/drawing/2014/main" id="{ED2EBED9-8B11-EB4D-8BF1-4F61DE76FAFC}"/>
              </a:ext>
            </a:extLst>
          </p:cNvPr>
          <p:cNvSpPr>
            <a:spLocks noChangeArrowheads="1"/>
          </p:cNvSpPr>
          <p:nvPr/>
        </p:nvSpPr>
        <p:spPr bwMode="auto">
          <a:xfrm>
            <a:off x="6740526" y="5076215"/>
            <a:ext cx="868363" cy="615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1271" name="Rectangle 8">
            <a:extLst>
              <a:ext uri="{FF2B5EF4-FFF2-40B4-BE49-F238E27FC236}">
                <a16:creationId xmlns:a16="http://schemas.microsoft.com/office/drawing/2014/main" id="{D38FFA6F-BCE2-EA47-ADE9-847656653E6E}"/>
              </a:ext>
            </a:extLst>
          </p:cNvPr>
          <p:cNvSpPr>
            <a:spLocks noChangeArrowheads="1"/>
          </p:cNvSpPr>
          <p:nvPr/>
        </p:nvSpPr>
        <p:spPr bwMode="auto">
          <a:xfrm>
            <a:off x="4252913" y="5060340"/>
            <a:ext cx="868362" cy="615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1272" name="Rectangle 3">
            <a:extLst>
              <a:ext uri="{FF2B5EF4-FFF2-40B4-BE49-F238E27FC236}">
                <a16:creationId xmlns:a16="http://schemas.microsoft.com/office/drawing/2014/main" id="{C306AC25-3AD3-2843-9B30-465F27C73716}"/>
              </a:ext>
            </a:extLst>
          </p:cNvPr>
          <p:cNvSpPr>
            <a:spLocks noChangeArrowheads="1"/>
          </p:cNvSpPr>
          <p:nvPr/>
        </p:nvSpPr>
        <p:spPr bwMode="auto">
          <a:xfrm>
            <a:off x="5121276" y="5662614"/>
            <a:ext cx="161925" cy="2174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18622230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87552" y="752475"/>
            <a:ext cx="10216896" cy="5048250"/>
          </a:xfrm>
        </p:spPr>
        <p:txBody>
          <a:bodyPr anchor="t">
            <a:normAutofit fontScale="90000"/>
          </a:bodyPr>
          <a:lstStyle/>
          <a:p>
            <a:pPr algn="l"/>
            <a:r>
              <a:rPr lang="en-GB"/>
              <a:t>Visual Shot Type Report Scenario:</a:t>
            </a:r>
            <a:br>
              <a:rPr lang="en-GB"/>
            </a:br>
            <a:br>
              <a:rPr lang="en-GB" sz="2000"/>
            </a:br>
            <a:br>
              <a:rPr lang="en-GB" sz="2200"/>
            </a:br>
            <a:r>
              <a:rPr lang="en-GB" sz="2900" cap="none"/>
              <a:t>You have been commissioned by S</a:t>
            </a:r>
            <a:r>
              <a:rPr lang="en-GB" sz="2900" i="1" cap="none"/>
              <a:t>tudio7</a:t>
            </a:r>
            <a:r>
              <a:rPr lang="en-GB" sz="2900" cap="none"/>
              <a:t> to produce a pilot for a </a:t>
            </a:r>
            <a:r>
              <a:rPr lang="en-GB" sz="2900" b="1" cap="none">
                <a:solidFill>
                  <a:schemeClr val="accent1"/>
                </a:solidFill>
              </a:rPr>
              <a:t>new police drama</a:t>
            </a:r>
            <a:br>
              <a:rPr lang="en-GB" sz="2900" cap="none"/>
            </a:br>
            <a:br>
              <a:rPr lang="en-GB" sz="2900" cap="none"/>
            </a:br>
            <a:r>
              <a:rPr lang="en-GB" sz="2900" cap="none"/>
              <a:t>In teams of 4, decide upon:</a:t>
            </a:r>
            <a:br>
              <a:rPr lang="en-GB" sz="2900" cap="none"/>
            </a:br>
            <a:r>
              <a:rPr lang="en-GB" sz="2900" cap="none"/>
              <a:t>Plot</a:t>
            </a:r>
            <a:br>
              <a:rPr lang="en-GB" sz="2900" cap="none"/>
            </a:br>
            <a:r>
              <a:rPr lang="en-GB" sz="2900" cap="none"/>
              <a:t>Cinematography </a:t>
            </a:r>
            <a:br>
              <a:rPr lang="en-GB" sz="2900" cap="none"/>
            </a:br>
            <a:r>
              <a:rPr lang="en-GB" sz="2900" cap="none"/>
              <a:t>Mise-</a:t>
            </a:r>
            <a:r>
              <a:rPr lang="en-GB" sz="2900" cap="none" err="1"/>
              <a:t>en</a:t>
            </a:r>
            <a:r>
              <a:rPr lang="en-GB" sz="2900" cap="none"/>
              <a:t>-scene</a:t>
            </a:r>
            <a:br>
              <a:rPr lang="en-GB" sz="2900" cap="none"/>
            </a:br>
            <a:br>
              <a:rPr lang="en-GB" sz="2900" cap="none"/>
            </a:br>
            <a:r>
              <a:rPr lang="en-GB" sz="2900" cap="none"/>
              <a:t>Individually you will analyse the shots and techniques used. </a:t>
            </a:r>
          </a:p>
        </p:txBody>
      </p:sp>
    </p:spTree>
    <p:extLst>
      <p:ext uri="{BB962C8B-B14F-4D97-AF65-F5344CB8AC3E}">
        <p14:creationId xmlns:p14="http://schemas.microsoft.com/office/powerpoint/2010/main" val="1789957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23" y="516456"/>
            <a:ext cx="5335077" cy="1188720"/>
          </a:xfrm>
        </p:spPr>
        <p:txBody>
          <a:bodyPr/>
          <a:lstStyle/>
          <a:p>
            <a:pPr algn="l"/>
            <a:r>
              <a:rPr lang="en-GB"/>
              <a:t>How to write your Visual Shot Type Report</a:t>
            </a:r>
          </a:p>
        </p:txBody>
      </p:sp>
      <p:sp>
        <p:nvSpPr>
          <p:cNvPr id="3" name="Content Placeholder 2"/>
          <p:cNvSpPr>
            <a:spLocks noGrp="1"/>
          </p:cNvSpPr>
          <p:nvPr>
            <p:ph idx="1"/>
          </p:nvPr>
        </p:nvSpPr>
        <p:spPr>
          <a:xfrm>
            <a:off x="608520" y="2092305"/>
            <a:ext cx="10731829" cy="4468125"/>
          </a:xfrm>
        </p:spPr>
        <p:txBody>
          <a:bodyPr vert="horz" lIns="91440" tIns="45720" rIns="91440" bIns="45720" rtlCol="0" anchor="t">
            <a:normAutofit/>
          </a:bodyPr>
          <a:lstStyle/>
          <a:p>
            <a:pPr marL="0" indent="0">
              <a:buNone/>
            </a:pPr>
            <a:r>
              <a:rPr lang="en-US" b="1" u="sng"/>
              <a:t>Establishing shot</a:t>
            </a:r>
            <a:endParaRPr lang="en-GB"/>
          </a:p>
          <a:p>
            <a:pPr marL="0" indent="0">
              <a:buNone/>
            </a:pPr>
            <a:r>
              <a:rPr lang="en-US" i="1"/>
              <a:t>Definition:</a:t>
            </a:r>
            <a:endParaRPr lang="en-GB"/>
          </a:p>
          <a:p>
            <a:pPr marL="0" indent="0">
              <a:buNone/>
            </a:pPr>
            <a:endParaRPr lang="en-GB"/>
          </a:p>
          <a:p>
            <a:pPr marL="0" indent="0">
              <a:buNone/>
            </a:pPr>
            <a:r>
              <a:rPr lang="en-US" i="1"/>
              <a:t>Example:</a:t>
            </a:r>
            <a:endParaRPr lang="en-GB"/>
          </a:p>
          <a:p>
            <a:endParaRPr lang="en-GB"/>
          </a:p>
          <a:p>
            <a:pPr marL="0" indent="0">
              <a:buNone/>
            </a:pPr>
            <a:r>
              <a:rPr lang="en-US" i="1"/>
              <a:t>Why would you use this technique?  </a:t>
            </a:r>
            <a:r>
              <a:rPr lang="en-US"/>
              <a:t> </a:t>
            </a:r>
            <a:br>
              <a:rPr lang="en-US"/>
            </a:br>
            <a:r>
              <a:rPr lang="en-US" i="1">
                <a:solidFill>
                  <a:schemeClr val="bg1">
                    <a:lumMod val="95000"/>
                  </a:schemeClr>
                </a:solidFill>
              </a:rPr>
              <a:t>Purpose</a:t>
            </a:r>
          </a:p>
          <a:p>
            <a:pPr marL="0" indent="0">
              <a:buNone/>
            </a:pPr>
            <a:r>
              <a:rPr lang="en-US" i="1">
                <a:solidFill>
                  <a:schemeClr val="bg1">
                    <a:lumMod val="95000"/>
                  </a:schemeClr>
                </a:solidFill>
              </a:rPr>
              <a:t>Analysis</a:t>
            </a:r>
            <a:endParaRPr lang="en-US">
              <a:solidFill>
                <a:schemeClr val="bg1">
                  <a:lumMod val="95000"/>
                </a:schemeClr>
              </a:solidFill>
            </a:endParaRPr>
          </a:p>
          <a:p>
            <a:pPr marL="0" indent="0">
              <a:buNone/>
            </a:pPr>
            <a:br>
              <a:rPr lang="en-US"/>
            </a:br>
            <a:r>
              <a:rPr lang="en-US" i="1"/>
              <a:t>How may the technique be effectively used?</a:t>
            </a:r>
            <a:endParaRPr lang="en-GB"/>
          </a:p>
          <a:p>
            <a:pPr marL="0" indent="0">
              <a:buNone/>
            </a:pPr>
            <a:r>
              <a:rPr lang="en-GB" i="1">
                <a:solidFill>
                  <a:schemeClr val="bg1">
                    <a:lumMod val="95000"/>
                  </a:schemeClr>
                </a:solidFill>
              </a:rPr>
              <a:t>Single camera context and example relating to your new </a:t>
            </a:r>
            <a:br>
              <a:rPr lang="en-GB" i="1">
                <a:solidFill>
                  <a:schemeClr val="bg1">
                    <a:lumMod val="95000"/>
                  </a:schemeClr>
                </a:solidFill>
              </a:rPr>
            </a:br>
            <a:r>
              <a:rPr lang="en-GB" i="1">
                <a:solidFill>
                  <a:schemeClr val="bg1">
                    <a:lumMod val="95000"/>
                  </a:schemeClr>
                </a:solidFill>
              </a:rPr>
              <a:t>police drama </a:t>
            </a:r>
          </a:p>
        </p:txBody>
      </p:sp>
      <p:pic>
        <p:nvPicPr>
          <p:cNvPr id="4" name="Picture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552" y="-33454"/>
            <a:ext cx="5645135" cy="6938583"/>
          </a:xfrm>
          <a:prstGeom prst="rect">
            <a:avLst/>
          </a:prstGeom>
        </p:spPr>
      </p:pic>
    </p:spTree>
    <p:extLst>
      <p:ext uri="{BB962C8B-B14F-4D97-AF65-F5344CB8AC3E}">
        <p14:creationId xmlns:p14="http://schemas.microsoft.com/office/powerpoint/2010/main" val="11196041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23" y="516456"/>
            <a:ext cx="5335077" cy="1188720"/>
          </a:xfrm>
        </p:spPr>
        <p:txBody>
          <a:bodyPr/>
          <a:lstStyle/>
          <a:p>
            <a:pPr algn="l"/>
            <a:r>
              <a:rPr lang="en-GB"/>
              <a:t>How to write your Visual Shot Type Report</a:t>
            </a:r>
          </a:p>
        </p:txBody>
      </p:sp>
      <p:sp>
        <p:nvSpPr>
          <p:cNvPr id="3" name="Content Placeholder 2"/>
          <p:cNvSpPr>
            <a:spLocks noGrp="1"/>
          </p:cNvSpPr>
          <p:nvPr>
            <p:ph idx="1"/>
          </p:nvPr>
        </p:nvSpPr>
        <p:spPr>
          <a:xfrm>
            <a:off x="608520" y="2092305"/>
            <a:ext cx="10731829" cy="4468125"/>
          </a:xfrm>
        </p:spPr>
        <p:txBody>
          <a:bodyPr/>
          <a:lstStyle/>
          <a:p>
            <a:pPr marL="0" indent="0">
              <a:buNone/>
            </a:pPr>
            <a:r>
              <a:rPr lang="en-US" b="1" u="sng"/>
              <a:t>Establishing shot</a:t>
            </a:r>
            <a:endParaRPr lang="en-GB"/>
          </a:p>
          <a:p>
            <a:pPr marL="0" indent="0">
              <a:buNone/>
            </a:pPr>
            <a:r>
              <a:rPr lang="en-US" i="1"/>
              <a:t>Definition:</a:t>
            </a:r>
            <a:endParaRPr lang="en-GB"/>
          </a:p>
          <a:p>
            <a:pPr marL="0" indent="0">
              <a:buNone/>
            </a:pPr>
            <a:r>
              <a:rPr lang="en-US"/>
              <a:t> </a:t>
            </a:r>
            <a:endParaRPr lang="en-GB"/>
          </a:p>
          <a:p>
            <a:pPr marL="0" indent="0">
              <a:buNone/>
            </a:pPr>
            <a:r>
              <a:rPr lang="en-US" i="1"/>
              <a:t>Example:</a:t>
            </a:r>
            <a:endParaRPr lang="en-GB"/>
          </a:p>
          <a:p>
            <a:endParaRPr lang="en-GB"/>
          </a:p>
          <a:p>
            <a:pPr marL="0" indent="0">
              <a:buNone/>
            </a:pPr>
            <a:r>
              <a:rPr lang="en-US" i="1"/>
              <a:t>Why would you use this technique?  </a:t>
            </a:r>
            <a:r>
              <a:rPr lang="en-US"/>
              <a:t> </a:t>
            </a:r>
            <a:br>
              <a:rPr lang="en-US"/>
            </a:br>
            <a:r>
              <a:rPr lang="en-US" i="1">
                <a:solidFill>
                  <a:schemeClr val="accent1"/>
                </a:solidFill>
              </a:rPr>
              <a:t>Purpose</a:t>
            </a:r>
          </a:p>
          <a:p>
            <a:pPr marL="0" indent="0">
              <a:buNone/>
            </a:pPr>
            <a:r>
              <a:rPr lang="en-US" i="1">
                <a:solidFill>
                  <a:schemeClr val="accent1"/>
                </a:solidFill>
              </a:rPr>
              <a:t>Analysis</a:t>
            </a:r>
          </a:p>
          <a:p>
            <a:pPr marL="0" indent="0">
              <a:buNone/>
            </a:pPr>
            <a:br>
              <a:rPr lang="en-US"/>
            </a:br>
            <a:r>
              <a:rPr lang="en-US" i="1"/>
              <a:t>How may the technique be effectively used?</a:t>
            </a:r>
            <a:endParaRPr lang="en-GB"/>
          </a:p>
          <a:p>
            <a:pPr marL="0" indent="0">
              <a:buNone/>
            </a:pPr>
            <a:r>
              <a:rPr lang="en-GB" i="1">
                <a:solidFill>
                  <a:schemeClr val="accent1"/>
                </a:solidFill>
              </a:rPr>
              <a:t>Single camera context and example relating to your new </a:t>
            </a:r>
            <a:br>
              <a:rPr lang="en-GB" i="1">
                <a:solidFill>
                  <a:schemeClr val="accent1"/>
                </a:solidFill>
              </a:rPr>
            </a:br>
            <a:r>
              <a:rPr lang="en-GB" i="1">
                <a:solidFill>
                  <a:schemeClr val="accent1"/>
                </a:solidFill>
              </a:rPr>
              <a:t>police drama </a:t>
            </a:r>
          </a:p>
        </p:txBody>
      </p:sp>
      <p:pic>
        <p:nvPicPr>
          <p:cNvPr id="4" name="Picture 3">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0552" y="-33454"/>
            <a:ext cx="5645135" cy="6938583"/>
          </a:xfrm>
          <a:prstGeom prst="rect">
            <a:avLst/>
          </a:prstGeom>
        </p:spPr>
      </p:pic>
    </p:spTree>
    <p:extLst>
      <p:ext uri="{BB962C8B-B14F-4D97-AF65-F5344CB8AC3E}">
        <p14:creationId xmlns:p14="http://schemas.microsoft.com/office/powerpoint/2010/main" val="24900601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485B78A-DB44-498C-BC84-0D7C036F3704}"/>
              </a:ext>
            </a:extLst>
          </p:cNvPr>
          <p:cNvSpPr>
            <a:spLocks noChangeArrowheads="1"/>
          </p:cNvSpPr>
          <p:nvPr/>
        </p:nvSpPr>
        <p:spPr bwMode="auto">
          <a:xfrm>
            <a:off x="139479" y="71748"/>
            <a:ext cx="11819283" cy="153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sng" strike="noStrike" cap="none" normalizeH="0" baseline="0">
                <a:ln>
                  <a:noFill/>
                </a:ln>
                <a:solidFill>
                  <a:srgbClr val="31849B"/>
                </a:solidFill>
                <a:effectLst/>
                <a:ea typeface="Calibri" panose="020F0502020204030204" pitchFamily="34" charset="0"/>
                <a:cs typeface="Calibri" panose="020F0502020204030204" pitchFamily="34" charset="0"/>
              </a:rPr>
              <a:t>Master shot</a:t>
            </a:r>
            <a:endParaRPr kumimoji="0" lang="en-GB" altLang="en-US" sz="1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Definition:</a:t>
            </a:r>
            <a:endParaRPr kumimoji="0" lang="en-GB"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0" i="0" u="none" strike="noStrike" cap="none" normalizeH="0" baseline="0">
                <a:ln>
                  <a:noFill/>
                </a:ln>
                <a:solidFill>
                  <a:schemeClr val="tx1"/>
                </a:solidFill>
                <a:effectLst/>
                <a:ea typeface="Calibri" panose="020F0502020204030204" pitchFamily="34" charset="0"/>
                <a:cs typeface="Calibri" panose="020F0502020204030204" pitchFamily="34" charset="0"/>
              </a:rPr>
              <a:t>The master shot used to show all the relevant scenery and characters in one camera perspective they're usually a longer shot as well and it's a continuous filming of the scene as it takes place.</a:t>
            </a:r>
            <a:endParaRPr kumimoji="0" lang="en-GB"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Example:</a:t>
            </a:r>
            <a:endParaRPr kumimoji="0" lang="en-GB"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pic>
        <p:nvPicPr>
          <p:cNvPr id="1025" name="Picture 2" descr="A picture containing outdoor, tree, grass&#10;&#10;Description automatically generated">
            <a:extLst>
              <a:ext uri="{FF2B5EF4-FFF2-40B4-BE49-F238E27FC236}">
                <a16:creationId xmlns:a16="http://schemas.microsoft.com/office/drawing/2014/main" id="{46EA723C-EDCD-407E-9AE6-E23F7752AB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238" y="1373926"/>
            <a:ext cx="4832362" cy="2720178"/>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a:extLst>
              <a:ext uri="{FF2B5EF4-FFF2-40B4-BE49-F238E27FC236}">
                <a16:creationId xmlns:a16="http://schemas.microsoft.com/office/drawing/2014/main" id="{5360A183-9F52-4FAC-9F2E-03FD12485256}"/>
              </a:ext>
            </a:extLst>
          </p:cNvPr>
          <p:cNvSpPr>
            <a:spLocks noChangeArrowheads="1"/>
          </p:cNvSpPr>
          <p:nvPr/>
        </p:nvSpPr>
        <p:spPr bwMode="auto">
          <a:xfrm>
            <a:off x="139479" y="4239401"/>
            <a:ext cx="12125739" cy="2400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Why would you use this technique? </a:t>
            </a:r>
            <a:endParaRPr kumimoji="0" lang="en-GB"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0" i="0" u="none" strike="noStrike" cap="none" normalizeH="0" baseline="0">
                <a:ln>
                  <a:noFill/>
                </a:ln>
                <a:solidFill>
                  <a:schemeClr val="tx1"/>
                </a:solidFill>
                <a:effectLst/>
                <a:ea typeface="Calibri" panose="020F0502020204030204" pitchFamily="34" charset="0"/>
                <a:cs typeface="Calibri" panose="020F0502020204030204" pitchFamily="34" charset="0"/>
              </a:rPr>
              <a:t>You would use the technique when you want to record a whole scene from start to finish from one cameras perspective and this angle can capture all the necessary action taking place that needs to be shown while keeping all the actors in the frame so the camera stays in a single position which really ensures the full attention will be on the action and movement from the actors. Finally, a master shot works great for editors as it serves as a backup shot in case the other footage from other angles had issues or didn't work well, and this is when the master shot can really help editors in post-production. </a:t>
            </a:r>
            <a:br>
              <a:rPr kumimoji="0" lang="en-US" altLang="en-US" sz="1500" b="1" i="0" u="none" strike="noStrike" cap="none" normalizeH="0" baseline="0">
                <a:ln>
                  <a:noFill/>
                </a:ln>
                <a:solidFill>
                  <a:schemeClr val="tx1"/>
                </a:solidFill>
                <a:effectLst/>
                <a:ea typeface="Calibri" panose="020F0502020204030204" pitchFamily="34" charset="0"/>
                <a:cs typeface="Calibri" panose="020F0502020204030204" pitchFamily="34" charset="0"/>
              </a:rPr>
            </a:br>
            <a:br>
              <a:rPr kumimoji="0" lang="en-US" altLang="en-US" sz="1500" b="1" i="0" u="none" strike="noStrike" cap="none" normalizeH="0" baseline="0">
                <a:ln>
                  <a:noFill/>
                </a:ln>
                <a:solidFill>
                  <a:schemeClr val="tx1"/>
                </a:solidFill>
                <a:effectLst/>
                <a:ea typeface="Calibri" panose="020F0502020204030204" pitchFamily="34" charset="0"/>
                <a:cs typeface="Calibri" panose="020F0502020204030204" pitchFamily="34" charset="0"/>
              </a:rPr>
            </a:br>
            <a:r>
              <a:rPr kumimoji="0" lang="en-US"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How may the technique be effectively used?</a:t>
            </a:r>
            <a:endParaRPr kumimoji="0" lang="en-GB"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0" i="0" u="none" strike="noStrike" cap="none" normalizeH="0" baseline="0">
                <a:ln>
                  <a:noFill/>
                </a:ln>
                <a:solidFill>
                  <a:schemeClr val="tx1"/>
                </a:solidFill>
                <a:effectLst/>
                <a:ea typeface="Calibri" panose="020F0502020204030204" pitchFamily="34" charset="0"/>
                <a:cs typeface="Calibri" panose="020F0502020204030204" pitchFamily="34" charset="0"/>
              </a:rPr>
              <a:t>A master shot technique can be effectively used in post when cutting between multiple angles as you can have other shots shown throughout the scene to add a variety of perspectives to keep the viewers engaged, in this case the detective is interviewing the witness about what she remembers from the fight she saw. This scene would be cut together using shot-reverse shots.</a:t>
            </a:r>
            <a:endParaRPr kumimoji="0" lang="en-GB" altLang="en-US" sz="1500" b="0" i="0" u="none" strike="noStrike" cap="none" normalizeH="0" baseline="0">
              <a:ln>
                <a:noFill/>
              </a:ln>
              <a:solidFill>
                <a:schemeClr val="tx1"/>
              </a:solidFill>
              <a:effectLst/>
            </a:endParaRPr>
          </a:p>
        </p:txBody>
      </p:sp>
      <p:sp>
        <p:nvSpPr>
          <p:cNvPr id="7" name="TextBox 6">
            <a:extLst>
              <a:ext uri="{FF2B5EF4-FFF2-40B4-BE49-F238E27FC236}">
                <a16:creationId xmlns:a16="http://schemas.microsoft.com/office/drawing/2014/main" id="{DAA34971-F4AB-4F9F-B8C1-064072FA53AE}"/>
              </a:ext>
            </a:extLst>
          </p:cNvPr>
          <p:cNvSpPr txBox="1"/>
          <p:nvPr/>
        </p:nvSpPr>
        <p:spPr>
          <a:xfrm>
            <a:off x="205740" y="4542419"/>
            <a:ext cx="11986260" cy="1077218"/>
          </a:xfrm>
          <a:prstGeom prst="rect">
            <a:avLst/>
          </a:prstGeom>
          <a:solidFill>
            <a:srgbClr val="F2F2F2"/>
          </a:solidFill>
        </p:spPr>
        <p:txBody>
          <a:bodyPr wrap="square" rtlCol="0" anchor="ctr">
            <a:spAutoFit/>
          </a:bodyPr>
          <a:lstStyle/>
          <a:p>
            <a:r>
              <a:rPr lang="en-US" sz="2400" i="1">
                <a:solidFill>
                  <a:schemeClr val="accent1"/>
                </a:solidFill>
              </a:rPr>
              <a:t>Purpose</a:t>
            </a:r>
          </a:p>
          <a:p>
            <a:r>
              <a:rPr lang="en-US" sz="2400" i="1">
                <a:solidFill>
                  <a:schemeClr val="accent1"/>
                </a:solidFill>
              </a:rPr>
              <a:t>Analysis</a:t>
            </a:r>
          </a:p>
          <a:p>
            <a:endParaRPr lang="en-US" sz="1400" i="1">
              <a:solidFill>
                <a:schemeClr val="accent1"/>
              </a:solidFill>
            </a:endParaRPr>
          </a:p>
        </p:txBody>
      </p:sp>
      <p:sp>
        <p:nvSpPr>
          <p:cNvPr id="8" name="TextBox 7">
            <a:extLst>
              <a:ext uri="{FF2B5EF4-FFF2-40B4-BE49-F238E27FC236}">
                <a16:creationId xmlns:a16="http://schemas.microsoft.com/office/drawing/2014/main" id="{6D4A88EA-A0B5-4642-9B75-B0E920CC771A}"/>
              </a:ext>
            </a:extLst>
          </p:cNvPr>
          <p:cNvSpPr txBox="1"/>
          <p:nvPr/>
        </p:nvSpPr>
        <p:spPr>
          <a:xfrm>
            <a:off x="139479" y="5934607"/>
            <a:ext cx="12052521" cy="830997"/>
          </a:xfrm>
          <a:prstGeom prst="rect">
            <a:avLst/>
          </a:prstGeom>
          <a:solidFill>
            <a:srgbClr val="F2F2F2"/>
          </a:solidFill>
        </p:spPr>
        <p:txBody>
          <a:bodyPr wrap="square" rtlCol="0">
            <a:spAutoFit/>
          </a:bodyPr>
          <a:lstStyle/>
          <a:p>
            <a:r>
              <a:rPr lang="en-GB" sz="2400" i="1">
                <a:solidFill>
                  <a:schemeClr val="accent1"/>
                </a:solidFill>
              </a:rPr>
              <a:t>Single camera context and example relating to your new police drama story </a:t>
            </a:r>
          </a:p>
          <a:p>
            <a:endParaRPr lang="en-GB" sz="2400" i="1">
              <a:solidFill>
                <a:schemeClr val="accent1"/>
              </a:solidFill>
            </a:endParaRPr>
          </a:p>
        </p:txBody>
      </p:sp>
    </p:spTree>
    <p:extLst>
      <p:ext uri="{BB962C8B-B14F-4D97-AF65-F5344CB8AC3E}">
        <p14:creationId xmlns:p14="http://schemas.microsoft.com/office/powerpoint/2010/main" val="3664537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7"/>
                                        </p:tgtEl>
                                      </p:cBhvr>
                                    </p:animEffect>
                                    <p:set>
                                      <p:cBhvr>
                                        <p:cTn id="7" dur="1" fill="hold">
                                          <p:stCondLst>
                                            <p:cond delay="74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750"/>
                                        <p:tgtEl>
                                          <p:spTgt spid="8"/>
                                        </p:tgtEl>
                                      </p:cBhvr>
                                    </p:animEffect>
                                    <p:set>
                                      <p:cBhvr>
                                        <p:cTn id="10" dur="1" fill="hold">
                                          <p:stCondLst>
                                            <p:cond delay="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1485B78A-DB44-498C-BC84-0D7C036F3704}"/>
              </a:ext>
            </a:extLst>
          </p:cNvPr>
          <p:cNvSpPr>
            <a:spLocks noChangeArrowheads="1"/>
          </p:cNvSpPr>
          <p:nvPr/>
        </p:nvSpPr>
        <p:spPr bwMode="auto">
          <a:xfrm>
            <a:off x="139479" y="20068"/>
            <a:ext cx="11819283" cy="1642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nSpc>
                <a:spcPct val="107000"/>
              </a:lnSpc>
              <a:spcAft>
                <a:spcPts val="800"/>
              </a:spcAft>
            </a:pPr>
            <a:r>
              <a:rPr lang="en-US" sz="1500" b="1" u="sng">
                <a:solidFill>
                  <a:srgbClr val="5F497A"/>
                </a:solidFill>
                <a:effectLst/>
                <a:ea typeface="Calibri" panose="020F0502020204030204" pitchFamily="34" charset="0"/>
                <a:cs typeface="Calibri" panose="020F0502020204030204" pitchFamily="34" charset="0"/>
              </a:rPr>
              <a:t>Over-the-shoulder angles</a:t>
            </a:r>
            <a:endParaRPr lang="en-GB" sz="1500">
              <a:effectLst/>
              <a:ea typeface="Calibri" panose="020F0502020204030204" pitchFamily="34" charset="0"/>
              <a:cs typeface="Times New Roman" panose="02020603050405020304" pitchFamily="18" charset="0"/>
            </a:endParaRPr>
          </a:p>
          <a:p>
            <a:pPr defTabSz="914400" eaLnBrk="0" fontAlgn="base" hangingPunct="0">
              <a:spcBef>
                <a:spcPct val="0"/>
              </a:spcBef>
              <a:spcAft>
                <a:spcPct val="0"/>
              </a:spcAft>
            </a:pPr>
            <a:r>
              <a:rPr kumimoji="0" lang="en-US"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Definition:</a:t>
            </a:r>
            <a:endParaRPr kumimoji="0" lang="en-GB" altLang="en-US" sz="15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i="1" u="none" strike="noStrike" cap="none" normalizeH="0" baseline="0">
                <a:ln>
                  <a:noFill/>
                </a:ln>
                <a:solidFill>
                  <a:schemeClr val="tx1"/>
                </a:solidFill>
                <a:effectLst/>
                <a:ea typeface="Calibri" panose="020F0502020204030204" pitchFamily="34" charset="0"/>
                <a:cs typeface="Calibri" panose="020F0502020204030204" pitchFamily="34" charset="0"/>
              </a:rPr>
              <a:t>Over the shoulder angles are achieved by filmmakers having the camera positioned just over the actor’s shoulder. It is a way to capture the perspective of the subject whose shoulder the camera is placed behind and often be used to add a dynamic perspective into the show.</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Example: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5360A183-9F52-4FAC-9F2E-03FD12485256}"/>
              </a:ext>
            </a:extLst>
          </p:cNvPr>
          <p:cNvSpPr>
            <a:spLocks noChangeArrowheads="1"/>
          </p:cNvSpPr>
          <p:nvPr/>
        </p:nvSpPr>
        <p:spPr bwMode="auto">
          <a:xfrm>
            <a:off x="139479" y="4338530"/>
            <a:ext cx="12125739" cy="2202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Why would you use this technique? </a:t>
            </a:r>
            <a:endParaRPr kumimoji="0" lang="en-GB" altLang="en-US" sz="1500" b="0" i="0" u="none" strike="noStrike" cap="none" normalizeH="0" baseline="0">
              <a:ln>
                <a:noFill/>
              </a:ln>
              <a:solidFill>
                <a:schemeClr val="tx1"/>
              </a:solidFill>
              <a:effectLst/>
            </a:endParaRPr>
          </a:p>
          <a:p>
            <a:pPr defTabSz="914400" eaLnBrk="0" fontAlgn="base" hangingPunct="0">
              <a:spcBef>
                <a:spcPct val="0"/>
              </a:spcBef>
              <a:spcAft>
                <a:spcPct val="0"/>
              </a:spcAft>
            </a:pPr>
            <a:r>
              <a:rPr lang="en-GB" sz="1500">
                <a:effectLst/>
                <a:ea typeface="Calibri" panose="020F0502020204030204" pitchFamily="34" charset="0"/>
                <a:cs typeface="Calibri" panose="020F0502020204030204" pitchFamily="34" charset="0"/>
              </a:rPr>
              <a:t>You could use over the shoulder angles in your scene when you are capturing a perspective from one of the actors within a scene. </a:t>
            </a:r>
            <a:r>
              <a:rPr lang="en-GB" sz="1500">
                <a:solidFill>
                  <a:srgbClr val="202124"/>
                </a:solidFill>
                <a:effectLst/>
                <a:ea typeface="Times New Roman" panose="02020603050405020304" pitchFamily="18" charset="0"/>
                <a:cs typeface="Calibri" panose="020F0502020204030204" pitchFamily="34" charset="0"/>
              </a:rPr>
              <a:t>This technique can be used to help them tell a story in their scenes and control the how much they see the actors faces and can display a dynamic relationship between two characters in the show.</a:t>
            </a:r>
          </a:p>
          <a:p>
            <a:pPr defTabSz="914400" eaLnBrk="0" fontAlgn="base" hangingPunct="0">
              <a:spcBef>
                <a:spcPct val="0"/>
              </a:spcBef>
              <a:spcAft>
                <a:spcPct val="0"/>
              </a:spcAft>
            </a:pPr>
            <a:endParaRPr lang="en-GB" sz="1500">
              <a:effectLst/>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500" b="1" i="1" u="none" strike="noStrike" cap="none" normalizeH="0" baseline="0">
                <a:ln>
                  <a:noFill/>
                </a:ln>
                <a:solidFill>
                  <a:schemeClr val="tx1"/>
                </a:solidFill>
                <a:effectLst/>
                <a:ea typeface="Calibri" panose="020F0502020204030204" pitchFamily="34" charset="0"/>
                <a:cs typeface="Calibri" panose="020F0502020204030204" pitchFamily="34" charset="0"/>
              </a:rPr>
              <a:t>How may the technique be effectively used?</a:t>
            </a:r>
            <a:endParaRPr kumimoji="0" lang="en-GB" altLang="en-US" sz="1500" b="0" i="0" u="none" strike="noStrike" cap="none" normalizeH="0" baseline="0">
              <a:ln>
                <a:noFill/>
              </a:ln>
              <a:solidFill>
                <a:schemeClr val="tx1"/>
              </a:solidFill>
              <a:effectLst/>
            </a:endParaRPr>
          </a:p>
          <a:p>
            <a:pPr>
              <a:lnSpc>
                <a:spcPct val="107000"/>
              </a:lnSpc>
              <a:spcAft>
                <a:spcPts val="800"/>
              </a:spcAft>
            </a:pPr>
            <a:r>
              <a:rPr lang="en-US" sz="1500">
                <a:effectLst/>
                <a:ea typeface="Calibri" panose="020F0502020204030204" pitchFamily="34" charset="0"/>
                <a:cs typeface="Calibri" panose="020F0502020204030204" pitchFamily="34" charset="0"/>
              </a:rPr>
              <a:t>An effective use for over the shoulder angles is to </a:t>
            </a:r>
            <a:r>
              <a:rPr lang="en-GB" sz="1500">
                <a:solidFill>
                  <a:srgbClr val="202124"/>
                </a:solidFill>
                <a:effectLst/>
                <a:ea typeface="Times New Roman" panose="02020603050405020304" pitchFamily="18" charset="0"/>
                <a:cs typeface="Calibri" panose="020F0502020204030204" pitchFamily="34" charset="0"/>
              </a:rPr>
              <a:t>show a new point of view to the audience. This is achieved by using a perspective to show where the actors are in relation to one another and allow the viewers to have a variety of perspectives and keep the viewers engaged. In this scene the Over-the-shoulder angles are used as the detective shows the witness a transcript of a previous interview. </a:t>
            </a:r>
            <a:endParaRPr lang="en-GB" sz="1500">
              <a:effectLs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AA34971-F4AB-4F9F-B8C1-064072FA53AE}"/>
              </a:ext>
            </a:extLst>
          </p:cNvPr>
          <p:cNvSpPr txBox="1"/>
          <p:nvPr/>
        </p:nvSpPr>
        <p:spPr>
          <a:xfrm>
            <a:off x="209218" y="4643738"/>
            <a:ext cx="11986260" cy="923330"/>
          </a:xfrm>
          <a:prstGeom prst="rect">
            <a:avLst/>
          </a:prstGeom>
          <a:solidFill>
            <a:srgbClr val="F2F2F2"/>
          </a:solidFill>
        </p:spPr>
        <p:txBody>
          <a:bodyPr wrap="square" rtlCol="0" anchor="ctr">
            <a:spAutoFit/>
          </a:bodyPr>
          <a:lstStyle/>
          <a:p>
            <a:r>
              <a:rPr lang="en-US" sz="2400" i="1">
                <a:solidFill>
                  <a:schemeClr val="accent1"/>
                </a:solidFill>
              </a:rPr>
              <a:t>Purpose</a:t>
            </a:r>
          </a:p>
          <a:p>
            <a:r>
              <a:rPr lang="en-US" sz="2400" i="1">
                <a:solidFill>
                  <a:schemeClr val="accent1"/>
                </a:solidFill>
              </a:rPr>
              <a:t>Analysis</a:t>
            </a:r>
          </a:p>
          <a:p>
            <a:endParaRPr lang="en-US" sz="500" i="1">
              <a:solidFill>
                <a:schemeClr val="accent1"/>
              </a:solidFill>
            </a:endParaRPr>
          </a:p>
        </p:txBody>
      </p:sp>
      <p:sp>
        <p:nvSpPr>
          <p:cNvPr id="8" name="TextBox 7">
            <a:extLst>
              <a:ext uri="{FF2B5EF4-FFF2-40B4-BE49-F238E27FC236}">
                <a16:creationId xmlns:a16="http://schemas.microsoft.com/office/drawing/2014/main" id="{6D4A88EA-A0B5-4642-9B75-B0E920CC771A}"/>
              </a:ext>
            </a:extLst>
          </p:cNvPr>
          <p:cNvSpPr txBox="1"/>
          <p:nvPr/>
        </p:nvSpPr>
        <p:spPr>
          <a:xfrm>
            <a:off x="209218" y="5781362"/>
            <a:ext cx="12052521" cy="830997"/>
          </a:xfrm>
          <a:prstGeom prst="rect">
            <a:avLst/>
          </a:prstGeom>
          <a:solidFill>
            <a:srgbClr val="F2F2F2"/>
          </a:solidFill>
        </p:spPr>
        <p:txBody>
          <a:bodyPr wrap="square" rtlCol="0">
            <a:spAutoFit/>
          </a:bodyPr>
          <a:lstStyle/>
          <a:p>
            <a:r>
              <a:rPr lang="en-GB" sz="2400" i="1">
                <a:solidFill>
                  <a:schemeClr val="accent1"/>
                </a:solidFill>
              </a:rPr>
              <a:t>Single camera context and example relating to your new police drama story </a:t>
            </a:r>
          </a:p>
          <a:p>
            <a:endParaRPr lang="en-GB" sz="2400" i="1">
              <a:solidFill>
                <a:schemeClr val="accent1"/>
              </a:solidFill>
            </a:endParaRPr>
          </a:p>
        </p:txBody>
      </p:sp>
      <p:pic>
        <p:nvPicPr>
          <p:cNvPr id="9" name="Picture 8" descr="A picture containing text, person&#10;&#10;Description automatically generated">
            <a:extLst>
              <a:ext uri="{FF2B5EF4-FFF2-40B4-BE49-F238E27FC236}">
                <a16:creationId xmlns:a16="http://schemas.microsoft.com/office/drawing/2014/main" id="{CE657898-FEDF-41F3-AEC1-422AAD04C52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233238" y="1350682"/>
            <a:ext cx="4989755" cy="2816076"/>
          </a:xfrm>
          <a:prstGeom prst="rect">
            <a:avLst/>
          </a:prstGeom>
        </p:spPr>
      </p:pic>
    </p:spTree>
    <p:extLst>
      <p:ext uri="{BB962C8B-B14F-4D97-AF65-F5344CB8AC3E}">
        <p14:creationId xmlns:p14="http://schemas.microsoft.com/office/powerpoint/2010/main" val="3584163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750"/>
                                        <p:tgtEl>
                                          <p:spTgt spid="7"/>
                                        </p:tgtEl>
                                      </p:cBhvr>
                                    </p:animEffect>
                                    <p:set>
                                      <p:cBhvr>
                                        <p:cTn id="7" dur="1" fill="hold">
                                          <p:stCondLst>
                                            <p:cond delay="74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750"/>
                                        <p:tgtEl>
                                          <p:spTgt spid="8"/>
                                        </p:tgtEl>
                                      </p:cBhvr>
                                    </p:animEffect>
                                    <p:set>
                                      <p:cBhvr>
                                        <p:cTn id="10" dur="1" fill="hold">
                                          <p:stCondLst>
                                            <p:cond delay="74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UNIT 20 LA A TASK: Visual Shot Type Report: </a:t>
            </a:r>
            <a:br>
              <a:rPr lang="en-GB"/>
            </a:br>
            <a:r>
              <a:rPr lang="en-GB">
                <a:solidFill>
                  <a:schemeClr val="accent1"/>
                </a:solidFill>
              </a:rPr>
              <a:t>24th February</a:t>
            </a:r>
          </a:p>
        </p:txBody>
      </p:sp>
      <p:pic>
        <p:nvPicPr>
          <p:cNvPr id="3" name="Picture 2">
            <a:hlinkClick r:id="rId2" action="ppaction://hlinkfile"/>
          </p:cNvPr>
          <p:cNvPicPr>
            <a:picLocks noChangeAspect="1"/>
          </p:cNvPicPr>
          <p:nvPr/>
        </p:nvPicPr>
        <p:blipFill>
          <a:blip r:embed="rId3"/>
          <a:stretch>
            <a:fillRect/>
          </a:stretch>
        </p:blipFill>
        <p:spPr>
          <a:xfrm>
            <a:off x="5597244" y="2674305"/>
            <a:ext cx="6416394" cy="3289076"/>
          </a:xfrm>
          <a:prstGeom prst="rect">
            <a:avLst/>
          </a:prstGeom>
        </p:spPr>
      </p:pic>
      <p:sp>
        <p:nvSpPr>
          <p:cNvPr id="5" name="TextBox 4"/>
          <p:cNvSpPr txBox="1"/>
          <p:nvPr/>
        </p:nvSpPr>
        <p:spPr>
          <a:xfrm>
            <a:off x="460268" y="1779687"/>
            <a:ext cx="11462791" cy="5013232"/>
          </a:xfrm>
          <a:prstGeom prst="rect">
            <a:avLst/>
          </a:prstGeom>
          <a:noFill/>
        </p:spPr>
        <p:txBody>
          <a:bodyPr wrap="square" rtlCol="0">
            <a:spAutoFit/>
          </a:bodyPr>
          <a:lstStyle/>
          <a:p>
            <a:pPr marL="457200" indent="-457200">
              <a:lnSpc>
                <a:spcPct val="150000"/>
              </a:lnSpc>
              <a:buClr>
                <a:schemeClr val="accent1"/>
              </a:buClr>
              <a:buFont typeface="+mj-lt"/>
              <a:buAutoNum type="arabicPeriod"/>
            </a:pPr>
            <a:r>
              <a:rPr lang="en-GB" sz="2400"/>
              <a:t>Download ‘Visual Shot Type Report</a:t>
            </a:r>
            <a:r>
              <a:rPr lang="en-GB" sz="2000"/>
              <a:t>’</a:t>
            </a:r>
          </a:p>
          <a:p>
            <a:pPr marL="457200" indent="-457200">
              <a:lnSpc>
                <a:spcPct val="150000"/>
              </a:lnSpc>
              <a:buClr>
                <a:schemeClr val="accent1"/>
              </a:buClr>
              <a:buFont typeface="+mj-lt"/>
              <a:buAutoNum type="arabicPeriod"/>
            </a:pPr>
            <a:r>
              <a:rPr lang="en-GB" sz="2400"/>
              <a:t>Groups, 4s are ideal</a:t>
            </a:r>
          </a:p>
          <a:p>
            <a:pPr marL="457200" indent="-457200">
              <a:lnSpc>
                <a:spcPct val="150000"/>
              </a:lnSpc>
              <a:buClr>
                <a:schemeClr val="accent1"/>
              </a:buClr>
              <a:buFont typeface="+mj-lt"/>
              <a:buAutoNum type="arabicPeriod"/>
            </a:pPr>
            <a:r>
              <a:rPr lang="en-GB" sz="2400"/>
              <a:t>Plan your story carefully to fulfil the brief</a:t>
            </a:r>
          </a:p>
          <a:p>
            <a:pPr marL="457200" indent="-457200">
              <a:lnSpc>
                <a:spcPct val="150000"/>
              </a:lnSpc>
              <a:buClr>
                <a:schemeClr val="accent1"/>
              </a:buClr>
              <a:buFont typeface="+mj-lt"/>
              <a:buAutoNum type="arabicPeriod"/>
            </a:pPr>
            <a:r>
              <a:rPr lang="en-GB" sz="2400"/>
              <a:t>Plan your shots and mise-</a:t>
            </a:r>
            <a:r>
              <a:rPr lang="en-GB" sz="2400" err="1"/>
              <a:t>en</a:t>
            </a:r>
            <a:r>
              <a:rPr lang="en-GB" sz="2400"/>
              <a:t>-scene</a:t>
            </a:r>
          </a:p>
          <a:p>
            <a:pPr marL="457200" indent="-457200">
              <a:lnSpc>
                <a:spcPct val="150000"/>
              </a:lnSpc>
              <a:buClr>
                <a:schemeClr val="accent1"/>
              </a:buClr>
              <a:buFont typeface="+mj-lt"/>
              <a:buAutoNum type="arabicPeriod"/>
            </a:pPr>
            <a:r>
              <a:rPr lang="en-GB" sz="2400"/>
              <a:t>Grab a camera</a:t>
            </a:r>
          </a:p>
          <a:p>
            <a:pPr marL="457200" indent="-457200">
              <a:lnSpc>
                <a:spcPct val="150000"/>
              </a:lnSpc>
              <a:buClr>
                <a:schemeClr val="accent1"/>
              </a:buClr>
              <a:buFont typeface="+mj-lt"/>
              <a:buAutoNum type="arabicPeriod"/>
            </a:pPr>
            <a:r>
              <a:rPr lang="en-GB" sz="2400"/>
              <a:t>Take pictures, as per the list</a:t>
            </a:r>
          </a:p>
          <a:p>
            <a:pPr marL="457200" indent="-457200">
              <a:lnSpc>
                <a:spcPct val="150000"/>
              </a:lnSpc>
              <a:buClr>
                <a:schemeClr val="accent1"/>
              </a:buClr>
              <a:buFont typeface="+mj-lt"/>
              <a:buAutoNum type="arabicPeriod"/>
            </a:pPr>
            <a:r>
              <a:rPr lang="en-GB" sz="2400"/>
              <a:t>There’s 19 in total </a:t>
            </a:r>
          </a:p>
          <a:p>
            <a:pPr marL="457200" indent="-457200">
              <a:lnSpc>
                <a:spcPct val="150000"/>
              </a:lnSpc>
              <a:buClr>
                <a:schemeClr val="accent1"/>
              </a:buClr>
              <a:buFont typeface="+mj-lt"/>
              <a:buAutoNum type="arabicPeriod"/>
            </a:pPr>
            <a:r>
              <a:rPr lang="en-GB" sz="2400"/>
              <a:t>Import</a:t>
            </a:r>
          </a:p>
          <a:p>
            <a:pPr marL="457200" indent="-457200">
              <a:lnSpc>
                <a:spcPct val="150000"/>
              </a:lnSpc>
              <a:buClr>
                <a:schemeClr val="accent1"/>
              </a:buClr>
              <a:buFont typeface="+mj-lt"/>
              <a:buAutoNum type="arabicPeriod"/>
            </a:pPr>
            <a:r>
              <a:rPr lang="en-GB" sz="2400"/>
              <a:t>Individually define and analyse techniques in relation to Single Camera Production </a:t>
            </a:r>
          </a:p>
        </p:txBody>
      </p:sp>
    </p:spTree>
    <p:extLst>
      <p:ext uri="{BB962C8B-B14F-4D97-AF65-F5344CB8AC3E}">
        <p14:creationId xmlns:p14="http://schemas.microsoft.com/office/powerpoint/2010/main" val="16440395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F5969-3CA8-4B56-8C83-40805ABC23F9}"/>
              </a:ext>
            </a:extLst>
          </p:cNvPr>
          <p:cNvSpPr>
            <a:spLocks noGrp="1"/>
          </p:cNvSpPr>
          <p:nvPr>
            <p:ph type="title"/>
          </p:nvPr>
        </p:nvSpPr>
        <p:spPr/>
        <p:txBody>
          <a:bodyPr/>
          <a:lstStyle/>
          <a:p>
            <a:r>
              <a:rPr lang="en-GB"/>
              <a:t>UNIT LA A</a:t>
            </a:r>
          </a:p>
        </p:txBody>
      </p:sp>
      <p:sp>
        <p:nvSpPr>
          <p:cNvPr id="3" name="Content Placeholder 2">
            <a:extLst>
              <a:ext uri="{FF2B5EF4-FFF2-40B4-BE49-F238E27FC236}">
                <a16:creationId xmlns:a16="http://schemas.microsoft.com/office/drawing/2014/main" id="{EAFF675E-BD28-472B-AA79-125DB28D0DF3}"/>
              </a:ext>
            </a:extLst>
          </p:cNvPr>
          <p:cNvSpPr>
            <a:spLocks noGrp="1"/>
          </p:cNvSpPr>
          <p:nvPr>
            <p:ph idx="1"/>
          </p:nvPr>
        </p:nvSpPr>
        <p:spPr>
          <a:xfrm>
            <a:off x="608523" y="2055338"/>
            <a:ext cx="5038516" cy="3762756"/>
          </a:xfrm>
        </p:spPr>
        <p:txBody>
          <a:bodyPr>
            <a:normAutofit/>
          </a:bodyPr>
          <a:lstStyle/>
          <a:p>
            <a:pPr marL="0" indent="0">
              <a:buNone/>
            </a:pPr>
            <a:r>
              <a:rPr lang="en-GB" sz="3200">
                <a:solidFill>
                  <a:schemeClr val="accent1"/>
                </a:solidFill>
              </a:rPr>
              <a:t>Platforms and Advantages</a:t>
            </a:r>
          </a:p>
          <a:p>
            <a:r>
              <a:rPr lang="en-GB" sz="3200"/>
              <a:t>TV</a:t>
            </a:r>
          </a:p>
          <a:p>
            <a:r>
              <a:rPr lang="en-GB" sz="3200"/>
              <a:t>Documentary</a:t>
            </a:r>
          </a:p>
          <a:p>
            <a:r>
              <a:rPr lang="en-GB" sz="3200"/>
              <a:t>Advert</a:t>
            </a:r>
          </a:p>
          <a:p>
            <a:r>
              <a:rPr lang="en-GB" sz="3200"/>
              <a:t>Corporate/Promotional</a:t>
            </a:r>
          </a:p>
          <a:p>
            <a:r>
              <a:rPr lang="en-GB" sz="3200"/>
              <a:t>Music Video</a:t>
            </a:r>
          </a:p>
        </p:txBody>
      </p:sp>
      <p:sp>
        <p:nvSpPr>
          <p:cNvPr id="4" name="Content Placeholder 2">
            <a:extLst>
              <a:ext uri="{FF2B5EF4-FFF2-40B4-BE49-F238E27FC236}">
                <a16:creationId xmlns:a16="http://schemas.microsoft.com/office/drawing/2014/main" id="{2E2BFB92-6478-4461-8D4F-F89E26EBC5AF}"/>
              </a:ext>
            </a:extLst>
          </p:cNvPr>
          <p:cNvSpPr txBox="1">
            <a:spLocks/>
          </p:cNvSpPr>
          <p:nvPr/>
        </p:nvSpPr>
        <p:spPr>
          <a:xfrm>
            <a:off x="6301836" y="2207738"/>
            <a:ext cx="5038516" cy="3762756"/>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a:lstStyle>
          <a:p>
            <a:pPr marL="0" indent="0">
              <a:buNone/>
            </a:pPr>
            <a:r>
              <a:rPr lang="en-GB" sz="3200">
                <a:solidFill>
                  <a:schemeClr val="accent1"/>
                </a:solidFill>
              </a:rPr>
              <a:t>VSTR</a:t>
            </a:r>
          </a:p>
          <a:p>
            <a:r>
              <a:rPr lang="en-GB" sz="3200"/>
              <a:t>12 to Pass</a:t>
            </a:r>
          </a:p>
          <a:p>
            <a:r>
              <a:rPr lang="en-GB" sz="3200"/>
              <a:t>17 to Merit</a:t>
            </a:r>
          </a:p>
          <a:p>
            <a:r>
              <a:rPr lang="en-GB" sz="3200"/>
              <a:t>19 to Distinction</a:t>
            </a:r>
          </a:p>
        </p:txBody>
      </p:sp>
      <p:sp>
        <p:nvSpPr>
          <p:cNvPr id="5" name="TextBox 4">
            <a:extLst>
              <a:ext uri="{FF2B5EF4-FFF2-40B4-BE49-F238E27FC236}">
                <a16:creationId xmlns:a16="http://schemas.microsoft.com/office/drawing/2014/main" id="{3775C6FF-4971-4711-B238-2ED37FD9ADBD}"/>
              </a:ext>
            </a:extLst>
          </p:cNvPr>
          <p:cNvSpPr txBox="1"/>
          <p:nvPr/>
        </p:nvSpPr>
        <p:spPr>
          <a:xfrm>
            <a:off x="5701662" y="5279485"/>
            <a:ext cx="5968313" cy="58477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GB" sz="3200" b="1"/>
              <a:t>DUE</a:t>
            </a:r>
          </a:p>
        </p:txBody>
      </p:sp>
    </p:spTree>
    <p:extLst>
      <p:ext uri="{BB962C8B-B14F-4D97-AF65-F5344CB8AC3E}">
        <p14:creationId xmlns:p14="http://schemas.microsoft.com/office/powerpoint/2010/main" val="2169207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746125"/>
            <a:ext cx="11931650" cy="1096963"/>
          </a:xfrm>
        </p:spPr>
        <p:txBody>
          <a:bodyPr>
            <a:normAutofit/>
          </a:bodyPr>
          <a:lstStyle/>
          <a:p>
            <a:pPr marL="0" indent="0">
              <a:buNone/>
            </a:pPr>
            <a:r>
              <a:rPr lang="en-GB" sz="2000"/>
              <a:t>1. </a:t>
            </a:r>
            <a:r>
              <a:rPr lang="en-GB" sz="2000" b="1"/>
              <a:t>Create a </a:t>
            </a:r>
            <a:r>
              <a:rPr lang="en-GB" sz="2000" b="1" u="sng"/>
              <a:t>UNIT 20</a:t>
            </a:r>
            <a:r>
              <a:rPr lang="en-GB" sz="2000" b="1"/>
              <a:t> </a:t>
            </a:r>
            <a:r>
              <a:rPr lang="en-GB" sz="2000"/>
              <a:t>and a</a:t>
            </a:r>
            <a:r>
              <a:rPr lang="en-GB" sz="2000" b="1"/>
              <a:t> </a:t>
            </a:r>
            <a:r>
              <a:rPr lang="en-GB" sz="2000" b="1" u="sng"/>
              <a:t>UNIT 21</a:t>
            </a:r>
            <a:r>
              <a:rPr lang="en-GB" sz="2000" b="1"/>
              <a:t> post </a:t>
            </a:r>
            <a:r>
              <a:rPr lang="en-GB" sz="2000"/>
              <a:t>(they’ll be empty apart from the post name), ensure you ‘</a:t>
            </a:r>
            <a:r>
              <a:rPr lang="en-GB" sz="2000" b="1" u="sng"/>
              <a:t>publish</a:t>
            </a:r>
            <a:r>
              <a:rPr lang="en-GB" sz="2000"/>
              <a:t>’ your post</a:t>
            </a:r>
          </a:p>
        </p:txBody>
      </p:sp>
      <p:sp>
        <p:nvSpPr>
          <p:cNvPr id="6" name="TextBox 5"/>
          <p:cNvSpPr txBox="1"/>
          <p:nvPr/>
        </p:nvSpPr>
        <p:spPr>
          <a:xfrm>
            <a:off x="2686653" y="1665655"/>
            <a:ext cx="8765118" cy="1446550"/>
          </a:xfrm>
          <a:prstGeom prst="rect">
            <a:avLst/>
          </a:prstGeom>
          <a:noFill/>
        </p:spPr>
        <p:txBody>
          <a:bodyPr wrap="square" rtlCol="0">
            <a:spAutoFit/>
          </a:bodyPr>
          <a:lstStyle/>
          <a:p>
            <a:r>
              <a:rPr lang="en-US" sz="2200"/>
              <a:t>2. Go back to </a:t>
            </a:r>
            <a:r>
              <a:rPr lang="en-US" sz="2200" i="1"/>
              <a:t>‘</a:t>
            </a:r>
            <a:r>
              <a:rPr lang="en-US" sz="2200" b="1" i="1" u="sng"/>
              <a:t>Dashboard</a:t>
            </a:r>
            <a:r>
              <a:rPr lang="en-US" sz="2200" i="1"/>
              <a:t>’</a:t>
            </a:r>
            <a:r>
              <a:rPr lang="en-US" sz="2200"/>
              <a:t> select ‘</a:t>
            </a:r>
            <a:r>
              <a:rPr lang="en-US" sz="2200" b="1" i="1" u="sng"/>
              <a:t>Appearance</a:t>
            </a:r>
            <a:r>
              <a:rPr lang="en-US" sz="2200" i="1"/>
              <a:t>’ </a:t>
            </a:r>
            <a:r>
              <a:rPr lang="en-US" sz="2200"/>
              <a:t>and </a:t>
            </a:r>
            <a:r>
              <a:rPr lang="en-US" sz="2200" i="1"/>
              <a:t>‘</a:t>
            </a:r>
            <a:r>
              <a:rPr lang="en-US" sz="2200" b="1" i="1" u="sng"/>
              <a:t>Menus</a:t>
            </a:r>
            <a:r>
              <a:rPr lang="en-US" sz="2200" i="1"/>
              <a:t>’</a:t>
            </a:r>
            <a:r>
              <a:rPr lang="en-US" sz="2200"/>
              <a:t> then look at the </a:t>
            </a:r>
            <a:r>
              <a:rPr lang="en-US" sz="2200" i="1"/>
              <a:t>‘</a:t>
            </a:r>
            <a:r>
              <a:rPr lang="en-US" sz="2200" b="1" i="1" u="sng"/>
              <a:t>Posts</a:t>
            </a:r>
            <a:r>
              <a:rPr lang="en-US" sz="2200" i="1"/>
              <a:t>’ </a:t>
            </a:r>
            <a:r>
              <a:rPr lang="en-US" sz="2200"/>
              <a:t>section and select the post/s you want to be included in your menu. </a:t>
            </a:r>
          </a:p>
          <a:p>
            <a:endParaRPr lang="en-GB" sz="2200"/>
          </a:p>
          <a:p>
            <a:r>
              <a:rPr lang="en-US" sz="2200"/>
              <a:t>3. 	Then select </a:t>
            </a:r>
            <a:r>
              <a:rPr lang="en-US" sz="2200" i="1"/>
              <a:t>‘</a:t>
            </a:r>
            <a:r>
              <a:rPr lang="en-US" sz="2200" b="1" i="1" u="sng"/>
              <a:t>Add to Menu</a:t>
            </a:r>
            <a:r>
              <a:rPr lang="en-US" sz="2200" i="1"/>
              <a:t>’</a:t>
            </a:r>
            <a:endParaRPr lang="en-GB" sz="2200"/>
          </a:p>
        </p:txBody>
      </p:sp>
      <p:sp>
        <p:nvSpPr>
          <p:cNvPr id="7" name="TextBox 6"/>
          <p:cNvSpPr txBox="1"/>
          <p:nvPr/>
        </p:nvSpPr>
        <p:spPr>
          <a:xfrm>
            <a:off x="470626" y="4388801"/>
            <a:ext cx="6891267" cy="2739211"/>
          </a:xfrm>
          <a:prstGeom prst="rect">
            <a:avLst/>
          </a:prstGeom>
          <a:noFill/>
        </p:spPr>
        <p:txBody>
          <a:bodyPr wrap="square" rtlCol="0">
            <a:spAutoFit/>
          </a:bodyPr>
          <a:lstStyle/>
          <a:p>
            <a:pPr algn="r"/>
            <a:r>
              <a:rPr lang="en-US" sz="2200"/>
              <a:t>4. In the </a:t>
            </a:r>
            <a:r>
              <a:rPr lang="en-US" sz="2200" i="1"/>
              <a:t>‘</a:t>
            </a:r>
            <a:r>
              <a:rPr lang="en-US" sz="2200" b="1" i="1" u="sng"/>
              <a:t>Menu Structure</a:t>
            </a:r>
            <a:r>
              <a:rPr lang="en-US" sz="2200" i="1"/>
              <a:t>’ </a:t>
            </a:r>
            <a:r>
              <a:rPr lang="en-US" sz="2200"/>
              <a:t>Section on the right the posts you have selected will appear </a:t>
            </a:r>
          </a:p>
          <a:p>
            <a:pPr algn="r"/>
            <a:r>
              <a:rPr lang="en-US" sz="2200"/>
              <a:t>5. </a:t>
            </a:r>
            <a:r>
              <a:rPr lang="en-US" sz="2200" b="1" u="sng"/>
              <a:t>Drag and drop </a:t>
            </a:r>
            <a:r>
              <a:rPr lang="en-US" sz="2200"/>
              <a:t>to put your menu in the right order. </a:t>
            </a:r>
            <a:endParaRPr lang="en-GB" sz="2200"/>
          </a:p>
          <a:p>
            <a:pPr algn="r"/>
            <a:r>
              <a:rPr lang="en-US" sz="2200"/>
              <a:t>Make a note of the hierarchy of the menu, so work belonging to the corresponding unit needs to be dragged and dropped below and to the right.</a:t>
            </a:r>
            <a:endParaRPr lang="en-GB" sz="2200"/>
          </a:p>
          <a:p>
            <a:pPr algn="r"/>
            <a:r>
              <a:rPr lang="en-US" sz="2200"/>
              <a:t>6. Then select </a:t>
            </a:r>
            <a:r>
              <a:rPr lang="en-US" sz="2200" i="1"/>
              <a:t>‘</a:t>
            </a:r>
            <a:r>
              <a:rPr lang="en-US" sz="2200" b="1" i="1" u="sng"/>
              <a:t>Save Menu</a:t>
            </a:r>
            <a:r>
              <a:rPr lang="en-US" sz="2200" i="1"/>
              <a:t>’</a:t>
            </a:r>
            <a:r>
              <a:rPr lang="en-US" sz="2200"/>
              <a:t> </a:t>
            </a:r>
            <a:endParaRPr lang="en-GB" sz="2200"/>
          </a:p>
          <a:p>
            <a:pPr algn="r"/>
            <a:endParaRPr lang="en-GB"/>
          </a:p>
        </p:txBody>
      </p:sp>
      <p:sp>
        <p:nvSpPr>
          <p:cNvPr id="5" name="TextBox 4"/>
          <p:cNvSpPr txBox="1"/>
          <p:nvPr/>
        </p:nvSpPr>
        <p:spPr>
          <a:xfrm>
            <a:off x="0" y="70941"/>
            <a:ext cx="5327677" cy="523220"/>
          </a:xfrm>
          <a:prstGeom prst="rect">
            <a:avLst/>
          </a:prstGeom>
          <a:noFill/>
        </p:spPr>
        <p:txBody>
          <a:bodyPr wrap="none" rtlCol="0">
            <a:spAutoFit/>
          </a:bodyPr>
          <a:lstStyle/>
          <a:p>
            <a:r>
              <a:rPr lang="en-GB" sz="2800"/>
              <a:t>To use </a:t>
            </a:r>
            <a:r>
              <a:rPr lang="en-GB" sz="2800" err="1"/>
              <a:t>Edublogs</a:t>
            </a:r>
            <a:r>
              <a:rPr lang="en-GB" sz="2800"/>
              <a:t> menus correctly…</a:t>
            </a:r>
          </a:p>
        </p:txBody>
      </p:sp>
      <p:pic>
        <p:nvPicPr>
          <p:cNvPr id="8" name="Picture 7">
            <a:hlinkClick r:id="rId2"/>
          </p:cNvPr>
          <p:cNvPicPr>
            <a:picLocks noChangeAspect="1"/>
          </p:cNvPicPr>
          <p:nvPr/>
        </p:nvPicPr>
        <p:blipFill>
          <a:blip r:embed="rId3"/>
          <a:stretch>
            <a:fillRect/>
          </a:stretch>
        </p:blipFill>
        <p:spPr>
          <a:xfrm>
            <a:off x="7361893" y="2929684"/>
            <a:ext cx="4689899" cy="3465148"/>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129" y="1490969"/>
            <a:ext cx="2472396" cy="2877429"/>
          </a:xfrm>
          <a:prstGeom prst="rect">
            <a:avLst/>
          </a:prstGeom>
        </p:spPr>
      </p:pic>
    </p:spTree>
    <p:extLst>
      <p:ext uri="{BB962C8B-B14F-4D97-AF65-F5344CB8AC3E}">
        <p14:creationId xmlns:p14="http://schemas.microsoft.com/office/powerpoint/2010/main" val="28262477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altLang="en-US" kern="0"/>
              <a:t>Defining a single camera production</a:t>
            </a:r>
            <a:br>
              <a:rPr lang="en-GB" altLang="en-US" kern="0"/>
            </a:br>
            <a:endParaRPr lang="en-GB"/>
          </a:p>
        </p:txBody>
      </p:sp>
      <p:sp>
        <p:nvSpPr>
          <p:cNvPr id="12290" name="Content Placeholder 2">
            <a:extLst>
              <a:ext uri="{FF2B5EF4-FFF2-40B4-BE49-F238E27FC236}">
                <a16:creationId xmlns:a16="http://schemas.microsoft.com/office/drawing/2014/main" id="{0C9ABAAD-E9E7-3142-ABB6-2F99D2AAE34F}"/>
              </a:ext>
            </a:extLst>
          </p:cNvPr>
          <p:cNvSpPr>
            <a:spLocks noGrp="1" noChangeArrowheads="1"/>
          </p:cNvSpPr>
          <p:nvPr>
            <p:ph idx="1"/>
          </p:nvPr>
        </p:nvSpPr>
        <p:spPr/>
        <p:txBody>
          <a:bodyPr/>
          <a:lstStyle/>
          <a:p>
            <a:pPr marL="0" indent="0">
              <a:buNone/>
            </a:pPr>
            <a:r>
              <a:rPr lang="en-GB" altLang="en-US" sz="2400"/>
              <a:t>A single-camera production uses just </a:t>
            </a:r>
            <a:r>
              <a:rPr lang="en-GB" altLang="en-US" sz="2400" b="1">
                <a:solidFill>
                  <a:schemeClr val="accent2"/>
                </a:solidFill>
              </a:rPr>
              <a:t>one camera</a:t>
            </a:r>
            <a:r>
              <a:rPr lang="en-GB" altLang="en-US" sz="2400"/>
              <a:t>. Each of the various shots and camera angles are taken with the </a:t>
            </a:r>
            <a:r>
              <a:rPr lang="en-GB" altLang="en-US" sz="2400">
                <a:solidFill>
                  <a:schemeClr val="tx1"/>
                </a:solidFill>
              </a:rPr>
              <a:t>same </a:t>
            </a:r>
            <a:r>
              <a:rPr lang="en-GB" altLang="en-US" sz="2400" b="1">
                <a:solidFill>
                  <a:schemeClr val="accent2"/>
                </a:solidFill>
              </a:rPr>
              <a:t>camera which is moved and reset </a:t>
            </a:r>
            <a:r>
              <a:rPr lang="en-GB" altLang="en-US" sz="2400"/>
              <a:t>to get each shot or new angle. The actors and actions are </a:t>
            </a:r>
            <a:r>
              <a:rPr lang="en-GB" altLang="en-US" sz="2400" b="1">
                <a:solidFill>
                  <a:schemeClr val="accent2"/>
                </a:solidFill>
              </a:rPr>
              <a:t>repeated</a:t>
            </a:r>
            <a:r>
              <a:rPr lang="en-GB" altLang="en-US" sz="2400"/>
              <a:t> the same each time to maintain </a:t>
            </a:r>
            <a:r>
              <a:rPr lang="en-GB" altLang="en-US" sz="2400" b="1">
                <a:solidFill>
                  <a:schemeClr val="accent2"/>
                </a:solidFill>
              </a:rPr>
              <a:t>continuity</a:t>
            </a:r>
            <a:r>
              <a:rPr lang="en-GB" altLang="en-US" sz="2400"/>
              <a:t>. </a:t>
            </a:r>
          </a:p>
        </p:txBody>
      </p:sp>
      <p:sp>
        <p:nvSpPr>
          <p:cNvPr id="5" name="Title 1">
            <a:extLst>
              <a:ext uri="{FF2B5EF4-FFF2-40B4-BE49-F238E27FC236}">
                <a16:creationId xmlns:a16="http://schemas.microsoft.com/office/drawing/2014/main" id="{4B2D7AAF-BF41-7A40-B841-F797886DCC56}"/>
              </a:ext>
            </a:extLst>
          </p:cNvPr>
          <p:cNvSpPr txBox="1">
            <a:spLocks noChangeArrowheads="1"/>
          </p:cNvSpPr>
          <p:nvPr/>
        </p:nvSpPr>
        <p:spPr bwMode="gray">
          <a:xfrm>
            <a:off x="1804988" y="482600"/>
            <a:ext cx="8520112"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lstStyle>
            <a:lvl1pPr algn="l" rtl="0" eaLnBrk="0" fontAlgn="base" hangingPunct="0">
              <a:lnSpc>
                <a:spcPct val="90000"/>
              </a:lnSpc>
              <a:spcBef>
                <a:spcPct val="0"/>
              </a:spcBef>
              <a:spcAft>
                <a:spcPct val="0"/>
              </a:spcAft>
              <a:defRPr sz="2200" b="1">
                <a:solidFill>
                  <a:schemeClr val="bg1"/>
                </a:solidFill>
                <a:latin typeface="+mj-lt"/>
                <a:ea typeface="+mj-ea"/>
                <a:cs typeface="+mj-cs"/>
              </a:defRPr>
            </a:lvl1pPr>
            <a:lvl2pPr algn="l" rtl="0" eaLnBrk="0" fontAlgn="base" hangingPunct="0">
              <a:lnSpc>
                <a:spcPct val="90000"/>
              </a:lnSpc>
              <a:spcBef>
                <a:spcPct val="0"/>
              </a:spcBef>
              <a:spcAft>
                <a:spcPct val="0"/>
              </a:spcAft>
              <a:defRPr sz="2200" b="1">
                <a:solidFill>
                  <a:schemeClr val="bg1"/>
                </a:solidFill>
                <a:latin typeface="Arial" charset="0"/>
                <a:cs typeface="Arial" charset="0"/>
              </a:defRPr>
            </a:lvl2pPr>
            <a:lvl3pPr algn="l" rtl="0" eaLnBrk="0" fontAlgn="base" hangingPunct="0">
              <a:lnSpc>
                <a:spcPct val="90000"/>
              </a:lnSpc>
              <a:spcBef>
                <a:spcPct val="0"/>
              </a:spcBef>
              <a:spcAft>
                <a:spcPct val="0"/>
              </a:spcAft>
              <a:defRPr sz="2200" b="1">
                <a:solidFill>
                  <a:schemeClr val="bg1"/>
                </a:solidFill>
                <a:latin typeface="Arial" charset="0"/>
                <a:cs typeface="Arial" charset="0"/>
              </a:defRPr>
            </a:lvl3pPr>
            <a:lvl4pPr algn="l" rtl="0" eaLnBrk="0" fontAlgn="base" hangingPunct="0">
              <a:lnSpc>
                <a:spcPct val="90000"/>
              </a:lnSpc>
              <a:spcBef>
                <a:spcPct val="0"/>
              </a:spcBef>
              <a:spcAft>
                <a:spcPct val="0"/>
              </a:spcAft>
              <a:defRPr sz="2200" b="1">
                <a:solidFill>
                  <a:schemeClr val="bg1"/>
                </a:solidFill>
                <a:latin typeface="Arial" charset="0"/>
                <a:cs typeface="Arial" charset="0"/>
              </a:defRPr>
            </a:lvl4pPr>
            <a:lvl5pPr algn="l" rtl="0" eaLnBrk="0" fontAlgn="base" hangingPunct="0">
              <a:lnSpc>
                <a:spcPct val="90000"/>
              </a:lnSpc>
              <a:spcBef>
                <a:spcPct val="0"/>
              </a:spcBef>
              <a:spcAft>
                <a:spcPct val="0"/>
              </a:spcAft>
              <a:defRPr sz="2200" b="1">
                <a:solidFill>
                  <a:schemeClr val="bg1"/>
                </a:solidFill>
                <a:latin typeface="Arial" charset="0"/>
                <a:cs typeface="Arial" charset="0"/>
              </a:defRPr>
            </a:lvl5pPr>
            <a:lvl6pPr marL="457200" algn="l" rtl="0" fontAlgn="base">
              <a:lnSpc>
                <a:spcPct val="90000"/>
              </a:lnSpc>
              <a:spcBef>
                <a:spcPct val="0"/>
              </a:spcBef>
              <a:spcAft>
                <a:spcPct val="0"/>
              </a:spcAft>
              <a:defRPr sz="2200" b="1">
                <a:solidFill>
                  <a:schemeClr val="bg1"/>
                </a:solidFill>
                <a:latin typeface="Arial" charset="0"/>
                <a:cs typeface="Arial" charset="0"/>
              </a:defRPr>
            </a:lvl6pPr>
            <a:lvl7pPr marL="914400" algn="l" rtl="0" fontAlgn="base">
              <a:lnSpc>
                <a:spcPct val="90000"/>
              </a:lnSpc>
              <a:spcBef>
                <a:spcPct val="0"/>
              </a:spcBef>
              <a:spcAft>
                <a:spcPct val="0"/>
              </a:spcAft>
              <a:defRPr sz="2200" b="1">
                <a:solidFill>
                  <a:schemeClr val="bg1"/>
                </a:solidFill>
                <a:latin typeface="Arial" charset="0"/>
                <a:cs typeface="Arial" charset="0"/>
              </a:defRPr>
            </a:lvl7pPr>
            <a:lvl8pPr marL="1371600" algn="l" rtl="0" fontAlgn="base">
              <a:lnSpc>
                <a:spcPct val="90000"/>
              </a:lnSpc>
              <a:spcBef>
                <a:spcPct val="0"/>
              </a:spcBef>
              <a:spcAft>
                <a:spcPct val="0"/>
              </a:spcAft>
              <a:defRPr sz="2200" b="1">
                <a:solidFill>
                  <a:schemeClr val="bg1"/>
                </a:solidFill>
                <a:latin typeface="Arial" charset="0"/>
                <a:cs typeface="Arial" charset="0"/>
              </a:defRPr>
            </a:lvl8pPr>
            <a:lvl9pPr marL="1828800" algn="l" rtl="0" fontAlgn="base">
              <a:lnSpc>
                <a:spcPct val="90000"/>
              </a:lnSpc>
              <a:spcBef>
                <a:spcPct val="0"/>
              </a:spcBef>
              <a:spcAft>
                <a:spcPct val="0"/>
              </a:spcAft>
              <a:defRPr sz="2200" b="1">
                <a:solidFill>
                  <a:schemeClr val="bg1"/>
                </a:solidFill>
                <a:latin typeface="Arial" charset="0"/>
                <a:cs typeface="Arial" charset="0"/>
              </a:defRPr>
            </a:lvl9pPr>
          </a:lstStyle>
          <a:p>
            <a:pPr>
              <a:defRPr/>
            </a:pPr>
            <a:endParaRPr lang="en-GB" altLang="en-US" sz="3200" kern="0"/>
          </a:p>
        </p:txBody>
      </p:sp>
      <p:pic>
        <p:nvPicPr>
          <p:cNvPr id="12292" name="Picture 1">
            <a:extLst>
              <a:ext uri="{FF2B5EF4-FFF2-40B4-BE49-F238E27FC236}">
                <a16:creationId xmlns:a16="http://schemas.microsoft.com/office/drawing/2014/main" id="{C8C39036-D687-0C42-B418-5D17901802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48904"/>
          <a:stretch/>
        </p:blipFill>
        <p:spPr bwMode="auto">
          <a:xfrm>
            <a:off x="3951288" y="3776663"/>
            <a:ext cx="42783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Rectangle 2">
            <a:extLst>
              <a:ext uri="{FF2B5EF4-FFF2-40B4-BE49-F238E27FC236}">
                <a16:creationId xmlns:a16="http://schemas.microsoft.com/office/drawing/2014/main" id="{0ABBD736-FDB5-5149-9374-4DB3226885BE}"/>
              </a:ext>
            </a:extLst>
          </p:cNvPr>
          <p:cNvSpPr>
            <a:spLocks noChangeArrowheads="1"/>
          </p:cNvSpPr>
          <p:nvPr/>
        </p:nvSpPr>
        <p:spPr bwMode="auto">
          <a:xfrm>
            <a:off x="4987925" y="5427663"/>
            <a:ext cx="869950" cy="749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294" name="Rectangle 7">
            <a:extLst>
              <a:ext uri="{FF2B5EF4-FFF2-40B4-BE49-F238E27FC236}">
                <a16:creationId xmlns:a16="http://schemas.microsoft.com/office/drawing/2014/main" id="{F5BDEA62-1FBD-1F44-880A-A2254EE30F69}"/>
              </a:ext>
            </a:extLst>
          </p:cNvPr>
          <p:cNvSpPr>
            <a:spLocks noChangeArrowheads="1"/>
          </p:cNvSpPr>
          <p:nvPr/>
        </p:nvSpPr>
        <p:spPr bwMode="auto">
          <a:xfrm>
            <a:off x="6740526" y="5076215"/>
            <a:ext cx="868363" cy="615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295" name="Rectangle 8">
            <a:extLst>
              <a:ext uri="{FF2B5EF4-FFF2-40B4-BE49-F238E27FC236}">
                <a16:creationId xmlns:a16="http://schemas.microsoft.com/office/drawing/2014/main" id="{299A2CAC-69F7-F540-87E1-DCC28CCB13BF}"/>
              </a:ext>
            </a:extLst>
          </p:cNvPr>
          <p:cNvSpPr>
            <a:spLocks noChangeArrowheads="1"/>
          </p:cNvSpPr>
          <p:nvPr/>
        </p:nvSpPr>
        <p:spPr bwMode="auto">
          <a:xfrm>
            <a:off x="4252913" y="5060340"/>
            <a:ext cx="868362" cy="615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2296" name="Rectangle 11">
            <a:extLst>
              <a:ext uri="{FF2B5EF4-FFF2-40B4-BE49-F238E27FC236}">
                <a16:creationId xmlns:a16="http://schemas.microsoft.com/office/drawing/2014/main" id="{0B32022B-6526-EE4E-9CE1-1CDF6BDCA17D}"/>
              </a:ext>
            </a:extLst>
          </p:cNvPr>
          <p:cNvSpPr>
            <a:spLocks noChangeArrowheads="1"/>
          </p:cNvSpPr>
          <p:nvPr/>
        </p:nvSpPr>
        <p:spPr bwMode="auto">
          <a:xfrm>
            <a:off x="6081714" y="5802314"/>
            <a:ext cx="161925" cy="2174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Tree>
    <p:extLst>
      <p:ext uri="{BB962C8B-B14F-4D97-AF65-F5344CB8AC3E}">
        <p14:creationId xmlns:p14="http://schemas.microsoft.com/office/powerpoint/2010/main" val="2679643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kern="0"/>
              <a:t>Defining a single camera production</a:t>
            </a:r>
            <a:br>
              <a:rPr lang="en-GB" altLang="en-US" kern="0"/>
            </a:br>
            <a:endParaRPr lang="en-GB"/>
          </a:p>
        </p:txBody>
      </p:sp>
      <p:sp>
        <p:nvSpPr>
          <p:cNvPr id="13314" name="Content Placeholder 2">
            <a:extLst>
              <a:ext uri="{FF2B5EF4-FFF2-40B4-BE49-F238E27FC236}">
                <a16:creationId xmlns:a16="http://schemas.microsoft.com/office/drawing/2014/main" id="{46A1C18A-156B-EE4C-9F9D-6A35F799810C}"/>
              </a:ext>
            </a:extLst>
          </p:cNvPr>
          <p:cNvSpPr>
            <a:spLocks noGrp="1" noChangeArrowheads="1"/>
          </p:cNvSpPr>
          <p:nvPr>
            <p:ph idx="1"/>
          </p:nvPr>
        </p:nvSpPr>
        <p:spPr/>
        <p:txBody>
          <a:bodyPr/>
          <a:lstStyle/>
          <a:p>
            <a:pPr marL="0" indent="0">
              <a:buNone/>
            </a:pPr>
            <a:r>
              <a:rPr lang="en-GB" altLang="en-US" sz="2400"/>
              <a:t>A single-camera production uses just </a:t>
            </a:r>
            <a:r>
              <a:rPr lang="en-GB" altLang="en-US" sz="2400" b="1">
                <a:solidFill>
                  <a:schemeClr val="accent2"/>
                </a:solidFill>
              </a:rPr>
              <a:t>one camera</a:t>
            </a:r>
            <a:r>
              <a:rPr lang="en-GB" altLang="en-US" sz="2400"/>
              <a:t>. Each of the various shots and camera angles are taken with the </a:t>
            </a:r>
            <a:r>
              <a:rPr lang="en-GB" altLang="en-US" sz="2400">
                <a:solidFill>
                  <a:schemeClr val="tx1"/>
                </a:solidFill>
              </a:rPr>
              <a:t>same </a:t>
            </a:r>
            <a:r>
              <a:rPr lang="en-GB" altLang="en-US" sz="2400" b="1">
                <a:solidFill>
                  <a:schemeClr val="accent2"/>
                </a:solidFill>
              </a:rPr>
              <a:t>camera which is moved and reset </a:t>
            </a:r>
            <a:r>
              <a:rPr lang="en-GB" altLang="en-US" sz="2400"/>
              <a:t>to get each shot or new angle. The actors and actions are </a:t>
            </a:r>
            <a:r>
              <a:rPr lang="en-GB" altLang="en-US" sz="2400" b="1">
                <a:solidFill>
                  <a:schemeClr val="accent2"/>
                </a:solidFill>
              </a:rPr>
              <a:t>repeated</a:t>
            </a:r>
            <a:r>
              <a:rPr lang="en-GB" altLang="en-US" sz="2400"/>
              <a:t> the same each time to maintain </a:t>
            </a:r>
            <a:r>
              <a:rPr lang="en-GB" altLang="en-US" sz="2400" b="1">
                <a:solidFill>
                  <a:schemeClr val="accent2"/>
                </a:solidFill>
              </a:rPr>
              <a:t>continuity</a:t>
            </a:r>
            <a:r>
              <a:rPr lang="en-GB" altLang="en-US" sz="2400"/>
              <a:t>. </a:t>
            </a:r>
          </a:p>
        </p:txBody>
      </p:sp>
      <p:pic>
        <p:nvPicPr>
          <p:cNvPr id="13316" name="Picture 1">
            <a:extLst>
              <a:ext uri="{FF2B5EF4-FFF2-40B4-BE49-F238E27FC236}">
                <a16:creationId xmlns:a16="http://schemas.microsoft.com/office/drawing/2014/main" id="{3D70AE72-BC24-1F4A-B499-8B52CFB5EFE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 r="48612"/>
          <a:stretch/>
        </p:blipFill>
        <p:spPr bwMode="auto">
          <a:xfrm>
            <a:off x="3951288" y="3776663"/>
            <a:ext cx="430269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2">
            <a:extLst>
              <a:ext uri="{FF2B5EF4-FFF2-40B4-BE49-F238E27FC236}">
                <a16:creationId xmlns:a16="http://schemas.microsoft.com/office/drawing/2014/main" id="{B6F90CA8-0667-514E-9B0E-FA8EA43ABB6B}"/>
              </a:ext>
            </a:extLst>
          </p:cNvPr>
          <p:cNvSpPr>
            <a:spLocks noChangeArrowheads="1"/>
          </p:cNvSpPr>
          <p:nvPr/>
        </p:nvSpPr>
        <p:spPr bwMode="auto">
          <a:xfrm>
            <a:off x="5060950" y="5411788"/>
            <a:ext cx="869950" cy="749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318" name="Rectangle 6">
            <a:extLst>
              <a:ext uri="{FF2B5EF4-FFF2-40B4-BE49-F238E27FC236}">
                <a16:creationId xmlns:a16="http://schemas.microsoft.com/office/drawing/2014/main" id="{7F7A87AE-2952-7542-992B-AC4EB3E80F8B}"/>
              </a:ext>
            </a:extLst>
          </p:cNvPr>
          <p:cNvSpPr>
            <a:spLocks noChangeArrowheads="1"/>
          </p:cNvSpPr>
          <p:nvPr/>
        </p:nvSpPr>
        <p:spPr bwMode="auto">
          <a:xfrm>
            <a:off x="5946776" y="5411789"/>
            <a:ext cx="868363" cy="8016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3319" name="Rectangle 7">
            <a:extLst>
              <a:ext uri="{FF2B5EF4-FFF2-40B4-BE49-F238E27FC236}">
                <a16:creationId xmlns:a16="http://schemas.microsoft.com/office/drawing/2014/main" id="{0CE89582-D3AC-1948-A55F-6579C22059FB}"/>
              </a:ext>
            </a:extLst>
          </p:cNvPr>
          <p:cNvSpPr>
            <a:spLocks noChangeArrowheads="1"/>
          </p:cNvSpPr>
          <p:nvPr/>
        </p:nvSpPr>
        <p:spPr bwMode="auto">
          <a:xfrm>
            <a:off x="6740526" y="5076215"/>
            <a:ext cx="868363" cy="615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13320" name="Picture 3">
            <a:extLst>
              <a:ext uri="{FF2B5EF4-FFF2-40B4-BE49-F238E27FC236}">
                <a16:creationId xmlns:a16="http://schemas.microsoft.com/office/drawing/2014/main" id="{048EB026-C8F1-344E-8378-6130451440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2100" y="5373688"/>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35221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altLang="en-US" kern="0"/>
              <a:t>Defining a single camera production</a:t>
            </a:r>
            <a:br>
              <a:rPr lang="en-GB" altLang="en-US" kern="0"/>
            </a:br>
            <a:endParaRPr lang="en-GB"/>
          </a:p>
        </p:txBody>
      </p:sp>
      <p:sp>
        <p:nvSpPr>
          <p:cNvPr id="14338" name="Content Placeholder 2">
            <a:extLst>
              <a:ext uri="{FF2B5EF4-FFF2-40B4-BE49-F238E27FC236}">
                <a16:creationId xmlns:a16="http://schemas.microsoft.com/office/drawing/2014/main" id="{4121ABEF-5194-644B-A502-51280CFA0513}"/>
              </a:ext>
            </a:extLst>
          </p:cNvPr>
          <p:cNvSpPr>
            <a:spLocks noGrp="1" noChangeArrowheads="1"/>
          </p:cNvSpPr>
          <p:nvPr>
            <p:ph idx="1"/>
          </p:nvPr>
        </p:nvSpPr>
        <p:spPr/>
        <p:txBody>
          <a:bodyPr/>
          <a:lstStyle/>
          <a:p>
            <a:pPr marL="0" indent="0">
              <a:buNone/>
            </a:pPr>
            <a:r>
              <a:rPr lang="en-GB" altLang="en-US" sz="2400"/>
              <a:t>A single-camera production uses just </a:t>
            </a:r>
            <a:r>
              <a:rPr lang="en-GB" altLang="en-US" sz="2400" b="1">
                <a:solidFill>
                  <a:schemeClr val="accent2"/>
                </a:solidFill>
              </a:rPr>
              <a:t>one camera</a:t>
            </a:r>
            <a:r>
              <a:rPr lang="en-GB" altLang="en-US" sz="2400"/>
              <a:t>. Each of the various shots and camera angles are taken with the </a:t>
            </a:r>
            <a:r>
              <a:rPr lang="en-GB" altLang="en-US" sz="2400">
                <a:solidFill>
                  <a:schemeClr val="tx1"/>
                </a:solidFill>
              </a:rPr>
              <a:t>same </a:t>
            </a:r>
            <a:r>
              <a:rPr lang="en-GB" altLang="en-US" sz="2400" b="1">
                <a:solidFill>
                  <a:schemeClr val="accent2"/>
                </a:solidFill>
              </a:rPr>
              <a:t>camera which is moved and reset </a:t>
            </a:r>
            <a:r>
              <a:rPr lang="en-GB" altLang="en-US" sz="2400"/>
              <a:t>to get each shot or new angle. The actors and actions are </a:t>
            </a:r>
            <a:r>
              <a:rPr lang="en-GB" altLang="en-US" sz="2400" b="1">
                <a:solidFill>
                  <a:schemeClr val="accent2"/>
                </a:solidFill>
              </a:rPr>
              <a:t>repeated</a:t>
            </a:r>
            <a:r>
              <a:rPr lang="en-GB" altLang="en-US" sz="2400"/>
              <a:t> the same each time to maintain </a:t>
            </a:r>
            <a:r>
              <a:rPr lang="en-GB" altLang="en-US" sz="2400" b="1">
                <a:solidFill>
                  <a:schemeClr val="accent2"/>
                </a:solidFill>
              </a:rPr>
              <a:t>continuity</a:t>
            </a:r>
            <a:r>
              <a:rPr lang="en-GB" altLang="en-US" sz="2400"/>
              <a:t>. </a:t>
            </a:r>
          </a:p>
        </p:txBody>
      </p:sp>
      <p:pic>
        <p:nvPicPr>
          <p:cNvPr id="14340" name="Picture 1">
            <a:extLst>
              <a:ext uri="{FF2B5EF4-FFF2-40B4-BE49-F238E27FC236}">
                <a16:creationId xmlns:a16="http://schemas.microsoft.com/office/drawing/2014/main" id="{72F2BD6E-3F20-664C-8591-3AF565543B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48746"/>
          <a:stretch>
            <a:fillRect/>
          </a:stretch>
        </p:blipFill>
        <p:spPr bwMode="auto">
          <a:xfrm>
            <a:off x="3951288" y="3776663"/>
            <a:ext cx="4291012"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Rectangle 2">
            <a:extLst>
              <a:ext uri="{FF2B5EF4-FFF2-40B4-BE49-F238E27FC236}">
                <a16:creationId xmlns:a16="http://schemas.microsoft.com/office/drawing/2014/main" id="{E28FF8E0-2DF5-E24A-B78B-AD8725E9A313}"/>
              </a:ext>
            </a:extLst>
          </p:cNvPr>
          <p:cNvSpPr>
            <a:spLocks noChangeArrowheads="1"/>
          </p:cNvSpPr>
          <p:nvPr/>
        </p:nvSpPr>
        <p:spPr bwMode="auto">
          <a:xfrm>
            <a:off x="5060950" y="5411788"/>
            <a:ext cx="869950" cy="74930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342" name="Rectangle 6">
            <a:extLst>
              <a:ext uri="{FF2B5EF4-FFF2-40B4-BE49-F238E27FC236}">
                <a16:creationId xmlns:a16="http://schemas.microsoft.com/office/drawing/2014/main" id="{C041C6C1-E113-1C46-9E3A-E2782B78CF55}"/>
              </a:ext>
            </a:extLst>
          </p:cNvPr>
          <p:cNvSpPr>
            <a:spLocks noChangeArrowheads="1"/>
          </p:cNvSpPr>
          <p:nvPr/>
        </p:nvSpPr>
        <p:spPr bwMode="auto">
          <a:xfrm>
            <a:off x="5946776" y="5411789"/>
            <a:ext cx="868363" cy="801687"/>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sp>
        <p:nvSpPr>
          <p:cNvPr id="14343" name="Rectangle 8">
            <a:extLst>
              <a:ext uri="{FF2B5EF4-FFF2-40B4-BE49-F238E27FC236}">
                <a16:creationId xmlns:a16="http://schemas.microsoft.com/office/drawing/2014/main" id="{B0D4EDA9-03C5-F747-8E9C-D6840488EF72}"/>
              </a:ext>
            </a:extLst>
          </p:cNvPr>
          <p:cNvSpPr>
            <a:spLocks noChangeArrowheads="1"/>
          </p:cNvSpPr>
          <p:nvPr/>
        </p:nvSpPr>
        <p:spPr bwMode="auto">
          <a:xfrm>
            <a:off x="4252913" y="5062919"/>
            <a:ext cx="868362" cy="615950"/>
          </a:xfrm>
          <a:prstGeom prst="rect">
            <a:avLst/>
          </a:prstGeom>
          <a:solidFill>
            <a:schemeClr val="bg1"/>
          </a:solidFill>
          <a:ln>
            <a:noFill/>
          </a:ln>
          <a:extLst>
            <a:ext uri="{91240B29-F687-4F45-9708-019B960494DF}">
              <a14:hiddenLine xmlns:a14="http://schemas.microsoft.com/office/drawing/2010/main" w="9525" algn="ctr">
                <a:solidFill>
                  <a:srgbClr val="000000"/>
                </a:solidFill>
                <a:round/>
                <a:headEnd/>
                <a:tailEnd/>
              </a14:hiddenLine>
            </a:ext>
          </a:extLst>
        </p:spPr>
        <p:txBody>
          <a:bodyPr wrap="none" lIns="90000" tIns="46800" rIns="90000" bIns="46800" anchor="ctr"/>
          <a:lstStyle>
            <a:lvl1pPr>
              <a:defRPr sz="2000">
                <a:solidFill>
                  <a:schemeClr val="tx1"/>
                </a:solidFill>
                <a:latin typeface="Arial" panose="020B0604020202020204" pitchFamily="34" charset="0"/>
                <a:cs typeface="Arial" panose="020B0604020202020204" pitchFamily="34" charset="0"/>
              </a:defRPr>
            </a:lvl1pPr>
            <a:lvl2pPr marL="742950" indent="-285750">
              <a:defRPr sz="2000">
                <a:solidFill>
                  <a:schemeClr val="tx1"/>
                </a:solidFill>
                <a:latin typeface="Arial" panose="020B0604020202020204" pitchFamily="34" charset="0"/>
                <a:cs typeface="Arial" panose="020B0604020202020204" pitchFamily="34" charset="0"/>
              </a:defRPr>
            </a:lvl2pPr>
            <a:lvl3pPr marL="1143000" indent="-228600">
              <a:defRPr sz="2000">
                <a:solidFill>
                  <a:schemeClr val="tx1"/>
                </a:solidFill>
                <a:latin typeface="Arial" panose="020B0604020202020204" pitchFamily="34" charset="0"/>
                <a:cs typeface="Arial" panose="020B0604020202020204" pitchFamily="34" charset="0"/>
              </a:defRPr>
            </a:lvl3pPr>
            <a:lvl4pPr marL="1600200" indent="-228600">
              <a:defRPr sz="2000">
                <a:solidFill>
                  <a:schemeClr val="tx1"/>
                </a:solidFill>
                <a:latin typeface="Arial" panose="020B0604020202020204" pitchFamily="34" charset="0"/>
                <a:cs typeface="Arial" panose="020B0604020202020204" pitchFamily="34" charset="0"/>
              </a:defRPr>
            </a:lvl4pPr>
            <a:lvl5pPr marL="2057400" indent="-22860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endParaRPr lang="en-GB" altLang="en-US"/>
          </a:p>
        </p:txBody>
      </p:sp>
      <p:pic>
        <p:nvPicPr>
          <p:cNvPr id="14344" name="Picture 3">
            <a:extLst>
              <a:ext uri="{FF2B5EF4-FFF2-40B4-BE49-F238E27FC236}">
                <a16:creationId xmlns:a16="http://schemas.microsoft.com/office/drawing/2014/main" id="{D2F1CE35-2471-B945-824C-B57F357ED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563" y="5334000"/>
            <a:ext cx="330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2219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stretch>
            <a:fillRect/>
          </a:stretch>
        </p:blipFill>
        <p:spPr>
          <a:xfrm>
            <a:off x="112935" y="1925933"/>
            <a:ext cx="5818692" cy="2603864"/>
          </a:xfrm>
          <a:prstGeom prst="rect">
            <a:avLst/>
          </a:prstGeom>
        </p:spPr>
      </p:pic>
      <p:sp>
        <p:nvSpPr>
          <p:cNvPr id="3" name="Content Placeholder 2"/>
          <p:cNvSpPr>
            <a:spLocks noGrp="1"/>
          </p:cNvSpPr>
          <p:nvPr>
            <p:ph idx="4294967295"/>
          </p:nvPr>
        </p:nvSpPr>
        <p:spPr>
          <a:xfrm>
            <a:off x="6035041" y="866726"/>
            <a:ext cx="5636455" cy="5520006"/>
          </a:xfrm>
        </p:spPr>
        <p:txBody>
          <a:bodyPr>
            <a:normAutofit/>
          </a:bodyPr>
          <a:lstStyle/>
          <a:p>
            <a:pPr marL="0" indent="0">
              <a:lnSpc>
                <a:spcPct val="120000"/>
              </a:lnSpc>
              <a:buFont typeface="Wingdings" charset="2"/>
              <a:buNone/>
            </a:pPr>
            <a:r>
              <a:rPr lang="en-GB" altLang="en-US" sz="2400"/>
              <a:t>The </a:t>
            </a:r>
            <a:r>
              <a:rPr lang="en-GB" altLang="en-US" sz="2400" b="1"/>
              <a:t>wide shot </a:t>
            </a:r>
            <a:r>
              <a:rPr lang="en-GB" altLang="en-US" sz="2400"/>
              <a:t>shows the full scene or area of action. This shot is useful to show viewers the overall geography of the scene and for bridging jumps in continuity during editing. </a:t>
            </a:r>
          </a:p>
          <a:p>
            <a:pPr marL="0" indent="0">
              <a:lnSpc>
                <a:spcPct val="120000"/>
              </a:lnSpc>
              <a:buFont typeface="Wingdings" charset="2"/>
              <a:buNone/>
            </a:pPr>
            <a:endParaRPr lang="en-GB" altLang="en-US" sz="2400"/>
          </a:p>
          <a:p>
            <a:pPr marL="0" indent="0">
              <a:lnSpc>
                <a:spcPct val="120000"/>
              </a:lnSpc>
              <a:buFont typeface="Wingdings" charset="2"/>
              <a:buNone/>
            </a:pPr>
            <a:r>
              <a:rPr lang="en-GB" altLang="en-US" sz="2400"/>
              <a:t>Show major changes in the scene's basic elements. In film production many directors start out by shooting a scene, beginning to end, from the </a:t>
            </a:r>
            <a:r>
              <a:rPr lang="en-GB" altLang="en-US" sz="2400" b="1"/>
              <a:t>MASTER SHOT</a:t>
            </a:r>
            <a:r>
              <a:rPr lang="en-GB" altLang="en-US" sz="2400"/>
              <a:t> perspective</a:t>
            </a:r>
            <a:r>
              <a:rPr lang="en-GB" altLang="en-US" sz="2000"/>
              <a:t>.</a:t>
            </a:r>
          </a:p>
        </p:txBody>
      </p:sp>
    </p:spTree>
    <p:extLst>
      <p:ext uri="{BB962C8B-B14F-4D97-AF65-F5344CB8AC3E}">
        <p14:creationId xmlns:p14="http://schemas.microsoft.com/office/powerpoint/2010/main" val="385942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8158" r="950" b="1"/>
          <a:stretch/>
        </p:blipFill>
        <p:spPr>
          <a:xfrm>
            <a:off x="960120" y="3589868"/>
            <a:ext cx="3707652" cy="2294537"/>
          </a:xfrm>
          <a:prstGeom prst="rect">
            <a:avLst/>
          </a:prstGeom>
          <a:ln w="31750" cap="sq">
            <a:solidFill>
              <a:srgbClr val="FFFFFF"/>
            </a:solidFill>
            <a:miter lim="800000"/>
          </a:ln>
        </p:spPr>
      </p:pic>
      <p:sp>
        <p:nvSpPr>
          <p:cNvPr id="3" name="Content Placeholder 2"/>
          <p:cNvSpPr>
            <a:spLocks noGrp="1"/>
          </p:cNvSpPr>
          <p:nvPr>
            <p:ph idx="1"/>
          </p:nvPr>
        </p:nvSpPr>
        <p:spPr>
          <a:xfrm>
            <a:off x="6321251" y="2214993"/>
            <a:ext cx="4990449" cy="3032256"/>
          </a:xfrm>
        </p:spPr>
        <p:txBody>
          <a:bodyPr>
            <a:normAutofit/>
          </a:bodyPr>
          <a:lstStyle/>
          <a:p>
            <a:pPr marL="0" indent="0">
              <a:buNone/>
            </a:pPr>
            <a:r>
              <a:rPr lang="en-GB" sz="2600"/>
              <a:t>However you do it, the series of setups associated with a scene is commonly referred to as </a:t>
            </a:r>
            <a:r>
              <a:rPr lang="en-GB" sz="2600" b="1"/>
              <a:t>COVERAGE</a:t>
            </a:r>
            <a:r>
              <a:rPr lang="en-GB" sz="2600"/>
              <a:t>. A handy tip to save yourself in the edit is to ensure you shot a series of </a:t>
            </a:r>
            <a:r>
              <a:rPr lang="en-GB" sz="2600" b="1"/>
              <a:t>CUTAWAYS</a:t>
            </a:r>
            <a:r>
              <a:rPr lang="en-GB" sz="2600"/>
              <a:t>.</a:t>
            </a:r>
          </a:p>
          <a:p>
            <a:endParaRPr lang="en-US"/>
          </a:p>
        </p:txBody>
      </p:sp>
      <p:pic>
        <p:nvPicPr>
          <p:cNvPr id="2" name="Picture 1"/>
          <p:cNvPicPr>
            <a:picLocks noChangeAspect="1"/>
          </p:cNvPicPr>
          <p:nvPr/>
        </p:nvPicPr>
        <p:blipFill>
          <a:blip r:embed="rId3"/>
          <a:stretch>
            <a:fillRect/>
          </a:stretch>
        </p:blipFill>
        <p:spPr>
          <a:xfrm>
            <a:off x="960120" y="708406"/>
            <a:ext cx="3707652" cy="2467274"/>
          </a:xfrm>
          <a:prstGeom prst="rect">
            <a:avLst/>
          </a:prstGeom>
        </p:spPr>
      </p:pic>
      <p:sp>
        <p:nvSpPr>
          <p:cNvPr id="6" name="TextBox 5"/>
          <p:cNvSpPr txBox="1"/>
          <p:nvPr/>
        </p:nvSpPr>
        <p:spPr>
          <a:xfrm>
            <a:off x="960120" y="3175680"/>
            <a:ext cx="2714625" cy="369332"/>
          </a:xfrm>
          <a:prstGeom prst="rect">
            <a:avLst/>
          </a:prstGeom>
          <a:noFill/>
        </p:spPr>
        <p:txBody>
          <a:bodyPr wrap="square" rtlCol="0">
            <a:spAutoFit/>
          </a:bodyPr>
          <a:lstStyle/>
          <a:p>
            <a:r>
              <a:rPr lang="en-US"/>
              <a:t>Master Shot</a:t>
            </a:r>
          </a:p>
        </p:txBody>
      </p:sp>
      <p:sp>
        <p:nvSpPr>
          <p:cNvPr id="7" name="TextBox 6"/>
          <p:cNvSpPr txBox="1"/>
          <p:nvPr/>
        </p:nvSpPr>
        <p:spPr>
          <a:xfrm>
            <a:off x="960120" y="5884405"/>
            <a:ext cx="2500313" cy="369332"/>
          </a:xfrm>
          <a:prstGeom prst="rect">
            <a:avLst/>
          </a:prstGeom>
          <a:noFill/>
        </p:spPr>
        <p:txBody>
          <a:bodyPr wrap="square" rtlCol="0">
            <a:spAutoFit/>
          </a:bodyPr>
          <a:lstStyle/>
          <a:p>
            <a:r>
              <a:rPr lang="en-US"/>
              <a:t>Cutaway</a:t>
            </a:r>
          </a:p>
        </p:txBody>
      </p:sp>
    </p:spTree>
    <p:extLst>
      <p:ext uri="{BB962C8B-B14F-4D97-AF65-F5344CB8AC3E}">
        <p14:creationId xmlns:p14="http://schemas.microsoft.com/office/powerpoint/2010/main" val="4170922745"/>
      </p:ext>
    </p:extLst>
  </p:cSld>
  <p:clrMapOvr>
    <a:masterClrMapping/>
  </p:clrMapOvr>
</p:sld>
</file>

<file path=ppt/theme/theme1.xml><?xml version="1.0" encoding="utf-8"?>
<a:theme xmlns:a="http://schemas.openxmlformats.org/drawingml/2006/main" name="Parcel">
  <a:themeElements>
    <a:clrScheme name="Custom 33">
      <a:dk1>
        <a:sysClr val="windowText" lastClr="000000"/>
      </a:dk1>
      <a:lt1>
        <a:sysClr val="window" lastClr="FFFFFF"/>
      </a:lt1>
      <a:dk2>
        <a:srgbClr val="17406D"/>
      </a:dk2>
      <a:lt2>
        <a:srgbClr val="DBEFF9"/>
      </a:lt2>
      <a:accent1>
        <a:srgbClr val="089CA2"/>
      </a:accent1>
      <a:accent2>
        <a:srgbClr val="089CA2"/>
      </a:accent2>
      <a:accent3>
        <a:srgbClr val="0BD0D9"/>
      </a:accent3>
      <a:accent4>
        <a:srgbClr val="10CF9B"/>
      </a:accent4>
      <a:accent5>
        <a:srgbClr val="7CCA62"/>
      </a:accent5>
      <a:accent6>
        <a:srgbClr val="A5C249"/>
      </a:accent6>
      <a:hlink>
        <a:srgbClr val="17406D"/>
      </a:hlink>
      <a:folHlink>
        <a:srgbClr val="85DFD0"/>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3618</Words>
  <Application>Microsoft Office PowerPoint</Application>
  <PresentationFormat>Widescreen</PresentationFormat>
  <Paragraphs>544</Paragraphs>
  <Slides>47</Slides>
  <Notes>3</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47</vt:i4>
      </vt:variant>
    </vt:vector>
  </HeadingPairs>
  <TitlesOfParts>
    <vt:vector size="56" baseType="lpstr">
      <vt:lpstr>MS Mincho</vt:lpstr>
      <vt:lpstr>Arial</vt:lpstr>
      <vt:lpstr>Calibri</vt:lpstr>
      <vt:lpstr>Gill Sans MT</vt:lpstr>
      <vt:lpstr>Helvetica</vt:lpstr>
      <vt:lpstr>Tahoma</vt:lpstr>
      <vt:lpstr>Verdana</vt:lpstr>
      <vt:lpstr>Wingdings</vt:lpstr>
      <vt:lpstr>Parcel</vt:lpstr>
      <vt:lpstr>Unit 20:  Single camera techniques</vt:lpstr>
      <vt:lpstr>Single Camera Production Options</vt:lpstr>
      <vt:lpstr>PowerPoint Presentation</vt:lpstr>
      <vt:lpstr>Defining a single camera production </vt:lpstr>
      <vt:lpstr>Defining a single camera production </vt:lpstr>
      <vt:lpstr>Defining a single camera production </vt:lpstr>
      <vt:lpstr>Defining a single camera production </vt:lpstr>
      <vt:lpstr>PowerPoint Presentation</vt:lpstr>
      <vt:lpstr>PowerPoint Presentation</vt:lpstr>
      <vt:lpstr>PowerPoint Presentation</vt:lpstr>
      <vt:lpstr>Grading Criteria</vt:lpstr>
      <vt:lpstr>Learning Aim A: Platforms and Advantages</vt:lpstr>
      <vt:lpstr>UNIT 20 LA A TASK: PLATFORMS AND ADVANTAGES</vt:lpstr>
      <vt:lpstr>PLATFORMS AND ADVANTAGES: Analysis </vt:lpstr>
      <vt:lpstr>PLATFORMS AND ADVANTAGES: Class Analysis </vt:lpstr>
      <vt:lpstr>PLATFORMS AND ADVANTAGES: Tips </vt:lpstr>
      <vt:lpstr>UNIT 20 LA A TASK: PLATFORMS AND ADVANTAGES</vt:lpstr>
      <vt:lpstr>List of Single Camera Productions</vt:lpstr>
      <vt:lpstr>PowerPoint Presentation</vt:lpstr>
      <vt:lpstr>PowerPoint Presentation</vt:lpstr>
      <vt:lpstr>PowerPoint Presentation</vt:lpstr>
      <vt:lpstr>Unit 20: Learning Aim A Platforms and Advantages </vt:lpstr>
      <vt:lpstr>PowerPoint Presentation</vt:lpstr>
      <vt:lpstr>PLATFORMS AND ADVANTAGES: Tips </vt:lpstr>
      <vt:lpstr>PLATFORMS AND ADVANTAGES: Tips </vt:lpstr>
      <vt:lpstr>PowerPoint Presentation</vt:lpstr>
      <vt:lpstr>PowerPoint Presentation</vt:lpstr>
      <vt:lpstr>LA A: Platforms and Advantages Due Friday 31st January </vt:lpstr>
      <vt:lpstr>PowerPoint Presentation</vt:lpstr>
      <vt:lpstr>edublogs</vt:lpstr>
      <vt:lpstr>UNIT 20: SINGLE CAMERA PRODUCTION</vt:lpstr>
      <vt:lpstr>PowerPoint Presentation</vt:lpstr>
      <vt:lpstr>PowerPoint Presentation</vt:lpstr>
      <vt:lpstr>Grading Criteria</vt:lpstr>
      <vt:lpstr>PowerPoint Presentation</vt:lpstr>
      <vt:lpstr>Grading Criteria</vt:lpstr>
      <vt:lpstr>Visual Shot Type Report Scenario:   You have been commissioned by Studio7 to produce a pilot for a new police drama  In teams of 4, you must take still images demonstrating single camera techniques. You’ll need to consider cinematography and you may wish to prepare props to help you.  Individually you will analyse the shots and techniques used. </vt:lpstr>
      <vt:lpstr>UNIT 20 LA A TASK: Visual Shot Type Report</vt:lpstr>
      <vt:lpstr>PowerPoint Presentation</vt:lpstr>
      <vt:lpstr>Visual Shot Type Report Scenario:   You have been commissioned by Studio7 to produce a pilot for a new police drama  In teams of 4, decide upon: Plot Cinematography  Mise-en-scene  Individually you will analyse the shots and techniques used. </vt:lpstr>
      <vt:lpstr>How to write your Visual Shot Type Report</vt:lpstr>
      <vt:lpstr>How to write your Visual Shot Type Report</vt:lpstr>
      <vt:lpstr>PowerPoint Presentation</vt:lpstr>
      <vt:lpstr>PowerPoint Presentation</vt:lpstr>
      <vt:lpstr>UNIT 20 LA A TASK: Visual Shot Type Report:  24th February</vt:lpstr>
      <vt:lpstr>UNIT LA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Karina L. Free</dc:creator>
  <cp:lastModifiedBy>Matt Toogood</cp:lastModifiedBy>
  <cp:revision>6</cp:revision>
  <dcterms:created xsi:type="dcterms:W3CDTF">2021-01-04T13:41:35Z</dcterms:created>
  <dcterms:modified xsi:type="dcterms:W3CDTF">2023-01-18T11:54:00Z</dcterms:modified>
</cp:coreProperties>
</file>