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60" r:id="rId5"/>
    <p:sldId id="266" r:id="rId6"/>
    <p:sldId id="258" r:id="rId7"/>
    <p:sldId id="261" r:id="rId8"/>
    <p:sldId id="262" r:id="rId9"/>
    <p:sldId id="264" r:id="rId10"/>
    <p:sldId id="263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8" d="100"/>
          <a:sy n="128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9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7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3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4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07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6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3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2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BFD5D-323D-A646-954B-7D59F3ADA351}" type="datetimeFigureOut">
              <a:rPr lang="en-US" smtClean="0"/>
              <a:t>12/01/16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58DD2-2D79-2B41-BD28-879C24CBD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2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Kommunistische_Partei_der_Sowjetunion" TargetMode="External"/><Relationship Id="rId4" Type="http://schemas.openxmlformats.org/officeDocument/2006/relationships/hyperlink" Target="https://de.wikipedia.org/wiki/Staatspr%C3%A4sident" TargetMode="External"/><Relationship Id="rId5" Type="http://schemas.openxmlformats.org/officeDocument/2006/relationships/hyperlink" Target="https://de.wikipedia.org/wiki/Sowjetunion" TargetMode="External"/><Relationship Id="rId6" Type="http://schemas.openxmlformats.org/officeDocument/2006/relationships/hyperlink" Target="https://de.wikipedia.org/wiki/Glasnost" TargetMode="External"/><Relationship Id="rId7" Type="http://schemas.openxmlformats.org/officeDocument/2006/relationships/hyperlink" Target="https://de.wikipedia.org/wiki/Perestroika" TargetMode="External"/><Relationship Id="rId8" Type="http://schemas.openxmlformats.org/officeDocument/2006/relationships/hyperlink" Target="https://de.wikipedia.org/wiki/Kalter_Krieg" TargetMode="External"/><Relationship Id="rId9" Type="http://schemas.openxmlformats.org/officeDocument/2006/relationships/hyperlink" Target="https://de.wikipedia.org/wiki/Friedensnobelpreis" TargetMode="Externa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e.wikipedia.org/wiki/Zentralkomite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Kanada" TargetMode="External"/><Relationship Id="rId4" Type="http://schemas.openxmlformats.org/officeDocument/2006/relationships/hyperlink" Target="https://de.wikipedia.org/wiki/Pierre_Trudeau" TargetMode="External"/><Relationship Id="rId5" Type="http://schemas.openxmlformats.org/officeDocument/2006/relationships/hyperlink" Target="https://de.wikipedia.org/wiki/Vereinigtes_K%C3%B6nigreich" TargetMode="External"/><Relationship Id="rId6" Type="http://schemas.openxmlformats.org/officeDocument/2006/relationships/hyperlink" Target="https://de.wikipedia.org/wiki/Margaret_Thatcher" TargetMode="External"/><Relationship Id="rId7" Type="http://schemas.openxmlformats.org/officeDocument/2006/relationships/hyperlink" Target="https://de.wikipedia.org/wiki/Ronald_Reaga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wikipedia.org/wiki/Deutschlan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Sowjetunion" TargetMode="External"/><Relationship Id="rId4" Type="http://schemas.openxmlformats.org/officeDocument/2006/relationships/hyperlink" Target="https://de.wikipedia.org/wiki/Glasnost" TargetMode="External"/><Relationship Id="rId5" Type="http://schemas.openxmlformats.org/officeDocument/2006/relationships/hyperlink" Target="https://de.wikipedia.org/wiki/Perestroika" TargetMode="External"/><Relationship Id="rId6" Type="http://schemas.openxmlformats.org/officeDocument/2006/relationships/hyperlink" Target="https://de.wikipedia.org/wiki/Josef_Stalin" TargetMode="External"/><Relationship Id="rId7" Type="http://schemas.openxmlformats.org/officeDocument/2006/relationships/hyperlink" Target="https://de.wikipedia.org/wiki/Zweiter_Weltkrie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wikipedia.org/wiki/Kommunistische_Partei_der_Sowjetunion%23Parteitage" TargetMode="Externa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hyperlink" Target="https://de.wikipedia.org/wiki/Sozialismus" TargetMode="External"/><Relationship Id="rId12" Type="http://schemas.openxmlformats.org/officeDocument/2006/relationships/hyperlink" Target="https://de.wikipedia.org/wiki/Marktwirtschaft" TargetMode="Externa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wikipedia.org/wiki/Politik" TargetMode="External"/><Relationship Id="rId3" Type="http://schemas.openxmlformats.org/officeDocument/2006/relationships/hyperlink" Target="https://de.wikipedia.org/wiki/Wirtschaft" TargetMode="External"/><Relationship Id="rId4" Type="http://schemas.openxmlformats.org/officeDocument/2006/relationships/hyperlink" Target="https://de.wikipedia.org/wiki/Sowjetunion" TargetMode="External"/><Relationship Id="rId5" Type="http://schemas.openxmlformats.org/officeDocument/2006/relationships/hyperlink" Target="https://de.wikipedia.org/wiki/Einheitspartei" TargetMode="External"/><Relationship Id="rId6" Type="http://schemas.openxmlformats.org/officeDocument/2006/relationships/hyperlink" Target="https://de.wikipedia.org/wiki/Kommunistische_Partei_der_Sowjetunion" TargetMode="External"/><Relationship Id="rId7" Type="http://schemas.openxmlformats.org/officeDocument/2006/relationships/hyperlink" Target="https://de.wikipedia.org/wiki/Meinungsfreiheit" TargetMode="External"/><Relationship Id="rId8" Type="http://schemas.openxmlformats.org/officeDocument/2006/relationships/hyperlink" Target="https://de.wikipedia.org/wiki/Pressefreiheit" TargetMode="External"/><Relationship Id="rId9" Type="http://schemas.openxmlformats.org/officeDocument/2006/relationships/hyperlink" Target="https://de.wikipedia.org/wiki/Demokratie" TargetMode="External"/><Relationship Id="rId10" Type="http://schemas.openxmlformats.org/officeDocument/2006/relationships/hyperlink" Target="https://de.wikipedia.org/wiki/Zentralverwaltungswirtschaft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wikipedia.org/wiki/UN-Generalversammlung" TargetMode="External"/><Relationship Id="rId3" Type="http://schemas.openxmlformats.org/officeDocument/2006/relationships/hyperlink" Target="https://de.wikipedia.org/wiki/Abr%C3%BCstu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Warschauer_Pakt" TargetMode="External"/><Relationship Id="rId4" Type="http://schemas.openxmlformats.org/officeDocument/2006/relationships/hyperlink" Target="https://de.wikipedia.org/wiki/Kalter_Krieg" TargetMode="External"/><Relationship Id="rId5" Type="http://schemas.openxmlformats.org/officeDocument/2006/relationships/hyperlink" Target="https://de.wikipedia.org/wiki/Deutsche_Wiedervereinigung" TargetMode="External"/><Relationship Id="rId6" Type="http://schemas.openxmlformats.org/officeDocument/2006/relationships/hyperlink" Target="https://de.wikipedia.org/wiki/Helmut_Kohl" TargetMode="External"/><Relationship Id="rId7" Type="http://schemas.openxmlformats.org/officeDocument/2006/relationships/hyperlink" Target="https://de.wikipedia.org/wiki/George_H._W._Bush" TargetMode="External"/><Relationship Id="rId8" Type="http://schemas.openxmlformats.org/officeDocument/2006/relationships/hyperlink" Target="https://de.wikipedia.org/wiki/Fran%C3%A7ois_Mitterrand" TargetMode="External"/><Relationship Id="rId9" Type="http://schemas.openxmlformats.org/officeDocument/2006/relationships/hyperlink" Target="https://de.wikipedia.org/wiki/Friedensnobelprei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.wikipedia.org/wiki/Breschnew-Doktri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‘</a:t>
            </a:r>
            <a:r>
              <a:rPr lang="en-US" dirty="0" err="1" smtClean="0">
                <a:solidFill>
                  <a:srgbClr val="0000FF"/>
                </a:solidFill>
              </a:rPr>
              <a:t>Gorbi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hilf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uns</a:t>
            </a:r>
            <a:r>
              <a:rPr lang="en-US" dirty="0" smtClean="0">
                <a:solidFill>
                  <a:srgbClr val="0000FF"/>
                </a:solidFill>
              </a:rPr>
              <a:t>!’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dirty="0" smtClean="0"/>
              <a:t>Er war von März 1985 bis August 1991 Generalsekretär des </a:t>
            </a:r>
            <a:r>
              <a:rPr lang="de-DE" dirty="0" smtClean="0">
                <a:hlinkClick r:id="rId2" tooltip="Zentralkomitee"/>
              </a:rPr>
              <a:t>Zentralkomitees</a:t>
            </a:r>
            <a:r>
              <a:rPr lang="de-DE" dirty="0" smtClean="0"/>
              <a:t> der </a:t>
            </a:r>
            <a:r>
              <a:rPr lang="de-DE" dirty="0" smtClean="0">
                <a:hlinkClick r:id="rId3" tooltip="Kommunistische Partei der Sowjetunion"/>
              </a:rPr>
              <a:t>Kommunistischen Partei der Sowjetunion</a:t>
            </a:r>
            <a:r>
              <a:rPr lang="de-DE" dirty="0" smtClean="0"/>
              <a:t> (KPdSU) und von März 1990 bis Dezember 1991 </a:t>
            </a:r>
            <a:r>
              <a:rPr lang="de-DE" dirty="0" smtClean="0">
                <a:hlinkClick r:id="rId4" tooltip="Staatspräsident"/>
              </a:rPr>
              <a:t>Staatspräsident</a:t>
            </a:r>
            <a:r>
              <a:rPr lang="de-DE" dirty="0" smtClean="0"/>
              <a:t> der </a:t>
            </a:r>
            <a:r>
              <a:rPr lang="de-DE" dirty="0" smtClean="0">
                <a:hlinkClick r:id="rId5" tooltip="Sowjetunion"/>
              </a:rPr>
              <a:t>Sowjetunion</a:t>
            </a:r>
            <a:r>
              <a:rPr lang="de-DE" dirty="0" smtClean="0"/>
              <a:t>. Durch seine Politik der </a:t>
            </a:r>
            <a:r>
              <a:rPr lang="de-DE" dirty="0" smtClean="0">
                <a:hlinkClick r:id="rId6" tooltip="Glasnost"/>
              </a:rPr>
              <a:t>Glasnost</a:t>
            </a:r>
            <a:r>
              <a:rPr lang="de-DE" dirty="0" smtClean="0"/>
              <a:t> (Offenheit) und der </a:t>
            </a:r>
            <a:r>
              <a:rPr lang="de-DE" dirty="0" smtClean="0">
                <a:hlinkClick r:id="rId7" tooltip="Perestroika"/>
              </a:rPr>
              <a:t>Perestroika</a:t>
            </a:r>
            <a:r>
              <a:rPr lang="de-DE" dirty="0" smtClean="0"/>
              <a:t> (Umbau) leitete er das Ende des </a:t>
            </a:r>
            <a:r>
              <a:rPr lang="de-DE" dirty="0" smtClean="0">
                <a:hlinkClick r:id="rId8" tooltip="Kalter Krieg"/>
              </a:rPr>
              <a:t>Kalten Krieges</a:t>
            </a:r>
            <a:r>
              <a:rPr lang="de-DE" dirty="0" smtClean="0"/>
              <a:t> ein. Er erhielt </a:t>
            </a:r>
            <a:r>
              <a:rPr lang="de-DE" dirty="0" smtClean="0">
                <a:solidFill>
                  <a:srgbClr val="FF0000"/>
                </a:solidFill>
              </a:rPr>
              <a:t>1990</a:t>
            </a:r>
            <a:r>
              <a:rPr lang="de-DE" dirty="0" smtClean="0"/>
              <a:t> den </a:t>
            </a:r>
            <a:r>
              <a:rPr lang="de-DE" dirty="0" smtClean="0">
                <a:hlinkClick r:id="rId9" tooltip="Friedensnobelpreis"/>
              </a:rPr>
              <a:t>Friedensnobelpreis</a:t>
            </a:r>
            <a:r>
              <a:rPr lang="de-DE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3907" y="274515"/>
            <a:ext cx="2135386" cy="316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Berliner Mauer am 3. Oktober 1990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479" b="64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8476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AQA  Unit 3  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Wählen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Persönlichkeit</a:t>
            </a:r>
            <a:r>
              <a:rPr lang="en-US" dirty="0" smtClean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von </a:t>
            </a:r>
            <a:r>
              <a:rPr lang="en-US" dirty="0" err="1" smtClean="0"/>
              <a:t>Ihnen</a:t>
            </a:r>
            <a:r>
              <a:rPr lang="en-US" dirty="0" smtClean="0"/>
              <a:t> </a:t>
            </a:r>
            <a:r>
              <a:rPr lang="en-US" dirty="0" err="1" smtClean="0"/>
              <a:t>gewählten</a:t>
            </a:r>
            <a:r>
              <a:rPr lang="en-US" dirty="0" smtClean="0"/>
              <a:t> </a:t>
            </a:r>
            <a:r>
              <a:rPr lang="en-US" dirty="0" err="1" smtClean="0"/>
              <a:t>Zeitraum</a:t>
            </a:r>
            <a:r>
              <a:rPr lang="en-US" dirty="0" smtClean="0"/>
              <a:t> und </a:t>
            </a:r>
            <a:r>
              <a:rPr lang="en-US" dirty="0" err="1" smtClean="0"/>
              <a:t>bewerten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ie</a:t>
            </a:r>
            <a:r>
              <a:rPr lang="en-US" dirty="0" smtClean="0"/>
              <a:t> </a:t>
            </a:r>
            <a:r>
              <a:rPr lang="en-US" dirty="0" err="1" smtClean="0"/>
              <a:t>Ihren</a:t>
            </a:r>
            <a:r>
              <a:rPr lang="en-US" dirty="0" smtClean="0"/>
              <a:t> </a:t>
            </a:r>
            <a:r>
              <a:rPr lang="en-US" dirty="0" err="1" smtClean="0"/>
              <a:t>Einfluss</a:t>
            </a:r>
            <a:r>
              <a:rPr lang="en-US" dirty="0" smtClean="0"/>
              <a:t> auf Land und </a:t>
            </a:r>
            <a:r>
              <a:rPr lang="en-US" dirty="0" err="1" smtClean="0"/>
              <a:t>Leute</a:t>
            </a:r>
            <a:r>
              <a:rPr lang="en-US" dirty="0" smtClean="0"/>
              <a:t>.</a:t>
            </a:r>
            <a:r>
              <a:rPr lang="en-US" sz="1200" dirty="0" smtClean="0"/>
              <a:t>           GA: </a:t>
            </a:r>
            <a:r>
              <a:rPr lang="en-US" sz="1200" dirty="0" err="1" smtClean="0"/>
              <a:t>Aufsatz</a:t>
            </a:r>
            <a:r>
              <a:rPr lang="en-US" sz="1200" dirty="0" smtClean="0"/>
              <a:t>-Plan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5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Arial" charset="0"/>
              </a:rPr>
              <a:t>Struktur?</a:t>
            </a:r>
            <a:endParaRPr lang="en-GB">
              <a:latin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cs typeface="+mn-cs"/>
              </a:rPr>
              <a:t>Einleitung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cs typeface="+mn-cs"/>
              </a:rPr>
              <a:t>Hauptteil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smtClean="0">
                <a:cs typeface="+mn-cs"/>
              </a:rPr>
              <a:t>   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dirty="0" smtClean="0">
                <a:cs typeface="+mn-cs"/>
              </a:rPr>
              <a:t>Schluss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de-DE" dirty="0" smtClean="0"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 smtClean="0"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14688" y="2928938"/>
            <a:ext cx="2643187" cy="500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3214688" y="3500438"/>
            <a:ext cx="2643187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3214688" y="4143375"/>
            <a:ext cx="26527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3214688" y="4786313"/>
            <a:ext cx="26527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751385" y="3184769"/>
            <a:ext cx="1465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oder</a:t>
            </a:r>
            <a:r>
              <a:rPr lang="en-US" dirty="0" smtClean="0"/>
              <a:t> 4 </a:t>
            </a:r>
            <a:r>
              <a:rPr lang="en-US" dirty="0" err="1" smtClean="0"/>
              <a:t>Abschnitte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69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Einleitung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Warschauer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Pakt</a:t>
            </a:r>
            <a:endParaRPr lang="en-US" dirty="0"/>
          </a:p>
          <a:p>
            <a:r>
              <a:rPr lang="en-US" sz="2400" dirty="0" err="1" smtClean="0"/>
              <a:t>enge</a:t>
            </a:r>
            <a:r>
              <a:rPr lang="en-US" sz="2400" dirty="0" smtClean="0"/>
              <a:t> </a:t>
            </a:r>
            <a:r>
              <a:rPr lang="en-US" sz="2400" dirty="0" err="1" smtClean="0"/>
              <a:t>Verbindung</a:t>
            </a:r>
            <a:r>
              <a:rPr lang="en-US" sz="2400" dirty="0" smtClean="0"/>
              <a:t> </a:t>
            </a:r>
            <a:r>
              <a:rPr lang="en-US" sz="2400" dirty="0" err="1" smtClean="0"/>
              <a:t>zwischen</a:t>
            </a:r>
            <a:r>
              <a:rPr lang="en-US" sz="2400" dirty="0" smtClean="0"/>
              <a:t> DDR und </a:t>
            </a:r>
            <a:r>
              <a:rPr lang="en-US" sz="2400" dirty="0" err="1" smtClean="0"/>
              <a:t>Sowjetunion</a:t>
            </a:r>
            <a:endParaRPr lang="en-US" sz="2400" dirty="0" smtClean="0"/>
          </a:p>
          <a:p>
            <a:r>
              <a:rPr lang="en-US" sz="2400" dirty="0" err="1" smtClean="0"/>
              <a:t>Aufbau</a:t>
            </a:r>
            <a:r>
              <a:rPr lang="en-US" sz="2400" dirty="0" smtClean="0"/>
              <a:t> </a:t>
            </a:r>
            <a:r>
              <a:rPr lang="en-US" sz="2400" dirty="0" err="1" smtClean="0"/>
              <a:t>sozialistische</a:t>
            </a:r>
            <a:r>
              <a:rPr lang="en-US" sz="2400" dirty="0" smtClean="0"/>
              <a:t> </a:t>
            </a:r>
            <a:r>
              <a:rPr lang="en-US" sz="2400" dirty="0" err="1" smtClean="0"/>
              <a:t>Gesellschaft</a:t>
            </a:r>
            <a:endParaRPr lang="en-US" sz="2400" dirty="0"/>
          </a:p>
          <a:p>
            <a:r>
              <a:rPr lang="en-US" sz="2400" dirty="0" err="1" smtClean="0"/>
              <a:t>kommunistische</a:t>
            </a:r>
            <a:r>
              <a:rPr lang="en-US" sz="2400" dirty="0" smtClean="0"/>
              <a:t> </a:t>
            </a:r>
            <a:r>
              <a:rPr lang="en-US" sz="2400" dirty="0" err="1" smtClean="0"/>
              <a:t>Diktatur</a:t>
            </a:r>
            <a:r>
              <a:rPr lang="en-US" sz="2400" dirty="0" smtClean="0"/>
              <a:t> in der DDR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Bau</a:t>
            </a:r>
            <a:r>
              <a:rPr lang="en-US" dirty="0" smtClean="0">
                <a:solidFill>
                  <a:srgbClr val="FF0000"/>
                </a:solidFill>
              </a:rPr>
              <a:t> der </a:t>
            </a:r>
            <a:r>
              <a:rPr lang="en-US" dirty="0" err="1" smtClean="0">
                <a:solidFill>
                  <a:srgbClr val="FF0000"/>
                </a:solidFill>
              </a:rPr>
              <a:t>Mauer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= </a:t>
            </a:r>
            <a:r>
              <a:rPr lang="en-US" sz="2400" dirty="0" err="1" smtClean="0"/>
              <a:t>H</a:t>
            </a:r>
            <a:r>
              <a:rPr lang="en-US" sz="2400" dirty="0" err="1" smtClean="0"/>
              <a:t>ö</a:t>
            </a:r>
            <a:r>
              <a:rPr lang="en-US" sz="2400" dirty="0" err="1" smtClean="0"/>
              <a:t>hepunkt</a:t>
            </a:r>
            <a:r>
              <a:rPr lang="en-US" sz="2400" dirty="0" smtClean="0"/>
              <a:t> des </a:t>
            </a:r>
            <a:r>
              <a:rPr lang="en-US" sz="2400" dirty="0" err="1" smtClean="0"/>
              <a:t>Ost</a:t>
            </a:r>
            <a:r>
              <a:rPr lang="en-US" sz="2400" dirty="0" smtClean="0"/>
              <a:t>- West-</a:t>
            </a:r>
            <a:r>
              <a:rPr lang="en-US" sz="2400" dirty="0" err="1" smtClean="0"/>
              <a:t>Konflikts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500" dirty="0" err="1" smtClean="0">
                <a:solidFill>
                  <a:srgbClr val="FF0000"/>
                </a:solidFill>
              </a:rPr>
              <a:t>Kalter</a:t>
            </a:r>
            <a:r>
              <a:rPr lang="en-US" sz="3500" dirty="0" smtClean="0">
                <a:solidFill>
                  <a:srgbClr val="FF0000"/>
                </a:solidFill>
              </a:rPr>
              <a:t> Krieg</a:t>
            </a:r>
          </a:p>
          <a:p>
            <a:r>
              <a:rPr lang="en-US" sz="2400" dirty="0" err="1" smtClean="0"/>
              <a:t>Gorbatschow</a:t>
            </a:r>
            <a:r>
              <a:rPr lang="en-US" sz="2400" dirty="0" smtClean="0"/>
              <a:t> </a:t>
            </a:r>
            <a:r>
              <a:rPr lang="en-US" sz="2400" dirty="0" err="1" smtClean="0"/>
              <a:t>f</a:t>
            </a:r>
            <a:r>
              <a:rPr lang="en-US" sz="2400" dirty="0" err="1" smtClean="0"/>
              <a:t>ührte</a:t>
            </a:r>
            <a:r>
              <a:rPr lang="en-US" sz="2400" dirty="0" smtClean="0"/>
              <a:t> </a:t>
            </a:r>
            <a:r>
              <a:rPr lang="en-US" sz="2400" dirty="0" err="1" smtClean="0"/>
              <a:t>Konzepte</a:t>
            </a:r>
            <a:r>
              <a:rPr lang="en-US" sz="2400" dirty="0" smtClean="0"/>
              <a:t> </a:t>
            </a:r>
            <a:r>
              <a:rPr lang="en-US" sz="2400" dirty="0" err="1" smtClean="0"/>
              <a:t>wie</a:t>
            </a:r>
            <a:r>
              <a:rPr lang="en-US" sz="2400" dirty="0" smtClean="0"/>
              <a:t> ‘Perestroika’ und ‘Glasnost’ </a:t>
            </a:r>
            <a:r>
              <a:rPr lang="en-US" sz="2400" dirty="0" err="1" smtClean="0"/>
              <a:t>ein</a:t>
            </a:r>
            <a:endParaRPr lang="en-US" sz="2400" dirty="0" smtClean="0"/>
          </a:p>
          <a:p>
            <a:r>
              <a:rPr lang="en-US" sz="2400" dirty="0" smtClean="0"/>
              <a:t>‘</a:t>
            </a:r>
            <a:r>
              <a:rPr lang="en-US" sz="2400" dirty="0" err="1" smtClean="0"/>
              <a:t>Gorbi</a:t>
            </a:r>
            <a:r>
              <a:rPr lang="en-US" sz="2400" dirty="0" smtClean="0"/>
              <a:t> </a:t>
            </a:r>
            <a:r>
              <a:rPr lang="en-US" sz="2400" dirty="0" err="1" smtClean="0"/>
              <a:t>hilf</a:t>
            </a:r>
            <a:r>
              <a:rPr lang="en-US" sz="2400" dirty="0" smtClean="0"/>
              <a:t> </a:t>
            </a:r>
            <a:r>
              <a:rPr lang="en-US" sz="2400" dirty="0" err="1" smtClean="0"/>
              <a:t>uns</a:t>
            </a:r>
            <a:r>
              <a:rPr lang="en-US" sz="2400" smtClean="0"/>
              <a:t>!”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39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000" dirty="0" smtClean="0"/>
              <a:t>Aufgrund seiner Position in der Partei wurde ihm erlaubt, auch das westliche Ausland zu bereisen, was seine politischen und sozialen Ansichten stark </a:t>
            </a:r>
            <a:r>
              <a:rPr lang="de-DE" sz="2000" dirty="0" smtClean="0">
                <a:solidFill>
                  <a:srgbClr val="000000"/>
                </a:solidFill>
              </a:rPr>
              <a:t>beeinflusste. </a:t>
            </a:r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1975</a:t>
            </a:r>
            <a:r>
              <a:rPr lang="de-DE" sz="2000" dirty="0" smtClean="0"/>
              <a:t> besuchte er mit einer Delegation die </a:t>
            </a:r>
            <a:r>
              <a:rPr lang="de-DE" sz="2000" dirty="0" smtClean="0">
                <a:hlinkClick r:id="rId2" tooltip="Deutschland"/>
              </a:rPr>
              <a:t>Bundesrepublik Deutschland</a:t>
            </a:r>
            <a:endParaRPr lang="de-DE" sz="2000" dirty="0" smtClean="0"/>
          </a:p>
          <a:p>
            <a:pPr marL="0" indent="0">
              <a:buNone/>
            </a:pPr>
            <a:endParaRPr lang="de-DE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1983 </a:t>
            </a:r>
            <a:r>
              <a:rPr lang="de-DE" sz="2000" dirty="0" smtClean="0"/>
              <a:t>führte er eine sowjetische Kommission nach </a:t>
            </a:r>
            <a:r>
              <a:rPr lang="de-DE" sz="2000" dirty="0" smtClean="0">
                <a:hlinkClick r:id="rId3" tooltip="Kanada"/>
              </a:rPr>
              <a:t>Kanada</a:t>
            </a:r>
            <a:r>
              <a:rPr lang="de-DE" sz="2000" dirty="0" smtClean="0"/>
              <a:t>, um sich mit </a:t>
            </a:r>
            <a:r>
              <a:rPr lang="de-DE" sz="2000" dirty="0" smtClean="0">
                <a:hlinkClick r:id="rId4" tooltip="Pierre Trudeau"/>
              </a:rPr>
              <a:t>Pierre Trudeau</a:t>
            </a:r>
            <a:r>
              <a:rPr lang="de-DE" sz="2000" dirty="0" smtClean="0"/>
              <a:t>, dem damaligen Premierminister, und Mitgliedern des kanadischen Parlaments zu treffen</a:t>
            </a:r>
          </a:p>
          <a:p>
            <a:pPr marL="0" indent="0">
              <a:buNone/>
            </a:pPr>
            <a:endParaRPr lang="de-DE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FF0000"/>
                </a:solidFill>
              </a:rPr>
              <a:t>1984</a:t>
            </a:r>
            <a:r>
              <a:rPr lang="de-DE" sz="2000" dirty="0" smtClean="0"/>
              <a:t> reiste er nach </a:t>
            </a:r>
            <a:r>
              <a:rPr lang="de-DE" sz="2000" dirty="0" smtClean="0">
                <a:hlinkClick r:id="rId5" tooltip="Vereinigtes Königreich"/>
              </a:rPr>
              <a:t>Großbritannien</a:t>
            </a:r>
            <a:r>
              <a:rPr lang="de-DE" sz="2000" dirty="0" smtClean="0"/>
              <a:t> und sprach mit Premierministerin </a:t>
            </a:r>
            <a:r>
              <a:rPr lang="de-DE" sz="2000" dirty="0" smtClean="0">
                <a:hlinkClick r:id="rId6" tooltip="Margaret Thatcher"/>
              </a:rPr>
              <a:t>Margaret Thatcher</a:t>
            </a:r>
            <a:r>
              <a:rPr lang="de-DE" sz="2000" dirty="0" smtClean="0"/>
              <a:t>. Diese war die erste Politikerin im Westen, die den neuartigen Politikstil Gorbatschows erkannte und ihn insbesondere dem misstrauischen US-Präsidenten </a:t>
            </a:r>
            <a:r>
              <a:rPr lang="de-DE" sz="2000" dirty="0" smtClean="0">
                <a:hlinkClick r:id="rId7" tooltip="Ronald Reagan"/>
              </a:rPr>
              <a:t>Ronald Reagan</a:t>
            </a:r>
            <a:r>
              <a:rPr lang="de-DE" sz="2000" dirty="0" smtClean="0"/>
              <a:t> empfahl: </a:t>
            </a:r>
            <a:r>
              <a:rPr lang="de-DE" sz="2000" i="1" dirty="0" smtClean="0"/>
              <a:t>„I </a:t>
            </a:r>
            <a:r>
              <a:rPr lang="de-DE" sz="2000" i="1" dirty="0" err="1" smtClean="0"/>
              <a:t>like</a:t>
            </a:r>
            <a:r>
              <a:rPr lang="de-DE" sz="2000" i="1" dirty="0" smtClean="0"/>
              <a:t> Mr. Gorbachev. </a:t>
            </a:r>
            <a:r>
              <a:rPr lang="de-DE" sz="2000" i="1" dirty="0" err="1" smtClean="0"/>
              <a:t>We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can</a:t>
            </a:r>
            <a:r>
              <a:rPr lang="de-DE" sz="2000" i="1" dirty="0" smtClean="0"/>
              <a:t> do </a:t>
            </a:r>
            <a:r>
              <a:rPr lang="de-DE" sz="2000" i="1" dirty="0" err="1" smtClean="0"/>
              <a:t>business</a:t>
            </a:r>
            <a:r>
              <a:rPr lang="de-DE" sz="2000" i="1" dirty="0" smtClean="0"/>
              <a:t> </a:t>
            </a:r>
            <a:r>
              <a:rPr lang="de-DE" sz="2000" i="1" dirty="0" err="1" smtClean="0"/>
              <a:t>together</a:t>
            </a:r>
            <a:r>
              <a:rPr lang="de-DE" sz="2000" i="1" dirty="0" smtClean="0"/>
              <a:t>“</a:t>
            </a:r>
            <a:r>
              <a:rPr lang="de-DE" sz="2000" dirty="0" smtClean="0"/>
              <a:t> </a:t>
            </a:r>
            <a:r>
              <a:rPr lang="de-DE" sz="1200" dirty="0" smtClean="0"/>
              <a:t>(17. Dezember 1984 in einem Interview dem BBC).</a:t>
            </a:r>
            <a:endParaRPr lang="de-DE" sz="1200" baseline="30000" dirty="0" smtClean="0"/>
          </a:p>
          <a:p>
            <a:pPr marL="0" indent="0">
              <a:buNone/>
            </a:pPr>
            <a:endParaRPr lang="de-DE" sz="2000" baseline="30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64945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155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254000" y="6087905"/>
            <a:ext cx="85871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Gorbatschow im Gespräch mit dem US-Präsidenten Ronald Reagan (1985)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87077" y="674077"/>
            <a:ext cx="4093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Und der </a:t>
            </a:r>
            <a:r>
              <a:rPr lang="en-US" sz="2800" dirty="0" err="1" smtClean="0">
                <a:solidFill>
                  <a:schemeClr val="bg1"/>
                </a:solidFill>
              </a:rPr>
              <a:t>Kalte</a:t>
            </a:r>
            <a:r>
              <a:rPr lang="en-US" sz="2800" dirty="0" smtClean="0">
                <a:solidFill>
                  <a:schemeClr val="bg1"/>
                </a:solidFill>
              </a:rPr>
              <a:t> Krieg?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27. </a:t>
            </a:r>
            <a:r>
              <a:rPr lang="de-DE" dirty="0" smtClean="0">
                <a:solidFill>
                  <a:srgbClr val="000000"/>
                </a:solidFill>
                <a:hlinkClick r:id="rId2" tooltip="Kommunistische Partei der Sowjetunion"/>
              </a:rPr>
              <a:t>Parteitag der KPdSU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smtClean="0"/>
              <a:t>im Februar 1986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Als De-facto-Herrscher der </a:t>
            </a:r>
            <a:r>
              <a:rPr lang="de-DE" dirty="0" smtClean="0">
                <a:hlinkClick r:id="rId3" tooltip="Sowjetunion"/>
              </a:rPr>
              <a:t>Sowjetunion</a:t>
            </a:r>
            <a:r>
              <a:rPr lang="de-DE" dirty="0" smtClean="0"/>
              <a:t> führte er die Konzepte </a:t>
            </a:r>
            <a:r>
              <a:rPr lang="de-DE" dirty="0" smtClean="0">
                <a:hlinkClick r:id="rId4" tooltip="Glasnost"/>
              </a:rPr>
              <a:t>Glasnost</a:t>
            </a:r>
            <a:r>
              <a:rPr lang="de-DE" dirty="0" smtClean="0"/>
              <a:t> (Offenheit) und </a:t>
            </a:r>
            <a:r>
              <a:rPr lang="de-DE" dirty="0" smtClean="0">
                <a:hlinkClick r:id="rId5" tooltip="Perestroika"/>
              </a:rPr>
              <a:t>Perestroika</a:t>
            </a:r>
            <a:r>
              <a:rPr lang="de-DE" dirty="0" smtClean="0"/>
              <a:t> (Umstrukturierung) in die politische Arbeit ein. Dieser Prozess begann 1986.</a:t>
            </a:r>
          </a:p>
          <a:p>
            <a:r>
              <a:rPr lang="de-DE" dirty="0" smtClean="0"/>
              <a:t>Gorbatschow bekannte sich zu den politischen Fehlern der Partei seit </a:t>
            </a:r>
            <a:r>
              <a:rPr lang="de-DE" dirty="0" smtClean="0">
                <a:hlinkClick r:id="rId6" tooltip="Josef Stalin"/>
              </a:rPr>
              <a:t>Stalins</a:t>
            </a:r>
            <a:r>
              <a:rPr lang="de-DE" dirty="0" smtClean="0"/>
              <a:t> Zeiten und den Verbrechen während </a:t>
            </a:r>
            <a:r>
              <a:rPr lang="de-DE" dirty="0" smtClean="0"/>
              <a:t>des </a:t>
            </a:r>
            <a:r>
              <a:rPr lang="de-DE" dirty="0" smtClean="0">
                <a:hlinkClick r:id="rId7" tooltip="Zweiter Weltkrieg"/>
              </a:rPr>
              <a:t>Zweiten </a:t>
            </a:r>
            <a:r>
              <a:rPr lang="de-DE" dirty="0" smtClean="0">
                <a:hlinkClick r:id="rId7" tooltip="Zweiter Weltkrieg"/>
              </a:rPr>
              <a:t>Weltkrieges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1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Perestroika  </a:t>
            </a:r>
            <a:r>
              <a:rPr lang="en-US" sz="2700" dirty="0" smtClean="0"/>
              <a:t>(</a:t>
            </a:r>
            <a:r>
              <a:rPr lang="en-US" sz="2700" dirty="0" err="1" smtClean="0"/>
              <a:t>anhören</a:t>
            </a:r>
            <a:r>
              <a:rPr lang="en-US" sz="2700" dirty="0" smtClean="0"/>
              <a:t>)</a:t>
            </a:r>
            <a:br>
              <a:rPr lang="en-US" sz="2700" dirty="0" smtClean="0"/>
            </a:br>
            <a:r>
              <a:rPr lang="en-US" dirty="0" err="1" smtClean="0"/>
              <a:t>Perestrojka</a:t>
            </a:r>
            <a:r>
              <a:rPr lang="en-US" dirty="0" smtClean="0"/>
              <a:t> </a:t>
            </a:r>
            <a:r>
              <a:rPr lang="en-US" sz="2700" dirty="0" smtClean="0"/>
              <a:t>(</a:t>
            </a:r>
            <a:r>
              <a:rPr lang="en-US" sz="2700" dirty="0" err="1" smtClean="0"/>
              <a:t>Umbau</a:t>
            </a:r>
            <a:r>
              <a:rPr lang="en-US" sz="2700" dirty="0" smtClean="0"/>
              <a:t>, </a:t>
            </a:r>
            <a:r>
              <a:rPr lang="en-US" sz="2700" dirty="0" err="1" smtClean="0"/>
              <a:t>Umgestaltung</a:t>
            </a:r>
            <a:r>
              <a:rPr lang="en-US" sz="2700" dirty="0" smtClean="0"/>
              <a:t>, </a:t>
            </a:r>
            <a:r>
              <a:rPr lang="en-US" sz="2700" dirty="0" err="1" smtClean="0"/>
              <a:t>Umstrukturierung</a:t>
            </a:r>
            <a:r>
              <a:rPr lang="en-US" sz="2700" dirty="0" smtClean="0"/>
              <a:t>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Prozess, der ab Anfang 1986 eingeleitet wurde Prozess zum Umbau und zur Modernisierung des gesellschaftlichen, </a:t>
            </a:r>
            <a:r>
              <a:rPr lang="de-DE" dirty="0" smtClean="0">
                <a:hlinkClick r:id="rId2" tooltip="Politik"/>
              </a:rPr>
              <a:t>politischen</a:t>
            </a:r>
            <a:r>
              <a:rPr lang="de-DE" dirty="0" smtClean="0"/>
              <a:t> und </a:t>
            </a:r>
            <a:r>
              <a:rPr lang="de-DE" dirty="0" smtClean="0">
                <a:hlinkClick r:id="rId3" tooltip="Wirtschaft"/>
              </a:rPr>
              <a:t>wirtschaftlichen</a:t>
            </a:r>
            <a:r>
              <a:rPr lang="de-DE" dirty="0" smtClean="0"/>
              <a:t> Systems der </a:t>
            </a:r>
            <a:r>
              <a:rPr lang="de-DE" dirty="0" smtClean="0">
                <a:hlinkClick r:id="rId4" tooltip="Sowjetunion"/>
              </a:rPr>
              <a:t>Sowjetunion</a:t>
            </a:r>
            <a:r>
              <a:rPr lang="de-DE" dirty="0" smtClean="0"/>
              <a:t>, die von der </a:t>
            </a:r>
            <a:r>
              <a:rPr lang="de-DE" dirty="0" smtClean="0">
                <a:hlinkClick r:id="rId5" tooltip="Einheitspartei"/>
              </a:rPr>
              <a:t>Einheitspartei</a:t>
            </a:r>
            <a:r>
              <a:rPr lang="de-DE" dirty="0" smtClean="0"/>
              <a:t> </a:t>
            </a:r>
            <a:r>
              <a:rPr lang="de-DE" dirty="0" smtClean="0">
                <a:hlinkClick r:id="rId6" tooltip="Kommunistische Partei der Sowjetunion"/>
              </a:rPr>
              <a:t>KPdSU</a:t>
            </a:r>
            <a:endParaRPr lang="de-DE" dirty="0" smtClean="0"/>
          </a:p>
          <a:p>
            <a:r>
              <a:rPr lang="de-DE" dirty="0" smtClean="0"/>
              <a:t> Aufhebung der Einschränkungen der </a:t>
            </a:r>
            <a:r>
              <a:rPr lang="de-DE" dirty="0" smtClean="0">
                <a:hlinkClick r:id="rId7" tooltip="Meinungsfreiheit"/>
              </a:rPr>
              <a:t>Meinungs</a:t>
            </a:r>
            <a:r>
              <a:rPr lang="de-DE" dirty="0" smtClean="0"/>
              <a:t>- und </a:t>
            </a:r>
            <a:r>
              <a:rPr lang="de-DE" dirty="0" smtClean="0">
                <a:hlinkClick r:id="rId8" tooltip="Pressefreiheit"/>
              </a:rPr>
              <a:t>Pressefreiheit</a:t>
            </a:r>
            <a:r>
              <a:rPr lang="de-DE" dirty="0" smtClean="0"/>
              <a:t> in der </a:t>
            </a:r>
            <a:r>
              <a:rPr lang="de-DE" dirty="0" smtClean="0">
                <a:hlinkClick r:id="rId4" tooltip="Sowjetunion"/>
              </a:rPr>
              <a:t>Sowjetunion</a:t>
            </a:r>
            <a:r>
              <a:rPr lang="de-DE" dirty="0" smtClean="0"/>
              <a:t> unter dem Schlagwort </a:t>
            </a:r>
            <a:r>
              <a:rPr lang="de-DE" dirty="0" smtClean="0">
                <a:solidFill>
                  <a:srgbClr val="FF0000"/>
                </a:solidFill>
              </a:rPr>
              <a:t>GLASNOST</a:t>
            </a:r>
            <a:r>
              <a:rPr lang="de-DE" dirty="0" smtClean="0"/>
              <a:t>(wörtlich: Offenheit, Redefreiheit, Informationsfreiheit). </a:t>
            </a:r>
          </a:p>
          <a:p>
            <a:r>
              <a:rPr lang="de-DE" dirty="0" smtClean="0">
                <a:solidFill>
                  <a:srgbClr val="FF0000"/>
                </a:solidFill>
              </a:rPr>
              <a:t>GLASNOST</a:t>
            </a:r>
            <a:r>
              <a:rPr lang="de-DE" dirty="0" smtClean="0"/>
              <a:t> bezog sich auf weite Teile der Gesellschaft und bedeutete im weiteren Sinn die </a:t>
            </a:r>
            <a:r>
              <a:rPr lang="de-DE" dirty="0" smtClean="0">
                <a:hlinkClick r:id="rId9" tooltip="Demokratie"/>
              </a:rPr>
              <a:t>Demokratisierung</a:t>
            </a:r>
            <a:r>
              <a:rPr lang="de-DE" dirty="0" smtClean="0"/>
              <a:t> des Staates ab 1986.</a:t>
            </a:r>
          </a:p>
          <a:p>
            <a:r>
              <a:rPr lang="de-DE" dirty="0" smtClean="0"/>
              <a:t>Die Perestroika beinhaltete zunächst Lockerungen der Parteidirektiven in der Politik der </a:t>
            </a:r>
            <a:r>
              <a:rPr lang="de-DE" dirty="0" smtClean="0">
                <a:hlinkClick r:id="rId10" tooltip="Zentralverwaltungswirtschaft"/>
              </a:rPr>
              <a:t>Zentralverwaltungswirtschaft</a:t>
            </a:r>
            <a:r>
              <a:rPr lang="de-DE" dirty="0"/>
              <a:t> </a:t>
            </a:r>
            <a:r>
              <a:rPr lang="de-DE" dirty="0" smtClean="0"/>
              <a:t>z.B. wurde Betrieben ab </a:t>
            </a:r>
            <a:r>
              <a:rPr lang="de-DE" smtClean="0"/>
              <a:t>1987 erlaubt, </a:t>
            </a:r>
            <a:r>
              <a:rPr lang="de-DE" dirty="0" smtClean="0"/>
              <a:t>selbstständig Entscheidungen zu treffen</a:t>
            </a:r>
            <a:r>
              <a:rPr lang="de-DE" smtClean="0"/>
              <a:t>. </a:t>
            </a:r>
          </a:p>
          <a:p>
            <a:r>
              <a:rPr lang="de-DE" smtClean="0"/>
              <a:t>Dies </a:t>
            </a:r>
            <a:r>
              <a:rPr lang="de-DE" dirty="0" smtClean="0"/>
              <a:t>war ein bedeutender Einschnitt in die Ära des </a:t>
            </a:r>
            <a:r>
              <a:rPr lang="de-DE" dirty="0" smtClean="0">
                <a:hlinkClick r:id="rId11" tooltip="Sozialismus"/>
              </a:rPr>
              <a:t>Sozialismus</a:t>
            </a:r>
            <a:r>
              <a:rPr lang="de-DE" dirty="0" smtClean="0"/>
              <a:t>, bei dem erste Elemente der </a:t>
            </a:r>
            <a:r>
              <a:rPr lang="de-DE" dirty="0" smtClean="0">
                <a:hlinkClick r:id="rId12" tooltip="Marktwirtschaft"/>
              </a:rPr>
              <a:t>Marktwirtschaft</a:t>
            </a:r>
            <a:r>
              <a:rPr lang="de-DE" dirty="0" smtClean="0"/>
              <a:t> eingeführt wurden.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34537" y="5349500"/>
            <a:ext cx="3057769" cy="150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2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922" y="321763"/>
            <a:ext cx="3751385" cy="25748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Michail Gorbatschow und Erich Honecker auf dem XI. Parteitag der SED im April 1986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49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Am 7. Dezember 1988 hielt Gorbatschow eine Rede vor der 43. </a:t>
            </a:r>
            <a:r>
              <a:rPr lang="de-DE" dirty="0" smtClean="0">
                <a:hlinkClick r:id="rId2" tooltip="UN-Generalversammlung"/>
              </a:rPr>
              <a:t>UN-Generalversammlung</a:t>
            </a:r>
            <a:r>
              <a:rPr lang="de-DE" dirty="0" smtClean="0"/>
              <a:t> in New York, bei der er einseitige </a:t>
            </a:r>
            <a:r>
              <a:rPr lang="de-DE" dirty="0" smtClean="0">
                <a:hlinkClick r:id="rId3" tooltip="Abrüstung"/>
              </a:rPr>
              <a:t>Abrüstungsschritte</a:t>
            </a:r>
            <a:r>
              <a:rPr lang="de-DE" dirty="0" smtClean="0"/>
              <a:t> in Aussicht stellte.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65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Im selben Jahr distanzierte sich Gorbatschow von der </a:t>
            </a:r>
            <a:r>
              <a:rPr lang="de-DE" dirty="0" smtClean="0">
                <a:hlinkClick r:id="rId2" tooltip="Breschnew-Doktrin"/>
              </a:rPr>
              <a:t>Breschnew-Doktrin</a:t>
            </a:r>
            <a:r>
              <a:rPr lang="de-DE" dirty="0" smtClean="0"/>
              <a:t> und ermöglichte damit, dass die Länder des </a:t>
            </a:r>
            <a:r>
              <a:rPr lang="de-DE" dirty="0" smtClean="0">
                <a:hlinkClick r:id="rId3" tooltip="Warschauer Pakt"/>
              </a:rPr>
              <a:t>Warschauer Pakts</a:t>
            </a:r>
            <a:r>
              <a:rPr lang="de-DE" dirty="0" smtClean="0"/>
              <a:t> ihre Staatsform fortan </a:t>
            </a:r>
            <a:r>
              <a:rPr lang="de-DE" dirty="0" smtClean="0">
                <a:solidFill>
                  <a:srgbClr val="FF0000"/>
                </a:solidFill>
              </a:rPr>
              <a:t>selbst</a:t>
            </a:r>
            <a:r>
              <a:rPr lang="de-DE" dirty="0" smtClean="0"/>
              <a:t> bestimmen konnten. Die neue Freiheit führte 1989 zu einer Reihe überwiegend friedlicher Revolutionen in Osteuropa. </a:t>
            </a:r>
          </a:p>
          <a:p>
            <a:r>
              <a:rPr lang="de-DE" dirty="0" smtClean="0"/>
              <a:t>Dies beendete den </a:t>
            </a:r>
            <a:r>
              <a:rPr lang="de-DE" dirty="0" smtClean="0">
                <a:hlinkClick r:id="rId4" tooltip="Kalter Krieg"/>
              </a:rPr>
              <a:t>Kalten Krieg</a:t>
            </a:r>
            <a:r>
              <a:rPr lang="de-DE" dirty="0" smtClean="0"/>
              <a:t> und ermöglichte die </a:t>
            </a:r>
            <a:r>
              <a:rPr lang="de-DE" dirty="0" smtClean="0">
                <a:hlinkClick r:id="rId5" tooltip="Deutsche Wiedervereinigung"/>
              </a:rPr>
              <a:t>deutsche Wiedervereinigung</a:t>
            </a:r>
            <a:r>
              <a:rPr lang="de-DE" dirty="0" smtClean="0"/>
              <a:t>, an der Gorbatschow zusammen mit </a:t>
            </a:r>
            <a:r>
              <a:rPr lang="de-DE" dirty="0" smtClean="0">
                <a:hlinkClick r:id="rId6" tooltip="Helmut Kohl"/>
              </a:rPr>
              <a:t>Helmut Kohl</a:t>
            </a:r>
            <a:r>
              <a:rPr lang="de-DE" dirty="0" smtClean="0"/>
              <a:t>, </a:t>
            </a:r>
            <a:r>
              <a:rPr lang="de-DE" dirty="0" smtClean="0">
                <a:hlinkClick r:id="rId7" tooltip="George H. W. Bush"/>
              </a:rPr>
              <a:t>George H. W. Bush</a:t>
            </a:r>
            <a:r>
              <a:rPr lang="de-DE" dirty="0" smtClean="0"/>
              <a:t> und </a:t>
            </a:r>
            <a:r>
              <a:rPr lang="de-DE" dirty="0" smtClean="0">
                <a:hlinkClick r:id="rId8" tooltip="François Mitterrand"/>
              </a:rPr>
              <a:t>François Mitterrand</a:t>
            </a:r>
            <a:r>
              <a:rPr lang="de-DE" dirty="0" smtClean="0"/>
              <a:t> maßgeblich beteiligt war. </a:t>
            </a:r>
          </a:p>
          <a:p>
            <a:r>
              <a:rPr lang="de-DE" dirty="0" smtClean="0"/>
              <a:t>Gorbatschow erhielt dafür 1990 den </a:t>
            </a:r>
            <a:r>
              <a:rPr lang="de-DE" dirty="0" smtClean="0">
                <a:hlinkClick r:id="rId9" tooltip="Friedensnobelpreis"/>
              </a:rPr>
              <a:t>Friedensnobelpreis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47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154" y="2408114"/>
            <a:ext cx="3922118" cy="2656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10845" y="5285154"/>
            <a:ext cx="745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Am 2. und 3. Dezember 1989 traf Gorbatschow vor Malta auf dem sowjetischen Kreuzfahrtschiff Maxim Gorki zu einem Gipfelgespräch mit US-Präsident George H. W. Bush zusammen und betonte dabei: </a:t>
            </a:r>
            <a:r>
              <a:rPr lang="de-DE" dirty="0" smtClean="0">
                <a:solidFill>
                  <a:srgbClr val="FF0000"/>
                </a:solidFill>
              </a:rPr>
              <a:t>„Der Kalte Krieg ist zu Ende.“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7538" y="1045308"/>
            <a:ext cx="7336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Das </a:t>
            </a:r>
            <a:r>
              <a:rPr lang="en-US" sz="4800" dirty="0" err="1" smtClean="0"/>
              <a:t>Gipfeltreffen</a:t>
            </a:r>
            <a:r>
              <a:rPr lang="en-US" sz="4800" dirty="0" smtClean="0"/>
              <a:t> von </a:t>
            </a:r>
            <a:r>
              <a:rPr lang="en-US" sz="4800" dirty="0"/>
              <a:t>M</a:t>
            </a:r>
            <a:r>
              <a:rPr lang="en-US" sz="4800" dirty="0" smtClean="0"/>
              <a:t>alta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86253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661</Words>
  <Application>Microsoft Macintosh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‘Gorbi hilf uns!’</vt:lpstr>
      <vt:lpstr>PowerPoint Presentation</vt:lpstr>
      <vt:lpstr>PowerPoint Presentation</vt:lpstr>
      <vt:lpstr>27. Parteitag der KPdSU im Februar 1986</vt:lpstr>
      <vt:lpstr>Perestroika  (anhören) Perestrojka (Umbau, Umgestaltung, Umstrukturierung)</vt:lpstr>
      <vt:lpstr>PowerPoint Presentation</vt:lpstr>
      <vt:lpstr>PowerPoint Presentation</vt:lpstr>
      <vt:lpstr>PowerPoint Presentation</vt:lpstr>
      <vt:lpstr>PowerPoint Presentation</vt:lpstr>
      <vt:lpstr>Berliner Mauer am 3. Oktober 1990</vt:lpstr>
      <vt:lpstr>AQA  Unit 3   2014</vt:lpstr>
      <vt:lpstr>Struktur?</vt:lpstr>
      <vt:lpstr>Einleitung: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‘Gorbi hilf uns!’</dc:title>
  <dc:creator>Jutta</dc:creator>
  <cp:lastModifiedBy>Jutta</cp:lastModifiedBy>
  <cp:revision>9</cp:revision>
  <dcterms:created xsi:type="dcterms:W3CDTF">2016-01-11T19:19:59Z</dcterms:created>
  <dcterms:modified xsi:type="dcterms:W3CDTF">2016-01-12T17:15:45Z</dcterms:modified>
</cp:coreProperties>
</file>