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58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2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3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FBB3-24CA-824F-A843-3B2D3BB2D3E7}" type="datetimeFigureOut">
              <a:rPr lang="en-US" smtClean="0"/>
              <a:t>18/01/16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onn" TargetMode="External"/><Relationship Id="rId4" Type="http://schemas.openxmlformats.org/officeDocument/2006/relationships/hyperlink" Target="https://de.wikipedia.org/wiki/Berli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Berliner_Maue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Willy Brandt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0476" b="3047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87845" y="6443522"/>
            <a:ext cx="83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Herbert Ernst Karl Frahm (18. Dezember 1913 – 8.Oktober 1992)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Kniefall</a:t>
            </a:r>
            <a:r>
              <a:rPr lang="en-US" dirty="0" smtClean="0"/>
              <a:t> von </a:t>
            </a:r>
            <a:r>
              <a:rPr lang="en-US" dirty="0" err="1" smtClean="0"/>
              <a:t>Warschau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>
          <a:xfrm>
            <a:off x="233782" y="4130661"/>
            <a:ext cx="4703837" cy="25869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31" y="1539476"/>
            <a:ext cx="3658990" cy="2426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304" y="1139333"/>
            <a:ext cx="2182160" cy="2896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015" y="2092969"/>
            <a:ext cx="242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am 7. Dezember 1970 am Mahnmal des Ghetto-Aufstandes von 1943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9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H</a:t>
            </a:r>
            <a:r>
              <a:rPr lang="de-DE" dirty="0" smtClean="0"/>
              <a:t>eute wird Brandts Arbeit als eine Wegbereitung für den Zusammenbruch der kommunistischen Regierungen in Osteuropa und die </a:t>
            </a:r>
            <a:r>
              <a:rPr lang="de-DE" dirty="0" smtClean="0">
                <a:solidFill>
                  <a:srgbClr val="FF0000"/>
                </a:solidFill>
              </a:rPr>
              <a:t>Deutsche Wiedervereinigung</a:t>
            </a:r>
            <a:r>
              <a:rPr lang="de-DE" dirty="0" smtClean="0"/>
              <a:t> gesehen, was von Brandt mit seiner Ostpolitik jedoch </a:t>
            </a:r>
            <a:r>
              <a:rPr lang="de-DE" u="sng" dirty="0" smtClean="0">
                <a:solidFill>
                  <a:srgbClr val="0000FF"/>
                </a:solidFill>
              </a:rPr>
              <a:t>nicht beabsichtigt war</a:t>
            </a:r>
            <a:r>
              <a:rPr lang="de-DE" dirty="0" smtClean="0"/>
              <a:t>.</a:t>
            </a:r>
          </a:p>
          <a:p>
            <a:r>
              <a:rPr lang="de-DE" dirty="0" smtClean="0"/>
              <a:t>Kritiker von der konservativen Seite sahen in Brandts Politik eine unnötige Anerkennung der DDR. </a:t>
            </a:r>
          </a:p>
          <a:p>
            <a:r>
              <a:rPr lang="de-DE" dirty="0" smtClean="0"/>
              <a:t>Sie sahen in der Entspannungspolitik eine Aufwertung und Stabilisierung der Staaten des Ostblocks.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4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 smtClean="0"/>
              <a:t>Brandt mit</a:t>
            </a:r>
            <a:r>
              <a:rPr lang="de-DE" dirty="0" smtClean="0"/>
              <a:t> </a:t>
            </a:r>
            <a:r>
              <a:rPr lang="de-DE" sz="2700" dirty="0" smtClean="0"/>
              <a:t>Günter Guillaume in dessen Rolle als persönlicher Referent des Bundeskanzlers – vor der Aufdeckung von Guillaumes Spionagetätigkeit für die DDR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712" b="11712"/>
          <a:stretch>
            <a:fillRect/>
          </a:stretch>
        </p:blipFill>
        <p:spPr>
          <a:xfrm>
            <a:off x="457200" y="4138904"/>
            <a:ext cx="3613451" cy="1987259"/>
          </a:xfrm>
        </p:spPr>
      </p:pic>
      <p:sp>
        <p:nvSpPr>
          <p:cNvPr id="5" name="Rectangle 4"/>
          <p:cNvSpPr/>
          <p:nvPr/>
        </p:nvSpPr>
        <p:spPr>
          <a:xfrm>
            <a:off x="1364031" y="3244334"/>
            <a:ext cx="7925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1974: Rücktritt infolge der Guillaume-Affäre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797" y="4138904"/>
            <a:ext cx="2794000" cy="184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1797" y="6126163"/>
            <a:ext cx="1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Amtsnachfolger Helmut Schmidt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4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Auch nach seinem Rücktritt vom Amt des Bundeskanzlers blieb Brandt politisch aktiv</a:t>
            </a:r>
          </a:p>
          <a:p>
            <a:r>
              <a:rPr lang="de-DE" dirty="0" smtClean="0"/>
              <a:t>Nach dem </a:t>
            </a:r>
            <a:r>
              <a:rPr lang="de-DE" dirty="0" smtClean="0">
                <a:hlinkClick r:id="rId2" tooltip="Berliner Mauer"/>
              </a:rPr>
              <a:t>Fall der Mauer</a:t>
            </a:r>
            <a:r>
              <a:rPr lang="de-DE" dirty="0" smtClean="0"/>
              <a:t> gehörte Brandt zu den entschiedenen Befürwortern eines Regierungsumzugs von </a:t>
            </a:r>
            <a:r>
              <a:rPr lang="de-DE" dirty="0" smtClean="0">
                <a:hlinkClick r:id="rId3" tooltip="Bonn"/>
              </a:rPr>
              <a:t>Bonn</a:t>
            </a:r>
            <a:r>
              <a:rPr lang="de-DE" dirty="0" smtClean="0"/>
              <a:t> nach </a:t>
            </a:r>
            <a:r>
              <a:rPr lang="de-DE" dirty="0" smtClean="0">
                <a:hlinkClick r:id="rId4" tooltip="Berlin"/>
              </a:rPr>
              <a:t>Berlin</a:t>
            </a:r>
            <a:r>
              <a:rPr lang="de-DE" dirty="0" smtClean="0"/>
              <a:t>. Am 20. Juni 1991 beschloss der Bundestag – unter anderem auf Antrag Willy Brandts – schließlich den Teilumzug.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8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den </a:t>
            </a:r>
            <a:r>
              <a:rPr lang="de-DE" dirty="0" smtClean="0"/>
              <a:t>1980er Jahren erklärten Brandt und andere Vertreter der SPD, die Vorstellung einer möglichen neuen staatlichen Einheit in Deutschland mehrfach für abwegig und gefährlich. </a:t>
            </a:r>
          </a:p>
          <a:p>
            <a:r>
              <a:rPr lang="de-DE" dirty="0" smtClean="0"/>
              <a:t>Noch im Herbst 1988 wiederholte er zweimal seine vielzitierte Mahnung vor der „Hoffnung auf Wiedervereinigung“ als „Lebenslüge“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5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Am 4. Oktober 1991 wurde bei Brandt ein Tumor im Darm entdeckt, </a:t>
            </a:r>
          </a:p>
          <a:p>
            <a:r>
              <a:rPr lang="de-DE" dirty="0" smtClean="0"/>
              <a:t>Am 9. Mai 1992 gab Brandt sein letztes Interview. </a:t>
            </a:r>
          </a:p>
          <a:p>
            <a:r>
              <a:rPr lang="de-DE" dirty="0" smtClean="0"/>
              <a:t>Am 30. Mai 1992 verließ Brandt die Klinik und verließ sein Haus bis zu seinem Tod nicht mehr. </a:t>
            </a:r>
          </a:p>
          <a:p>
            <a:endParaRPr lang="de-DE" dirty="0" smtClean="0"/>
          </a:p>
          <a:p>
            <a:r>
              <a:rPr lang="de-DE" dirty="0" smtClean="0"/>
              <a:t>Zu einem </a:t>
            </a:r>
            <a:r>
              <a:rPr lang="de-DE" dirty="0" smtClean="0">
                <a:solidFill>
                  <a:srgbClr val="0000FF"/>
                </a:solidFill>
              </a:rPr>
              <a:t>unglücklichen Vorfall </a:t>
            </a:r>
            <a:r>
              <a:rPr lang="de-DE" dirty="0" smtClean="0"/>
              <a:t>kam es am 20. September 1992: Als M. Gorbatschow Brandt unangemeldet besuchen wollte und sich mit </a:t>
            </a:r>
            <a:r>
              <a:rPr lang="de-DE" i="1" dirty="0" smtClean="0"/>
              <a:t>Gorbatschow</a:t>
            </a:r>
            <a:r>
              <a:rPr lang="de-DE" dirty="0" smtClean="0"/>
              <a:t> an der Sprechanlage des Hauses meldete, hielt Brandts Ehefrau dies für einen schlechten Scherz und verweigerte dem Besucher den Zutritt. Sie glaubte nicht, dass tatsächlich Gorbatschow vor der Tür 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0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sz="2400" dirty="0" smtClean="0"/>
          </a:p>
          <a:p>
            <a:r>
              <a:rPr lang="de-DE" sz="2400" dirty="0" smtClean="0"/>
              <a:t>Das Ehrengrab Willy Brandts befindet sich auf dem Berliner Waldfriedhof Zehlendorf.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Nach seinem Tode wurde Willy Brandt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vielfach geehrt, Straßen und Plätze sind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nach ihm benannt.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05" y="2865600"/>
            <a:ext cx="2588177" cy="2023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810" y="76200"/>
            <a:ext cx="15113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02" y="2378331"/>
            <a:ext cx="2653098" cy="3883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6199"/>
            <a:ext cx="1271356" cy="1695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196" y="274637"/>
            <a:ext cx="1877194" cy="12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4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AQA  Unit 3  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Wählen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Persönlichkeit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von </a:t>
            </a:r>
            <a:r>
              <a:rPr lang="en-US" dirty="0" err="1" smtClean="0"/>
              <a:t>Ihnen</a:t>
            </a:r>
            <a:r>
              <a:rPr lang="en-US" dirty="0" smtClean="0"/>
              <a:t> </a:t>
            </a:r>
            <a:r>
              <a:rPr lang="en-US" dirty="0" err="1" smtClean="0"/>
              <a:t>gewählten</a:t>
            </a:r>
            <a:r>
              <a:rPr lang="en-US" dirty="0" smtClean="0"/>
              <a:t> </a:t>
            </a:r>
            <a:r>
              <a:rPr lang="en-US" dirty="0" err="1" smtClean="0"/>
              <a:t>Zeitraum</a:t>
            </a:r>
            <a:r>
              <a:rPr lang="en-US" dirty="0" smtClean="0"/>
              <a:t> und </a:t>
            </a:r>
            <a:r>
              <a:rPr lang="en-US" dirty="0" err="1" smtClean="0"/>
              <a:t>bewerten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Ihren</a:t>
            </a:r>
            <a:r>
              <a:rPr lang="en-US" dirty="0" smtClean="0"/>
              <a:t> </a:t>
            </a:r>
            <a:r>
              <a:rPr lang="en-US" dirty="0" err="1" smtClean="0"/>
              <a:t>Einfluss</a:t>
            </a:r>
            <a:r>
              <a:rPr lang="en-US" dirty="0" smtClean="0"/>
              <a:t> auf Land und </a:t>
            </a:r>
            <a:r>
              <a:rPr lang="en-US" dirty="0" err="1" smtClean="0"/>
              <a:t>Leute</a:t>
            </a:r>
            <a:r>
              <a:rPr lang="en-US" dirty="0" smtClean="0"/>
              <a:t>.</a:t>
            </a:r>
            <a:r>
              <a:rPr lang="en-US" sz="1200" dirty="0" smtClean="0"/>
              <a:t>           GA: </a:t>
            </a:r>
            <a:r>
              <a:rPr lang="en-US" sz="1200" dirty="0" err="1" smtClean="0"/>
              <a:t>Aufsatz</a:t>
            </a:r>
            <a:r>
              <a:rPr lang="en-US" sz="1200" dirty="0" smtClean="0"/>
              <a:t>-Plan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0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charset="0"/>
              </a:rPr>
              <a:t>Struktur?</a:t>
            </a:r>
            <a:endParaRPr lang="en-GB"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Einleitung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Hauptteil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cs typeface="+mn-cs"/>
              </a:rPr>
              <a:t>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Schluss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14688" y="2928938"/>
            <a:ext cx="2643187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214688" y="3500438"/>
            <a:ext cx="264318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214688" y="4143375"/>
            <a:ext cx="26527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214688" y="4786313"/>
            <a:ext cx="26527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751385" y="3184769"/>
            <a:ext cx="146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oder</a:t>
            </a:r>
            <a:r>
              <a:rPr lang="en-US" dirty="0" smtClean="0"/>
              <a:t> 4 </a:t>
            </a:r>
            <a:r>
              <a:rPr lang="en-US" dirty="0" err="1" smtClean="0"/>
              <a:t>Abschnitte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4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Leben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nehelich</a:t>
            </a:r>
            <a:r>
              <a:rPr lang="en-US" dirty="0" smtClean="0"/>
              <a:t> </a:t>
            </a:r>
            <a:r>
              <a:rPr lang="en-US" dirty="0" err="1" smtClean="0"/>
              <a:t>geboren</a:t>
            </a:r>
            <a:endParaRPr lang="en-US" dirty="0" smtClean="0"/>
          </a:p>
          <a:p>
            <a:r>
              <a:rPr lang="en-US" dirty="0" err="1"/>
              <a:t>w</a:t>
            </a:r>
            <a:r>
              <a:rPr lang="en-US" dirty="0" err="1" smtClean="0"/>
              <a:t>uchs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Stiefgroßvater</a:t>
            </a:r>
            <a:r>
              <a:rPr lang="en-US" dirty="0" smtClean="0"/>
              <a:t>  Ludwig </a:t>
            </a:r>
            <a:r>
              <a:rPr lang="en-US" dirty="0" err="1" smtClean="0"/>
              <a:t>Frahm</a:t>
            </a:r>
            <a:r>
              <a:rPr lang="en-US" dirty="0" smtClean="0"/>
              <a:t> auf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eschrieb</a:t>
            </a:r>
            <a:r>
              <a:rPr lang="en-US" dirty="0" smtClean="0"/>
              <a:t> </a:t>
            </a:r>
            <a:r>
              <a:rPr lang="en-US" dirty="0" err="1" smtClean="0"/>
              <a:t>Kindheit</a:t>
            </a:r>
            <a:r>
              <a:rPr lang="en-US" dirty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‘</a:t>
            </a:r>
            <a:r>
              <a:rPr lang="en-US" dirty="0" err="1" smtClean="0"/>
              <a:t>unbehaust</a:t>
            </a:r>
            <a:r>
              <a:rPr lang="en-US" dirty="0" smtClean="0"/>
              <a:t>’ und </a:t>
            </a:r>
            <a:r>
              <a:rPr lang="en-US" dirty="0" err="1"/>
              <a:t>F</a:t>
            </a:r>
            <a:r>
              <a:rPr lang="en-US" dirty="0" err="1" smtClean="0"/>
              <a:t>amilienverhältnisse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‘</a:t>
            </a:r>
            <a:r>
              <a:rPr lang="en-US" dirty="0" err="1" smtClean="0"/>
              <a:t>chaotisch</a:t>
            </a:r>
            <a:r>
              <a:rPr lang="en-US" dirty="0" smtClean="0"/>
              <a:t>’</a:t>
            </a:r>
          </a:p>
          <a:p>
            <a:r>
              <a:rPr lang="en-US" dirty="0"/>
              <a:t>w</a:t>
            </a:r>
            <a:r>
              <a:rPr lang="en-US" dirty="0" smtClean="0"/>
              <a:t>ar </a:t>
            </a:r>
            <a:r>
              <a:rPr lang="en-US" dirty="0" err="1" smtClean="0"/>
              <a:t>dreimal</a:t>
            </a:r>
            <a:r>
              <a:rPr lang="en-US" dirty="0" smtClean="0"/>
              <a:t> </a:t>
            </a:r>
            <a:r>
              <a:rPr lang="en-US" dirty="0" err="1" smtClean="0"/>
              <a:t>verheiratet</a:t>
            </a:r>
            <a:endParaRPr lang="en-US" dirty="0" smtClean="0"/>
          </a:p>
          <a:p>
            <a:r>
              <a:rPr lang="en-US" dirty="0" err="1"/>
              <a:t>h</a:t>
            </a:r>
            <a:r>
              <a:rPr lang="en-US" dirty="0" err="1" smtClean="0"/>
              <a:t>atte</a:t>
            </a:r>
            <a:r>
              <a:rPr lang="en-US" dirty="0" smtClean="0"/>
              <a:t> 4 Kinder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8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Politische</a:t>
            </a:r>
            <a:r>
              <a:rPr lang="en-US" dirty="0" smtClean="0"/>
              <a:t> </a:t>
            </a:r>
            <a:r>
              <a:rPr lang="en-US" dirty="0" err="1" smtClean="0"/>
              <a:t>Laufbahn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1930 trat Brandt der </a:t>
            </a:r>
            <a:r>
              <a:rPr lang="de-DE" dirty="0" smtClean="0">
                <a:solidFill>
                  <a:srgbClr val="0000FF"/>
                </a:solidFill>
              </a:rPr>
              <a:t>SPD</a:t>
            </a:r>
            <a:r>
              <a:rPr lang="de-DE" dirty="0" smtClean="0"/>
              <a:t> bei</a:t>
            </a:r>
          </a:p>
          <a:p>
            <a:r>
              <a:rPr lang="de-DE" dirty="0" smtClean="0"/>
              <a:t>Brandt war Gründungs- und Vorstandsmitglied des Lübecker Ortsverbands der </a:t>
            </a:r>
            <a:r>
              <a:rPr lang="de-DE" dirty="0" smtClean="0">
                <a:solidFill>
                  <a:srgbClr val="0000FF"/>
                </a:solidFill>
              </a:rPr>
              <a:t>SAPD</a:t>
            </a:r>
            <a:r>
              <a:rPr lang="de-DE" dirty="0" smtClean="0"/>
              <a:t> (Sozialistische Arbeiter Partei) </a:t>
            </a:r>
          </a:p>
          <a:p>
            <a:r>
              <a:rPr lang="de-DE" dirty="0" smtClean="0"/>
              <a:t>Mit Hitler und der NS-Diktatur in Deutschland wurde 1933 die SAPD verboten.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Arbeit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Untergrund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U</a:t>
            </a:r>
            <a:r>
              <a:rPr lang="de-DE" dirty="0" smtClean="0"/>
              <a:t>nter den Bedingungen der Illegalität arbeitete Brandt im </a:t>
            </a:r>
            <a:r>
              <a:rPr lang="de-DE" dirty="0" smtClean="0">
                <a:solidFill>
                  <a:srgbClr val="0000FF"/>
                </a:solidFill>
              </a:rPr>
              <a:t>Widerstand</a:t>
            </a:r>
            <a:r>
              <a:rPr lang="de-DE" dirty="0" smtClean="0"/>
              <a:t> gegen die Herrschaft des Nationalsozialismus.</a:t>
            </a:r>
          </a:p>
          <a:p>
            <a:r>
              <a:rPr lang="de-DE" dirty="0" smtClean="0"/>
              <a:t>Er nahm dieser Zeit den „Kampfnamen “ </a:t>
            </a:r>
            <a:r>
              <a:rPr lang="de-DE" dirty="0" smtClean="0">
                <a:solidFill>
                  <a:srgbClr val="FF0000"/>
                </a:solidFill>
              </a:rPr>
              <a:t>Willy Brandt </a:t>
            </a:r>
            <a:r>
              <a:rPr lang="de-DE" dirty="0" smtClean="0"/>
              <a:t>an, den er über sein weiteres Leben hinweg beibehielt. </a:t>
            </a:r>
          </a:p>
          <a:p>
            <a:r>
              <a:rPr lang="de-DE" dirty="0" smtClean="0"/>
              <a:t>Er emigrierte über Dänemark nach Norwegen.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Während der deutschen Besetzung Norwegens im 2. Weltkrieg geriet er 1940 vorübergehend in </a:t>
            </a:r>
            <a:r>
              <a:rPr lang="de-DE" dirty="0" smtClean="0">
                <a:solidFill>
                  <a:srgbClr val="FF0000"/>
                </a:solidFill>
              </a:rPr>
              <a:t>deutsche Gefangenschaft.</a:t>
            </a:r>
            <a:r>
              <a:rPr lang="de-DE" dirty="0" smtClean="0"/>
              <a:t> Da er aber bei seiner Ergreifung eine norwegische Uniform trug und nicht enttarnt wurde, konnte er nach seiner baldigen Freilassung nach Schweden fliehen.</a:t>
            </a:r>
          </a:p>
          <a:p>
            <a:r>
              <a:rPr lang="de-DE" dirty="0" smtClean="0"/>
              <a:t>Im August 1940 wurde ihm von der Botschaft in Stockholm die </a:t>
            </a:r>
            <a:r>
              <a:rPr lang="de-DE" dirty="0" smtClean="0">
                <a:solidFill>
                  <a:srgbClr val="FF0000"/>
                </a:solidFill>
              </a:rPr>
              <a:t>norwegische Staatsbürgerschaft </a:t>
            </a:r>
            <a:r>
              <a:rPr lang="de-DE" dirty="0" smtClean="0"/>
              <a:t>zugesprochen. Bis zum Ende des Krieges blieb er in Stockholm.</a:t>
            </a:r>
          </a:p>
          <a:p>
            <a:r>
              <a:rPr lang="de-DE" dirty="0" smtClean="0"/>
              <a:t>1945 kehrte Brandt als Korrespondent für skandinavische Zeitungen nach Deutschland zurück und berichtete über die </a:t>
            </a:r>
            <a:r>
              <a:rPr lang="de-DE" dirty="0" smtClean="0">
                <a:solidFill>
                  <a:srgbClr val="0000FF"/>
                </a:solidFill>
              </a:rPr>
              <a:t>Nürnberger Prozesse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2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Am 1. Juli 1948 erhielt er von der schleswig-holsteinischen Landesregierung wieder die deutsche Staatsbürgerschaft.</a:t>
            </a:r>
          </a:p>
          <a:p>
            <a:r>
              <a:rPr lang="de-DE" dirty="0" smtClean="0"/>
              <a:t>Den Decknamen Willy Brandt, den er sich 1934 zugelegt hatte, nutzte er ab 1947 dauerhaft. Brandt begann seine politische Karriere im Nachkriegsdeutschland 1949 als </a:t>
            </a:r>
            <a:r>
              <a:rPr lang="de-DE" dirty="0" smtClean="0">
                <a:solidFill>
                  <a:srgbClr val="0000FF"/>
                </a:solidFill>
              </a:rPr>
              <a:t>Berliner Abgeordneter </a:t>
            </a:r>
            <a:r>
              <a:rPr lang="de-DE" dirty="0" smtClean="0"/>
              <a:t>der SPD.</a:t>
            </a:r>
          </a:p>
          <a:p>
            <a:r>
              <a:rPr lang="de-DE" dirty="0"/>
              <a:t>A</a:t>
            </a:r>
            <a:r>
              <a:rPr lang="de-DE" dirty="0" smtClean="0"/>
              <a:t>m 3. Oktober 1957  wurde er zum Bürgermeister von Berlin gewählt. </a:t>
            </a:r>
          </a:p>
          <a:p>
            <a:r>
              <a:rPr lang="de-DE" dirty="0"/>
              <a:t>D</a:t>
            </a:r>
            <a:r>
              <a:rPr lang="de-DE" dirty="0" smtClean="0"/>
              <a:t>er Bau der Berliner Mauer am 13. August 1961 beschrieb Brandt  als „</a:t>
            </a:r>
            <a:r>
              <a:rPr lang="de-DE" dirty="0" smtClean="0">
                <a:solidFill>
                  <a:srgbClr val="FF0000"/>
                </a:solidFill>
              </a:rPr>
              <a:t>den bislang schwärzesten Tag seiner Amtszeit</a:t>
            </a:r>
            <a:r>
              <a:rPr lang="de-DE" dirty="0" smtClean="0"/>
              <a:t>“.</a:t>
            </a:r>
          </a:p>
          <a:p>
            <a:r>
              <a:rPr lang="de-DE" dirty="0" smtClean="0"/>
              <a:t>Er übernahm im August 1961 eine nationale und über- parteiliche Rolle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6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Er setzte sich mit dem amerikanischen Präsidenten J.F. Kennedy in Verbindung und zeigte öffentlich „eine entschiedene Haltung“.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Brandts Hoffnung, Kennedys Rede werde auch ein Signal für eine Entspannungspolitik senden, erfüllte sich aber nicht.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59" y="2316376"/>
            <a:ext cx="4102129" cy="261044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20568556">
            <a:off x="4906080" y="2840700"/>
            <a:ext cx="1335257" cy="85618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Ich</a:t>
            </a:r>
            <a:r>
              <a:rPr lang="en-US" sz="1400" dirty="0" smtClean="0"/>
              <a:t> bin </a:t>
            </a:r>
            <a:r>
              <a:rPr lang="en-US" sz="1400" dirty="0" err="1" smtClean="0"/>
              <a:t>ein</a:t>
            </a:r>
            <a:r>
              <a:rPr lang="en-US" sz="1400" dirty="0" smtClean="0"/>
              <a:t> Berliner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700" b="1" dirty="0" smtClean="0"/>
              <a:t>Bundeskanzler   Brandt  (1969–1972)</a:t>
            </a:r>
            <a:br>
              <a:rPr lang="de-DE" sz="2700" b="1" dirty="0" smtClean="0"/>
            </a:br>
            <a:r>
              <a:rPr lang="de-DE" sz="2700" b="1" dirty="0" smtClean="0">
                <a:solidFill>
                  <a:srgbClr val="0000FF"/>
                </a:solidFill>
              </a:rPr>
              <a:t>Politik der kleinen Schritte</a:t>
            </a:r>
            <a:br>
              <a:rPr lang="de-DE" sz="2700" b="1" dirty="0" smtClean="0">
                <a:solidFill>
                  <a:srgbClr val="0000FF"/>
                </a:solidFill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Brandts Amtszeit ist verbunden mit dem Motto „</a:t>
            </a:r>
            <a:r>
              <a:rPr lang="de-DE" dirty="0" smtClean="0">
                <a:solidFill>
                  <a:srgbClr val="FF0000"/>
                </a:solidFill>
              </a:rPr>
              <a:t>Wir wollen mehr Demokratie wagen</a:t>
            </a:r>
            <a:r>
              <a:rPr lang="de-DE" dirty="0" smtClean="0"/>
              <a:t>“ und mit dem Stichwort der „</a:t>
            </a:r>
            <a:r>
              <a:rPr lang="de-DE" dirty="0" smtClean="0">
                <a:solidFill>
                  <a:srgbClr val="FF0000"/>
                </a:solidFill>
              </a:rPr>
              <a:t>Neuen Ostpolitik</a:t>
            </a:r>
            <a:r>
              <a:rPr lang="de-DE" dirty="0" smtClean="0"/>
              <a:t>“. </a:t>
            </a:r>
          </a:p>
          <a:p>
            <a:r>
              <a:rPr lang="de-DE" dirty="0" smtClean="0"/>
              <a:t>Der</a:t>
            </a:r>
            <a:r>
              <a:rPr lang="de-DE" dirty="0" smtClean="0">
                <a:solidFill>
                  <a:srgbClr val="FF0000"/>
                </a:solidFill>
              </a:rPr>
              <a:t> Kalte Krieg</a:t>
            </a:r>
            <a:r>
              <a:rPr lang="de-DE" dirty="0" smtClean="0"/>
              <a:t> sollte abgemildert werden.</a:t>
            </a:r>
          </a:p>
          <a:p>
            <a:r>
              <a:rPr lang="de-DE" dirty="0" smtClean="0"/>
              <a:t>Die </a:t>
            </a:r>
            <a:r>
              <a:rPr lang="de-DE" dirty="0" smtClean="0">
                <a:solidFill>
                  <a:srgbClr val="FF0000"/>
                </a:solidFill>
              </a:rPr>
              <a:t>Berliner Mauer</a:t>
            </a:r>
            <a:r>
              <a:rPr lang="de-DE" dirty="0" smtClean="0"/>
              <a:t> sollte durchlässiger gemacht werden.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9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Motto</a:t>
            </a:r>
            <a:r>
              <a:rPr lang="de-DE" i="1" dirty="0" err="1" smtClean="0"/>
              <a:t>:Wandel</a:t>
            </a:r>
            <a:r>
              <a:rPr lang="de-DE" i="1" dirty="0" smtClean="0"/>
              <a:t> durch Annäherung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</a:t>
            </a:r>
            <a:r>
              <a:rPr lang="de-DE" dirty="0" smtClean="0"/>
              <a:t>pätestens als Bundeskanzler leitete Brandt Ende der 60iger Jahre mit seiner mit seiner neuen Ostpolitik einen Einschnitt im politisch konfrontativen Klima des Kalten Krieges ein. </a:t>
            </a:r>
          </a:p>
          <a:p>
            <a:r>
              <a:rPr lang="de-DE" dirty="0" smtClean="0"/>
              <a:t>Mit den </a:t>
            </a:r>
            <a:r>
              <a:rPr lang="de-DE" dirty="0" smtClean="0">
                <a:solidFill>
                  <a:srgbClr val="FF0000"/>
                </a:solidFill>
              </a:rPr>
              <a:t>Ostverträgen</a:t>
            </a:r>
            <a:r>
              <a:rPr lang="de-DE" dirty="0" smtClean="0"/>
              <a:t> begann er einen Kurs der </a:t>
            </a:r>
            <a:r>
              <a:rPr lang="de-DE" dirty="0" smtClean="0">
                <a:solidFill>
                  <a:srgbClr val="0000FF"/>
                </a:solidFill>
              </a:rPr>
              <a:t>Entspannung</a:t>
            </a:r>
            <a:r>
              <a:rPr lang="de-DE" dirty="0" smtClean="0"/>
              <a:t> und des </a:t>
            </a:r>
            <a:r>
              <a:rPr lang="de-DE" dirty="0" smtClean="0">
                <a:solidFill>
                  <a:srgbClr val="0000FF"/>
                </a:solidFill>
              </a:rPr>
              <a:t>Ausgleichs</a:t>
            </a:r>
            <a:r>
              <a:rPr lang="de-DE" dirty="0" smtClean="0"/>
              <a:t> mit der Sowjetunion, der DDR, Polen und den übrigen Ostblockstaaten.</a:t>
            </a:r>
          </a:p>
          <a:p>
            <a:r>
              <a:rPr lang="de-DE" dirty="0" smtClean="0"/>
              <a:t>Für diese Politik erhielt Brandt 1971 den </a:t>
            </a:r>
            <a:r>
              <a:rPr lang="de-DE" dirty="0" smtClean="0">
                <a:solidFill>
                  <a:srgbClr val="FF0000"/>
                </a:solidFill>
              </a:rPr>
              <a:t>Friedensnobelpreis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6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716</Words>
  <Application>Microsoft Macintosh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Willy Brandt</vt:lpstr>
      <vt:lpstr>Sein Leben:</vt:lpstr>
      <vt:lpstr>Politische Laufbahn</vt:lpstr>
      <vt:lpstr>Arbeit im Untergrund</vt:lpstr>
      <vt:lpstr>PowerPoint Presentation</vt:lpstr>
      <vt:lpstr>PowerPoint Presentation</vt:lpstr>
      <vt:lpstr>PowerPoint Presentation</vt:lpstr>
      <vt:lpstr> Bundeskanzler   Brandt  (1969–1972) Politik der kleinen Schritte </vt:lpstr>
      <vt:lpstr>Motto:Wandel durch Annäherung</vt:lpstr>
      <vt:lpstr>Der Kniefall von Warschau</vt:lpstr>
      <vt:lpstr>PowerPoint Presentation</vt:lpstr>
      <vt:lpstr>Brandt mit Günter Guillaume in dessen Rolle als persönlicher Referent des Bundeskanzlers – vor der Aufdeckung von Guillaumes Spionagetätigkeit für die DDR</vt:lpstr>
      <vt:lpstr>PowerPoint Presentation</vt:lpstr>
      <vt:lpstr>PowerPoint Presentation</vt:lpstr>
      <vt:lpstr>PowerPoint Presentation</vt:lpstr>
      <vt:lpstr>PowerPoint Presentation</vt:lpstr>
      <vt:lpstr>AQA  Unit 3   2014</vt:lpstr>
      <vt:lpstr>Struktur?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Willy Brandt</dc:title>
  <dc:creator>Jutta</dc:creator>
  <cp:lastModifiedBy>Jutta</cp:lastModifiedBy>
  <cp:revision>15</cp:revision>
  <dcterms:created xsi:type="dcterms:W3CDTF">2016-01-18T03:16:59Z</dcterms:created>
  <dcterms:modified xsi:type="dcterms:W3CDTF">2016-01-19T00:28:40Z</dcterms:modified>
</cp:coreProperties>
</file>