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62" r:id="rId5"/>
    <p:sldId id="263" r:id="rId6"/>
    <p:sldId id="264" r:id="rId7"/>
    <p:sldId id="257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0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68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0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54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9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0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0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7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5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7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7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18E1-3C24-4F98-B7FD-83BE393EB5C1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4F0F89-F431-4C06-9BA5-20B881CD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g1TmTKc8o" TargetMode="External"/><Relationship Id="rId2" Type="http://schemas.openxmlformats.org/officeDocument/2006/relationships/hyperlink" Target="http://learn.genetics.utah.edu/content/cloning/whatisclo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Klonen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Corinna &amp; </a:t>
            </a:r>
            <a:r>
              <a:rPr lang="en-GB" dirty="0" err="1" smtClean="0"/>
              <a:t>Becka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79499"/>
            <a:ext cx="5345854" cy="347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41" y="3227685"/>
            <a:ext cx="3865584" cy="3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/>
              <a:t>Vokabeln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250"/>
            <a:ext cx="11514666" cy="4796762"/>
          </a:xfrm>
        </p:spPr>
        <p:txBody>
          <a:bodyPr numCol="2">
            <a:normAutofit/>
          </a:bodyPr>
          <a:lstStyle/>
          <a:p>
            <a:r>
              <a:rPr lang="en-GB" sz="2400" dirty="0" err="1"/>
              <a:t>s</a:t>
            </a:r>
            <a:r>
              <a:rPr lang="en-GB" sz="2400" dirty="0" err="1" smtClean="0"/>
              <a:t>ich</a:t>
            </a:r>
            <a:r>
              <a:rPr lang="en-GB" sz="2400" dirty="0" smtClean="0"/>
              <a:t> </a:t>
            </a:r>
            <a:r>
              <a:rPr lang="en-GB" sz="2400" dirty="0" err="1" smtClean="0"/>
              <a:t>vermehren</a:t>
            </a:r>
            <a:r>
              <a:rPr lang="en-GB" sz="2400" dirty="0" smtClean="0"/>
              <a:t> – to reproduce</a:t>
            </a:r>
          </a:p>
          <a:p>
            <a:r>
              <a:rPr lang="en-GB" sz="2400" dirty="0" err="1" smtClean="0"/>
              <a:t>u</a:t>
            </a:r>
            <a:r>
              <a:rPr lang="en-GB" sz="2400" dirty="0" err="1" smtClean="0"/>
              <a:t>ngeschlechtlich</a:t>
            </a:r>
            <a:r>
              <a:rPr lang="en-GB" sz="2400" dirty="0" smtClean="0"/>
              <a:t> </a:t>
            </a:r>
            <a:r>
              <a:rPr lang="en-GB" sz="2400" dirty="0" smtClean="0"/>
              <a:t>– asexually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ie </a:t>
            </a:r>
            <a:r>
              <a:rPr lang="en-GB" sz="2400" dirty="0" err="1" smtClean="0"/>
              <a:t>Zwillinge</a:t>
            </a:r>
            <a:r>
              <a:rPr lang="en-GB" sz="2400" dirty="0" smtClean="0"/>
              <a:t> - twins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ie </a:t>
            </a:r>
            <a:r>
              <a:rPr lang="en-GB" sz="2400" dirty="0" err="1" smtClean="0"/>
              <a:t>Zelle</a:t>
            </a:r>
            <a:r>
              <a:rPr lang="en-GB" sz="2400" dirty="0" smtClean="0"/>
              <a:t> - cell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as </a:t>
            </a:r>
            <a:r>
              <a:rPr lang="en-GB" sz="2400" dirty="0" err="1" smtClean="0"/>
              <a:t>Genklonen</a:t>
            </a:r>
            <a:r>
              <a:rPr lang="en-GB" sz="2400" dirty="0" smtClean="0"/>
              <a:t> – gene cloning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ie </a:t>
            </a:r>
            <a:r>
              <a:rPr lang="en-GB" sz="2400" dirty="0" err="1" smtClean="0"/>
              <a:t>Stammzelle</a:t>
            </a:r>
            <a:r>
              <a:rPr lang="en-GB" sz="2400" dirty="0" smtClean="0"/>
              <a:t> – stem cell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as </a:t>
            </a:r>
            <a:r>
              <a:rPr lang="en-GB" sz="2400" dirty="0" smtClean="0"/>
              <a:t>Embryo - embryo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as </a:t>
            </a:r>
            <a:r>
              <a:rPr lang="en-GB" sz="2400" dirty="0" err="1" smtClean="0"/>
              <a:t>Gewebe</a:t>
            </a:r>
            <a:r>
              <a:rPr lang="en-GB" sz="2400" dirty="0" smtClean="0"/>
              <a:t> – tissue (e.g. muscle tissue)</a:t>
            </a:r>
          </a:p>
          <a:p>
            <a:r>
              <a:rPr lang="en-GB" sz="2400" dirty="0" err="1"/>
              <a:t>s</a:t>
            </a:r>
            <a:r>
              <a:rPr lang="en-GB" sz="2400" dirty="0" err="1" smtClean="0"/>
              <a:t>omatisch</a:t>
            </a:r>
            <a:r>
              <a:rPr lang="en-GB" sz="2400" dirty="0" smtClean="0"/>
              <a:t> </a:t>
            </a:r>
            <a:r>
              <a:rPr lang="en-GB" sz="2400" dirty="0" smtClean="0"/>
              <a:t>– somatic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ie </a:t>
            </a:r>
            <a:r>
              <a:rPr lang="en-GB" sz="2400" dirty="0" err="1" smtClean="0"/>
              <a:t>Eizelle</a:t>
            </a:r>
            <a:r>
              <a:rPr lang="en-GB" sz="2400" dirty="0" smtClean="0"/>
              <a:t> – egg cell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er </a:t>
            </a:r>
            <a:r>
              <a:rPr lang="en-GB" sz="2400" dirty="0" err="1" smtClean="0"/>
              <a:t>Zellkern</a:t>
            </a:r>
            <a:r>
              <a:rPr lang="en-GB" sz="2400" dirty="0" smtClean="0"/>
              <a:t>/der Kern – nucleus</a:t>
            </a:r>
          </a:p>
          <a:p>
            <a:r>
              <a:rPr lang="en-GB" sz="2400" dirty="0" err="1"/>
              <a:t>e</a:t>
            </a:r>
            <a:r>
              <a:rPr lang="en-GB" sz="2400" dirty="0" err="1" smtClean="0"/>
              <a:t>ntfernen</a:t>
            </a:r>
            <a:r>
              <a:rPr lang="en-GB" sz="2400" dirty="0" smtClean="0"/>
              <a:t> </a:t>
            </a:r>
            <a:r>
              <a:rPr lang="en-GB" sz="2400" dirty="0" smtClean="0"/>
              <a:t>– to remove</a:t>
            </a:r>
          </a:p>
          <a:p>
            <a:r>
              <a:rPr lang="en-GB" sz="2400" dirty="0" err="1"/>
              <a:t>ü</a:t>
            </a:r>
            <a:r>
              <a:rPr lang="en-GB" sz="2400" dirty="0" err="1" smtClean="0"/>
              <a:t>bertragen</a:t>
            </a:r>
            <a:r>
              <a:rPr lang="en-GB" sz="2400" dirty="0" smtClean="0"/>
              <a:t> </a:t>
            </a:r>
            <a:r>
              <a:rPr lang="en-GB" sz="2400" dirty="0" smtClean="0"/>
              <a:t>– to transfer</a:t>
            </a:r>
          </a:p>
          <a:p>
            <a:r>
              <a:rPr lang="en-GB" sz="2400" dirty="0" err="1" smtClean="0"/>
              <a:t>si</a:t>
            </a:r>
            <a:r>
              <a:rPr lang="en-GB" sz="2400" dirty="0" err="1" smtClean="0"/>
              <a:t>ch</a:t>
            </a:r>
            <a:r>
              <a:rPr lang="en-GB" sz="2400" dirty="0" smtClean="0"/>
              <a:t> </a:t>
            </a:r>
            <a:r>
              <a:rPr lang="en-GB" sz="2400" dirty="0" err="1" smtClean="0"/>
              <a:t>verhalten</a:t>
            </a:r>
            <a:r>
              <a:rPr lang="en-GB" sz="2400" dirty="0" smtClean="0"/>
              <a:t> – to behave </a:t>
            </a:r>
          </a:p>
          <a:p>
            <a:r>
              <a:rPr lang="en-GB" sz="2400" dirty="0" err="1"/>
              <a:t>b</a:t>
            </a:r>
            <a:r>
              <a:rPr lang="en-GB" sz="2400" dirty="0" err="1" smtClean="0"/>
              <a:t>efruchtet</a:t>
            </a:r>
            <a:r>
              <a:rPr lang="en-GB" sz="2400" dirty="0" smtClean="0"/>
              <a:t> </a:t>
            </a:r>
            <a:r>
              <a:rPr lang="en-GB" sz="2400" dirty="0" smtClean="0"/>
              <a:t>– fertilised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ie </a:t>
            </a:r>
            <a:r>
              <a:rPr lang="en-GB" sz="2400" dirty="0" err="1" smtClean="0"/>
              <a:t>Ersatzmutter</a:t>
            </a:r>
            <a:r>
              <a:rPr lang="en-GB" sz="2400" dirty="0" smtClean="0"/>
              <a:t> – surrogate mother</a:t>
            </a:r>
          </a:p>
          <a:p>
            <a:r>
              <a:rPr lang="en-GB" sz="2400" u="sng" dirty="0" err="1"/>
              <a:t>a</a:t>
            </a:r>
            <a:r>
              <a:rPr lang="en-GB" sz="2400" u="sng" dirty="0" err="1" smtClean="0"/>
              <a:t>us</a:t>
            </a:r>
            <a:r>
              <a:rPr lang="en-GB" sz="2400" dirty="0" err="1" smtClean="0"/>
              <a:t>tragen</a:t>
            </a:r>
            <a:r>
              <a:rPr lang="en-GB" sz="2400" dirty="0" smtClean="0"/>
              <a:t> </a:t>
            </a:r>
            <a:r>
              <a:rPr lang="en-GB" sz="2400" dirty="0" smtClean="0"/>
              <a:t>– to carry to term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50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Was </a:t>
            </a:r>
            <a:r>
              <a:rPr lang="en-GB" sz="4800" dirty="0" err="1" smtClean="0"/>
              <a:t>bedeutet</a:t>
            </a:r>
            <a:r>
              <a:rPr lang="en-GB" sz="4800" dirty="0" smtClean="0"/>
              <a:t> </a:t>
            </a:r>
            <a:r>
              <a:rPr lang="en-GB" sz="4800" dirty="0" err="1" smtClean="0"/>
              <a:t>Klonen</a:t>
            </a:r>
            <a:r>
              <a:rPr lang="en-GB" sz="4800" dirty="0" smtClean="0"/>
              <a:t>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5568921" cy="3880773"/>
          </a:xfrm>
        </p:spPr>
        <p:txBody>
          <a:bodyPr/>
          <a:lstStyle/>
          <a:p>
            <a:r>
              <a:rPr lang="de-DE" sz="2400" dirty="0"/>
              <a:t>gleich genetischen </a:t>
            </a:r>
            <a:r>
              <a:rPr lang="de-DE" sz="2400" dirty="0" smtClean="0">
                <a:solidFill>
                  <a:srgbClr val="FF0000"/>
                </a:solidFill>
              </a:rPr>
              <a:t>Eizellen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/>
              <a:t>3 Typen: </a:t>
            </a:r>
          </a:p>
          <a:p>
            <a:pPr lvl="1"/>
            <a:r>
              <a:rPr lang="de-DE" sz="2400" dirty="0" smtClean="0"/>
              <a:t>Tiere</a:t>
            </a:r>
          </a:p>
          <a:p>
            <a:pPr lvl="1"/>
            <a:r>
              <a:rPr lang="de-DE" sz="2400" dirty="0" smtClean="0"/>
              <a:t>natürliches Klonen</a:t>
            </a:r>
          </a:p>
          <a:p>
            <a:pPr lvl="1"/>
            <a:r>
              <a:rPr lang="de-DE" sz="2400" dirty="0" smtClean="0"/>
              <a:t>künstliches Klonen</a:t>
            </a:r>
          </a:p>
          <a:p>
            <a:pPr lvl="2"/>
            <a:r>
              <a:rPr lang="de-DE" sz="2400" dirty="0" smtClean="0"/>
              <a:t>Prozess</a:t>
            </a:r>
            <a:r>
              <a:rPr lang="de-DE" sz="2400" dirty="0"/>
              <a:t>, wo Duplikate von </a:t>
            </a:r>
            <a:r>
              <a:rPr lang="de-DE" sz="2400" dirty="0" smtClean="0"/>
              <a:t>DNA-Fragmenten geschaffen </a:t>
            </a:r>
            <a:r>
              <a:rPr lang="de-DE" sz="2400" dirty="0"/>
              <a:t>werden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1" y="1543999"/>
            <a:ext cx="4911552" cy="47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/>
              <a:t>Künstliches</a:t>
            </a:r>
            <a:r>
              <a:rPr lang="en-GB" sz="4800" dirty="0" smtClean="0"/>
              <a:t> </a:t>
            </a:r>
            <a:r>
              <a:rPr lang="en-GB" sz="4800" dirty="0" err="1" smtClean="0"/>
              <a:t>Klonen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33413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3 </a:t>
            </a:r>
            <a:r>
              <a:rPr lang="en-GB" sz="2800" dirty="0" err="1" smtClean="0"/>
              <a:t>Typen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err="1" smtClean="0"/>
              <a:t>Genklonen</a:t>
            </a:r>
            <a:r>
              <a:rPr lang="en-GB" sz="2400" dirty="0" smtClean="0"/>
              <a:t> – </a:t>
            </a:r>
            <a:r>
              <a:rPr lang="en-GB" sz="2400" dirty="0" err="1" smtClean="0"/>
              <a:t>Kopien</a:t>
            </a:r>
            <a:r>
              <a:rPr lang="en-GB" sz="2400" dirty="0" smtClean="0"/>
              <a:t> von </a:t>
            </a:r>
            <a:r>
              <a:rPr lang="en-GB" sz="2400" dirty="0" err="1" smtClean="0"/>
              <a:t>Genen</a:t>
            </a:r>
            <a:endParaRPr lang="en-GB" sz="2400" dirty="0" smtClean="0"/>
          </a:p>
          <a:p>
            <a:pPr lvl="1"/>
            <a:r>
              <a:rPr lang="en-GB" sz="2400" dirty="0" err="1" smtClean="0"/>
              <a:t>Klonen</a:t>
            </a:r>
            <a:r>
              <a:rPr lang="en-GB" sz="2400" dirty="0" smtClean="0"/>
              <a:t> von Menschen – </a:t>
            </a:r>
            <a:r>
              <a:rPr lang="en-GB" sz="2400" dirty="0" err="1" smtClean="0"/>
              <a:t>ganze</a:t>
            </a:r>
            <a:r>
              <a:rPr lang="en-GB" sz="2400" dirty="0" smtClean="0"/>
              <a:t> </a:t>
            </a:r>
            <a:r>
              <a:rPr lang="en-GB" sz="2400" dirty="0" err="1" smtClean="0"/>
              <a:t>Organismen</a:t>
            </a:r>
            <a:r>
              <a:rPr lang="en-GB" sz="2400" dirty="0" smtClean="0"/>
              <a:t> </a:t>
            </a:r>
            <a:r>
              <a:rPr lang="en-GB" sz="2400" dirty="0" err="1" smtClean="0"/>
              <a:t>kopieren</a:t>
            </a:r>
            <a:endParaRPr lang="en-GB" sz="2400" dirty="0" smtClean="0"/>
          </a:p>
          <a:p>
            <a:pPr lvl="1"/>
            <a:r>
              <a:rPr lang="en-GB" sz="2400" dirty="0" err="1" smtClean="0"/>
              <a:t>Therapeutisches</a:t>
            </a:r>
            <a:r>
              <a:rPr lang="en-GB" sz="2400" dirty="0" smtClean="0"/>
              <a:t> </a:t>
            </a:r>
            <a:r>
              <a:rPr lang="en-GB" sz="2400" dirty="0" err="1" smtClean="0"/>
              <a:t>Klonen</a:t>
            </a:r>
            <a:r>
              <a:rPr lang="en-GB" sz="2400" dirty="0" smtClean="0"/>
              <a:t> – </a:t>
            </a:r>
            <a:r>
              <a:rPr lang="en-GB" sz="2400" dirty="0" err="1" smtClean="0"/>
              <a:t>neues</a:t>
            </a:r>
            <a:r>
              <a:rPr lang="en-GB" sz="2400" dirty="0" smtClean="0"/>
              <a:t> </a:t>
            </a:r>
            <a:r>
              <a:rPr lang="en-GB" sz="2400" dirty="0" err="1" smtClean="0"/>
              <a:t>Gewebe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4138612"/>
            <a:ext cx="76200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Dolly das </a:t>
            </a:r>
            <a:r>
              <a:rPr lang="en-GB" sz="4800" dirty="0" err="1" smtClean="0"/>
              <a:t>Schaf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723716" cy="3880773"/>
          </a:xfrm>
        </p:spPr>
        <p:txBody>
          <a:bodyPr>
            <a:normAutofit fontScale="92500"/>
          </a:bodyPr>
          <a:lstStyle/>
          <a:p>
            <a:r>
              <a:rPr lang="en-GB" sz="2400" dirty="0" err="1" smtClean="0"/>
              <a:t>wurde</a:t>
            </a:r>
            <a:r>
              <a:rPr lang="en-GB" sz="2400" dirty="0" smtClean="0"/>
              <a:t> </a:t>
            </a:r>
            <a:r>
              <a:rPr lang="en-GB" sz="2400" dirty="0" err="1" smtClean="0"/>
              <a:t>aus</a:t>
            </a:r>
            <a:r>
              <a:rPr lang="en-GB" sz="2400" dirty="0" smtClean="0"/>
              <a:t> </a:t>
            </a:r>
            <a:r>
              <a:rPr lang="en-GB" sz="2400" dirty="0" err="1" smtClean="0"/>
              <a:t>einer</a:t>
            </a:r>
            <a:r>
              <a:rPr lang="en-GB" sz="2400" dirty="0" smtClean="0"/>
              <a:t> </a:t>
            </a:r>
            <a:r>
              <a:rPr lang="en-GB" sz="2400" dirty="0" err="1" smtClean="0"/>
              <a:t>somatischen</a:t>
            </a:r>
            <a:r>
              <a:rPr lang="en-GB" sz="2400" dirty="0" smtClean="0"/>
              <a:t> </a:t>
            </a:r>
            <a:r>
              <a:rPr lang="en-GB" sz="2400" dirty="0" err="1" smtClean="0"/>
              <a:t>Zelle</a:t>
            </a:r>
            <a:r>
              <a:rPr lang="en-GB" sz="2400" dirty="0" smtClean="0"/>
              <a:t> </a:t>
            </a:r>
            <a:r>
              <a:rPr lang="en-GB" sz="2400" dirty="0" err="1" smtClean="0"/>
              <a:t>eines</a:t>
            </a:r>
            <a:r>
              <a:rPr lang="en-GB" sz="2400" dirty="0" smtClean="0"/>
              <a:t> </a:t>
            </a:r>
            <a:r>
              <a:rPr lang="en-GB" sz="2400" dirty="0" err="1" smtClean="0"/>
              <a:t>weiblichen</a:t>
            </a:r>
            <a:r>
              <a:rPr lang="en-GB" sz="2400" dirty="0" smtClean="0"/>
              <a:t> </a:t>
            </a:r>
            <a:r>
              <a:rPr lang="en-GB" sz="2400" dirty="0" err="1" smtClean="0"/>
              <a:t>Schafs</a:t>
            </a:r>
            <a:r>
              <a:rPr lang="en-GB" sz="2400" dirty="0" smtClean="0"/>
              <a:t> + </a:t>
            </a:r>
            <a:r>
              <a:rPr lang="en-GB" sz="2400" dirty="0" err="1" smtClean="0"/>
              <a:t>einer</a:t>
            </a:r>
            <a:r>
              <a:rPr lang="en-GB" sz="2400" dirty="0" smtClean="0"/>
              <a:t> </a:t>
            </a:r>
            <a:r>
              <a:rPr lang="en-GB" sz="2400" dirty="0" err="1" smtClean="0"/>
              <a:t>Eizelle</a:t>
            </a:r>
            <a:r>
              <a:rPr lang="en-GB" sz="2400" dirty="0" smtClean="0"/>
              <a:t> </a:t>
            </a:r>
            <a:r>
              <a:rPr lang="en-GB" sz="2400" dirty="0" err="1" smtClean="0"/>
              <a:t>geschaffen</a:t>
            </a:r>
            <a:endParaRPr lang="en-GB" sz="2400" dirty="0" smtClean="0"/>
          </a:p>
          <a:p>
            <a:r>
              <a:rPr lang="en-GB" sz="2400" dirty="0" err="1" smtClean="0"/>
              <a:t>Zellkern</a:t>
            </a:r>
            <a:r>
              <a:rPr lang="en-GB" sz="2400" dirty="0" smtClean="0"/>
              <a:t> + DNA von </a:t>
            </a:r>
            <a:r>
              <a:rPr lang="en-GB" sz="2400" dirty="0" err="1" smtClean="0"/>
              <a:t>Eizelle</a:t>
            </a:r>
            <a:r>
              <a:rPr lang="en-GB" sz="2400" dirty="0" smtClean="0"/>
              <a:t> </a:t>
            </a:r>
            <a:r>
              <a:rPr lang="en-GB" sz="2400" dirty="0" err="1" smtClean="0"/>
              <a:t>wird</a:t>
            </a:r>
            <a:r>
              <a:rPr lang="en-GB" sz="2400" dirty="0" smtClean="0"/>
              <a:t> </a:t>
            </a:r>
            <a:r>
              <a:rPr lang="en-GB" sz="2400" dirty="0" err="1" smtClean="0"/>
              <a:t>entfernt</a:t>
            </a:r>
            <a:endParaRPr lang="en-GB" sz="2400" dirty="0" smtClean="0"/>
          </a:p>
          <a:p>
            <a:r>
              <a:rPr lang="en-GB" sz="2400" dirty="0" smtClean="0"/>
              <a:t>DNA von </a:t>
            </a:r>
            <a:r>
              <a:rPr lang="en-GB" sz="2400" dirty="0" err="1" smtClean="0"/>
              <a:t>somatischen</a:t>
            </a:r>
            <a:r>
              <a:rPr lang="en-GB" sz="2400" dirty="0" smtClean="0"/>
              <a:t> </a:t>
            </a:r>
            <a:r>
              <a:rPr lang="en-GB" sz="2400" dirty="0" err="1" smtClean="0"/>
              <a:t>Zelle</a:t>
            </a:r>
            <a:r>
              <a:rPr lang="en-GB" sz="2400" dirty="0" smtClean="0"/>
              <a:t> </a:t>
            </a:r>
            <a:r>
              <a:rPr lang="en-GB" sz="2400" dirty="0" err="1" smtClean="0"/>
              <a:t>wird</a:t>
            </a:r>
            <a:r>
              <a:rPr lang="en-GB" sz="2400" dirty="0" smtClean="0"/>
              <a:t> in </a:t>
            </a:r>
            <a:r>
              <a:rPr lang="en-GB" sz="2400" dirty="0" err="1" smtClean="0"/>
              <a:t>Eizelle</a:t>
            </a:r>
            <a:r>
              <a:rPr lang="en-GB" sz="2400" dirty="0" smtClean="0"/>
              <a:t> </a:t>
            </a:r>
            <a:r>
              <a:rPr lang="en-GB" sz="2400" dirty="0" err="1" smtClean="0"/>
              <a:t>übertragen</a:t>
            </a:r>
            <a:endParaRPr lang="en-GB" sz="2400" dirty="0" smtClean="0"/>
          </a:p>
          <a:p>
            <a:r>
              <a:rPr lang="en-GB" sz="2400" dirty="0" err="1" smtClean="0"/>
              <a:t>Eizelle</a:t>
            </a:r>
            <a:r>
              <a:rPr lang="en-GB" sz="2400" dirty="0" smtClean="0"/>
              <a:t> </a:t>
            </a:r>
            <a:r>
              <a:rPr lang="en-GB" sz="2400" dirty="0" err="1" smtClean="0"/>
              <a:t>entwickelt</a:t>
            </a:r>
            <a:r>
              <a:rPr lang="en-GB" sz="2400" dirty="0" smtClean="0"/>
              <a:t> </a:t>
            </a:r>
            <a:r>
              <a:rPr lang="en-GB" sz="2400" dirty="0" err="1" smtClean="0"/>
              <a:t>sich</a:t>
            </a:r>
            <a:r>
              <a:rPr lang="en-GB" sz="2400" dirty="0" smtClean="0"/>
              <a:t> </a:t>
            </a:r>
            <a:r>
              <a:rPr lang="en-GB" sz="2400" dirty="0" err="1" smtClean="0"/>
              <a:t>zu</a:t>
            </a:r>
            <a:r>
              <a:rPr lang="en-GB" sz="2400" dirty="0" smtClean="0"/>
              <a:t> </a:t>
            </a:r>
            <a:r>
              <a:rPr lang="en-GB" sz="2400" dirty="0" err="1" smtClean="0"/>
              <a:t>einem</a:t>
            </a:r>
            <a:r>
              <a:rPr lang="en-GB" sz="2400" dirty="0" smtClean="0"/>
              <a:t> Embryo, </a:t>
            </a:r>
            <a:r>
              <a:rPr lang="en-GB" sz="2400" dirty="0" err="1" smtClean="0"/>
              <a:t>wie</a:t>
            </a:r>
            <a:r>
              <a:rPr lang="en-GB" sz="2400" dirty="0" smtClean="0"/>
              <a:t> normal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http://learn.genetics.utah.edu/content/cloning/whatiscloning</a:t>
            </a:r>
            <a:r>
              <a:rPr lang="en-GB" dirty="0" smtClean="0">
                <a:hlinkClick r:id="rId2"/>
              </a:rPr>
              <a:t>/</a:t>
            </a:r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www.youtube.com/watch?v=KRg1TmTKc8o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1123054"/>
            <a:ext cx="3474892" cy="49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713" y="781050"/>
            <a:ext cx="9623463" cy="5410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250" y="2190750"/>
            <a:ext cx="444819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71650" y="2343150"/>
            <a:ext cx="444819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19250" y="5448300"/>
            <a:ext cx="4448194" cy="743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91200" y="3409950"/>
            <a:ext cx="20955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86700" y="1371600"/>
            <a:ext cx="2571750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44000" y="5448300"/>
            <a:ext cx="148590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Vorteile von Klonen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543162" cy="3880773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/>
              <a:t>defekte Gene </a:t>
            </a:r>
            <a:r>
              <a:rPr lang="de-DE" sz="2800" dirty="0" smtClean="0"/>
              <a:t>eliminieren</a:t>
            </a:r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 smtClean="0"/>
              <a:t>schnellere </a:t>
            </a:r>
            <a:r>
              <a:rPr lang="de-DE" sz="2800" dirty="0"/>
              <a:t>Erholung von traumatischen </a:t>
            </a:r>
            <a:r>
              <a:rPr lang="de-DE" sz="2800" dirty="0" smtClean="0"/>
              <a:t>Verletzungen erzielen</a:t>
            </a:r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 smtClean="0"/>
              <a:t>Unfruchtbarkeit</a:t>
            </a:r>
            <a:r>
              <a:rPr lang="de-DE" sz="2800" dirty="0"/>
              <a:t> </a:t>
            </a:r>
            <a:r>
              <a:rPr lang="de-DE" sz="2800" dirty="0" smtClean="0"/>
              <a:t>beseitigen</a:t>
            </a:r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 smtClean="0"/>
              <a:t>körperliche Störungen </a:t>
            </a:r>
            <a:r>
              <a:rPr lang="de-DE" sz="2800" dirty="0" smtClean="0"/>
              <a:t>heilen</a:t>
            </a:r>
            <a:endParaRPr lang="de-D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948" y="3046803"/>
            <a:ext cx="4971852" cy="32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Nachteile von Klonen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96190"/>
            <a:ext cx="6096953" cy="3880773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k</a:t>
            </a:r>
            <a:r>
              <a:rPr lang="de-DE" sz="2400" dirty="0" smtClean="0"/>
              <a:t>ann den </a:t>
            </a:r>
            <a:r>
              <a:rPr lang="de-DE" sz="2400" dirty="0"/>
              <a:t>Gesamtwert des menschlichen </a:t>
            </a:r>
            <a:r>
              <a:rPr lang="de-DE" sz="2400" dirty="0" smtClean="0"/>
              <a:t>Lebens </a:t>
            </a:r>
            <a:r>
              <a:rPr lang="de-DE" sz="2400" dirty="0"/>
              <a:t>verringern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k</a:t>
            </a:r>
            <a:r>
              <a:rPr lang="de-DE" sz="2400" dirty="0" smtClean="0"/>
              <a:t>ann zu </a:t>
            </a:r>
            <a:r>
              <a:rPr lang="de-DE" sz="2400" dirty="0"/>
              <a:t>Ausbeutung </a:t>
            </a:r>
            <a:r>
              <a:rPr lang="de-DE" sz="2400" dirty="0" smtClean="0"/>
              <a:t>und Missbrauch verwendet werden.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g</a:t>
            </a:r>
            <a:r>
              <a:rPr lang="de-DE" sz="2400" dirty="0" smtClean="0"/>
              <a:t>egen </a:t>
            </a:r>
            <a:r>
              <a:rPr lang="de-DE" sz="2400" dirty="0"/>
              <a:t>die religiöse Ethik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g</a:t>
            </a:r>
            <a:r>
              <a:rPr lang="de-DE" sz="2400" dirty="0" smtClean="0"/>
              <a:t>egen die </a:t>
            </a:r>
            <a:r>
              <a:rPr lang="de-DE" sz="2400" dirty="0"/>
              <a:t>Natur.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71" y="2924495"/>
            <a:ext cx="5392250" cy="32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/>
              <a:t>Vor</a:t>
            </a:r>
            <a:r>
              <a:rPr lang="en-GB" sz="4800" dirty="0" smtClean="0"/>
              <a:t>- und </a:t>
            </a:r>
            <a:r>
              <a:rPr lang="en-GB" sz="4800" dirty="0" err="1" smtClean="0"/>
              <a:t>Nachteile</a:t>
            </a:r>
            <a:endParaRPr lang="en-GB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8625"/>
              </p:ext>
            </p:extLst>
          </p:nvPr>
        </p:nvGraphicFramePr>
        <p:xfrm>
          <a:off x="677863" y="2160588"/>
          <a:ext cx="10101754" cy="371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877"/>
                <a:gridCol w="5050877"/>
              </a:tblGrid>
              <a:tr h="575348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Vorteile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Nachteile</a:t>
                      </a:r>
                      <a:endParaRPr lang="en-GB" sz="2400" dirty="0"/>
                    </a:p>
                  </a:txBody>
                  <a:tcPr/>
                </a:tc>
              </a:tr>
              <a:tr h="99306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defekte Gene eliminieren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kann den Gesamtwert des menschlichen Lebens verringern</a:t>
                      </a:r>
                      <a:endParaRPr lang="en-GB" dirty="0"/>
                    </a:p>
                  </a:txBody>
                  <a:tcPr/>
                </a:tc>
              </a:tr>
              <a:tr h="99306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schnellere </a:t>
                      </a:r>
                      <a:r>
                        <a:rPr lang="de-DE" sz="1800" dirty="0" smtClean="0"/>
                        <a:t>Erholung von traumatischen Verletzungen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kann zu Ausbeutung und Missbrauch verwendet werden</a:t>
                      </a:r>
                      <a:endParaRPr lang="en-GB" dirty="0"/>
                    </a:p>
                  </a:txBody>
                  <a:tcPr/>
                </a:tc>
              </a:tr>
              <a:tr h="57534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Unfruchtbarkeit beseitigen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gegen die religiöse Ethik</a:t>
                      </a:r>
                      <a:endParaRPr lang="en-GB" dirty="0"/>
                    </a:p>
                  </a:txBody>
                  <a:tcPr/>
                </a:tc>
              </a:tr>
              <a:tr h="57534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körperliche Störungen heilen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gegen die Natur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260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Klonen</vt:lpstr>
      <vt:lpstr>Vokabeln</vt:lpstr>
      <vt:lpstr>Was bedeutet Klonen?</vt:lpstr>
      <vt:lpstr>Künstliches Klonen</vt:lpstr>
      <vt:lpstr>Dolly das Schaf</vt:lpstr>
      <vt:lpstr>PowerPoint Presentation</vt:lpstr>
      <vt:lpstr>Vorteile von Klonen</vt:lpstr>
      <vt:lpstr>Nachteile von Klonen</vt:lpstr>
      <vt:lpstr>Vor- und Nachteile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Vorteile von Klonen</dc:title>
  <dc:creator>Mim Roche</dc:creator>
  <cp:lastModifiedBy>Jutta M. Gumpricht-Kim</cp:lastModifiedBy>
  <cp:revision>22</cp:revision>
  <dcterms:created xsi:type="dcterms:W3CDTF">2016-12-28T16:34:06Z</dcterms:created>
  <dcterms:modified xsi:type="dcterms:W3CDTF">2017-01-31T11:20:33Z</dcterms:modified>
</cp:coreProperties>
</file>