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76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09593-4284-4A0E-94ED-6E23D43DBBEB}" type="datetimeFigureOut">
              <a:rPr lang="en-GB" smtClean="0"/>
              <a:pPr/>
              <a:t>25/01/2017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335C0-3FE8-4A29-87A2-F2028CA016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306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DC19D-FD38-4BEF-B3B9-FED636334A4F}" type="datetimeFigureOut">
              <a:rPr lang="en-GB" smtClean="0"/>
              <a:pPr/>
              <a:t>25/01/2017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F402A-D04F-4F3E-87B4-C9CF644ECD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54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https://www.youtube.com/watch?v=j6Ca_vlx-Ao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F402A-D04F-4F3E-87B4-C9CF644ECD7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59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AD50A68-FA74-46FC-868A-1D0208960471}" type="datetimeFigureOut">
              <a:rPr lang="en-GB" smtClean="0"/>
              <a:pPr/>
              <a:t>25/01/2017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E72CE5D-F6A1-4857-81A6-76052BAEE8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0A68-FA74-46FC-868A-1D0208960471}" type="datetimeFigureOut">
              <a:rPr lang="en-GB" smtClean="0"/>
              <a:pPr/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CE5D-F6A1-4857-81A6-76052BAEE8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0A68-FA74-46FC-868A-1D0208960471}" type="datetimeFigureOut">
              <a:rPr lang="en-GB" smtClean="0"/>
              <a:pPr/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CE5D-F6A1-4857-81A6-76052BAEE8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0A68-FA74-46FC-868A-1D0208960471}" type="datetimeFigureOut">
              <a:rPr lang="en-GB" smtClean="0"/>
              <a:pPr/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CE5D-F6A1-4857-81A6-76052BAEE8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0A68-FA74-46FC-868A-1D0208960471}" type="datetimeFigureOut">
              <a:rPr lang="en-GB" smtClean="0"/>
              <a:pPr/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CE5D-F6A1-4857-81A6-76052BAEE8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0A68-FA74-46FC-868A-1D0208960471}" type="datetimeFigureOut">
              <a:rPr lang="en-GB" smtClean="0"/>
              <a:pPr/>
              <a:t>25/01/2017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CE5D-F6A1-4857-81A6-76052BAEE8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D50A68-FA74-46FC-868A-1D0208960471}" type="datetimeFigureOut">
              <a:rPr lang="en-GB" smtClean="0"/>
              <a:pPr/>
              <a:t>25/01/2017</a:t>
            </a:fld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72CE5D-F6A1-4857-81A6-76052BAEE83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AD50A68-FA74-46FC-868A-1D0208960471}" type="datetimeFigureOut">
              <a:rPr lang="en-GB" smtClean="0"/>
              <a:pPr/>
              <a:t>25/01/2017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E72CE5D-F6A1-4857-81A6-76052BAEE8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0A68-FA74-46FC-868A-1D0208960471}" type="datetimeFigureOut">
              <a:rPr lang="en-GB" smtClean="0"/>
              <a:pPr/>
              <a:t>25/01/2017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CE5D-F6A1-4857-81A6-76052BAEE8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0A68-FA74-46FC-868A-1D0208960471}" type="datetimeFigureOut">
              <a:rPr lang="en-GB" smtClean="0"/>
              <a:pPr/>
              <a:t>25/01/2017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CE5D-F6A1-4857-81A6-76052BAEE8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0A68-FA74-46FC-868A-1D0208960471}" type="datetimeFigureOut">
              <a:rPr lang="en-GB" smtClean="0"/>
              <a:pPr/>
              <a:t>25/01/2017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CE5D-F6A1-4857-81A6-76052BAEE8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AD50A68-FA74-46FC-868A-1D0208960471}" type="datetimeFigureOut">
              <a:rPr lang="en-GB" smtClean="0"/>
              <a:pPr/>
              <a:t>25/01/2017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E72CE5D-F6A1-4857-81A6-76052BAEE83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LGBT+ Training</a:t>
            </a:r>
            <a:endParaRPr lang="en-GB" dirty="0"/>
          </a:p>
        </p:txBody>
      </p:sp>
      <p:pic>
        <p:nvPicPr>
          <p:cNvPr id="1030" name="Picture 6" descr="http://www.londoncabs.co.uk/wp-content/uploads/2012/08/LGBT-rainbow-flag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2857500" cy="17621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4509120"/>
            <a:ext cx="646042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TS 5: Adapting teaching to the needs of specific pupils</a:t>
            </a:r>
            <a:endParaRPr lang="en-GB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41040"/>
          </a:xfrm>
        </p:spPr>
        <p:txBody>
          <a:bodyPr/>
          <a:lstStyle/>
          <a:p>
            <a:r>
              <a:rPr lang="en-GB" dirty="0" smtClean="0"/>
              <a:t>Further Learning Opportunities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2511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Comic Sans MS" pitchFamily="66" charset="0"/>
              </a:rPr>
              <a:t>Specialised CPD sessions on:</a:t>
            </a:r>
          </a:p>
          <a:p>
            <a:pPr lvl="1"/>
            <a:r>
              <a:rPr lang="en-GB" dirty="0" smtClean="0">
                <a:latin typeface="Comic Sans MS" pitchFamily="66" charset="0"/>
              </a:rPr>
              <a:t>Knowledge of LGBT+ Issues</a:t>
            </a:r>
          </a:p>
          <a:p>
            <a:pPr lvl="1"/>
            <a:r>
              <a:rPr lang="en-GB" dirty="0" smtClean="0">
                <a:latin typeface="Comic Sans MS" pitchFamily="66" charset="0"/>
              </a:rPr>
              <a:t>Role as a Personal Tutor to LGBT+ Students</a:t>
            </a:r>
          </a:p>
          <a:p>
            <a:r>
              <a:rPr lang="en-GB" dirty="0" smtClean="0">
                <a:latin typeface="Comic Sans MS" pitchFamily="66" charset="0"/>
              </a:rPr>
              <a:t>Inclusion of LGBT+ issues in subject curricula through:</a:t>
            </a:r>
          </a:p>
          <a:p>
            <a:pPr lvl="1"/>
            <a:r>
              <a:rPr lang="en-GB" dirty="0" smtClean="0">
                <a:latin typeface="Comic Sans MS" pitchFamily="66" charset="0"/>
              </a:rPr>
              <a:t>Schemes of Work</a:t>
            </a:r>
          </a:p>
          <a:p>
            <a:pPr lvl="1"/>
            <a:r>
              <a:rPr lang="en-GB" dirty="0" smtClean="0">
                <a:latin typeface="Comic Sans MS" pitchFamily="66" charset="0"/>
              </a:rPr>
              <a:t>Case Studies</a:t>
            </a:r>
          </a:p>
          <a:p>
            <a:pPr lvl="1"/>
            <a:r>
              <a:rPr lang="en-GB" dirty="0" smtClean="0">
                <a:latin typeface="Comic Sans MS" pitchFamily="66" charset="0"/>
              </a:rPr>
              <a:t>Lesson Exemplars</a:t>
            </a:r>
          </a:p>
          <a:p>
            <a:r>
              <a:rPr lang="en-GB" dirty="0" smtClean="0">
                <a:latin typeface="Comic Sans MS" pitchFamily="66" charset="0"/>
              </a:rPr>
              <a:t>Celebrating awareness days e.g. Transgender Day of Remembrance</a:t>
            </a:r>
          </a:p>
          <a:p>
            <a:r>
              <a:rPr lang="en-GB" dirty="0" smtClean="0">
                <a:latin typeface="Comic Sans MS" pitchFamily="66" charset="0"/>
              </a:rPr>
              <a:t>Celebrating LGBT+ History Month every February in a cross-curricular capacity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3384376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G</a:t>
            </a:r>
            <a:r>
              <a:rPr lang="en-GB" dirty="0" smtClean="0">
                <a:solidFill>
                  <a:srgbClr val="00B0F0"/>
                </a:solidFill>
                <a:latin typeface="Comic Sans MS" pitchFamily="66" charset="0"/>
              </a:rPr>
              <a:t>B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T</a:t>
            </a:r>
            <a:r>
              <a:rPr lang="en-GB" dirty="0" smtClean="0">
                <a:solidFill>
                  <a:srgbClr val="FFC000"/>
                </a:solidFill>
                <a:latin typeface="Comic Sans MS" pitchFamily="66" charset="0"/>
              </a:rPr>
              <a:t>+</a:t>
            </a:r>
            <a:r>
              <a:rPr lang="en-GB" dirty="0" smtClean="0">
                <a:latin typeface="Comic Sans MS" pitchFamily="66" charset="0"/>
              </a:rPr>
              <a:t> stands for: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GB" dirty="0" smtClean="0">
                <a:latin typeface="Comic Sans MS" pitchFamily="66" charset="0"/>
              </a:rPr>
              <a:t>esbian</a:t>
            </a:r>
          </a:p>
          <a:p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G</a:t>
            </a:r>
            <a:r>
              <a:rPr lang="en-GB" dirty="0" smtClean="0">
                <a:latin typeface="Comic Sans MS" pitchFamily="66" charset="0"/>
              </a:rPr>
              <a:t>ay</a:t>
            </a:r>
          </a:p>
          <a:p>
            <a:r>
              <a:rPr lang="en-GB" dirty="0" smtClean="0">
                <a:solidFill>
                  <a:srgbClr val="00B0F0"/>
                </a:solidFill>
                <a:latin typeface="Comic Sans MS" pitchFamily="66" charset="0"/>
              </a:rPr>
              <a:t>B</a:t>
            </a:r>
            <a:r>
              <a:rPr lang="en-GB" dirty="0" smtClean="0">
                <a:latin typeface="Comic Sans MS" pitchFamily="66" charset="0"/>
              </a:rPr>
              <a:t>i(sexual)</a:t>
            </a:r>
          </a:p>
          <a:p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T</a:t>
            </a:r>
            <a:r>
              <a:rPr lang="en-GB" dirty="0" smtClean="0">
                <a:latin typeface="Comic Sans MS" pitchFamily="66" charset="0"/>
              </a:rPr>
              <a:t>rans(gender)</a:t>
            </a:r>
          </a:p>
          <a:p>
            <a:r>
              <a:rPr lang="en-GB" dirty="0" smtClean="0">
                <a:solidFill>
                  <a:srgbClr val="FFC000"/>
                </a:solidFill>
                <a:latin typeface="Comic Sans MS" pitchFamily="66" charset="0"/>
              </a:rPr>
              <a:t>+</a:t>
            </a:r>
            <a:r>
              <a:rPr lang="en-GB" dirty="0" smtClean="0">
                <a:latin typeface="Comic Sans MS" pitchFamily="66" charset="0"/>
              </a:rPr>
              <a:t> - Anyone who identifies outside of the LGBT acronym e.g. </a:t>
            </a:r>
            <a:r>
              <a:rPr lang="en-GB" dirty="0" err="1" smtClean="0">
                <a:latin typeface="Comic Sans MS" pitchFamily="66" charset="0"/>
              </a:rPr>
              <a:t>agender</a:t>
            </a:r>
            <a:r>
              <a:rPr lang="en-GB" dirty="0" smtClean="0">
                <a:latin typeface="Comic Sans MS" pitchFamily="66" charset="0"/>
              </a:rPr>
              <a:t>, asexual, intersex</a:t>
            </a:r>
            <a:endParaRPr lang="en-GB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404664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LGBT+ - What does is stand for?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65205"/>
            <a:ext cx="8229600" cy="1066800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Genderbread</a:t>
            </a:r>
            <a:r>
              <a:rPr lang="en-GB" dirty="0" smtClean="0"/>
              <a:t> Person</a:t>
            </a:r>
            <a:endParaRPr lang="en-GB" dirty="0"/>
          </a:p>
        </p:txBody>
      </p:sp>
      <p:pic>
        <p:nvPicPr>
          <p:cNvPr id="3" name="Picture 2" descr="http://farm8.staticflickr.com/7324/10153632374_15f4a54c05_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7" y="1556792"/>
            <a:ext cx="8771022" cy="495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72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39811"/>
            <a:ext cx="8229600" cy="1066800"/>
          </a:xfrm>
        </p:spPr>
        <p:txBody>
          <a:bodyPr/>
          <a:lstStyle/>
          <a:p>
            <a:r>
              <a:rPr lang="en-GB" dirty="0" smtClean="0"/>
              <a:t>Understanding Gender Identity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598" y="1682136"/>
            <a:ext cx="8411873" cy="4483168"/>
          </a:xfrm>
        </p:spPr>
        <p:txBody>
          <a:bodyPr>
            <a:normAutofit fontScale="47500" lnSpcReduction="20000"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Man</a:t>
            </a:r>
          </a:p>
          <a:p>
            <a:r>
              <a:rPr lang="en-GB" sz="3600" b="1" dirty="0" smtClean="0">
                <a:latin typeface="Comic Sans MS" panose="030F0702030302020204" pitchFamily="66" charset="0"/>
              </a:rPr>
              <a:t>Woman</a:t>
            </a:r>
          </a:p>
          <a:p>
            <a:r>
              <a:rPr lang="en-GB" sz="3600" b="1" dirty="0" err="1" smtClean="0">
                <a:latin typeface="Comic Sans MS" panose="030F0702030302020204" pitchFamily="66" charset="0"/>
              </a:rPr>
              <a:t>Cisgender</a:t>
            </a:r>
            <a:r>
              <a:rPr lang="en-GB" sz="3600" b="1" dirty="0" smtClean="0">
                <a:latin typeface="Comic Sans MS" panose="030F0702030302020204" pitchFamily="66" charset="0"/>
              </a:rPr>
              <a:t>: </a:t>
            </a:r>
            <a:r>
              <a:rPr lang="en-GB" sz="3600" dirty="0" smtClean="0">
                <a:latin typeface="Comic Sans MS" panose="030F0702030302020204" pitchFamily="66" charset="0"/>
              </a:rPr>
              <a:t>An individual whose gender identity matches their sex assigned at birth.</a:t>
            </a:r>
          </a:p>
          <a:p>
            <a:r>
              <a:rPr lang="en-GB" sz="3600" b="1" dirty="0" smtClean="0">
                <a:latin typeface="Comic Sans MS" panose="030F0702030302020204" pitchFamily="66" charset="0"/>
              </a:rPr>
              <a:t>Transgender</a:t>
            </a:r>
            <a:r>
              <a:rPr lang="en-GB" sz="3600" dirty="0">
                <a:latin typeface="Comic Sans MS" panose="030F0702030302020204" pitchFamily="66" charset="0"/>
              </a:rPr>
              <a:t>: An individual whose gender identity differs from their sex assigned at birth:-</a:t>
            </a: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 </a:t>
            </a:r>
            <a:r>
              <a:rPr lang="en-GB" sz="3600" dirty="0" smtClean="0">
                <a:latin typeface="Comic Sans MS" panose="030F0702030302020204" pitchFamily="66" charset="0"/>
              </a:rPr>
              <a:t>    	–</a:t>
            </a:r>
            <a:r>
              <a:rPr lang="en-GB" sz="3600" b="1" dirty="0" err="1">
                <a:latin typeface="Comic Sans MS" panose="030F0702030302020204" pitchFamily="66" charset="0"/>
              </a:rPr>
              <a:t>FtM</a:t>
            </a:r>
            <a:r>
              <a:rPr lang="en-GB" sz="3600" b="1" dirty="0">
                <a:latin typeface="Comic Sans MS" panose="030F0702030302020204" pitchFamily="66" charset="0"/>
              </a:rPr>
              <a:t>: </a:t>
            </a:r>
            <a:r>
              <a:rPr lang="en-GB" sz="3600" dirty="0">
                <a:latin typeface="Comic Sans MS" panose="030F0702030302020204" pitchFamily="66" charset="0"/>
              </a:rPr>
              <a:t>Males who were assigned female at </a:t>
            </a:r>
            <a:r>
              <a:rPr lang="en-GB" sz="3600" dirty="0" smtClean="0">
                <a:latin typeface="Comic Sans MS" panose="030F0702030302020204" pitchFamily="66" charset="0"/>
              </a:rPr>
              <a:t>birth</a:t>
            </a:r>
          </a:p>
          <a:p>
            <a:pPr marL="0" indent="0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	–</a:t>
            </a:r>
            <a:r>
              <a:rPr lang="en-GB" sz="3600" b="1" dirty="0" err="1" smtClean="0">
                <a:latin typeface="Comic Sans MS" panose="030F0702030302020204" pitchFamily="66" charset="0"/>
              </a:rPr>
              <a:t>MtF</a:t>
            </a:r>
            <a:r>
              <a:rPr lang="en-GB" sz="3600" b="1" dirty="0">
                <a:latin typeface="Comic Sans MS" panose="030F0702030302020204" pitchFamily="66" charset="0"/>
              </a:rPr>
              <a:t>: </a:t>
            </a:r>
            <a:r>
              <a:rPr lang="en-GB" sz="3600" dirty="0">
                <a:latin typeface="Comic Sans MS" panose="030F0702030302020204" pitchFamily="66" charset="0"/>
              </a:rPr>
              <a:t>Females who were assigned male at birth</a:t>
            </a: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	</a:t>
            </a:r>
            <a:r>
              <a:rPr lang="en-GB" sz="3600" dirty="0" smtClean="0">
                <a:latin typeface="Comic Sans MS" panose="030F0702030302020204" pitchFamily="66" charset="0"/>
              </a:rPr>
              <a:t>–</a:t>
            </a:r>
            <a:r>
              <a:rPr lang="en-GB" sz="3600" b="1" dirty="0">
                <a:latin typeface="Comic Sans MS" panose="030F0702030302020204" pitchFamily="66" charset="0"/>
              </a:rPr>
              <a:t>Genderqueer:</a:t>
            </a:r>
            <a:r>
              <a:rPr lang="en-GB" sz="3600" dirty="0">
                <a:latin typeface="Comic Sans MS" panose="030F0702030302020204" pitchFamily="66" charset="0"/>
              </a:rPr>
              <a:t> A person who does not identify as either of the gender </a:t>
            </a:r>
            <a:r>
              <a:rPr lang="en-GB" sz="3600" dirty="0" smtClean="0">
                <a:latin typeface="Comic Sans MS" panose="030F0702030302020204" pitchFamily="66" charset="0"/>
              </a:rPr>
              <a:t>	binaries 	(</a:t>
            </a:r>
            <a:r>
              <a:rPr lang="en-GB" sz="3600" dirty="0">
                <a:latin typeface="Comic Sans MS" panose="030F0702030302020204" pitchFamily="66" charset="0"/>
              </a:rPr>
              <a:t>male </a:t>
            </a:r>
            <a:r>
              <a:rPr lang="en-GB" sz="3600" dirty="0" smtClean="0">
                <a:latin typeface="Comic Sans MS" panose="030F0702030302020204" pitchFamily="66" charset="0"/>
              </a:rPr>
              <a:t>or female) any </a:t>
            </a:r>
            <a:r>
              <a:rPr lang="en-GB" sz="3600" dirty="0">
                <a:latin typeface="Comic Sans MS" panose="030F0702030302020204" pitchFamily="66" charset="0"/>
              </a:rPr>
              <a:t>or all of the time. </a:t>
            </a:r>
            <a:endParaRPr lang="en-GB" sz="3600" b="1" dirty="0" smtClean="0">
              <a:latin typeface="Comic Sans MS" panose="030F0702030302020204" pitchFamily="66" charset="0"/>
            </a:endParaRPr>
          </a:p>
          <a:p>
            <a:r>
              <a:rPr lang="en-GB" sz="3600" b="1" dirty="0" smtClean="0">
                <a:latin typeface="Comic Sans MS" panose="030F0702030302020204" pitchFamily="66" charset="0"/>
              </a:rPr>
              <a:t>Non-Binary</a:t>
            </a:r>
            <a:r>
              <a:rPr lang="en-GB" sz="3600" dirty="0" smtClean="0">
                <a:latin typeface="Comic Sans MS" panose="030F0702030302020204" pitchFamily="66" charset="0"/>
              </a:rPr>
              <a:t>:</a:t>
            </a:r>
          </a:p>
          <a:p>
            <a:pPr lvl="1"/>
            <a:r>
              <a:rPr lang="en-GB" sz="36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Agender</a:t>
            </a:r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: An individual who neither identifies as male nor female.</a:t>
            </a:r>
          </a:p>
          <a:p>
            <a:pPr lvl="1"/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Bi/Tri/</a:t>
            </a:r>
            <a:r>
              <a:rPr lang="en-GB" sz="36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Pangender</a:t>
            </a: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: </a:t>
            </a:r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 individual who considers </a:t>
            </a:r>
            <a:r>
              <a:rPr lang="en-GB" sz="3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themself</a:t>
            </a:r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to have two or more genders</a:t>
            </a:r>
          </a:p>
          <a:p>
            <a:pPr lvl="1"/>
            <a:r>
              <a:rPr lang="en-GB" sz="36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Genderfluid</a:t>
            </a: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: </a:t>
            </a:r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 individual who moves between genders or with a fluctuating gender identity. </a:t>
            </a:r>
          </a:p>
          <a:p>
            <a:r>
              <a:rPr lang="en-GB" sz="3600" b="1" dirty="0" smtClean="0">
                <a:latin typeface="Comic Sans MS" panose="030F0702030302020204" pitchFamily="66" charset="0"/>
              </a:rPr>
              <a:t>Two-Spirit</a:t>
            </a:r>
            <a:r>
              <a:rPr lang="en-GB" sz="3600" dirty="0">
                <a:latin typeface="Comic Sans MS" panose="030F0702030302020204" pitchFamily="66" charset="0"/>
              </a:rPr>
              <a:t>: A term traditionally used by Native American people to recognize individuals who possess qualities or </a:t>
            </a:r>
            <a:r>
              <a:rPr lang="en-GB" sz="3600" dirty="0" smtClean="0">
                <a:latin typeface="Comic Sans MS" panose="030F0702030302020204" pitchFamily="66" charset="0"/>
              </a:rPr>
              <a:t>fulfil </a:t>
            </a:r>
            <a:r>
              <a:rPr lang="en-GB" sz="3600" dirty="0">
                <a:latin typeface="Comic Sans MS" panose="030F0702030302020204" pitchFamily="66" charset="0"/>
              </a:rPr>
              <a:t>roles of </a:t>
            </a:r>
            <a:r>
              <a:rPr lang="en-GB" sz="3600" dirty="0" smtClean="0">
                <a:latin typeface="Comic Sans MS" panose="030F0702030302020204" pitchFamily="66" charset="0"/>
              </a:rPr>
              <a:t>different genders.</a:t>
            </a:r>
          </a:p>
          <a:p>
            <a:pPr lvl="1"/>
            <a:endParaRPr lang="en-GB" dirty="0" smtClean="0">
              <a:latin typeface="Comic Sans MS" panose="030F0702030302020204" pitchFamily="66" charset="0"/>
            </a:endParaRPr>
          </a:p>
          <a:p>
            <a:pPr lvl="1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5909415"/>
            <a:ext cx="3744416" cy="94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182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Understanding Gender Expression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Feminine</a:t>
            </a:r>
          </a:p>
          <a:p>
            <a:r>
              <a:rPr lang="en-GB" b="1" dirty="0" smtClean="0">
                <a:latin typeface="Comic Sans MS" panose="030F0702030302020204" pitchFamily="66" charset="0"/>
              </a:rPr>
              <a:t>Masculine</a:t>
            </a:r>
          </a:p>
          <a:p>
            <a:r>
              <a:rPr lang="en-GB" b="1" dirty="0" smtClean="0">
                <a:latin typeface="Comic Sans MS" panose="030F0702030302020204" pitchFamily="66" charset="0"/>
              </a:rPr>
              <a:t>Androgynous: </a:t>
            </a:r>
            <a:r>
              <a:rPr lang="en-GB" dirty="0" smtClean="0">
                <a:latin typeface="Comic Sans MS" panose="030F0702030302020204" pitchFamily="66" charset="0"/>
              </a:rPr>
              <a:t>An appearance and/or identification that is neither male nor female, presenting a gender that is either mixed or neutral.</a:t>
            </a:r>
            <a:r>
              <a:rPr lang="en-GB" b="1" dirty="0" smtClean="0">
                <a:latin typeface="Comic Sans MS" panose="030F0702030302020204" pitchFamily="66" charset="0"/>
              </a:rPr>
              <a:t> 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013176"/>
            <a:ext cx="5112568" cy="138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1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Understanding Biological Sex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Male</a:t>
            </a:r>
          </a:p>
          <a:p>
            <a:r>
              <a:rPr lang="en-GB" b="1" dirty="0" smtClean="0">
                <a:latin typeface="Comic Sans MS" panose="030F0702030302020204" pitchFamily="66" charset="0"/>
              </a:rPr>
              <a:t>Female</a:t>
            </a:r>
          </a:p>
          <a:p>
            <a:r>
              <a:rPr lang="en-GB" b="1" dirty="0" smtClean="0">
                <a:latin typeface="Comic Sans MS" panose="030F0702030302020204" pitchFamily="66" charset="0"/>
              </a:rPr>
              <a:t>Intersex: </a:t>
            </a:r>
            <a:r>
              <a:rPr lang="en-GB" dirty="0" smtClean="0">
                <a:latin typeface="Comic Sans MS" panose="030F0702030302020204" pitchFamily="66" charset="0"/>
              </a:rPr>
              <a:t>A term used to describe a person whose sex chromosomes, genitalia and/or secondary sex characteristics are determined to be neither exclusively male nor female.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085184"/>
            <a:ext cx="4608512" cy="125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370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1066800"/>
          </a:xfrm>
        </p:spPr>
        <p:txBody>
          <a:bodyPr/>
          <a:lstStyle/>
          <a:p>
            <a:r>
              <a:rPr lang="en-GB" dirty="0" smtClean="0"/>
              <a:t>Understanding Sexual Orientation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25112"/>
          </a:xfrm>
        </p:spPr>
        <p:txBody>
          <a:bodyPr>
            <a:noAutofit/>
          </a:bodyPr>
          <a:lstStyle/>
          <a:p>
            <a:r>
              <a:rPr lang="en-GB" sz="1600" b="1" dirty="0" smtClean="0">
                <a:latin typeface="Comic Sans MS" panose="030F0702030302020204" pitchFamily="66" charset="0"/>
              </a:rPr>
              <a:t>Heterosexual</a:t>
            </a:r>
            <a:r>
              <a:rPr lang="en-GB" sz="1600" b="1" dirty="0">
                <a:latin typeface="Comic Sans MS" panose="030F0702030302020204" pitchFamily="66" charset="0"/>
              </a:rPr>
              <a:t>: </a:t>
            </a:r>
            <a:r>
              <a:rPr lang="en-GB" sz="1600" dirty="0">
                <a:latin typeface="Comic Sans MS" panose="030F0702030302020204" pitchFamily="66" charset="0"/>
              </a:rPr>
              <a:t>An individual who experiences sexual attraction to a person of the opposite gender.</a:t>
            </a:r>
          </a:p>
          <a:p>
            <a:r>
              <a:rPr lang="en-GB" sz="1600" b="1" dirty="0" smtClean="0">
                <a:latin typeface="Comic Sans MS" panose="030F0702030302020204" pitchFamily="66" charset="0"/>
              </a:rPr>
              <a:t>Homosexual</a:t>
            </a:r>
            <a:r>
              <a:rPr lang="en-GB" sz="1600" b="1" dirty="0">
                <a:latin typeface="Comic Sans MS" panose="030F0702030302020204" pitchFamily="66" charset="0"/>
              </a:rPr>
              <a:t>: </a:t>
            </a:r>
            <a:r>
              <a:rPr lang="en-GB" sz="1600" dirty="0">
                <a:latin typeface="Comic Sans MS" panose="030F0702030302020204" pitchFamily="66" charset="0"/>
              </a:rPr>
              <a:t>An individual who experiences sexual attraction to a person of the same gender.</a:t>
            </a:r>
          </a:p>
          <a:p>
            <a:r>
              <a:rPr lang="en-GB" sz="1600" b="1" dirty="0" smtClean="0">
                <a:latin typeface="Comic Sans MS" panose="030F0702030302020204" pitchFamily="66" charset="0"/>
              </a:rPr>
              <a:t>Bisexual</a:t>
            </a:r>
            <a:r>
              <a:rPr lang="en-GB" sz="1600" b="1" dirty="0">
                <a:latin typeface="Comic Sans MS" panose="030F0702030302020204" pitchFamily="66" charset="0"/>
              </a:rPr>
              <a:t>: </a:t>
            </a:r>
            <a:r>
              <a:rPr lang="en-GB" sz="1600" dirty="0">
                <a:latin typeface="Comic Sans MS" panose="030F0702030302020204" pitchFamily="66" charset="0"/>
              </a:rPr>
              <a:t>An individual who experiences sexual attraction to people of two genders.</a:t>
            </a:r>
          </a:p>
          <a:p>
            <a:r>
              <a:rPr lang="en-GB" sz="1600" b="1" dirty="0" err="1" smtClean="0">
                <a:latin typeface="Comic Sans MS" panose="030F0702030302020204" pitchFamily="66" charset="0"/>
              </a:rPr>
              <a:t>Polysexual</a:t>
            </a:r>
            <a:r>
              <a:rPr lang="en-GB" sz="1600" b="1" dirty="0">
                <a:latin typeface="Comic Sans MS" panose="030F0702030302020204" pitchFamily="66" charset="0"/>
              </a:rPr>
              <a:t>: </a:t>
            </a:r>
            <a:r>
              <a:rPr lang="en-GB" sz="1600" dirty="0">
                <a:latin typeface="Comic Sans MS" panose="030F0702030302020204" pitchFamily="66" charset="0"/>
              </a:rPr>
              <a:t>An individual who experiences sexual attraction to people of many genders.</a:t>
            </a:r>
          </a:p>
          <a:p>
            <a:r>
              <a:rPr lang="en-GB" sz="1600" b="1" dirty="0" smtClean="0">
                <a:latin typeface="Comic Sans MS" panose="030F0702030302020204" pitchFamily="66" charset="0"/>
              </a:rPr>
              <a:t>Pansexual</a:t>
            </a:r>
            <a:r>
              <a:rPr lang="en-GB" sz="1600" b="1" dirty="0">
                <a:latin typeface="Comic Sans MS" panose="030F0702030302020204" pitchFamily="66" charset="0"/>
              </a:rPr>
              <a:t>: </a:t>
            </a:r>
            <a:r>
              <a:rPr lang="en-GB" sz="1600" dirty="0">
                <a:latin typeface="Comic Sans MS" panose="030F0702030302020204" pitchFamily="66" charset="0"/>
              </a:rPr>
              <a:t>An individual who experiences sexual attraction to people of any gender.</a:t>
            </a:r>
          </a:p>
          <a:p>
            <a:r>
              <a:rPr lang="en-GB" sz="1600" b="1" dirty="0" smtClean="0">
                <a:latin typeface="Comic Sans MS" panose="030F0702030302020204" pitchFamily="66" charset="0"/>
              </a:rPr>
              <a:t>Asexual</a:t>
            </a:r>
            <a:r>
              <a:rPr lang="en-GB" sz="1600" b="1" dirty="0">
                <a:latin typeface="Comic Sans MS" panose="030F0702030302020204" pitchFamily="66" charset="0"/>
              </a:rPr>
              <a:t>: </a:t>
            </a:r>
            <a:r>
              <a:rPr lang="en-GB" sz="1600" dirty="0">
                <a:latin typeface="Comic Sans MS" panose="030F0702030302020204" pitchFamily="66" charset="0"/>
              </a:rPr>
              <a:t>An individual who does not experience sexual attraction to people of any gender.</a:t>
            </a:r>
          </a:p>
          <a:p>
            <a:r>
              <a:rPr lang="en-GB" sz="1600" b="1" dirty="0" err="1" smtClean="0">
                <a:latin typeface="Comic Sans MS" panose="030F0702030302020204" pitchFamily="66" charset="0"/>
              </a:rPr>
              <a:t>Skoliosexual</a:t>
            </a:r>
            <a:r>
              <a:rPr lang="en-GB" sz="1600" b="1" dirty="0">
                <a:latin typeface="Comic Sans MS" panose="030F0702030302020204" pitchFamily="66" charset="0"/>
              </a:rPr>
              <a:t>: </a:t>
            </a:r>
            <a:r>
              <a:rPr lang="en-GB" sz="1600" dirty="0">
                <a:latin typeface="Comic Sans MS" panose="030F0702030302020204" pitchFamily="66" charset="0"/>
              </a:rPr>
              <a:t>An individual who experiences sexual attraction to people of non-binary gender.</a:t>
            </a:r>
          </a:p>
          <a:p>
            <a:r>
              <a:rPr lang="en-GB" sz="1600" b="1" dirty="0" err="1" smtClean="0">
                <a:latin typeface="Comic Sans MS" panose="030F0702030302020204" pitchFamily="66" charset="0"/>
              </a:rPr>
              <a:t>Androsexual</a:t>
            </a:r>
            <a:r>
              <a:rPr lang="en-GB" sz="1600" b="1" dirty="0">
                <a:latin typeface="Comic Sans MS" panose="030F0702030302020204" pitchFamily="66" charset="0"/>
              </a:rPr>
              <a:t>: </a:t>
            </a:r>
            <a:r>
              <a:rPr lang="en-GB" sz="1600" dirty="0">
                <a:latin typeface="Comic Sans MS" panose="030F0702030302020204" pitchFamily="66" charset="0"/>
              </a:rPr>
              <a:t>An individual who experiences sexual attraction to </a:t>
            </a:r>
            <a:r>
              <a:rPr lang="en-GB" sz="1600" dirty="0" smtClean="0">
                <a:latin typeface="Comic Sans MS" panose="030F0702030302020204" pitchFamily="66" charset="0"/>
              </a:rPr>
              <a:t>masculinity</a:t>
            </a:r>
            <a:r>
              <a:rPr lang="en-GB" sz="1600" dirty="0">
                <a:latin typeface="Comic Sans MS" panose="030F0702030302020204" pitchFamily="66" charset="0"/>
              </a:rPr>
              <a:t>. </a:t>
            </a:r>
          </a:p>
          <a:p>
            <a:r>
              <a:rPr lang="en-GB" sz="1600" b="1" dirty="0" err="1" smtClean="0">
                <a:latin typeface="Comic Sans MS" panose="030F0702030302020204" pitchFamily="66" charset="0"/>
              </a:rPr>
              <a:t>Gynosexual</a:t>
            </a:r>
            <a:r>
              <a:rPr lang="en-GB" sz="1600" b="1" dirty="0">
                <a:latin typeface="Comic Sans MS" panose="030F0702030302020204" pitchFamily="66" charset="0"/>
              </a:rPr>
              <a:t>: </a:t>
            </a:r>
            <a:r>
              <a:rPr lang="en-GB" sz="1600" dirty="0">
                <a:latin typeface="Comic Sans MS" panose="030F0702030302020204" pitchFamily="66" charset="0"/>
              </a:rPr>
              <a:t>An individual who experiences sexual attraction to </a:t>
            </a:r>
            <a:r>
              <a:rPr lang="en-GB" sz="1600" dirty="0" smtClean="0">
                <a:latin typeface="Comic Sans MS" panose="030F0702030302020204" pitchFamily="66" charset="0"/>
              </a:rPr>
              <a:t>femininity</a:t>
            </a:r>
            <a:r>
              <a:rPr lang="en-GB" sz="1600" dirty="0">
                <a:latin typeface="Comic Sans MS" panose="030F0702030302020204" pitchFamily="66" charset="0"/>
              </a:rPr>
              <a:t>. 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r>
              <a:rPr lang="en-GB" sz="1600" b="1" dirty="0" err="1" smtClean="0">
                <a:latin typeface="Comic Sans MS" panose="030F0702030302020204" pitchFamily="66" charset="0"/>
              </a:rPr>
              <a:t>Demisexual</a:t>
            </a:r>
            <a:r>
              <a:rPr lang="en-GB" sz="1600" b="1" dirty="0">
                <a:latin typeface="Comic Sans MS" panose="030F0702030302020204" pitchFamily="66" charset="0"/>
              </a:rPr>
              <a:t>: </a:t>
            </a:r>
            <a:r>
              <a:rPr lang="en-GB" sz="1600" dirty="0">
                <a:latin typeface="Comic Sans MS" panose="030F0702030302020204" pitchFamily="66" charset="0"/>
              </a:rPr>
              <a:t>An individual who experiences sexual attraction only once a strong emotional connection is formed.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6093297"/>
            <a:ext cx="2343443" cy="76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951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066800"/>
          </a:xfrm>
        </p:spPr>
        <p:txBody>
          <a:bodyPr/>
          <a:lstStyle/>
          <a:p>
            <a:r>
              <a:rPr lang="en-GB" dirty="0" smtClean="0"/>
              <a:t>Understanding Romantic Attraction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25112"/>
          </a:xfrm>
        </p:spPr>
        <p:txBody>
          <a:bodyPr>
            <a:noAutofit/>
          </a:bodyPr>
          <a:lstStyle/>
          <a:p>
            <a:r>
              <a:rPr lang="en-GB" sz="1600" b="1" dirty="0" err="1" smtClean="0">
                <a:latin typeface="Comic Sans MS" panose="030F0702030302020204" pitchFamily="66" charset="0"/>
              </a:rPr>
              <a:t>Heteroromantic</a:t>
            </a:r>
            <a:r>
              <a:rPr lang="en-GB" sz="1600" b="1" dirty="0" smtClean="0">
                <a:latin typeface="Comic Sans MS" panose="030F0702030302020204" pitchFamily="66" charset="0"/>
              </a:rPr>
              <a:t>: </a:t>
            </a:r>
            <a:r>
              <a:rPr lang="en-GB" sz="1600" dirty="0" smtClean="0">
                <a:latin typeface="Comic Sans MS" panose="030F0702030302020204" pitchFamily="66" charset="0"/>
              </a:rPr>
              <a:t>An individual who experiences romantic attraction to a person of the opposite gender.</a:t>
            </a:r>
          </a:p>
          <a:p>
            <a:r>
              <a:rPr lang="en-GB" sz="1600" b="1" dirty="0" err="1" smtClean="0">
                <a:latin typeface="Comic Sans MS" panose="030F0702030302020204" pitchFamily="66" charset="0"/>
              </a:rPr>
              <a:t>Homoromantic</a:t>
            </a:r>
            <a:r>
              <a:rPr lang="en-GB" sz="1600" b="1" dirty="0" smtClean="0">
                <a:latin typeface="Comic Sans MS" panose="030F0702030302020204" pitchFamily="66" charset="0"/>
              </a:rPr>
              <a:t>: </a:t>
            </a:r>
            <a:r>
              <a:rPr lang="en-GB" sz="1600" dirty="0" smtClean="0">
                <a:latin typeface="Comic Sans MS" panose="030F0702030302020204" pitchFamily="66" charset="0"/>
              </a:rPr>
              <a:t>An individual who experiences romantic attraction to a person of the same gender.</a:t>
            </a:r>
          </a:p>
          <a:p>
            <a:r>
              <a:rPr lang="en-GB" sz="1600" b="1" dirty="0" err="1" smtClean="0">
                <a:latin typeface="Comic Sans MS" panose="030F0702030302020204" pitchFamily="66" charset="0"/>
              </a:rPr>
              <a:t>Biromantic</a:t>
            </a:r>
            <a:r>
              <a:rPr lang="en-GB" sz="1600" b="1" dirty="0" smtClean="0">
                <a:latin typeface="Comic Sans MS" panose="030F0702030302020204" pitchFamily="66" charset="0"/>
              </a:rPr>
              <a:t>: </a:t>
            </a:r>
            <a:r>
              <a:rPr lang="en-GB" sz="1600" dirty="0" smtClean="0">
                <a:latin typeface="Comic Sans MS" panose="030F0702030302020204" pitchFamily="66" charset="0"/>
              </a:rPr>
              <a:t>An individual who experiences romantic attraction to people of two genders.</a:t>
            </a:r>
          </a:p>
          <a:p>
            <a:r>
              <a:rPr lang="en-GB" sz="1600" b="1" dirty="0" err="1" smtClean="0">
                <a:latin typeface="Comic Sans MS" panose="030F0702030302020204" pitchFamily="66" charset="0"/>
              </a:rPr>
              <a:t>Polyromantic</a:t>
            </a:r>
            <a:r>
              <a:rPr lang="en-GB" sz="1600" b="1" dirty="0" smtClean="0">
                <a:latin typeface="Comic Sans MS" panose="030F0702030302020204" pitchFamily="66" charset="0"/>
              </a:rPr>
              <a:t>: </a:t>
            </a:r>
            <a:r>
              <a:rPr lang="en-GB" sz="1600" dirty="0" smtClean="0">
                <a:latin typeface="Comic Sans MS" panose="030F0702030302020204" pitchFamily="66" charset="0"/>
              </a:rPr>
              <a:t>An individual who experiences romantic attraction to people of many genders.</a:t>
            </a:r>
          </a:p>
          <a:p>
            <a:r>
              <a:rPr lang="en-GB" sz="1600" b="1" dirty="0" err="1" smtClean="0">
                <a:latin typeface="Comic Sans MS" panose="030F0702030302020204" pitchFamily="66" charset="0"/>
              </a:rPr>
              <a:t>Panromantic</a:t>
            </a:r>
            <a:r>
              <a:rPr lang="en-GB" sz="1600" b="1" dirty="0" smtClean="0">
                <a:latin typeface="Comic Sans MS" panose="030F0702030302020204" pitchFamily="66" charset="0"/>
              </a:rPr>
              <a:t>: </a:t>
            </a:r>
            <a:r>
              <a:rPr lang="en-GB" sz="1600" dirty="0" smtClean="0">
                <a:latin typeface="Comic Sans MS" panose="030F0702030302020204" pitchFamily="66" charset="0"/>
              </a:rPr>
              <a:t>An individual who experiences romantic attraction to people of any gender.</a:t>
            </a:r>
          </a:p>
          <a:p>
            <a:r>
              <a:rPr lang="en-GB" sz="1600" b="1" dirty="0" err="1" smtClean="0">
                <a:latin typeface="Comic Sans MS" panose="030F0702030302020204" pitchFamily="66" charset="0"/>
              </a:rPr>
              <a:t>Aromantic</a:t>
            </a:r>
            <a:r>
              <a:rPr lang="en-GB" sz="1600" b="1" dirty="0" smtClean="0">
                <a:latin typeface="Comic Sans MS" panose="030F0702030302020204" pitchFamily="66" charset="0"/>
              </a:rPr>
              <a:t>: </a:t>
            </a:r>
            <a:r>
              <a:rPr lang="en-GB" sz="1600" dirty="0" smtClean="0">
                <a:latin typeface="Comic Sans MS" panose="030F0702030302020204" pitchFamily="66" charset="0"/>
              </a:rPr>
              <a:t>An individual who does not experience romantic attraction to people of any gender.</a:t>
            </a:r>
          </a:p>
          <a:p>
            <a:r>
              <a:rPr lang="en-GB" sz="1600" b="1" dirty="0" err="1" smtClean="0">
                <a:latin typeface="Comic Sans MS" panose="030F0702030302020204" pitchFamily="66" charset="0"/>
              </a:rPr>
              <a:t>Skolioromantic</a:t>
            </a:r>
            <a:r>
              <a:rPr lang="en-GB" sz="1600" b="1" dirty="0" smtClean="0">
                <a:latin typeface="Comic Sans MS" panose="030F0702030302020204" pitchFamily="66" charset="0"/>
              </a:rPr>
              <a:t>: </a:t>
            </a:r>
            <a:r>
              <a:rPr lang="en-GB" sz="1600" dirty="0" smtClean="0">
                <a:latin typeface="Comic Sans MS" panose="030F0702030302020204" pitchFamily="66" charset="0"/>
              </a:rPr>
              <a:t>An individual who experiences romantic attraction to people of non-binary gender.</a:t>
            </a:r>
          </a:p>
          <a:p>
            <a:r>
              <a:rPr lang="en-GB" sz="1600" b="1" dirty="0" err="1" smtClean="0">
                <a:latin typeface="Comic Sans MS" panose="030F0702030302020204" pitchFamily="66" charset="0"/>
              </a:rPr>
              <a:t>Androromantic</a:t>
            </a:r>
            <a:r>
              <a:rPr lang="en-GB" sz="1600" b="1" dirty="0" smtClean="0">
                <a:latin typeface="Comic Sans MS" panose="030F0702030302020204" pitchFamily="66" charset="0"/>
              </a:rPr>
              <a:t>: </a:t>
            </a:r>
            <a:r>
              <a:rPr lang="en-GB" sz="1600" dirty="0" smtClean="0">
                <a:latin typeface="Comic Sans MS" panose="030F0702030302020204" pitchFamily="66" charset="0"/>
              </a:rPr>
              <a:t>An individual who experiences romantic attraction to masculinity. </a:t>
            </a:r>
          </a:p>
          <a:p>
            <a:r>
              <a:rPr lang="en-GB" sz="1600" b="1" dirty="0" err="1" smtClean="0">
                <a:latin typeface="Comic Sans MS" panose="030F0702030302020204" pitchFamily="66" charset="0"/>
              </a:rPr>
              <a:t>Gynoromantic</a:t>
            </a:r>
            <a:r>
              <a:rPr lang="en-GB" sz="1600" b="1" dirty="0" smtClean="0">
                <a:latin typeface="Comic Sans MS" panose="030F0702030302020204" pitchFamily="66" charset="0"/>
              </a:rPr>
              <a:t>: </a:t>
            </a:r>
            <a:r>
              <a:rPr lang="en-GB" sz="1600" dirty="0" smtClean="0">
                <a:latin typeface="Comic Sans MS" panose="030F0702030302020204" pitchFamily="66" charset="0"/>
              </a:rPr>
              <a:t>An individual who experiences romantic attraction to femininity. </a:t>
            </a:r>
          </a:p>
          <a:p>
            <a:r>
              <a:rPr lang="en-GB" sz="1600" b="1" dirty="0" err="1" smtClean="0">
                <a:latin typeface="Comic Sans MS" panose="030F0702030302020204" pitchFamily="66" charset="0"/>
              </a:rPr>
              <a:t>Demiromantic</a:t>
            </a:r>
            <a:r>
              <a:rPr lang="en-GB" sz="1600" b="1" dirty="0" smtClean="0">
                <a:latin typeface="Comic Sans MS" panose="030F0702030302020204" pitchFamily="66" charset="0"/>
              </a:rPr>
              <a:t>: </a:t>
            </a:r>
            <a:r>
              <a:rPr lang="en-GB" sz="1600" dirty="0" smtClean="0">
                <a:latin typeface="Comic Sans MS" panose="030F0702030302020204" pitchFamily="66" charset="0"/>
              </a:rPr>
              <a:t>An individual who experiences romantic attraction only once a strong emotional connection is formed.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6271380"/>
            <a:ext cx="1899058" cy="58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690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066800"/>
          </a:xfrm>
        </p:spPr>
        <p:txBody>
          <a:bodyPr/>
          <a:lstStyle/>
          <a:p>
            <a:r>
              <a:rPr lang="en-GB" dirty="0" smtClean="0"/>
              <a:t>Class Exercise!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325112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In order for you to fully understand the five different components of yourself, label your </a:t>
            </a:r>
            <a:r>
              <a:rPr lang="en-GB" b="1" dirty="0" err="1" smtClean="0">
                <a:latin typeface="Comic Sans MS" panose="030F0702030302020204" pitchFamily="66" charset="0"/>
              </a:rPr>
              <a:t>Genderbread</a:t>
            </a:r>
            <a:r>
              <a:rPr lang="en-GB" b="1" dirty="0" smtClean="0">
                <a:latin typeface="Comic Sans MS" panose="030F0702030302020204" pitchFamily="66" charset="0"/>
              </a:rPr>
              <a:t> Person outline</a:t>
            </a:r>
            <a:r>
              <a:rPr lang="en-GB" dirty="0" smtClean="0">
                <a:latin typeface="Comic Sans MS" panose="030F0702030302020204" pitchFamily="66" charset="0"/>
              </a:rPr>
              <a:t>: </a:t>
            </a:r>
          </a:p>
          <a:p>
            <a:pPr lvl="1"/>
            <a:r>
              <a:rPr lang="en-GB" b="1" dirty="0" smtClean="0">
                <a:latin typeface="Comic Sans MS" panose="030F0702030302020204" pitchFamily="66" charset="0"/>
              </a:rPr>
              <a:t>gender identity</a:t>
            </a:r>
          </a:p>
          <a:p>
            <a:pPr lvl="1"/>
            <a:r>
              <a:rPr lang="en-GB" b="1" dirty="0" smtClean="0">
                <a:latin typeface="Comic Sans MS" panose="030F0702030302020204" pitchFamily="66" charset="0"/>
              </a:rPr>
              <a:t>gender expression</a:t>
            </a:r>
          </a:p>
          <a:p>
            <a:pPr lvl="1"/>
            <a:r>
              <a:rPr lang="en-GB" b="1" dirty="0" smtClean="0">
                <a:latin typeface="Comic Sans MS" panose="030F0702030302020204" pitchFamily="66" charset="0"/>
              </a:rPr>
              <a:t>biological sex</a:t>
            </a:r>
          </a:p>
          <a:p>
            <a:pPr lvl="1"/>
            <a:r>
              <a:rPr lang="en-GB" b="1" dirty="0" smtClean="0">
                <a:latin typeface="Comic Sans MS" panose="030F0702030302020204" pitchFamily="66" charset="0"/>
              </a:rPr>
              <a:t>sexual orientation</a:t>
            </a:r>
            <a:endParaRPr lang="en-GB" dirty="0">
              <a:latin typeface="Comic Sans MS" panose="030F0702030302020204" pitchFamily="66" charset="0"/>
            </a:endParaRPr>
          </a:p>
          <a:p>
            <a:pPr lvl="1"/>
            <a:r>
              <a:rPr lang="en-GB" b="1" dirty="0" smtClean="0">
                <a:latin typeface="Comic Sans MS" panose="030F0702030302020204" pitchFamily="66" charset="0"/>
              </a:rPr>
              <a:t>romantic attraction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Picture 3" descr="http://farm8.staticflickr.com/7324/10153632374_15f4a54c05_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7" r="50900"/>
          <a:stretch/>
        </p:blipFill>
        <p:spPr bwMode="auto">
          <a:xfrm>
            <a:off x="5076056" y="3356992"/>
            <a:ext cx="3168352" cy="332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69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548</TotalTime>
  <Words>538</Words>
  <Application>Microsoft Office PowerPoint</Application>
  <PresentationFormat>On-screen Show (4:3)</PresentationFormat>
  <Paragraphs>73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Comic Sans MS</vt:lpstr>
      <vt:lpstr>Georgia</vt:lpstr>
      <vt:lpstr>Trebuchet MS</vt:lpstr>
      <vt:lpstr>Wingdings 2</vt:lpstr>
      <vt:lpstr>Urban</vt:lpstr>
      <vt:lpstr>LGBT+ Training</vt:lpstr>
      <vt:lpstr>PowerPoint Presentation</vt:lpstr>
      <vt:lpstr>The Genderbread Person</vt:lpstr>
      <vt:lpstr>Understanding Gender Identity</vt:lpstr>
      <vt:lpstr>Understanding Gender Expression</vt:lpstr>
      <vt:lpstr>Understanding Biological Sex</vt:lpstr>
      <vt:lpstr>Understanding Sexual Orientation</vt:lpstr>
      <vt:lpstr>Understanding Romantic Attraction</vt:lpstr>
      <vt:lpstr>Class Exercise!</vt:lpstr>
      <vt:lpstr>Further Learning Opportunities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LGBT Issues in the KS3 Curriculum</dc:title>
  <dc:creator>Adam</dc:creator>
  <cp:lastModifiedBy>Adam Duce</cp:lastModifiedBy>
  <cp:revision>45</cp:revision>
  <dcterms:created xsi:type="dcterms:W3CDTF">2015-03-08T19:05:59Z</dcterms:created>
  <dcterms:modified xsi:type="dcterms:W3CDTF">2017-01-25T08:23:25Z</dcterms:modified>
</cp:coreProperties>
</file>