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649" r:id="rId5"/>
    <p:sldId id="525" r:id="rId6"/>
    <p:sldId id="413" r:id="rId7"/>
    <p:sldId id="414" r:id="rId8"/>
    <p:sldId id="655" r:id="rId9"/>
    <p:sldId id="416" r:id="rId10"/>
    <p:sldId id="270" r:id="rId11"/>
    <p:sldId id="399" r:id="rId12"/>
    <p:sldId id="656" r:id="rId13"/>
    <p:sldId id="422" r:id="rId14"/>
    <p:sldId id="657" r:id="rId15"/>
    <p:sldId id="658" r:id="rId16"/>
    <p:sldId id="659" r:id="rId17"/>
    <p:sldId id="403" r:id="rId18"/>
    <p:sldId id="404" r:id="rId19"/>
    <p:sldId id="469" r:id="rId20"/>
    <p:sldId id="471" r:id="rId21"/>
    <p:sldId id="473" r:id="rId22"/>
    <p:sldId id="475" r:id="rId23"/>
    <p:sldId id="476" r:id="rId24"/>
    <p:sldId id="479" r:id="rId25"/>
    <p:sldId id="660" r:id="rId26"/>
    <p:sldId id="661" r:id="rId27"/>
    <p:sldId id="367" r:id="rId28"/>
    <p:sldId id="368" r:id="rId29"/>
    <p:sldId id="369" r:id="rId30"/>
    <p:sldId id="371" r:id="rId31"/>
    <p:sldId id="372" r:id="rId32"/>
    <p:sldId id="279" r:id="rId33"/>
    <p:sldId id="465" r:id="rId34"/>
    <p:sldId id="466" r:id="rId35"/>
    <p:sldId id="453" r:id="rId36"/>
    <p:sldId id="455" r:id="rId37"/>
    <p:sldId id="457" r:id="rId38"/>
    <p:sldId id="458" r:id="rId39"/>
    <p:sldId id="461" r:id="rId40"/>
    <p:sldId id="462" r:id="rId41"/>
    <p:sldId id="463" r:id="rId42"/>
    <p:sldId id="663" r:id="rId43"/>
    <p:sldId id="491" r:id="rId44"/>
    <p:sldId id="492" r:id="rId45"/>
    <p:sldId id="665" r:id="rId46"/>
    <p:sldId id="494" r:id="rId47"/>
    <p:sldId id="652" r:id="rId48"/>
    <p:sldId id="426" r:id="rId49"/>
    <p:sldId id="468" r:id="rId50"/>
    <p:sldId id="666" r:id="rId51"/>
    <p:sldId id="667" r:id="rId52"/>
    <p:sldId id="668" r:id="rId53"/>
    <p:sldId id="662" r:id="rId54"/>
    <p:sldId id="431" r:id="rId55"/>
    <p:sldId id="430" r:id="rId56"/>
    <p:sldId id="653" r:id="rId57"/>
    <p:sldId id="654" r:id="rId58"/>
    <p:sldId id="433" r:id="rId59"/>
    <p:sldId id="263" r:id="rId60"/>
    <p:sldId id="264" r:id="rId61"/>
    <p:sldId id="432" r:id="rId6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981E3-973A-4AD4-906F-41D12DE4FC26}" v="28" dt="2021-01-21T11:05:49.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2" autoAdjust="0"/>
    <p:restoredTop sz="94660"/>
  </p:normalViewPr>
  <p:slideViewPr>
    <p:cSldViewPr snapToGrid="0">
      <p:cViewPr varScale="1">
        <p:scale>
          <a:sx n="87" d="100"/>
          <a:sy n="87" d="100"/>
        </p:scale>
        <p:origin x="33"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05/02/2021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dirty="0"/>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279A6-5BEB-4B12-8626-3B9A88B81995}" type="slidenum">
              <a:rPr lang="en-US"/>
              <a:pPr/>
              <a:t>16</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480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dirty="0"/>
          </a:p>
        </p:txBody>
      </p:sp>
      <p:sp>
        <p:nvSpPr>
          <p:cNvPr id="4" name="Rectangle 7"/>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GB" dirty="0">
              <a:solidFill>
                <a:prstClr val="black">
                  <a:tint val="75000"/>
                </a:prstClr>
              </a:solidFill>
            </a:endParaRPr>
          </a:p>
        </p:txBody>
      </p:sp>
      <p:sp>
        <p:nvSpPr>
          <p:cNvPr id="5" name="Rectangle 8"/>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GB" dirty="0">
              <a:solidFill>
                <a:prstClr val="black">
                  <a:tint val="75000"/>
                </a:prstClr>
              </a:solidFill>
            </a:endParaRPr>
          </a:p>
        </p:txBody>
      </p:sp>
      <p:sp>
        <p:nvSpPr>
          <p:cNvPr id="6" name="Rectangle 9"/>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49F07D4B-1C18-4F1C-BE6B-38BE1131BC6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2/5/2021</a:t>
            </a:fld>
            <a:endParaRPr lang="en-US" dirty="0">
              <a:solidFill>
                <a:prstClr val="black">
                  <a:tint val="75000"/>
                </a:prstClr>
              </a:solidFill>
            </a:endParaRPr>
          </a:p>
        </p:txBody>
      </p:sp>
      <p:sp>
        <p:nvSpPr>
          <p:cNvPr id="12" name="Slide Number Placeholder 11"/>
          <p:cNvSpPr>
            <a:spLocks noGrp="1"/>
          </p:cNvSpPr>
          <p:nvPr>
            <p:ph type="sldNum" sz="quarter" idx="11"/>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a:xfrm>
            <a:off x="4165600" y="6356351"/>
            <a:ext cx="38608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 y="914400"/>
            <a:ext cx="11582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83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191491"/>
            <a:ext cx="5384800" cy="4934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91491"/>
            <a:ext cx="5384800" cy="4934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5EF8A10-2AAB-4E24-A952-FED8F00087D6}" type="datetimeFigureOut">
              <a:rPr lang="en-GB" smtClean="0">
                <a:solidFill>
                  <a:prstClr val="black">
                    <a:tint val="75000"/>
                  </a:prstClr>
                </a:solidFill>
              </a:rPr>
              <a:pPr/>
              <a:t>05/02/2021</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6907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200727"/>
            <a:ext cx="10972800" cy="4925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9" r:id="rId14"/>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estream.godalming.ac.uk:444/View.aspx?id=17128~5g~7ONkMROGd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hscience.lonestar.edu/biol/monohybr/tes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stream.godalming.ac.uk:444/View.aspx?id=17129~5h~zBbJwQ8QB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estream.godalming.ac.uk:444/View.aspx?id=17129~5h~zBbJwQ8QBD"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itechconnect.elsevier.com/sex-genes-y-chromosome-future-of-me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stream.godalming.ac.uk:444/View.aspx?id=17130~59~q4KsSyoqW8"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stream.godalming.ac.uk:444/View.aspx?id=17131~5a~RR8RCxz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y4Ne9DXk_J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stream.godalming.ac.uk:444/View.aspx?id=17208~5f~xexIbGDiG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stream.godalming.ac.uk:444/View.aspx?id=17210~58~PtuQhod2y7"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estream.godalming.ac.uk:444/View.aspx?id=17699~5t~NVDsRyCO6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ology.arizona.edu/mendelian_genetics/mendelian_genetics.html" TargetMode="External"/><Relationship Id="rId2" Type="http://schemas.openxmlformats.org/officeDocument/2006/relationships/hyperlink" Target="https://learn.genetics.utah.edu/content/basics/" TargetMode="External"/><Relationship Id="rId1" Type="http://schemas.openxmlformats.org/officeDocument/2006/relationships/slideLayout" Target="../slideLayouts/slideLayout2.xml"/><Relationship Id="rId6" Type="http://schemas.openxmlformats.org/officeDocument/2006/relationships/hyperlink" Target="https://www.youtube.com/watch?v=rIe7mPXkYhs" TargetMode="External"/><Relationship Id="rId5" Type="http://schemas.openxmlformats.org/officeDocument/2006/relationships/hyperlink" Target="https://www.youtube.com/watch?v=KaxSDryqB6M" TargetMode="External"/><Relationship Id="rId4" Type="http://schemas.openxmlformats.org/officeDocument/2006/relationships/hyperlink" Target="https://www.youtube.com/watch?v=NWqgZUnJdAY"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WkFxWXHTnw"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F53295-8107-41CE-9F95-38CD5384E8AB}"/>
              </a:ext>
            </a:extLst>
          </p:cNvPr>
          <p:cNvSpPr>
            <a:spLocks noGrp="1"/>
          </p:cNvSpPr>
          <p:nvPr>
            <p:ph type="title"/>
          </p:nvPr>
        </p:nvSpPr>
        <p:spPr/>
        <p:txBody>
          <a:bodyPr/>
          <a:lstStyle/>
          <a:p>
            <a:r>
              <a:rPr lang="en-GB" dirty="0"/>
              <a:t>3.7.1 Inheritance</a:t>
            </a:r>
          </a:p>
        </p:txBody>
      </p:sp>
      <p:pic>
        <p:nvPicPr>
          <p:cNvPr id="6" name="Content Placeholder 5" descr="A screen shot of a smart phone&#10;&#10;Description automatically generated">
            <a:extLst>
              <a:ext uri="{FF2B5EF4-FFF2-40B4-BE49-F238E27FC236}">
                <a16:creationId xmlns:a16="http://schemas.microsoft.com/office/drawing/2014/main" id="{8F4160F2-B0DB-4D54-BB41-7A230040E27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0671" r="-662" b="26093"/>
          <a:stretch/>
        </p:blipFill>
        <p:spPr bwMode="auto">
          <a:xfrm>
            <a:off x="1090246" y="1230924"/>
            <a:ext cx="10339754" cy="5027002"/>
          </a:xfrm>
          <a:prstGeom prst="rect">
            <a:avLst/>
          </a:prstGeom>
          <a:solidFill>
            <a:schemeClr val="bg1"/>
          </a:solidFill>
          <a:ln w="127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497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6415"/>
          </a:xfrm>
        </p:spPr>
        <p:txBody>
          <a:bodyPr>
            <a:normAutofit fontScale="90000"/>
          </a:bodyPr>
          <a:lstStyle/>
          <a:p>
            <a:r>
              <a:rPr lang="en-US" dirty="0"/>
              <a:t>Mendel’s Conclusions</a:t>
            </a:r>
          </a:p>
        </p:txBody>
      </p:sp>
      <p:sp>
        <p:nvSpPr>
          <p:cNvPr id="3" name="Content Placeholder 2"/>
          <p:cNvSpPr>
            <a:spLocks noGrp="1"/>
          </p:cNvSpPr>
          <p:nvPr>
            <p:ph idx="1"/>
          </p:nvPr>
        </p:nvSpPr>
        <p:spPr>
          <a:xfrm>
            <a:off x="609600" y="961053"/>
            <a:ext cx="10972800" cy="4525963"/>
          </a:xfrm>
        </p:spPr>
        <p:txBody>
          <a:bodyPr>
            <a:normAutofit/>
          </a:bodyPr>
          <a:lstStyle/>
          <a:p>
            <a:r>
              <a:rPr lang="en-US" sz="2400" dirty="0"/>
              <a:t>A characteristic can disappear for a generation and then reappear again, looking exactly the same. So a characteristic can be present but hidden.</a:t>
            </a:r>
          </a:p>
          <a:p>
            <a:r>
              <a:rPr lang="en-US" sz="2400" dirty="0"/>
              <a:t>The outward appearance (phenotype) is not necessarily the same as the inherited factors (genotype)</a:t>
            </a:r>
          </a:p>
          <a:p>
            <a:r>
              <a:rPr lang="en-US" sz="2400" dirty="0"/>
              <a:t>One form of characteristic can mask another (dominant and recessive)</a:t>
            </a:r>
          </a:p>
          <a:p>
            <a:endParaRPr lang="en-US" sz="2400" dirty="0"/>
          </a:p>
          <a:p>
            <a:r>
              <a:rPr lang="en-GB" sz="2400" dirty="0"/>
              <a:t>As a result of the early experiments Mendel formulated his  </a:t>
            </a:r>
            <a:r>
              <a:rPr lang="en-GB" sz="2400" dirty="0">
                <a:solidFill>
                  <a:srgbClr val="FF0000"/>
                </a:solidFill>
              </a:rPr>
              <a:t>first law of inheritance</a:t>
            </a:r>
          </a:p>
          <a:p>
            <a:pPr marL="0" indent="0">
              <a:buNone/>
            </a:pPr>
            <a:r>
              <a:rPr lang="en-GB" sz="2400" dirty="0">
                <a:latin typeface="Tahoma" pitchFamily="34" charset="0"/>
              </a:rPr>
              <a:t>'The characteristics of an organism are determined by factors (alleles) which occur in pairs.  Only one of a pair of factors (alleles) can be present in a single gamete‘</a:t>
            </a:r>
          </a:p>
          <a:p>
            <a:endParaRPr lang="en-US" sz="2400" dirty="0"/>
          </a:p>
        </p:txBody>
      </p:sp>
    </p:spTree>
    <p:extLst>
      <p:ext uri="{BB962C8B-B14F-4D97-AF65-F5344CB8AC3E}">
        <p14:creationId xmlns:p14="http://schemas.microsoft.com/office/powerpoint/2010/main" val="100043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dirty="0"/>
              <a:t>Setting out genetic crosses</a:t>
            </a:r>
            <a:br>
              <a:rPr lang="en-GB" dirty="0"/>
            </a:br>
            <a:r>
              <a:rPr lang="en-GB" sz="2700" dirty="0"/>
              <a:t>Always read the information you are given very carefully</a:t>
            </a:r>
            <a:endParaRPr lang="en-GB" dirty="0"/>
          </a:p>
        </p:txBody>
      </p:sp>
      <p:sp>
        <p:nvSpPr>
          <p:cNvPr id="4" name="Content Placeholder 3"/>
          <p:cNvSpPr>
            <a:spLocks noGrp="1"/>
          </p:cNvSpPr>
          <p:nvPr>
            <p:ph sz="half" idx="2"/>
          </p:nvPr>
        </p:nvSpPr>
        <p:spPr>
          <a:xfrm>
            <a:off x="86632" y="1453356"/>
            <a:ext cx="5819365" cy="3951288"/>
          </a:xfrm>
          <a:solidFill>
            <a:schemeClr val="bg1"/>
          </a:solidFill>
        </p:spPr>
        <p:txBody>
          <a:bodyPr/>
          <a:lstStyle/>
          <a:p>
            <a:pPr marL="0" indent="0">
              <a:buNone/>
            </a:pPr>
            <a:r>
              <a:rPr lang="en-GB" sz="2000" b="1" dirty="0"/>
              <a:t>Parental phenotype:	Tall  	x	Short	</a:t>
            </a:r>
          </a:p>
          <a:p>
            <a:pPr marL="0" indent="0">
              <a:buNone/>
            </a:pPr>
            <a:r>
              <a:rPr lang="en-GB" sz="2000" b="1" dirty="0"/>
              <a:t>Parental genotype:	TT  		tt</a:t>
            </a:r>
          </a:p>
          <a:p>
            <a:pPr marL="0" indent="0">
              <a:buNone/>
            </a:pPr>
            <a:r>
              <a:rPr lang="en-GB" sz="2000" b="1" dirty="0"/>
              <a:t>Gametes:	  	  T 		 t</a:t>
            </a:r>
          </a:p>
          <a:p>
            <a:pPr marL="0" indent="0">
              <a:buNone/>
            </a:pPr>
            <a:r>
              <a:rPr lang="en-GB" sz="2000" b="1" dirty="0"/>
              <a:t>Punnett square: </a:t>
            </a:r>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F1 genotype:			all Tt</a:t>
            </a:r>
          </a:p>
          <a:p>
            <a:pPr marL="0" indent="0">
              <a:buNone/>
            </a:pPr>
            <a:r>
              <a:rPr lang="en-GB" sz="2000" b="1" dirty="0"/>
              <a:t>F1 phenotype:			Tall</a:t>
            </a:r>
          </a:p>
          <a:p>
            <a:pPr marL="0" indent="0">
              <a:buNone/>
            </a:pPr>
            <a:r>
              <a:rPr lang="en-GB" sz="2000" b="1" dirty="0"/>
              <a:t>F1 ratio:			100% tall</a:t>
            </a:r>
          </a:p>
          <a:p>
            <a:endParaRPr lang="en-GB" dirty="0"/>
          </a:p>
          <a:p>
            <a:endParaRPr lang="en-GB" dirty="0"/>
          </a:p>
        </p:txBody>
      </p:sp>
      <p:sp>
        <p:nvSpPr>
          <p:cNvPr id="9" name="Oval 8"/>
          <p:cNvSpPr/>
          <p:nvPr/>
        </p:nvSpPr>
        <p:spPr>
          <a:xfrm>
            <a:off x="2905605" y="2204897"/>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7D837AC-282F-4B62-8040-4346457D24B0}"/>
              </a:ext>
            </a:extLst>
          </p:cNvPr>
          <p:cNvSpPr/>
          <p:nvPr/>
        </p:nvSpPr>
        <p:spPr>
          <a:xfrm>
            <a:off x="4637472" y="2204896"/>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101702C-9913-4F2D-B7D8-75957AF0F55F}"/>
              </a:ext>
            </a:extLst>
          </p:cNvPr>
          <p:cNvSpPr/>
          <p:nvPr/>
        </p:nvSpPr>
        <p:spPr>
          <a:xfrm>
            <a:off x="5905998" y="1315649"/>
            <a:ext cx="6286002" cy="4764381"/>
          </a:xfrm>
          <a:prstGeom prst="rect">
            <a:avLst/>
          </a:prstGeom>
        </p:spPr>
        <p:txBody>
          <a:bodyPr wrap="square">
            <a:spAutoFit/>
          </a:bodyPr>
          <a:lstStyle/>
          <a:p>
            <a:pPr marL="457200" lvl="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phenotypes of the parents.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genotypes of the parents. Choose suitable symbols for alleles. upper case letter be dominant and the lower case letter recessive.</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possible gametes that can be formed. Draw circles around the gametes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Draw a Punnett square showing the possible combinations of gametes</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genotypes of the offspring/F1.</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phenotypes of the offspring/F1</a:t>
            </a:r>
          </a:p>
          <a:p>
            <a:pPr marL="457200" indent="-457200">
              <a:spcBef>
                <a:spcPct val="20000"/>
              </a:spcBef>
              <a:buFont typeface="+mj-lt"/>
              <a:buAutoNum type="arabicPeriod"/>
            </a:pPr>
            <a:r>
              <a:rPr lang="en-US" sz="2300" dirty="0">
                <a:solidFill>
                  <a:srgbClr val="0000CC"/>
                </a:solidFill>
                <a:latin typeface="Arial" panose="020B0604020202020204" pitchFamily="34" charset="0"/>
                <a:cs typeface="Arial" panose="020B0604020202020204" pitchFamily="34" charset="0"/>
              </a:rPr>
              <a:t>Write the expected ratio of the phenotype</a:t>
            </a:r>
          </a:p>
        </p:txBody>
      </p:sp>
      <p:graphicFrame>
        <p:nvGraphicFramePr>
          <p:cNvPr id="3" name="Table 4">
            <a:extLst>
              <a:ext uri="{FF2B5EF4-FFF2-40B4-BE49-F238E27FC236}">
                <a16:creationId xmlns:a16="http://schemas.microsoft.com/office/drawing/2014/main" id="{4AA4F5F6-2643-4F46-BEE7-91BDD19EFB5E}"/>
              </a:ext>
            </a:extLst>
          </p:cNvPr>
          <p:cNvGraphicFramePr>
            <a:graphicFrameLocks noGrp="1"/>
          </p:cNvGraphicFramePr>
          <p:nvPr>
            <p:extLst>
              <p:ext uri="{D42A27DB-BD31-4B8C-83A1-F6EECF244321}">
                <p14:modId xmlns:p14="http://schemas.microsoft.com/office/powerpoint/2010/main" val="3398422241"/>
              </p:ext>
            </p:extLst>
          </p:nvPr>
        </p:nvGraphicFramePr>
        <p:xfrm>
          <a:off x="3677822" y="2925714"/>
          <a:ext cx="882455" cy="741680"/>
        </p:xfrm>
        <a:graphic>
          <a:graphicData uri="http://schemas.openxmlformats.org/drawingml/2006/table">
            <a:tbl>
              <a:tblPr firstRow="1" bandRow="1">
                <a:tableStyleId>{5C22544A-7EE6-4342-B048-85BDC9FD1C3A}</a:tableStyleId>
              </a:tblPr>
              <a:tblGrid>
                <a:gridCol w="467858">
                  <a:extLst>
                    <a:ext uri="{9D8B030D-6E8A-4147-A177-3AD203B41FA5}">
                      <a16:colId xmlns:a16="http://schemas.microsoft.com/office/drawing/2014/main" val="2392447656"/>
                    </a:ext>
                  </a:extLst>
                </a:gridCol>
                <a:gridCol w="414597">
                  <a:extLst>
                    <a:ext uri="{9D8B030D-6E8A-4147-A177-3AD203B41FA5}">
                      <a16:colId xmlns:a16="http://schemas.microsoft.com/office/drawing/2014/main" val="2184903230"/>
                    </a:ext>
                  </a:extLst>
                </a:gridCol>
              </a:tblGrid>
              <a:tr h="370840">
                <a:tc>
                  <a:txBody>
                    <a:bodyPr/>
                    <a:lstStyle/>
                    <a:p>
                      <a:endParaRPr lang="en-GB" b="1"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630765"/>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14657591"/>
                  </a:ext>
                </a:extLst>
              </a:tr>
            </a:tbl>
          </a:graphicData>
        </a:graphic>
      </p:graphicFrame>
      <p:sp>
        <p:nvSpPr>
          <p:cNvPr id="15" name="Oval 14">
            <a:extLst>
              <a:ext uri="{FF2B5EF4-FFF2-40B4-BE49-F238E27FC236}">
                <a16:creationId xmlns:a16="http://schemas.microsoft.com/office/drawing/2014/main" id="{2C91B657-52C9-4BC4-B18C-3E4BD6DCA9B4}"/>
              </a:ext>
            </a:extLst>
          </p:cNvPr>
          <p:cNvSpPr/>
          <p:nvPr/>
        </p:nvSpPr>
        <p:spPr>
          <a:xfrm>
            <a:off x="3642653" y="3320000"/>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578A08A1-5530-4407-8B8B-C34F6F884A81}"/>
              </a:ext>
            </a:extLst>
          </p:cNvPr>
          <p:cNvSpPr/>
          <p:nvPr/>
        </p:nvSpPr>
        <p:spPr>
          <a:xfrm>
            <a:off x="4136528" y="2887569"/>
            <a:ext cx="432248" cy="398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Arrow Connector 10">
            <a:extLst>
              <a:ext uri="{FF2B5EF4-FFF2-40B4-BE49-F238E27FC236}">
                <a16:creationId xmlns:a16="http://schemas.microsoft.com/office/drawing/2014/main" id="{A3B71C99-3BF4-4017-B05D-C1AF5CC75A06}"/>
              </a:ext>
            </a:extLst>
          </p:cNvPr>
          <p:cNvCxnSpPr/>
          <p:nvPr/>
        </p:nvCxnSpPr>
        <p:spPr>
          <a:xfrm flipH="1">
            <a:off x="5474677" y="1535723"/>
            <a:ext cx="527538" cy="140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154E07-F81A-42E2-925E-88E175051A45}"/>
              </a:ext>
            </a:extLst>
          </p:cNvPr>
          <p:cNvCxnSpPr>
            <a:cxnSpLocks/>
          </p:cNvCxnSpPr>
          <p:nvPr/>
        </p:nvCxnSpPr>
        <p:spPr>
          <a:xfrm flipH="1">
            <a:off x="5045652" y="1976510"/>
            <a:ext cx="848622" cy="82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F9DEDA-BD71-422C-9010-BA8A710D8C37}"/>
              </a:ext>
            </a:extLst>
          </p:cNvPr>
          <p:cNvCxnSpPr>
            <a:cxnSpLocks/>
          </p:cNvCxnSpPr>
          <p:nvPr/>
        </p:nvCxnSpPr>
        <p:spPr>
          <a:xfrm flipH="1" flipV="1">
            <a:off x="5045652" y="2603481"/>
            <a:ext cx="839264" cy="7748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89A41E-C3CB-4570-8C66-9C9F70C36984}"/>
              </a:ext>
            </a:extLst>
          </p:cNvPr>
          <p:cNvCxnSpPr>
            <a:cxnSpLocks/>
          </p:cNvCxnSpPr>
          <p:nvPr/>
        </p:nvCxnSpPr>
        <p:spPr>
          <a:xfrm flipH="1" flipV="1">
            <a:off x="4560276" y="3519292"/>
            <a:ext cx="1345721" cy="614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3DF6137-A324-427E-B2F1-751E7004D8DE}"/>
              </a:ext>
            </a:extLst>
          </p:cNvPr>
          <p:cNvCxnSpPr>
            <a:cxnSpLocks/>
          </p:cNvCxnSpPr>
          <p:nvPr/>
        </p:nvCxnSpPr>
        <p:spPr>
          <a:xfrm flipH="1" flipV="1">
            <a:off x="4560277" y="4164043"/>
            <a:ext cx="1345720" cy="7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088990-6D33-4C30-8C48-7AD0ADB27C5B}"/>
              </a:ext>
            </a:extLst>
          </p:cNvPr>
          <p:cNvCxnSpPr>
            <a:cxnSpLocks/>
          </p:cNvCxnSpPr>
          <p:nvPr/>
        </p:nvCxnSpPr>
        <p:spPr>
          <a:xfrm flipH="1" flipV="1">
            <a:off x="4352652" y="4546213"/>
            <a:ext cx="1620255" cy="787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75058A1-80F7-4BFF-999F-7EB29B527FDB}"/>
              </a:ext>
            </a:extLst>
          </p:cNvPr>
          <p:cNvCxnSpPr>
            <a:cxnSpLocks/>
          </p:cNvCxnSpPr>
          <p:nvPr/>
        </p:nvCxnSpPr>
        <p:spPr>
          <a:xfrm flipH="1" flipV="1">
            <a:off x="4560277" y="5169877"/>
            <a:ext cx="1333997" cy="647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Genetic diagram using parents from F1 of previous cross</a:t>
            </a:r>
            <a:endParaRPr lang="en-GB" dirty="0"/>
          </a:p>
        </p:txBody>
      </p:sp>
      <p:sp>
        <p:nvSpPr>
          <p:cNvPr id="4" name="Content Placeholder 3"/>
          <p:cNvSpPr>
            <a:spLocks noGrp="1"/>
          </p:cNvSpPr>
          <p:nvPr>
            <p:ph idx="1"/>
          </p:nvPr>
        </p:nvSpPr>
        <p:spPr>
          <a:xfrm>
            <a:off x="598391" y="1205702"/>
            <a:ext cx="6482862" cy="3922258"/>
          </a:xfrm>
          <a:solidFill>
            <a:schemeClr val="bg1"/>
          </a:solidFill>
        </p:spPr>
        <p:txBody>
          <a:bodyPr/>
          <a:lstStyle/>
          <a:p>
            <a:pPr marL="0" indent="0">
              <a:buNone/>
            </a:pPr>
            <a:r>
              <a:rPr lang="en-GB" sz="2000" b="1" dirty="0"/>
              <a:t>Parental phenotype:	Tall  	x	Tall	</a:t>
            </a:r>
          </a:p>
          <a:p>
            <a:pPr marL="0" indent="0">
              <a:buNone/>
            </a:pPr>
            <a:r>
              <a:rPr lang="en-GB" sz="2000" b="1" dirty="0"/>
              <a:t>Parental genotype:	Tt 		Tt</a:t>
            </a:r>
          </a:p>
          <a:p>
            <a:pPr marL="0" indent="0">
              <a:buNone/>
            </a:pPr>
            <a:r>
              <a:rPr lang="en-GB" sz="2000" b="1" dirty="0"/>
              <a:t>Gametes:	  	T    t	            T    t</a:t>
            </a:r>
          </a:p>
          <a:p>
            <a:pPr marL="0" indent="0">
              <a:buNone/>
            </a:pPr>
            <a:r>
              <a:rPr lang="en-GB" sz="2000" b="1" dirty="0"/>
              <a:t>Punnett square: </a:t>
            </a:r>
          </a:p>
          <a:p>
            <a:pPr marL="0" indent="0">
              <a:buNone/>
            </a:pPr>
            <a:endParaRPr lang="en-GB" sz="2000" b="1" dirty="0"/>
          </a:p>
          <a:p>
            <a:pPr marL="0" indent="0">
              <a:buNone/>
            </a:pPr>
            <a:endParaRPr lang="en-GB" sz="2000" b="1" dirty="0"/>
          </a:p>
          <a:p>
            <a:pPr marL="0" indent="0">
              <a:buNone/>
            </a:pPr>
            <a:endParaRPr lang="en-GB" sz="2000" b="1" dirty="0"/>
          </a:p>
          <a:p>
            <a:pPr marL="0" indent="0">
              <a:buNone/>
            </a:pPr>
            <a:r>
              <a:rPr lang="en-GB" sz="2000" b="1" dirty="0"/>
              <a:t>F1 genotype:		Tt , Tt, tt</a:t>
            </a:r>
          </a:p>
          <a:p>
            <a:pPr marL="0" indent="0">
              <a:buNone/>
            </a:pPr>
            <a:r>
              <a:rPr lang="en-GB" sz="2000" b="1" dirty="0"/>
              <a:t>F1 phenotype:		Tall : short		</a:t>
            </a:r>
          </a:p>
          <a:p>
            <a:pPr marL="0" indent="0">
              <a:buNone/>
            </a:pPr>
            <a:r>
              <a:rPr lang="en-GB" sz="2000" b="1" dirty="0"/>
              <a:t>F1 ratio:		3 : 1</a:t>
            </a:r>
            <a:endParaRPr lang="en-GB" dirty="0"/>
          </a:p>
          <a:p>
            <a:endParaRPr lang="en-GB" dirty="0"/>
          </a:p>
        </p:txBody>
      </p:sp>
      <p:sp>
        <p:nvSpPr>
          <p:cNvPr id="9" name="Oval 8"/>
          <p:cNvSpPr/>
          <p:nvPr/>
        </p:nvSpPr>
        <p:spPr>
          <a:xfrm>
            <a:off x="3353822" y="1949094"/>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5A3682F-8402-41C7-831A-C112EB38D8FC}"/>
              </a:ext>
            </a:extLst>
          </p:cNvPr>
          <p:cNvSpPr/>
          <p:nvPr/>
        </p:nvSpPr>
        <p:spPr>
          <a:xfrm>
            <a:off x="3734822" y="1969666"/>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7D3C8245-4DD0-4F30-8065-8EF73DBFAE0F}"/>
              </a:ext>
            </a:extLst>
          </p:cNvPr>
          <p:cNvSpPr/>
          <p:nvPr/>
        </p:nvSpPr>
        <p:spPr>
          <a:xfrm>
            <a:off x="5128286" y="1976621"/>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16FE947-72B9-48CE-853B-4E6421710C4D}"/>
              </a:ext>
            </a:extLst>
          </p:cNvPr>
          <p:cNvSpPr/>
          <p:nvPr/>
        </p:nvSpPr>
        <p:spPr>
          <a:xfrm>
            <a:off x="5498397" y="1976621"/>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5">
            <a:extLst>
              <a:ext uri="{FF2B5EF4-FFF2-40B4-BE49-F238E27FC236}">
                <a16:creationId xmlns:a16="http://schemas.microsoft.com/office/drawing/2014/main" id="{D8C2E0BB-178A-47EF-84BC-FA9777569AAB}"/>
              </a:ext>
            </a:extLst>
          </p:cNvPr>
          <p:cNvGraphicFramePr>
            <a:graphicFrameLocks noGrp="1"/>
          </p:cNvGraphicFramePr>
          <p:nvPr>
            <p:extLst>
              <p:ext uri="{D42A27DB-BD31-4B8C-83A1-F6EECF244321}">
                <p14:modId xmlns:p14="http://schemas.microsoft.com/office/powerpoint/2010/main" val="2166945235"/>
              </p:ext>
            </p:extLst>
          </p:nvPr>
        </p:nvGraphicFramePr>
        <p:xfrm>
          <a:off x="3677822" y="2542157"/>
          <a:ext cx="1445208" cy="1112520"/>
        </p:xfrm>
        <a:graphic>
          <a:graphicData uri="http://schemas.openxmlformats.org/drawingml/2006/table">
            <a:tbl>
              <a:tblPr firstRow="1" bandRow="1">
                <a:tableStyleId>{5C22544A-7EE6-4342-B048-85BDC9FD1C3A}</a:tableStyleId>
              </a:tblPr>
              <a:tblGrid>
                <a:gridCol w="481736">
                  <a:extLst>
                    <a:ext uri="{9D8B030D-6E8A-4147-A177-3AD203B41FA5}">
                      <a16:colId xmlns:a16="http://schemas.microsoft.com/office/drawing/2014/main" val="71471755"/>
                    </a:ext>
                  </a:extLst>
                </a:gridCol>
                <a:gridCol w="481736">
                  <a:extLst>
                    <a:ext uri="{9D8B030D-6E8A-4147-A177-3AD203B41FA5}">
                      <a16:colId xmlns:a16="http://schemas.microsoft.com/office/drawing/2014/main" val="657663963"/>
                    </a:ext>
                  </a:extLst>
                </a:gridCol>
                <a:gridCol w="481736">
                  <a:extLst>
                    <a:ext uri="{9D8B030D-6E8A-4147-A177-3AD203B41FA5}">
                      <a16:colId xmlns:a16="http://schemas.microsoft.com/office/drawing/2014/main" val="4175754686"/>
                    </a:ext>
                  </a:extLst>
                </a:gridCol>
              </a:tblGrid>
              <a:tr h="370840">
                <a:tc>
                  <a:txBody>
                    <a:bodyPr/>
                    <a:lstStyle/>
                    <a:p>
                      <a:pPr algn="ctr"/>
                      <a:endParaRPr lang="en-GB" b="1"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00CC"/>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00CC"/>
                          </a:solidFill>
                        </a:rPr>
                        <a:t>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758182"/>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787389"/>
                  </a:ext>
                </a:extLst>
              </a:tr>
              <a:tr h="370840">
                <a:tc>
                  <a:txBody>
                    <a:bodyPr/>
                    <a:lstStyle/>
                    <a:p>
                      <a:r>
                        <a:rPr lang="en-GB" b="1" dirty="0">
                          <a:solidFill>
                            <a:srgbClr val="0000CC"/>
                          </a:solidFill>
                        </a:rPr>
                        <a:t>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b="1" dirty="0">
                          <a:solidFill>
                            <a:srgbClr val="0000CC"/>
                          </a:solidFill>
                        </a:rPr>
                        <a:t>tt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68441638"/>
                  </a:ext>
                </a:extLst>
              </a:tr>
            </a:tbl>
          </a:graphicData>
        </a:graphic>
      </p:graphicFrame>
      <p:sp>
        <p:nvSpPr>
          <p:cNvPr id="19" name="Oval 18">
            <a:extLst>
              <a:ext uri="{FF2B5EF4-FFF2-40B4-BE49-F238E27FC236}">
                <a16:creationId xmlns:a16="http://schemas.microsoft.com/office/drawing/2014/main" id="{50BBC112-D3A9-4BF5-8BB6-2F859CE39F9A}"/>
              </a:ext>
            </a:extLst>
          </p:cNvPr>
          <p:cNvSpPr/>
          <p:nvPr/>
        </p:nvSpPr>
        <p:spPr>
          <a:xfrm>
            <a:off x="4217612" y="2520425"/>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8C2A3FA5-BF26-41D1-829E-A49AE49DA90E}"/>
              </a:ext>
            </a:extLst>
          </p:cNvPr>
          <p:cNvSpPr/>
          <p:nvPr/>
        </p:nvSpPr>
        <p:spPr>
          <a:xfrm>
            <a:off x="4654500" y="2542157"/>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2B6EC10C-13D2-4A71-B73E-1B6765DBFD72}"/>
              </a:ext>
            </a:extLst>
          </p:cNvPr>
          <p:cNvSpPr/>
          <p:nvPr/>
        </p:nvSpPr>
        <p:spPr>
          <a:xfrm>
            <a:off x="3677822" y="2936417"/>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93A3CED0-87F5-42C0-9DED-385FF8D4CF7E}"/>
              </a:ext>
            </a:extLst>
          </p:cNvPr>
          <p:cNvSpPr/>
          <p:nvPr/>
        </p:nvSpPr>
        <p:spPr>
          <a:xfrm>
            <a:off x="3689031" y="3318706"/>
            <a:ext cx="324000"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DAFE31B0-CACF-4107-A94A-3964766D8B41}"/>
              </a:ext>
            </a:extLst>
          </p:cNvPr>
          <p:cNvSpPr txBox="1"/>
          <p:nvPr/>
        </p:nvSpPr>
        <p:spPr>
          <a:xfrm>
            <a:off x="7205350" y="1874177"/>
            <a:ext cx="4658404" cy="2677656"/>
          </a:xfrm>
          <a:prstGeom prst="rect">
            <a:avLst/>
          </a:prstGeom>
          <a:noFill/>
        </p:spPr>
        <p:txBody>
          <a:bodyPr wrap="square" rtlCol="0">
            <a:spAutoFit/>
          </a:bodyPr>
          <a:lstStyle/>
          <a:p>
            <a:r>
              <a:rPr lang="en-GB" sz="2400" dirty="0">
                <a:solidFill>
                  <a:srgbClr val="0000CC"/>
                </a:solidFill>
                <a:latin typeface="Arial" panose="020B0604020202020204" pitchFamily="34" charset="0"/>
                <a:cs typeface="Arial" panose="020B0604020202020204" pitchFamily="34" charset="0"/>
              </a:rPr>
              <a:t>How did the short plant reappear?</a:t>
            </a:r>
          </a:p>
          <a:p>
            <a:endParaRPr lang="en-GB" sz="2400" dirty="0">
              <a:solidFill>
                <a:srgbClr val="0000CC"/>
              </a:solidFill>
              <a:latin typeface="Arial" panose="020B0604020202020204" pitchFamily="34" charset="0"/>
              <a:cs typeface="Arial" panose="020B0604020202020204" pitchFamily="34" charset="0"/>
            </a:endParaRPr>
          </a:p>
          <a:p>
            <a:r>
              <a:rPr lang="en-GB" sz="2400" dirty="0">
                <a:solidFill>
                  <a:srgbClr val="0000CC"/>
                </a:solidFill>
                <a:latin typeface="Arial" panose="020B0604020202020204" pitchFamily="34" charset="0"/>
                <a:cs typeface="Arial" panose="020B0604020202020204" pitchFamily="34" charset="0"/>
              </a:rPr>
              <a:t>This  3:1 ratio is the monohybrid ratio obtained when both parents are heterozygous for one characteristic</a:t>
            </a:r>
            <a:r>
              <a:rPr lang="en-GB" sz="2000" dirty="0">
                <a:solidFill>
                  <a:srgbClr val="0000CC"/>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D4917612-C016-492B-B340-F82900A53746}"/>
              </a:ext>
            </a:extLst>
          </p:cNvPr>
          <p:cNvSpPr txBox="1"/>
          <p:nvPr/>
        </p:nvSpPr>
        <p:spPr>
          <a:xfrm>
            <a:off x="144390" y="5315797"/>
            <a:ext cx="11903220" cy="1200329"/>
          </a:xfrm>
          <a:prstGeom prst="rect">
            <a:avLst/>
          </a:prstGeom>
          <a:solidFill>
            <a:schemeClr val="accent4">
              <a:lumMod val="40000"/>
              <a:lumOff val="60000"/>
            </a:schemeClr>
          </a:solidFill>
        </p:spPr>
        <p:txBody>
          <a:bodyPr wrap="square" rtlCol="0">
            <a:spAutoFit/>
          </a:bodyPr>
          <a:lstStyle/>
          <a:p>
            <a:r>
              <a:rPr lang="en-GB" sz="2400" dirty="0">
                <a:solidFill>
                  <a:srgbClr val="0000CC"/>
                </a:solidFill>
              </a:rPr>
              <a:t>Task: Watch the video </a:t>
            </a:r>
            <a:r>
              <a:rPr lang="en-GB" sz="2400" u="sng" dirty="0">
                <a:solidFill>
                  <a:srgbClr val="0000CC"/>
                </a:solidFill>
                <a:hlinkClick r:id="rId2">
                  <a:extLst>
                    <a:ext uri="{A12FA001-AC4F-418D-AE19-62706E023703}">
                      <ahyp:hlinkClr xmlns:ahyp="http://schemas.microsoft.com/office/drawing/2018/hyperlinkcolor" val="tx"/>
                    </a:ext>
                  </a:extLst>
                </a:hlinkClick>
              </a:rPr>
              <a:t>https://estream.godalming.ac.uk:444/View.aspx?id=17128~5g~7ONkMROGdB</a:t>
            </a:r>
            <a:endParaRPr lang="en-GB" sz="2400" dirty="0">
              <a:solidFill>
                <a:srgbClr val="0000CC"/>
              </a:solidFill>
            </a:endParaRPr>
          </a:p>
          <a:p>
            <a:pPr lvl="0"/>
            <a:r>
              <a:rPr lang="en-GB" sz="2400" dirty="0">
                <a:solidFill>
                  <a:srgbClr val="0000CC"/>
                </a:solidFill>
              </a:rPr>
              <a:t>Then complete your cross for the problem in your student booklet</a:t>
            </a:r>
          </a:p>
        </p:txBody>
      </p:sp>
    </p:spTree>
    <p:extLst>
      <p:ext uri="{BB962C8B-B14F-4D97-AF65-F5344CB8AC3E}">
        <p14:creationId xmlns:p14="http://schemas.microsoft.com/office/powerpoint/2010/main" val="24880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5D0E-DC6E-43AD-8141-143D0FE161A2}"/>
              </a:ext>
            </a:extLst>
          </p:cNvPr>
          <p:cNvSpPr>
            <a:spLocks noGrp="1"/>
          </p:cNvSpPr>
          <p:nvPr>
            <p:ph type="title"/>
          </p:nvPr>
        </p:nvSpPr>
        <p:spPr/>
        <p:txBody>
          <a:bodyPr/>
          <a:lstStyle/>
          <a:p>
            <a:r>
              <a:rPr lang="en-GB" dirty="0"/>
              <a:t>Probability and Genetic Crosses</a:t>
            </a:r>
          </a:p>
        </p:txBody>
      </p:sp>
      <p:sp>
        <p:nvSpPr>
          <p:cNvPr id="3" name="Content Placeholder 2">
            <a:extLst>
              <a:ext uri="{FF2B5EF4-FFF2-40B4-BE49-F238E27FC236}">
                <a16:creationId xmlns:a16="http://schemas.microsoft.com/office/drawing/2014/main" id="{5A9A4178-AB1B-478E-AB14-7E6B41C57BEB}"/>
              </a:ext>
            </a:extLst>
          </p:cNvPr>
          <p:cNvSpPr>
            <a:spLocks noGrp="1"/>
          </p:cNvSpPr>
          <p:nvPr>
            <p:ph idx="1"/>
          </p:nvPr>
        </p:nvSpPr>
        <p:spPr/>
        <p:txBody>
          <a:bodyPr>
            <a:normAutofit/>
          </a:bodyPr>
          <a:lstStyle/>
          <a:p>
            <a:pPr marL="0" indent="0">
              <a:buNone/>
            </a:pPr>
            <a:r>
              <a:rPr lang="en-GB" sz="2400" dirty="0"/>
              <a:t>Genetic crosses allow us to determine the probability of producing a particular phenotype in the offspring.  This probability can be written as a ratio or percentage.  Ratios give us a measure of the relative size of groups expressed as a proportion.  E.g. if there are 60 dogs and 30 cats then there is a ratio of 60:30 which is simplified to 2:1.  For comparisons, ratios are simplified so the smallest value is 1.</a:t>
            </a:r>
            <a:endParaRPr lang="en-GB" sz="2400" b="1" dirty="0"/>
          </a:p>
          <a:p>
            <a:pPr marL="0" indent="0">
              <a:buNone/>
            </a:pPr>
            <a:r>
              <a:rPr lang="en-GB" sz="2400" dirty="0"/>
              <a:t> </a:t>
            </a:r>
            <a:endParaRPr lang="en-GB" sz="2400" b="1" dirty="0"/>
          </a:p>
          <a:p>
            <a:pPr marL="0" indent="0">
              <a:buNone/>
            </a:pPr>
            <a:r>
              <a:rPr lang="en-GB" sz="2400" dirty="0"/>
              <a:t>In reality, crosses rarely end up with this exact ratio as it is </a:t>
            </a:r>
            <a:r>
              <a:rPr lang="en-GB" sz="2400" dirty="0">
                <a:highlight>
                  <a:srgbClr val="FF00FF"/>
                </a:highlight>
              </a:rPr>
              <a:t>completely random which gametes will fuse at fertilisation.</a:t>
            </a:r>
            <a:r>
              <a:rPr lang="en-GB" sz="2400" dirty="0"/>
              <a:t>  The larger the sample size (number of crosses) the closer to the theoretical ratio the results will be.  </a:t>
            </a:r>
            <a:endParaRPr lang="en-GB" sz="2400" b="1" dirty="0"/>
          </a:p>
          <a:p>
            <a:endParaRPr lang="en-GB" dirty="0"/>
          </a:p>
        </p:txBody>
      </p:sp>
    </p:spTree>
    <p:extLst>
      <p:ext uri="{BB962C8B-B14F-4D97-AF65-F5344CB8AC3E}">
        <p14:creationId xmlns:p14="http://schemas.microsoft.com/office/powerpoint/2010/main" val="79264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Test Crosses</a:t>
            </a:r>
          </a:p>
        </p:txBody>
      </p:sp>
      <p:sp>
        <p:nvSpPr>
          <p:cNvPr id="7" name="Content Placeholder 6"/>
          <p:cNvSpPr>
            <a:spLocks noGrp="1"/>
          </p:cNvSpPr>
          <p:nvPr>
            <p:ph idx="1"/>
          </p:nvPr>
        </p:nvSpPr>
        <p:spPr/>
        <p:txBody>
          <a:bodyPr>
            <a:normAutofit/>
          </a:bodyPr>
          <a:lstStyle/>
          <a:p>
            <a:pPr>
              <a:spcAft>
                <a:spcPts val="600"/>
              </a:spcAft>
            </a:pPr>
            <a:r>
              <a:rPr lang="en-GB" sz="2400" dirty="0"/>
              <a:t>You can see an individual’s phenotype but not its genotype. </a:t>
            </a:r>
          </a:p>
          <a:p>
            <a:pPr>
              <a:spcAft>
                <a:spcPts val="600"/>
              </a:spcAft>
            </a:pPr>
            <a:r>
              <a:rPr lang="en-GB" sz="2400" dirty="0"/>
              <a:t>If you have an individual that is showing the dominant trait, how do you know if it is heterozygous or homozygous?</a:t>
            </a:r>
          </a:p>
          <a:p>
            <a:pPr>
              <a:spcAft>
                <a:spcPts val="600"/>
              </a:spcAft>
            </a:pPr>
            <a:r>
              <a:rPr lang="en-US" sz="2400" dirty="0">
                <a:latin typeface="Arial" charset="0"/>
              </a:rPr>
              <a:t>A </a:t>
            </a:r>
            <a:r>
              <a:rPr lang="en-US" sz="2400" b="1" dirty="0">
                <a:solidFill>
                  <a:srgbClr val="FF0000"/>
                </a:solidFill>
                <a:latin typeface="Arial" charset="0"/>
              </a:rPr>
              <a:t>testcross</a:t>
            </a:r>
            <a:r>
              <a:rPr lang="en-US" sz="2400" dirty="0">
                <a:latin typeface="Arial" charset="0"/>
              </a:rPr>
              <a:t> can be used to determine if a particular dominant characteristic observed in an organism is determined by one or two dominant alleles i.e. in the example below; FF or Ff</a:t>
            </a:r>
          </a:p>
          <a:p>
            <a:pPr marL="0" indent="0">
              <a:buNone/>
            </a:pPr>
            <a:br>
              <a:rPr lang="en-GB" dirty="0"/>
            </a:br>
            <a:endParaRPr lang="en-GB" dirty="0">
              <a:hlinkClick r:id="rId2"/>
            </a:endParaRPr>
          </a:p>
        </p:txBody>
      </p:sp>
    </p:spTree>
    <p:extLst>
      <p:ext uri="{BB962C8B-B14F-4D97-AF65-F5344CB8AC3E}">
        <p14:creationId xmlns:p14="http://schemas.microsoft.com/office/powerpoint/2010/main" val="105687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185.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13" y="1186626"/>
            <a:ext cx="4164741" cy="343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0" y="1186626"/>
            <a:ext cx="5884985" cy="1938992"/>
          </a:xfrm>
          <a:prstGeom prst="rect">
            <a:avLst/>
          </a:prstGeom>
          <a:noFill/>
        </p:spPr>
        <p:txBody>
          <a:bodyPr wrap="square" rtlCol="0">
            <a:spAutoFit/>
          </a:bodyPr>
          <a:lstStyle/>
          <a:p>
            <a:r>
              <a:rPr lang="en-US" sz="2400" dirty="0">
                <a:solidFill>
                  <a:srgbClr val="0000CC"/>
                </a:solidFill>
                <a:latin typeface="Arial" panose="020B0604020202020204" pitchFamily="34" charset="0"/>
                <a:cs typeface="Arial" panose="020B0604020202020204" pitchFamily="34" charset="0"/>
              </a:rPr>
              <a:t>The backcross consists of crossing the unknown plant with a known ‘recessive’ genotype. If the resulting offspring are </a:t>
            </a:r>
          </a:p>
          <a:p>
            <a:r>
              <a:rPr lang="en-US" sz="2400" dirty="0">
                <a:solidFill>
                  <a:srgbClr val="0000CC"/>
                </a:solidFill>
                <a:latin typeface="Arial" panose="020B0604020202020204" pitchFamily="34" charset="0"/>
                <a:cs typeface="Arial" panose="020B0604020202020204" pitchFamily="34" charset="0"/>
              </a:rPr>
              <a:t>a mixture of forms then </a:t>
            </a:r>
          </a:p>
          <a:p>
            <a:r>
              <a:rPr lang="en-US" sz="2400" dirty="0">
                <a:solidFill>
                  <a:srgbClr val="0000CC"/>
                </a:solidFill>
                <a:latin typeface="Arial" panose="020B0604020202020204" pitchFamily="34" charset="0"/>
                <a:cs typeface="Arial" panose="020B0604020202020204" pitchFamily="34" charset="0"/>
              </a:rPr>
              <a:t>the unknown parent was heterozygous.</a:t>
            </a:r>
          </a:p>
        </p:txBody>
      </p:sp>
      <p:sp>
        <p:nvSpPr>
          <p:cNvPr id="2" name="Title 1">
            <a:extLst>
              <a:ext uri="{FF2B5EF4-FFF2-40B4-BE49-F238E27FC236}">
                <a16:creationId xmlns:a16="http://schemas.microsoft.com/office/drawing/2014/main" id="{6B7381E0-979B-4B86-9879-E3E22ACAD2EE}"/>
              </a:ext>
            </a:extLst>
          </p:cNvPr>
          <p:cNvSpPr>
            <a:spLocks noGrp="1"/>
          </p:cNvSpPr>
          <p:nvPr>
            <p:ph type="title"/>
          </p:nvPr>
        </p:nvSpPr>
        <p:spPr/>
        <p:txBody>
          <a:bodyPr/>
          <a:lstStyle/>
          <a:p>
            <a:r>
              <a:rPr lang="en-GB" dirty="0"/>
              <a:t>Test Crosses</a:t>
            </a:r>
          </a:p>
        </p:txBody>
      </p:sp>
      <p:sp>
        <p:nvSpPr>
          <p:cNvPr id="5" name="Rectangle 4">
            <a:extLst>
              <a:ext uri="{FF2B5EF4-FFF2-40B4-BE49-F238E27FC236}">
                <a16:creationId xmlns:a16="http://schemas.microsoft.com/office/drawing/2014/main" id="{D21C9FD5-2D9F-41C7-89C4-60EEC1373D18}"/>
              </a:ext>
            </a:extLst>
          </p:cNvPr>
          <p:cNvSpPr/>
          <p:nvPr/>
        </p:nvSpPr>
        <p:spPr>
          <a:xfrm>
            <a:off x="457200" y="4805934"/>
            <a:ext cx="11277600" cy="1631216"/>
          </a:xfrm>
          <a:prstGeom prst="rect">
            <a:avLst/>
          </a:prstGeom>
          <a:solidFill>
            <a:schemeClr val="accent4">
              <a:lumMod val="40000"/>
              <a:lumOff val="60000"/>
            </a:schemeClr>
          </a:solidFill>
        </p:spPr>
        <p:txBody>
          <a:bodyPr wrap="square">
            <a:spAutoFit/>
          </a:bodyPr>
          <a:lstStyle/>
          <a:p>
            <a:r>
              <a:rPr lang="en-GB" sz="2000" b="1"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pPr marL="342900" lvl="0" indent="-342900">
              <a:buFont typeface="+mj-lt"/>
              <a:buAutoNum type="arabicPeriod"/>
            </a:pPr>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(up to 3 min 20 sec) </a:t>
            </a:r>
            <a:r>
              <a:rPr lang="en-GB" sz="2000" u="sng" dirty="0">
                <a:solidFill>
                  <a:srgbClr val="0000CC"/>
                </a:solidFill>
                <a:latin typeface="Arial" panose="020B0604020202020204" pitchFamily="34" charset="0"/>
                <a:ea typeface="Times New Roman" panose="02020603050405020304" pitchFamily="18" charset="0"/>
                <a:cs typeface="Arial" panose="020B0604020202020204" pitchFamily="34" charset="0"/>
                <a:hlinkClick r:id="rId3"/>
              </a:rPr>
              <a:t>https://estream.godalming.ac.uk:444/View.aspx?id=17129~5h~zBbJwQ8QBD</a:t>
            </a:r>
            <a:endParaRPr lang="en-GB" sz="2000" u="sng"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Then complete your cross for the problem in your student booklet.</a:t>
            </a:r>
          </a:p>
          <a:p>
            <a:pPr marL="342900" lvl="0" indent="-342900">
              <a:buFont typeface="+mj-lt"/>
              <a:buAutoNum type="arabicPeriod"/>
            </a:pPr>
            <a:r>
              <a:rPr lang="en-GB" sz="20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Complete the knowledge test questions on Pg. 9 of the student booklet</a:t>
            </a:r>
          </a:p>
        </p:txBody>
      </p:sp>
    </p:spTree>
    <p:extLst>
      <p:ext uri="{BB962C8B-B14F-4D97-AF65-F5344CB8AC3E}">
        <p14:creationId xmlns:p14="http://schemas.microsoft.com/office/powerpoint/2010/main" val="21488876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up)">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p:txBody>
          <a:bodyPr/>
          <a:lstStyle/>
          <a:p>
            <a:r>
              <a:rPr lang="en-US" sz="3600" b="1" dirty="0"/>
              <a:t>Co-dominance</a:t>
            </a:r>
          </a:p>
        </p:txBody>
      </p:sp>
      <p:sp>
        <p:nvSpPr>
          <p:cNvPr id="35842" name="Rectangle 2"/>
          <p:cNvSpPr>
            <a:spLocks noGrp="1" noChangeArrowheads="1"/>
          </p:cNvSpPr>
          <p:nvPr>
            <p:ph idx="1"/>
          </p:nvPr>
        </p:nvSpPr>
        <p:spPr/>
        <p:txBody>
          <a:bodyPr/>
          <a:lstStyle/>
          <a:p>
            <a:pPr indent="14288">
              <a:buNone/>
            </a:pPr>
            <a:r>
              <a:rPr lang="en-US" sz="2400" dirty="0"/>
              <a:t>Not all characteristics are controlled by a single gene which behaves independently as observed by Mendel</a:t>
            </a:r>
          </a:p>
          <a:p>
            <a:pPr indent="14288">
              <a:buNone/>
            </a:pPr>
            <a:r>
              <a:rPr lang="en-US" sz="2400" dirty="0"/>
              <a:t>In co-dominance both alleles are expressed in the phenotype equally.</a:t>
            </a:r>
          </a:p>
          <a:p>
            <a:pPr>
              <a:buFont typeface="Wingdings" pitchFamily="2" charset="2"/>
              <a:buNone/>
            </a:pPr>
            <a:endParaRPr lang="en-US" dirty="0"/>
          </a:p>
        </p:txBody>
      </p:sp>
      <p:pic>
        <p:nvPicPr>
          <p:cNvPr id="35845" name="Picture 5" descr="chickenscodom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846" y="3300054"/>
            <a:ext cx="4545604" cy="1928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io.georgiasouthern.edu/bio-home/harvey/lect/images/codominance_roan.jpg">
            <a:extLst>
              <a:ext uri="{FF2B5EF4-FFF2-40B4-BE49-F238E27FC236}">
                <a16:creationId xmlns:a16="http://schemas.microsoft.com/office/drawing/2014/main" id="{E58CC956-7605-4D79-8AE5-CCE486392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784239"/>
            <a:ext cx="4829909" cy="307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2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Co-dominance symbols</a:t>
            </a:r>
          </a:p>
        </p:txBody>
      </p:sp>
      <p:sp>
        <p:nvSpPr>
          <p:cNvPr id="7" name="Content Placeholder 6"/>
          <p:cNvSpPr>
            <a:spLocks noGrp="1"/>
          </p:cNvSpPr>
          <p:nvPr>
            <p:ph idx="1"/>
          </p:nvPr>
        </p:nvSpPr>
        <p:spPr>
          <a:xfrm>
            <a:off x="256456" y="1043709"/>
            <a:ext cx="6695329" cy="3863182"/>
          </a:xfrm>
        </p:spPr>
        <p:txBody>
          <a:bodyPr>
            <a:normAutofit/>
          </a:bodyPr>
          <a:lstStyle/>
          <a:p>
            <a:pPr marL="0" indent="0">
              <a:buNone/>
            </a:pPr>
            <a:r>
              <a:rPr lang="en-US" sz="2400" dirty="0"/>
              <a:t>Use a capital letter for the characteristic</a:t>
            </a:r>
          </a:p>
          <a:p>
            <a:pPr marL="0" indent="0">
              <a:buNone/>
            </a:pPr>
            <a:r>
              <a:rPr lang="en-US" sz="2400" dirty="0"/>
              <a:t>The capital letters for alleles are placed superscript on the characteristic letter</a:t>
            </a:r>
          </a:p>
          <a:p>
            <a:pPr marL="0" indent="0">
              <a:buNone/>
            </a:pPr>
            <a:r>
              <a:rPr lang="en-US" sz="2400" dirty="0"/>
              <a:t>E.g. </a:t>
            </a:r>
            <a:r>
              <a:rPr lang="en-GB" sz="2400" dirty="0"/>
              <a:t>Colour</a:t>
            </a:r>
            <a:r>
              <a:rPr lang="en-US" sz="2400" dirty="0"/>
              <a:t> of petals in carnations – red, white, pink (co-dominant </a:t>
            </a:r>
            <a:r>
              <a:rPr lang="en-GB" sz="2400" dirty="0"/>
              <a:t>colour</a:t>
            </a:r>
            <a:r>
              <a:rPr lang="en-US" sz="2400" dirty="0"/>
              <a:t>)</a:t>
            </a:r>
          </a:p>
          <a:p>
            <a:pPr marL="0" indent="0">
              <a:buNone/>
            </a:pPr>
            <a:r>
              <a:rPr lang="en-US" sz="2400" dirty="0"/>
              <a:t>	Let C = colour</a:t>
            </a:r>
          </a:p>
          <a:p>
            <a:pPr marL="0" indent="0">
              <a:buNone/>
            </a:pPr>
            <a:r>
              <a:rPr lang="en-US" sz="2400" dirty="0"/>
              <a:t>	Let C</a:t>
            </a:r>
            <a:r>
              <a:rPr lang="en-US" sz="2400" baseline="30000" dirty="0"/>
              <a:t>R</a:t>
            </a:r>
            <a:r>
              <a:rPr lang="en-US" sz="2400" dirty="0"/>
              <a:t>= red allele</a:t>
            </a:r>
          </a:p>
          <a:p>
            <a:pPr marL="0" indent="0">
              <a:buNone/>
            </a:pPr>
            <a:r>
              <a:rPr lang="en-US" sz="2400" dirty="0"/>
              <a:t>   	Let C</a:t>
            </a:r>
            <a:r>
              <a:rPr lang="en-US" sz="2400" baseline="30000" dirty="0"/>
              <a:t>W</a:t>
            </a:r>
            <a:r>
              <a:rPr lang="en-US" sz="2400" dirty="0"/>
              <a:t>= white allele</a:t>
            </a:r>
          </a:p>
          <a:p>
            <a:pPr marL="0" indent="0">
              <a:buNone/>
            </a:pPr>
            <a:r>
              <a:rPr lang="en-US" sz="2400" dirty="0"/>
              <a:t>	Pink flower has a genotype C</a:t>
            </a:r>
            <a:r>
              <a:rPr lang="en-US" sz="2400" baseline="30000" dirty="0"/>
              <a:t>R</a:t>
            </a:r>
            <a:r>
              <a:rPr lang="en-US" sz="2400" dirty="0"/>
              <a:t>C</a:t>
            </a:r>
            <a:r>
              <a:rPr lang="en-US" sz="2400" baseline="30000" dirty="0"/>
              <a:t>W</a:t>
            </a:r>
          </a:p>
        </p:txBody>
      </p:sp>
      <p:pic>
        <p:nvPicPr>
          <p:cNvPr id="19458" name="Picture 2" descr="http://bioserv.fiu.edu/~walterm/GenBio2004/new_chap13_inheritance/f13-17_incomplete_domin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003" y="1043709"/>
            <a:ext cx="4506960" cy="33802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3A566A6-FB92-4190-97C1-F9E8FA6DC0EE}"/>
              </a:ext>
            </a:extLst>
          </p:cNvPr>
          <p:cNvSpPr/>
          <p:nvPr/>
        </p:nvSpPr>
        <p:spPr>
          <a:xfrm>
            <a:off x="256456" y="5019269"/>
            <a:ext cx="11736252" cy="1366528"/>
          </a:xfrm>
          <a:prstGeom prst="rect">
            <a:avLst/>
          </a:prstGeom>
          <a:solidFill>
            <a:schemeClr val="accent4">
              <a:lumMod val="40000"/>
              <a:lumOff val="60000"/>
            </a:schemeClr>
          </a:solidFill>
        </p:spPr>
        <p:txBody>
          <a:bodyPr wrap="square">
            <a:spAutoFit/>
          </a:bodyPr>
          <a:lstStyle/>
          <a:p>
            <a:pPr>
              <a:lnSpc>
                <a:spcPct val="107000"/>
              </a:lnSpc>
              <a:spcAft>
                <a:spcPts val="0"/>
              </a:spcAft>
            </a:pPr>
            <a:r>
              <a:rPr lang="en-GB" sz="2000" b="1"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pPr marL="457200" indent="-457200">
              <a:lnSpc>
                <a:spcPct val="107000"/>
              </a:lnSpc>
              <a:spcAft>
                <a:spcPts val="0"/>
              </a:spcAft>
              <a:buFont typeface="+mj-lt"/>
              <a:buAutoNum type="arabicPeriod"/>
            </a:pPr>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(from 3 min 20 secs) and follow the notes below</a:t>
            </a:r>
            <a:endParaRPr lang="en-GB" sz="2000" dirty="0">
              <a:solidFill>
                <a:srgbClr val="0000CC"/>
              </a:solidFill>
              <a:latin typeface="Arial" panose="020B0604020202020204" pitchFamily="34" charset="0"/>
              <a:ea typeface="Calibri" panose="020F0502020204030204" pitchFamily="34" charset="0"/>
              <a:cs typeface="Arial" panose="020B0604020202020204" pitchFamily="34" charset="0"/>
            </a:endParaRPr>
          </a:p>
          <a:p>
            <a:pPr indent="457200"/>
            <a:r>
              <a:rPr lang="en-GB" sz="2000" u="sng" dirty="0">
                <a:solidFill>
                  <a:srgbClr val="0000CC"/>
                </a:solidFill>
                <a:latin typeface="Arial" panose="020B0604020202020204" pitchFamily="34" charset="0"/>
                <a:ea typeface="Times New Roman" panose="02020603050405020304" pitchFamily="18" charset="0"/>
                <a:cs typeface="Arial" panose="020B0604020202020204" pitchFamily="34" charset="0"/>
                <a:hlinkClick r:id="rId3"/>
              </a:rPr>
              <a:t>https://estream.godalming.ac.uk:444/View.aspx?id=17129~5h~zBbJwQ8QBD </a:t>
            </a:r>
            <a:endParaRPr lang="en-GB" sz="2000" u="sng"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mj-lt"/>
              <a:buAutoNum type="arabicPeriod" startAt="2"/>
            </a:pPr>
            <a:r>
              <a:rPr lang="en-GB" sz="2000" dirty="0">
                <a:solidFill>
                  <a:srgbClr val="0000CC"/>
                </a:solidFill>
                <a:latin typeface="Arial" panose="020B0604020202020204" pitchFamily="34" charset="0"/>
                <a:ea typeface="Times New Roman" panose="02020603050405020304" pitchFamily="18" charset="0"/>
                <a:cs typeface="Arial" panose="020B0604020202020204" pitchFamily="34" charset="0"/>
              </a:rPr>
              <a:t>Complete the cross for blood grouping in the student booklet</a:t>
            </a:r>
            <a:endParaRPr lang="en-GB" sz="20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296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US" dirty="0"/>
              <a:t>Inheritance of Sex</a:t>
            </a:r>
          </a:p>
        </p:txBody>
      </p:sp>
      <p:pic>
        <p:nvPicPr>
          <p:cNvPr id="4" name="Picture 3" descr="Screen Shot 2015-02-08 at 11.54.36.png"/>
          <p:cNvPicPr>
            <a:picLocks noChangeAspect="1"/>
          </p:cNvPicPr>
          <p:nvPr/>
        </p:nvPicPr>
        <p:blipFill rotWithShape="1">
          <a:blip r:embed="rId2">
            <a:extLst>
              <a:ext uri="{28A0092B-C50C-407E-A947-70E740481C1C}">
                <a14:useLocalDpi xmlns:a14="http://schemas.microsoft.com/office/drawing/2010/main" val="0"/>
              </a:ext>
            </a:extLst>
          </a:blip>
          <a:srcRect l="7356" t="3505" r="12065"/>
          <a:stretch/>
        </p:blipFill>
        <p:spPr>
          <a:xfrm>
            <a:off x="271010" y="987801"/>
            <a:ext cx="3665207" cy="3721359"/>
          </a:xfrm>
          <a:prstGeom prst="rect">
            <a:avLst/>
          </a:prstGeom>
        </p:spPr>
      </p:pic>
      <p:sp>
        <p:nvSpPr>
          <p:cNvPr id="3" name="Rectangle 2">
            <a:extLst>
              <a:ext uri="{FF2B5EF4-FFF2-40B4-BE49-F238E27FC236}">
                <a16:creationId xmlns:a16="http://schemas.microsoft.com/office/drawing/2014/main" id="{A0AC5385-01AB-4C1A-9639-97DA7C8C9125}"/>
              </a:ext>
            </a:extLst>
          </p:cNvPr>
          <p:cNvSpPr/>
          <p:nvPr/>
        </p:nvSpPr>
        <p:spPr>
          <a:xfrm>
            <a:off x="4191000" y="987801"/>
            <a:ext cx="7918938" cy="5539978"/>
          </a:xfrm>
          <a:prstGeom prst="rect">
            <a:avLst/>
          </a:prstGeom>
        </p:spPr>
        <p:txBody>
          <a:bodyPr wrap="square">
            <a:spAutoFit/>
          </a:bodyPr>
          <a:lstStyle/>
          <a:p>
            <a:r>
              <a:rPr lang="en-GB" sz="23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One pair of the homologous pairs of chromosomes are the </a:t>
            </a:r>
            <a:r>
              <a:rPr lang="en-GB" sz="2300" b="1"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sex chromosomes</a:t>
            </a:r>
            <a:r>
              <a:rPr lang="en-GB" sz="23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 which carry the genes coding for male and female sexual characteristics. The non sex chromosomes are called </a:t>
            </a:r>
            <a:r>
              <a:rPr lang="en-GB" sz="2300" b="1"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autosomes</a:t>
            </a:r>
            <a:r>
              <a:rPr lang="en-GB" sz="2300"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rPr>
              <a:t>.</a:t>
            </a:r>
          </a:p>
          <a:p>
            <a:endParaRPr lang="en-GB" sz="2300" dirty="0">
              <a:solidFill>
                <a:srgbClr val="0000CC"/>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Humans have 23 homologous chromosomes, the first 22 are autosomes the 23rd pair are the sex chromosomes:</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X = female sexual characteristics</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Y = male sexual characteristics</a:t>
            </a:r>
          </a:p>
          <a:p>
            <a:endPar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Females are </a:t>
            </a:r>
            <a:r>
              <a:rPr lang="en-US" sz="2300" dirty="0">
                <a:solidFill>
                  <a:srgbClr val="0000CC"/>
                </a:solidFill>
                <a:highlight>
                  <a:srgbClr val="FF00FF"/>
                </a:highlight>
                <a:latin typeface="Arial" panose="020B0604020202020204" pitchFamily="34" charset="0"/>
                <a:ea typeface="Times New Roman" panose="02020603050405020304" pitchFamily="18" charset="0"/>
                <a:cs typeface="Arial" panose="020B0604020202020204" pitchFamily="34" charset="0"/>
              </a:rPr>
              <a:t>XX</a:t>
            </a:r>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 (homogametic) and produce eggs/ova that always have X chromosome present.</a:t>
            </a:r>
          </a:p>
          <a:p>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Males are </a:t>
            </a:r>
            <a:r>
              <a:rPr lang="en-US" sz="2300" dirty="0">
                <a:solidFill>
                  <a:srgbClr val="0000CC"/>
                </a:solidFill>
                <a:highlight>
                  <a:srgbClr val="FF00FF"/>
                </a:highlight>
                <a:latin typeface="Arial" panose="020B0604020202020204" pitchFamily="34" charset="0"/>
                <a:ea typeface="Times New Roman" panose="02020603050405020304" pitchFamily="18" charset="0"/>
                <a:cs typeface="Arial" panose="020B0604020202020204" pitchFamily="34" charset="0"/>
              </a:rPr>
              <a:t>XY</a:t>
            </a:r>
            <a:r>
              <a:rPr lang="en-US" sz="2300" dirty="0">
                <a:solidFill>
                  <a:srgbClr val="0000CC"/>
                </a:solidFill>
                <a:latin typeface="Arial" panose="020B0604020202020204" pitchFamily="34" charset="0"/>
                <a:ea typeface="Times New Roman" panose="02020603050405020304" pitchFamily="18" charset="0"/>
                <a:cs typeface="Arial" panose="020B0604020202020204" pitchFamily="34" charset="0"/>
              </a:rPr>
              <a:t> (heterogametic) i.e. sperm produced can either have an X or Y chromosome:</a:t>
            </a:r>
          </a:p>
          <a:p>
            <a:endParaRPr lang="en-GB" sz="3200" b="1" dirty="0">
              <a:solidFill>
                <a:srgbClr val="0000CC"/>
              </a:solidFill>
              <a:effectLst/>
              <a:highlight>
                <a:srgbClr val="FF00FF"/>
              </a:highligh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55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jlightfoot.edublogs.org/files/2011/06/gender1-2jalnl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60649"/>
            <a:ext cx="4230328" cy="419151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biology.arizona.edu/mendelian_genetics/problem_sets/sex_linked_inheritance/graphics/08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374" y="332656"/>
            <a:ext cx="4608512" cy="4104456"/>
          </a:xfrm>
          <a:prstGeom prst="rect">
            <a:avLst/>
          </a:prstGeom>
          <a:solidFill>
            <a:schemeClr val="bg1"/>
          </a:solidFill>
        </p:spPr>
      </p:pic>
      <p:sp>
        <p:nvSpPr>
          <p:cNvPr id="2" name="TextBox 1"/>
          <p:cNvSpPr txBox="1"/>
          <p:nvPr/>
        </p:nvSpPr>
        <p:spPr>
          <a:xfrm>
            <a:off x="1631504" y="4663154"/>
            <a:ext cx="7782199" cy="461665"/>
          </a:xfrm>
          <a:prstGeom prst="rect">
            <a:avLst/>
          </a:prstGeom>
          <a:noFill/>
        </p:spPr>
        <p:txBody>
          <a:bodyPr wrap="square" rtlCol="0">
            <a:spAutoFit/>
          </a:bodyPr>
          <a:lstStyle/>
          <a:p>
            <a:r>
              <a:rPr lang="en-GB" sz="2400" dirty="0">
                <a:solidFill>
                  <a:srgbClr val="0000CC"/>
                </a:solidFill>
              </a:rPr>
              <a:t>The Y chromosome can only be passed from Father to Son.</a:t>
            </a:r>
          </a:p>
        </p:txBody>
      </p:sp>
    </p:spTree>
    <p:extLst>
      <p:ext uri="{BB962C8B-B14F-4D97-AF65-F5344CB8AC3E}">
        <p14:creationId xmlns:p14="http://schemas.microsoft.com/office/powerpoint/2010/main" val="217055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normAutofit/>
          </a:bodyPr>
          <a:lstStyle/>
          <a:p>
            <a:r>
              <a:rPr lang="en-US" dirty="0"/>
              <a:t>Specification 3.7.1 Inheritance</a:t>
            </a:r>
            <a:endParaRPr lang="en-MY" dirty="0"/>
          </a:p>
        </p:txBody>
      </p:sp>
      <p:sp>
        <p:nvSpPr>
          <p:cNvPr id="3" name="Content Placeholder 2"/>
          <p:cNvSpPr>
            <a:spLocks noGrp="1"/>
          </p:cNvSpPr>
          <p:nvPr>
            <p:ph idx="1"/>
          </p:nvPr>
        </p:nvSpPr>
        <p:spPr>
          <a:xfrm>
            <a:off x="609600" y="1196752"/>
            <a:ext cx="10972800" cy="4731123"/>
          </a:xfrm>
          <a:ln>
            <a:solidFill>
              <a:schemeClr val="accent1"/>
            </a:solidFill>
          </a:ln>
        </p:spPr>
        <p:txBody>
          <a:bodyPr>
            <a:noAutofit/>
          </a:bodyPr>
          <a:lstStyle/>
          <a:p>
            <a:pPr marL="0" indent="0">
              <a:buNone/>
            </a:pPr>
            <a:r>
              <a:rPr lang="en-US" sz="2000" dirty="0"/>
              <a:t>The genotype is the genetic constitution of an organism.</a:t>
            </a:r>
          </a:p>
          <a:p>
            <a:pPr marL="0" indent="0">
              <a:buNone/>
            </a:pPr>
            <a:r>
              <a:rPr lang="en-US" sz="2000" dirty="0"/>
              <a:t>The phenotype is the expression of this genetic constitution and its interaction with the environment.</a:t>
            </a:r>
          </a:p>
          <a:p>
            <a:pPr marL="0" indent="0">
              <a:buNone/>
            </a:pPr>
            <a:r>
              <a:rPr lang="en-US" sz="2000" dirty="0"/>
              <a:t>There may be many alleles of a single gene.</a:t>
            </a:r>
          </a:p>
          <a:p>
            <a:pPr marL="0" indent="0">
              <a:buNone/>
            </a:pPr>
            <a:r>
              <a:rPr lang="en-US" sz="2000" dirty="0"/>
              <a:t>Alleles may be dominant, recessive or codominant.</a:t>
            </a:r>
          </a:p>
          <a:p>
            <a:pPr marL="0" indent="0">
              <a:buNone/>
            </a:pPr>
            <a:r>
              <a:rPr lang="en-US" sz="2000" dirty="0"/>
              <a:t>In a diploid organism, the alleles at a specific locus may be either homozygous or heterozygous.</a:t>
            </a:r>
          </a:p>
          <a:p>
            <a:pPr marL="0" indent="0">
              <a:buNone/>
            </a:pPr>
            <a:r>
              <a:rPr lang="en-US" sz="2000" dirty="0"/>
              <a:t>The use of fully labelled genetic diagrams to interpret, or predict, the results of:</a:t>
            </a:r>
          </a:p>
          <a:p>
            <a:r>
              <a:rPr lang="en-US" sz="2000" dirty="0"/>
              <a:t>monohybrid and dihybrid crosses involving dominant, recessive and codominant alleles</a:t>
            </a:r>
          </a:p>
          <a:p>
            <a:r>
              <a:rPr lang="en-US" sz="2000" dirty="0"/>
              <a:t>crosses involving sex-linkage, autosomal linkage, multiple alleles and epistasis.</a:t>
            </a:r>
          </a:p>
          <a:p>
            <a:pPr marL="0" indent="0">
              <a:buNone/>
            </a:pPr>
            <a:r>
              <a:rPr lang="en-US" sz="2000" dirty="0"/>
              <a:t>Use of the chi-squared (X2) test to compare the goodness of fit of observed phenotypic ratios with expected ratios.</a:t>
            </a:r>
          </a:p>
        </p:txBody>
      </p:sp>
    </p:spTree>
    <p:extLst>
      <p:ext uri="{BB962C8B-B14F-4D97-AF65-F5344CB8AC3E}">
        <p14:creationId xmlns:p14="http://schemas.microsoft.com/office/powerpoint/2010/main" val="243597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549662" cy="769071"/>
          </a:xfrm>
        </p:spPr>
        <p:txBody>
          <a:bodyPr/>
          <a:lstStyle/>
          <a:p>
            <a:r>
              <a:rPr lang="en-US" dirty="0"/>
              <a:t>Sex Linked Inheritance</a:t>
            </a:r>
          </a:p>
        </p:txBody>
      </p:sp>
      <p:sp>
        <p:nvSpPr>
          <p:cNvPr id="3" name="Content Placeholder 2"/>
          <p:cNvSpPr>
            <a:spLocks noGrp="1"/>
          </p:cNvSpPr>
          <p:nvPr>
            <p:ph idx="1"/>
          </p:nvPr>
        </p:nvSpPr>
        <p:spPr>
          <a:xfrm>
            <a:off x="609600" y="1200727"/>
            <a:ext cx="7936523" cy="4925437"/>
          </a:xfrm>
        </p:spPr>
        <p:txBody>
          <a:bodyPr/>
          <a:lstStyle/>
          <a:p>
            <a:r>
              <a:rPr lang="en-US" sz="2400" dirty="0"/>
              <a:t>Some alleles are carried on the sex chromosomes and are said to be </a:t>
            </a:r>
            <a:r>
              <a:rPr lang="en-US" sz="2400" dirty="0">
                <a:highlight>
                  <a:srgbClr val="FF00FF"/>
                </a:highlight>
              </a:rPr>
              <a:t>sex linked</a:t>
            </a:r>
          </a:p>
          <a:p>
            <a:r>
              <a:rPr lang="en-US" sz="2400" dirty="0"/>
              <a:t>The y chromosome is much </a:t>
            </a:r>
            <a:r>
              <a:rPr lang="en-US" sz="2400" dirty="0">
                <a:highlight>
                  <a:srgbClr val="FF00FF"/>
                </a:highlight>
              </a:rPr>
              <a:t>smaller</a:t>
            </a:r>
            <a:r>
              <a:rPr lang="en-US" sz="2400" dirty="0"/>
              <a:t> than the x chromosome and carries </a:t>
            </a:r>
            <a:r>
              <a:rPr lang="en-US" sz="2400" dirty="0">
                <a:highlight>
                  <a:srgbClr val="FF00FF"/>
                </a:highlight>
              </a:rPr>
              <a:t>very few genes</a:t>
            </a:r>
          </a:p>
          <a:p>
            <a:endParaRPr lang="en-US" sz="2400" dirty="0"/>
          </a:p>
          <a:p>
            <a:r>
              <a:rPr lang="en-US" sz="2400" dirty="0"/>
              <a:t>Often the allele for a gene is carried on the X chromosome but not on the Y (as Y is smaller).</a:t>
            </a:r>
          </a:p>
          <a:p>
            <a:r>
              <a:rPr lang="en-US" sz="2400" dirty="0"/>
              <a:t>In this situation, any recessive genes carried on the X chromosome will express themselves in the phenotype because the genes are unpaired i.e. on X not on Y, and so there is no dominant gene present.</a:t>
            </a:r>
          </a:p>
          <a:p>
            <a:endParaRPr lang="en-US" dirty="0"/>
          </a:p>
        </p:txBody>
      </p:sp>
      <p:pic>
        <p:nvPicPr>
          <p:cNvPr id="4" name="Picture 3" descr="A close up of a logo&#10;&#10;Description automatically generated">
            <a:extLst>
              <a:ext uri="{FF2B5EF4-FFF2-40B4-BE49-F238E27FC236}">
                <a16:creationId xmlns:a16="http://schemas.microsoft.com/office/drawing/2014/main" id="{D452FCA1-C424-48B1-A692-259F39D64D2B}"/>
              </a:ext>
            </a:extLst>
          </p:cNvPr>
          <p:cNvPicPr/>
          <p:nvPr/>
        </p:nvPicPr>
        <p:blipFill rotWithShape="1">
          <a:blip r:embed="rId2" cstate="print">
            <a:extLst>
              <a:ext uri="{28A0092B-C50C-407E-A947-70E740481C1C}">
                <a14:useLocalDpi xmlns:a14="http://schemas.microsoft.com/office/drawing/2010/main" val="0"/>
              </a:ext>
            </a:extLst>
          </a:blip>
          <a:srcRect t="10444" b="12048"/>
          <a:stretch/>
        </p:blipFill>
        <p:spPr bwMode="auto">
          <a:xfrm>
            <a:off x="8640255" y="399352"/>
            <a:ext cx="2942145" cy="203556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E3FE5BA-8A0A-4F2F-BE97-EA2FA154EAA9}"/>
              </a:ext>
            </a:extLst>
          </p:cNvPr>
          <p:cNvSpPr/>
          <p:nvPr/>
        </p:nvSpPr>
        <p:spPr>
          <a:xfrm>
            <a:off x="8546123" y="2376491"/>
            <a:ext cx="3435556" cy="215444"/>
          </a:xfrm>
          <a:prstGeom prst="rect">
            <a:avLst/>
          </a:prstGeom>
        </p:spPr>
        <p:txBody>
          <a:bodyPr wrap="none">
            <a:spAutoFit/>
          </a:bodyPr>
          <a:lstStyle/>
          <a:p>
            <a:r>
              <a:rPr lang="en-GB" sz="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http://scitechconnect.elsevier.com/sex-genes-y-chromosome-future-of-men/</a:t>
            </a:r>
            <a:endParaRPr lang="en-GB" dirty="0"/>
          </a:p>
        </p:txBody>
      </p:sp>
      <p:pic>
        <p:nvPicPr>
          <p:cNvPr id="7" name="Picture 6">
            <a:extLst>
              <a:ext uri="{FF2B5EF4-FFF2-40B4-BE49-F238E27FC236}">
                <a16:creationId xmlns:a16="http://schemas.microsoft.com/office/drawing/2014/main" id="{82A3C24B-62E6-47A6-8C4C-A5DFF6D45940}"/>
              </a:ext>
            </a:extLst>
          </p:cNvPr>
          <p:cNvPicPr>
            <a:picLocks noChangeAspect="1"/>
          </p:cNvPicPr>
          <p:nvPr/>
        </p:nvPicPr>
        <p:blipFill>
          <a:blip r:embed="rId4"/>
          <a:stretch>
            <a:fillRect/>
          </a:stretch>
        </p:blipFill>
        <p:spPr>
          <a:xfrm>
            <a:off x="8640255" y="2608191"/>
            <a:ext cx="2942145" cy="3850457"/>
          </a:xfrm>
          <a:prstGeom prst="rect">
            <a:avLst/>
          </a:prstGeom>
        </p:spPr>
      </p:pic>
    </p:spTree>
    <p:extLst>
      <p:ext uri="{BB962C8B-B14F-4D97-AF65-F5344CB8AC3E}">
        <p14:creationId xmlns:p14="http://schemas.microsoft.com/office/powerpoint/2010/main" val="4899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Haemophilia</a:t>
            </a:r>
          </a:p>
        </p:txBody>
      </p:sp>
      <p:sp>
        <p:nvSpPr>
          <p:cNvPr id="3" name="Content Placeholder 2"/>
          <p:cNvSpPr>
            <a:spLocks noGrp="1"/>
          </p:cNvSpPr>
          <p:nvPr>
            <p:ph idx="1"/>
          </p:nvPr>
        </p:nvSpPr>
        <p:spPr/>
        <p:txBody>
          <a:bodyPr>
            <a:normAutofit/>
          </a:bodyPr>
          <a:lstStyle/>
          <a:p>
            <a:r>
              <a:rPr lang="en-US" sz="2400" dirty="0"/>
              <a:t>Caused by a recessive allele on the X chromosome.</a:t>
            </a:r>
          </a:p>
          <a:p>
            <a:r>
              <a:rPr lang="en-US" sz="2400" dirty="0"/>
              <a:t>The gene that codes for factor 8, an important protein in blood clotting, is a sex linked gene on the x chromosome.</a:t>
            </a:r>
          </a:p>
          <a:p>
            <a:r>
              <a:rPr lang="en-US" sz="2400" dirty="0"/>
              <a:t>The inability to clot leads to slow and persistent bleeding</a:t>
            </a:r>
          </a:p>
          <a:p>
            <a:r>
              <a:rPr lang="en-US" sz="2400" dirty="0"/>
              <a:t>Occurs almost exclusively in males</a:t>
            </a:r>
          </a:p>
          <a:p>
            <a:r>
              <a:rPr lang="en-US" sz="2400" dirty="0"/>
              <a:t>Women can carry the allele but their second chromosome will block it out with a healthy gene. It is very rare to inherit two defective genes together because the recessive allele is rare.</a:t>
            </a:r>
          </a:p>
          <a:p>
            <a:endParaRPr lang="en-US" sz="2400" dirty="0"/>
          </a:p>
          <a:p>
            <a:endParaRPr lang="en-US" sz="2400" dirty="0"/>
          </a:p>
        </p:txBody>
      </p:sp>
    </p:spTree>
    <p:extLst>
      <p:ext uri="{BB962C8B-B14F-4D97-AF65-F5344CB8AC3E}">
        <p14:creationId xmlns:p14="http://schemas.microsoft.com/office/powerpoint/2010/main" val="368788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57BC-5A71-45F0-B03D-BCA6285F2946}"/>
              </a:ext>
            </a:extLst>
          </p:cNvPr>
          <p:cNvSpPr>
            <a:spLocks noGrp="1"/>
          </p:cNvSpPr>
          <p:nvPr>
            <p:ph type="title"/>
          </p:nvPr>
        </p:nvSpPr>
        <p:spPr/>
        <p:txBody>
          <a:bodyPr/>
          <a:lstStyle/>
          <a:p>
            <a:r>
              <a:rPr lang="en-GB" dirty="0"/>
              <a:t>Symbols used in sex-linked crosses</a:t>
            </a:r>
          </a:p>
        </p:txBody>
      </p:sp>
      <p:sp>
        <p:nvSpPr>
          <p:cNvPr id="3" name="Content Placeholder 2">
            <a:extLst>
              <a:ext uri="{FF2B5EF4-FFF2-40B4-BE49-F238E27FC236}">
                <a16:creationId xmlns:a16="http://schemas.microsoft.com/office/drawing/2014/main" id="{D01397B9-1B00-45D1-86AF-2BF75229A5AF}"/>
              </a:ext>
            </a:extLst>
          </p:cNvPr>
          <p:cNvSpPr>
            <a:spLocks noGrp="1"/>
          </p:cNvSpPr>
          <p:nvPr>
            <p:ph idx="1"/>
          </p:nvPr>
        </p:nvSpPr>
        <p:spPr/>
        <p:txBody>
          <a:bodyPr>
            <a:normAutofit fontScale="92500"/>
          </a:bodyPr>
          <a:lstStyle/>
          <a:p>
            <a:r>
              <a:rPr lang="en-GB" sz="2600" dirty="0"/>
              <a:t>Sex linked disorder genetic diagrams use the allele letter superscript on the X chromosomes.  Y chromosomes do not have an allele so have no letter.</a:t>
            </a:r>
          </a:p>
          <a:p>
            <a:pPr lvl="1"/>
            <a:r>
              <a:rPr lang="en-GB" sz="2400" dirty="0"/>
              <a:t>H is the dominant allele that code for factor 8 in haemophilia</a:t>
            </a:r>
          </a:p>
          <a:p>
            <a:pPr lvl="1"/>
            <a:r>
              <a:rPr lang="en-GB" sz="2400" dirty="0"/>
              <a:t>h is the recessive allele that does not code for factor 8 in haemophilia</a:t>
            </a:r>
          </a:p>
          <a:p>
            <a:r>
              <a:rPr lang="en-GB" sz="2600" dirty="0"/>
              <a:t>The following genotypes are possible in inheritance of haemophilia </a:t>
            </a:r>
          </a:p>
          <a:p>
            <a:pPr marL="457200" lvl="1" indent="0">
              <a:buNone/>
            </a:pPr>
            <a:br>
              <a:rPr lang="en-GB" sz="2600" dirty="0"/>
            </a:br>
            <a:r>
              <a:rPr lang="en-GB" sz="2600" dirty="0"/>
              <a:t>X</a:t>
            </a:r>
            <a:r>
              <a:rPr lang="en-GB" sz="2600" baseline="30000" dirty="0"/>
              <a:t>H </a:t>
            </a:r>
            <a:r>
              <a:rPr lang="en-GB" sz="2600" dirty="0" err="1"/>
              <a:t>X</a:t>
            </a:r>
            <a:r>
              <a:rPr lang="en-GB" sz="2600" baseline="30000" dirty="0" err="1"/>
              <a:t>H</a:t>
            </a:r>
            <a:r>
              <a:rPr lang="en-GB" sz="2600" baseline="30000" dirty="0"/>
              <a:t> </a:t>
            </a:r>
            <a:r>
              <a:rPr lang="en-GB" sz="2600" dirty="0"/>
              <a:t>– healthy female</a:t>
            </a:r>
          </a:p>
          <a:p>
            <a:pPr marL="457200" lvl="1" indent="0">
              <a:buNone/>
            </a:pPr>
            <a:r>
              <a:rPr lang="en-GB" sz="2600" dirty="0"/>
              <a:t>X</a:t>
            </a:r>
            <a:r>
              <a:rPr lang="en-GB" sz="2600" baseline="30000" dirty="0"/>
              <a:t>H </a:t>
            </a:r>
            <a:r>
              <a:rPr lang="en-GB" sz="2600" dirty="0" err="1"/>
              <a:t>X</a:t>
            </a:r>
            <a:r>
              <a:rPr lang="en-GB" sz="2600" baseline="30000" dirty="0" err="1"/>
              <a:t>h</a:t>
            </a:r>
            <a:r>
              <a:rPr lang="en-GB" sz="2600" baseline="30000" dirty="0"/>
              <a:t> </a:t>
            </a:r>
            <a:r>
              <a:rPr lang="en-GB" sz="2600" dirty="0"/>
              <a:t>– carrier female </a:t>
            </a:r>
          </a:p>
          <a:p>
            <a:pPr marL="457200" lvl="1" indent="0">
              <a:buNone/>
            </a:pPr>
            <a:r>
              <a:rPr lang="en-GB" sz="2600" dirty="0"/>
              <a:t>X</a:t>
            </a:r>
            <a:r>
              <a:rPr lang="en-GB" sz="2600" baseline="30000" dirty="0"/>
              <a:t>h</a:t>
            </a:r>
            <a:r>
              <a:rPr lang="en-GB" sz="2600" dirty="0"/>
              <a:t>X</a:t>
            </a:r>
            <a:r>
              <a:rPr lang="en-GB" sz="2600" baseline="30000" dirty="0"/>
              <a:t>h </a:t>
            </a:r>
            <a:r>
              <a:rPr lang="en-GB" sz="2600" dirty="0"/>
              <a:t>– affected female </a:t>
            </a:r>
          </a:p>
          <a:p>
            <a:pPr marL="457200" lvl="1" indent="0">
              <a:buNone/>
            </a:pPr>
            <a:r>
              <a:rPr lang="en-GB" sz="2600" dirty="0"/>
              <a:t>X</a:t>
            </a:r>
            <a:r>
              <a:rPr lang="en-GB" sz="2600" baseline="30000" dirty="0"/>
              <a:t>H </a:t>
            </a:r>
            <a:r>
              <a:rPr lang="en-GB" sz="2600" dirty="0"/>
              <a:t>Y – healthy male </a:t>
            </a:r>
          </a:p>
          <a:p>
            <a:pPr marL="457200" lvl="1" indent="0">
              <a:buNone/>
            </a:pPr>
            <a:r>
              <a:rPr lang="en-GB" sz="2600" dirty="0"/>
              <a:t>X</a:t>
            </a:r>
            <a:r>
              <a:rPr lang="en-GB" sz="2600" baseline="30000" dirty="0"/>
              <a:t>h </a:t>
            </a:r>
            <a:r>
              <a:rPr lang="en-GB" sz="2600" dirty="0"/>
              <a:t>Y – affected male </a:t>
            </a:r>
          </a:p>
          <a:p>
            <a:endParaRPr lang="en-GB" dirty="0"/>
          </a:p>
        </p:txBody>
      </p:sp>
    </p:spTree>
    <p:extLst>
      <p:ext uri="{BB962C8B-B14F-4D97-AF65-F5344CB8AC3E}">
        <p14:creationId xmlns:p14="http://schemas.microsoft.com/office/powerpoint/2010/main" val="360290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A15B-5E81-4146-BD64-C10BB4A16E2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3AF9B6A-4B43-4998-9F90-1C489D06CEAF}"/>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E0849A48-A4AC-446D-B257-F620BC4E51DA}"/>
              </a:ext>
            </a:extLst>
          </p:cNvPr>
          <p:cNvSpPr/>
          <p:nvPr/>
        </p:nvSpPr>
        <p:spPr>
          <a:xfrm>
            <a:off x="609600" y="274638"/>
            <a:ext cx="10972800" cy="1938992"/>
          </a:xfrm>
          <a:prstGeom prst="rect">
            <a:avLst/>
          </a:prstGeom>
          <a:solidFill>
            <a:schemeClr val="accent4">
              <a:lumMod val="40000"/>
              <a:lumOff val="60000"/>
            </a:schemeClr>
          </a:solidFill>
        </p:spPr>
        <p:txBody>
          <a:bodyPr wrap="square">
            <a:spAutoFit/>
          </a:bodyPr>
          <a:lstStyle/>
          <a:p>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Task: </a:t>
            </a:r>
          </a:p>
          <a:p>
            <a:pPr marL="342900" lvl="0" indent="-342900">
              <a:buFont typeface="+mj-lt"/>
              <a:buAutoNum type="arabicPeriod"/>
            </a:pPr>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Watch the video and follow the notes in your student booklet </a:t>
            </a:r>
            <a:r>
              <a:rPr lang="en-GB" sz="2400" u="sng" dirty="0">
                <a:solidFill>
                  <a:srgbClr val="0000CC"/>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https://estream.godalming.ac.uk:444/View.aspx?id=17130~59~q4KsSyoqW8</a:t>
            </a:r>
            <a:endPar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en-GB" sz="2400" dirty="0">
                <a:solidFill>
                  <a:srgbClr val="0000CC"/>
                </a:solidFill>
                <a:latin typeface="Arial" panose="020B0604020202020204" pitchFamily="34" charset="0"/>
                <a:ea typeface="Times New Roman" panose="02020603050405020304" pitchFamily="18" charset="0"/>
                <a:cs typeface="Arial" panose="020B0604020202020204" pitchFamily="34" charset="0"/>
              </a:rPr>
              <a:t>Pause the video and complete your cross for the colour blindness question in your student booklet.</a:t>
            </a:r>
            <a:endParaRPr lang="en-GB" sz="2400"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 name="Group 4">
            <a:extLst>
              <a:ext uri="{FF2B5EF4-FFF2-40B4-BE49-F238E27FC236}">
                <a16:creationId xmlns:a16="http://schemas.microsoft.com/office/drawing/2014/main" id="{E54988B1-7A44-4C09-A67B-FC5820842A7B}"/>
              </a:ext>
            </a:extLst>
          </p:cNvPr>
          <p:cNvGrpSpPr/>
          <p:nvPr/>
        </p:nvGrpSpPr>
        <p:grpSpPr>
          <a:xfrm>
            <a:off x="1043609" y="2390526"/>
            <a:ext cx="10078278" cy="3533196"/>
            <a:chOff x="0" y="3190512"/>
            <a:chExt cx="8982075" cy="2943225"/>
          </a:xfrm>
        </p:grpSpPr>
        <p:pic>
          <p:nvPicPr>
            <p:cNvPr id="6" name="Picture 2">
              <a:extLst>
                <a:ext uri="{FF2B5EF4-FFF2-40B4-BE49-F238E27FC236}">
                  <a16:creationId xmlns:a16="http://schemas.microsoft.com/office/drawing/2014/main" id="{16BE1082-A798-4DAE-ADFD-27AA87EB8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0512"/>
              <a:ext cx="29622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0C51959-5E7C-4649-8921-1DB291A29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3190512"/>
              <a:ext cx="30194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B90AA4DB-DE8F-4CE4-9438-14E660FEB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3190512"/>
              <a:ext cx="30003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9311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Dihybrid inheritance</a:t>
            </a:r>
          </a:p>
        </p:txBody>
      </p:sp>
      <p:sp>
        <p:nvSpPr>
          <p:cNvPr id="6147" name="Rectangle 3"/>
          <p:cNvSpPr>
            <a:spLocks noGrp="1" noChangeArrowheads="1"/>
          </p:cNvSpPr>
          <p:nvPr>
            <p:ph idx="1"/>
          </p:nvPr>
        </p:nvSpPr>
        <p:spPr/>
        <p:txBody>
          <a:bodyPr>
            <a:normAutofit/>
          </a:bodyPr>
          <a:lstStyle/>
          <a:p>
            <a:r>
              <a:rPr lang="en-US" sz="2400" dirty="0"/>
              <a:t>This involves the inheritance of </a:t>
            </a:r>
            <a:r>
              <a:rPr lang="en-US" sz="2400" dirty="0">
                <a:highlight>
                  <a:srgbClr val="FF00FF"/>
                </a:highlight>
              </a:rPr>
              <a:t>two separate genes </a:t>
            </a:r>
            <a:r>
              <a:rPr lang="en-US" sz="2400" dirty="0"/>
              <a:t>(2 pairs of alleles) at the same time but independent of each other.</a:t>
            </a:r>
          </a:p>
          <a:p>
            <a:r>
              <a:rPr lang="en-US" sz="2400" dirty="0"/>
              <a:t>There are a greater number of gamete types produced when 2 genes are considered.</a:t>
            </a:r>
          </a:p>
          <a:p>
            <a:r>
              <a:rPr lang="en-US" sz="2400" dirty="0"/>
              <a:t> The genes are </a:t>
            </a:r>
            <a:r>
              <a:rPr lang="en-US" sz="2400" dirty="0">
                <a:highlight>
                  <a:srgbClr val="FF00FF"/>
                </a:highlight>
              </a:rPr>
              <a:t>carried on separate chromosomes </a:t>
            </a:r>
            <a:r>
              <a:rPr lang="en-US" sz="2400" dirty="0"/>
              <a:t>and are sorted independently of each other at meiosis leading to 4 possible types of gamete.</a:t>
            </a:r>
          </a:p>
        </p:txBody>
      </p:sp>
    </p:spTree>
    <p:extLst>
      <p:ext uri="{BB962C8B-B14F-4D97-AF65-F5344CB8AC3E}">
        <p14:creationId xmlns:p14="http://schemas.microsoft.com/office/powerpoint/2010/main" val="343255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1991544" y="0"/>
            <a:ext cx="8229600" cy="1143000"/>
          </a:xfrm>
        </p:spPr>
        <p:txBody>
          <a:bodyPr/>
          <a:lstStyle/>
          <a:p>
            <a:r>
              <a:rPr lang="en-GB" dirty="0"/>
              <a:t>Mendel’s Peas (again)</a:t>
            </a:r>
            <a:endParaRPr lang="en-US" dirty="0"/>
          </a:p>
        </p:txBody>
      </p:sp>
      <p:sp>
        <p:nvSpPr>
          <p:cNvPr id="3079" name="Text Box 7"/>
          <p:cNvSpPr txBox="1">
            <a:spLocks noChangeArrowheads="1"/>
          </p:cNvSpPr>
          <p:nvPr/>
        </p:nvSpPr>
        <p:spPr bwMode="auto">
          <a:xfrm>
            <a:off x="406400" y="1196752"/>
            <a:ext cx="633767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dirty="0">
                <a:solidFill>
                  <a:srgbClr val="0000CC"/>
                </a:solidFill>
              </a:rPr>
              <a:t>Mendel had observed that the seeds of his pea plants varied in several ways – among them, whether the peas were round or wrinkled and whether they were green or yellow.  </a:t>
            </a:r>
          </a:p>
          <a:p>
            <a:pPr>
              <a:spcBef>
                <a:spcPct val="50000"/>
              </a:spcBef>
            </a:pPr>
            <a:r>
              <a:rPr lang="en-GB" sz="2800" dirty="0">
                <a:solidFill>
                  <a:srgbClr val="0000CC"/>
                </a:solidFill>
              </a:rPr>
              <a:t>He did monohybrid crosses on both characteristics, and found that round shape was dominant to wrinkled and that yellow colour was dominant to green.</a:t>
            </a:r>
          </a:p>
        </p:txBody>
      </p:sp>
      <p:pic>
        <p:nvPicPr>
          <p:cNvPr id="4" name="Picture 3" descr="Screen Shot 2015-02-07 at 18.06.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17" y="1243084"/>
            <a:ext cx="3214527" cy="4093096"/>
          </a:xfrm>
          <a:prstGeom prst="rect">
            <a:avLst/>
          </a:prstGeom>
        </p:spPr>
      </p:pic>
    </p:spTree>
    <p:extLst>
      <p:ext uri="{BB962C8B-B14F-4D97-AF65-F5344CB8AC3E}">
        <p14:creationId xmlns:p14="http://schemas.microsoft.com/office/powerpoint/2010/main" val="173314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35429" y="404814"/>
            <a:ext cx="11596914" cy="6048375"/>
          </a:xfrm>
        </p:spPr>
        <p:txBody>
          <a:bodyPr>
            <a:normAutofit/>
          </a:bodyPr>
          <a:lstStyle/>
          <a:p>
            <a:pPr marL="0" indent="0">
              <a:buNone/>
            </a:pPr>
            <a:r>
              <a:rPr lang="en-US" sz="2400" dirty="0"/>
              <a:t>Seed colour and seed shape are 2 genes carried on different chromosomes. </a:t>
            </a:r>
            <a:r>
              <a:rPr lang="en-GB" sz="2400" dirty="0"/>
              <a:t>There are four possible combinations of the two characteristics. Peas can be:</a:t>
            </a:r>
          </a:p>
          <a:p>
            <a:endParaRPr lang="en-GB" sz="2800" dirty="0"/>
          </a:p>
          <a:p>
            <a:r>
              <a:rPr lang="en-GB" sz="2800" dirty="0"/>
              <a:t>1</a:t>
            </a:r>
            <a:r>
              <a:rPr lang="en-GB" sz="2400" dirty="0"/>
              <a:t>) round and yellow</a:t>
            </a:r>
          </a:p>
          <a:p>
            <a:endParaRPr lang="en-GB" sz="2400" dirty="0"/>
          </a:p>
          <a:p>
            <a:r>
              <a:rPr lang="en-GB" sz="2400" dirty="0"/>
              <a:t>2) round and green</a:t>
            </a:r>
          </a:p>
          <a:p>
            <a:endParaRPr lang="en-GB" sz="2400" dirty="0"/>
          </a:p>
          <a:p>
            <a:r>
              <a:rPr lang="en-GB" sz="2400" dirty="0"/>
              <a:t>3) wrinkled and yellow</a:t>
            </a:r>
          </a:p>
          <a:p>
            <a:endParaRPr lang="en-GB" sz="2400" dirty="0"/>
          </a:p>
          <a:p>
            <a:r>
              <a:rPr lang="en-GB" sz="2400" dirty="0"/>
              <a:t>4) wrinkled and green</a:t>
            </a:r>
            <a:endParaRPr lang="en-US" sz="2400" dirty="0"/>
          </a:p>
        </p:txBody>
      </p:sp>
      <p:sp>
        <p:nvSpPr>
          <p:cNvPr id="7175" name="Oval 7"/>
          <p:cNvSpPr>
            <a:spLocks noChangeArrowheads="1"/>
          </p:cNvSpPr>
          <p:nvPr/>
        </p:nvSpPr>
        <p:spPr bwMode="auto">
          <a:xfrm>
            <a:off x="3943763" y="1664611"/>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176" name="Oval 8"/>
          <p:cNvSpPr>
            <a:spLocks noChangeArrowheads="1"/>
          </p:cNvSpPr>
          <p:nvPr/>
        </p:nvSpPr>
        <p:spPr bwMode="auto">
          <a:xfrm>
            <a:off x="3948317" y="2651571"/>
            <a:ext cx="647700" cy="6477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7182" name="Group 14"/>
          <p:cNvGrpSpPr>
            <a:grpSpLocks/>
          </p:cNvGrpSpPr>
          <p:nvPr/>
        </p:nvGrpSpPr>
        <p:grpSpPr bwMode="auto">
          <a:xfrm>
            <a:off x="3961226" y="3506042"/>
            <a:ext cx="850900" cy="631825"/>
            <a:chOff x="3213" y="3178"/>
            <a:chExt cx="536" cy="398"/>
          </a:xfrm>
        </p:grpSpPr>
        <p:sp>
          <p:nvSpPr>
            <p:cNvPr id="7177" name="Freeform 9"/>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78" name="Freeform 10"/>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79" name="Freeform 11"/>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0" name="Freeform 12"/>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1" name="Freeform 13"/>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7183" name="Group 15"/>
          <p:cNvGrpSpPr>
            <a:grpSpLocks/>
          </p:cNvGrpSpPr>
          <p:nvPr/>
        </p:nvGrpSpPr>
        <p:grpSpPr bwMode="auto">
          <a:xfrm>
            <a:off x="3966332" y="4411226"/>
            <a:ext cx="850900" cy="631825"/>
            <a:chOff x="3213" y="3178"/>
            <a:chExt cx="536" cy="398"/>
          </a:xfrm>
        </p:grpSpPr>
        <p:sp>
          <p:nvSpPr>
            <p:cNvPr id="7184" name="Freeform 16"/>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5" name="Freeform 17"/>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6" name="Freeform 18"/>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7" name="Freeform 19"/>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88" name="Freeform 20"/>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17" name="Rectangle 3"/>
          <p:cNvSpPr txBox="1">
            <a:spLocks noChangeArrowheads="1"/>
          </p:cNvSpPr>
          <p:nvPr/>
        </p:nvSpPr>
        <p:spPr>
          <a:xfrm>
            <a:off x="5771594" y="1675520"/>
            <a:ext cx="6193105"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0000CC"/>
                </a:solidFill>
                <a:latin typeface="Arial" pitchFamily="34" charset="0"/>
                <a:cs typeface="Arial" pitchFamily="34" charset="0"/>
              </a:rPr>
              <a:t>Yellow is dominant over green </a:t>
            </a:r>
          </a:p>
          <a:p>
            <a:pPr marL="0" indent="0">
              <a:buNone/>
            </a:pPr>
            <a:r>
              <a:rPr lang="en-US" sz="2400" dirty="0">
                <a:solidFill>
                  <a:srgbClr val="0000CC"/>
                </a:solidFill>
                <a:latin typeface="Arial" pitchFamily="34" charset="0"/>
                <a:cs typeface="Arial" pitchFamily="34" charset="0"/>
              </a:rPr>
              <a:t>Round shape is dominant over wrinkled.  </a:t>
            </a:r>
          </a:p>
          <a:p>
            <a:pPr marL="400050" lvl="1" indent="0">
              <a:buNone/>
            </a:pPr>
            <a:r>
              <a:rPr lang="en-GB" sz="2000" dirty="0">
                <a:solidFill>
                  <a:srgbClr val="0000CC"/>
                </a:solidFill>
                <a:latin typeface="Arial" pitchFamily="34" charset="0"/>
                <a:cs typeface="Arial" pitchFamily="34" charset="0"/>
              </a:rPr>
              <a:t>Y – yellow allele, y – green allele</a:t>
            </a:r>
          </a:p>
          <a:p>
            <a:pPr marL="400050" lvl="1" indent="0">
              <a:buNone/>
            </a:pPr>
            <a:r>
              <a:rPr lang="en-GB" sz="2000" dirty="0">
                <a:solidFill>
                  <a:srgbClr val="0000CC"/>
                </a:solidFill>
                <a:latin typeface="Arial" pitchFamily="34" charset="0"/>
                <a:cs typeface="Arial" pitchFamily="34" charset="0"/>
              </a:rPr>
              <a:t>R – round allele, r – wrinkled allele</a:t>
            </a:r>
          </a:p>
          <a:p>
            <a:pPr marL="0" indent="0">
              <a:buNone/>
            </a:pPr>
            <a:endParaRPr lang="en-GB" sz="2400" dirty="0">
              <a:solidFill>
                <a:srgbClr val="0000CC"/>
              </a:solidFill>
              <a:latin typeface="Arial" pitchFamily="34" charset="0"/>
              <a:cs typeface="Arial" pitchFamily="34" charset="0"/>
            </a:endParaRPr>
          </a:p>
          <a:p>
            <a:pPr marL="0" indent="0">
              <a:buNone/>
            </a:pPr>
            <a:r>
              <a:rPr lang="en-GB" sz="2400" dirty="0">
                <a:solidFill>
                  <a:srgbClr val="0000CC"/>
                </a:solidFill>
                <a:latin typeface="Arial" pitchFamily="34" charset="0"/>
                <a:cs typeface="Arial" pitchFamily="34" charset="0"/>
              </a:rPr>
              <a:t>Starting with individuals that were homozygous, either for both dominant characteristics or both recessive characteristics he set off breeding again…</a:t>
            </a:r>
          </a:p>
          <a:p>
            <a:endParaRPr lang="en-US" dirty="0"/>
          </a:p>
        </p:txBody>
      </p:sp>
    </p:spTree>
    <p:extLst>
      <p:ext uri="{BB962C8B-B14F-4D97-AF65-F5344CB8AC3E}">
        <p14:creationId xmlns:p14="http://schemas.microsoft.com/office/powerpoint/2010/main" val="298344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26165" y="1412875"/>
            <a:ext cx="29488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Parent phenotype</a:t>
            </a:r>
            <a:endParaRPr lang="en-US" sz="2400" dirty="0">
              <a:solidFill>
                <a:srgbClr val="0000CC"/>
              </a:solidFill>
              <a:latin typeface="Arial" panose="020B0604020202020204" pitchFamily="34" charset="0"/>
              <a:cs typeface="Arial" panose="020B0604020202020204" pitchFamily="34" charset="0"/>
            </a:endParaRPr>
          </a:p>
        </p:txBody>
      </p:sp>
      <p:sp>
        <p:nvSpPr>
          <p:cNvPr id="10245" name="Text Box 5"/>
          <p:cNvSpPr txBox="1">
            <a:spLocks noChangeArrowheads="1"/>
          </p:cNvSpPr>
          <p:nvPr/>
        </p:nvSpPr>
        <p:spPr bwMode="auto">
          <a:xfrm>
            <a:off x="4440239" y="1412875"/>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Round, yellow</a:t>
            </a:r>
            <a:endParaRPr lang="en-US" sz="2400" dirty="0">
              <a:solidFill>
                <a:srgbClr val="0000CC"/>
              </a:solidFill>
              <a:latin typeface="Arial" panose="020B0604020202020204" pitchFamily="34" charset="0"/>
              <a:cs typeface="Arial" panose="020B0604020202020204" pitchFamily="34" charset="0"/>
            </a:endParaRPr>
          </a:p>
        </p:txBody>
      </p:sp>
      <p:sp>
        <p:nvSpPr>
          <p:cNvPr id="10246" name="Text Box 6"/>
          <p:cNvSpPr txBox="1">
            <a:spLocks noChangeArrowheads="1"/>
          </p:cNvSpPr>
          <p:nvPr/>
        </p:nvSpPr>
        <p:spPr bwMode="auto">
          <a:xfrm>
            <a:off x="7319964" y="1412875"/>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Wrinkled, green</a:t>
            </a:r>
            <a:endParaRPr lang="en-US" sz="2400" dirty="0">
              <a:solidFill>
                <a:srgbClr val="0000CC"/>
              </a:solidFill>
              <a:latin typeface="Arial" panose="020B0604020202020204" pitchFamily="34" charset="0"/>
              <a:cs typeface="Arial" panose="020B0604020202020204" pitchFamily="34" charset="0"/>
            </a:endParaRPr>
          </a:p>
        </p:txBody>
      </p:sp>
      <p:sp>
        <p:nvSpPr>
          <p:cNvPr id="10247" name="Oval 7"/>
          <p:cNvSpPr>
            <a:spLocks noChangeArrowheads="1"/>
          </p:cNvSpPr>
          <p:nvPr/>
        </p:nvSpPr>
        <p:spPr bwMode="auto">
          <a:xfrm>
            <a:off x="5087938" y="404813"/>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grpSp>
        <p:nvGrpSpPr>
          <p:cNvPr id="10248" name="Group 8"/>
          <p:cNvGrpSpPr>
            <a:grpSpLocks/>
          </p:cNvGrpSpPr>
          <p:nvPr/>
        </p:nvGrpSpPr>
        <p:grpSpPr bwMode="auto">
          <a:xfrm>
            <a:off x="8040688" y="476251"/>
            <a:ext cx="850900" cy="631825"/>
            <a:chOff x="3213" y="3178"/>
            <a:chExt cx="536" cy="398"/>
          </a:xfrm>
        </p:grpSpPr>
        <p:sp>
          <p:nvSpPr>
            <p:cNvPr id="10249" name="Freeform 9"/>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0" name="Freeform 10"/>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1" name="Freeform 11"/>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2" name="Freeform 12"/>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sp>
          <p:nvSpPr>
            <p:cNvPr id="10253" name="Freeform 13"/>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CC"/>
                </a:solidFill>
                <a:latin typeface="Arial" panose="020B0604020202020204" pitchFamily="34" charset="0"/>
                <a:cs typeface="Arial" panose="020B0604020202020204" pitchFamily="34" charset="0"/>
              </a:endParaRPr>
            </a:p>
          </p:txBody>
        </p:sp>
      </p:grpSp>
      <p:sp>
        <p:nvSpPr>
          <p:cNvPr id="10254" name="Text Box 14"/>
          <p:cNvSpPr txBox="1">
            <a:spLocks noChangeArrowheads="1"/>
          </p:cNvSpPr>
          <p:nvPr/>
        </p:nvSpPr>
        <p:spPr bwMode="auto">
          <a:xfrm>
            <a:off x="626165" y="2353121"/>
            <a:ext cx="2584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Parent genotype</a:t>
            </a:r>
            <a:endParaRPr lang="en-US" sz="2400" dirty="0">
              <a:solidFill>
                <a:srgbClr val="0000CC"/>
              </a:solidFill>
              <a:latin typeface="Arial" panose="020B0604020202020204" pitchFamily="34" charset="0"/>
              <a:cs typeface="Arial" panose="020B0604020202020204" pitchFamily="34" charset="0"/>
            </a:endParaRPr>
          </a:p>
        </p:txBody>
      </p:sp>
      <p:sp>
        <p:nvSpPr>
          <p:cNvPr id="10255" name="Text Box 15"/>
          <p:cNvSpPr txBox="1">
            <a:spLocks noChangeArrowheads="1"/>
          </p:cNvSpPr>
          <p:nvPr/>
        </p:nvSpPr>
        <p:spPr bwMode="auto">
          <a:xfrm>
            <a:off x="4800601" y="2276475"/>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0000CC"/>
                </a:solidFill>
                <a:latin typeface="Arial" pitchFamily="34" charset="0"/>
                <a:cs typeface="Arial" pitchFamily="34" charset="0"/>
              </a:rPr>
              <a:t>RRYY</a:t>
            </a:r>
            <a:endParaRPr lang="en-US" sz="2800" dirty="0">
              <a:solidFill>
                <a:srgbClr val="0000CC"/>
              </a:solidFill>
              <a:latin typeface="Arial" pitchFamily="34" charset="0"/>
              <a:cs typeface="Arial" pitchFamily="34" charset="0"/>
            </a:endParaRPr>
          </a:p>
        </p:txBody>
      </p:sp>
      <p:sp>
        <p:nvSpPr>
          <p:cNvPr id="10256" name="Text Box 16"/>
          <p:cNvSpPr txBox="1">
            <a:spLocks noChangeArrowheads="1"/>
          </p:cNvSpPr>
          <p:nvPr/>
        </p:nvSpPr>
        <p:spPr bwMode="auto">
          <a:xfrm>
            <a:off x="7896226" y="2203450"/>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dirty="0">
                <a:solidFill>
                  <a:srgbClr val="0000CC"/>
                </a:solidFill>
                <a:latin typeface="Arial" pitchFamily="34" charset="0"/>
                <a:cs typeface="Arial" pitchFamily="34" charset="0"/>
              </a:rPr>
              <a:t>rryy</a:t>
            </a:r>
            <a:endParaRPr lang="en-US" sz="2800" dirty="0">
              <a:solidFill>
                <a:srgbClr val="0000CC"/>
              </a:solidFill>
              <a:latin typeface="Arial" pitchFamily="34" charset="0"/>
              <a:cs typeface="Arial" pitchFamily="34" charset="0"/>
            </a:endParaRPr>
          </a:p>
        </p:txBody>
      </p:sp>
      <p:sp>
        <p:nvSpPr>
          <p:cNvPr id="10257" name="Text Box 17"/>
          <p:cNvSpPr txBox="1">
            <a:spLocks noChangeArrowheads="1"/>
          </p:cNvSpPr>
          <p:nvPr/>
        </p:nvSpPr>
        <p:spPr bwMode="auto">
          <a:xfrm>
            <a:off x="626165" y="3161949"/>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Gametes</a:t>
            </a:r>
            <a:endParaRPr lang="en-US" sz="2400" dirty="0">
              <a:solidFill>
                <a:srgbClr val="0000CC"/>
              </a:solidFill>
              <a:latin typeface="Arial" panose="020B0604020202020204" pitchFamily="34" charset="0"/>
              <a:cs typeface="Arial" panose="020B0604020202020204" pitchFamily="34" charset="0"/>
            </a:endParaRPr>
          </a:p>
        </p:txBody>
      </p:sp>
      <p:sp>
        <p:nvSpPr>
          <p:cNvPr id="10258" name="Text Box 18"/>
          <p:cNvSpPr txBox="1">
            <a:spLocks noChangeArrowheads="1"/>
          </p:cNvSpPr>
          <p:nvPr/>
        </p:nvSpPr>
        <p:spPr bwMode="auto">
          <a:xfrm>
            <a:off x="4800600" y="3068639"/>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anose="020B0604020202020204" pitchFamily="34" charset="0"/>
                <a:cs typeface="Arial" panose="020B0604020202020204" pitchFamily="34" charset="0"/>
              </a:rPr>
              <a:t>RY</a:t>
            </a:r>
            <a:endParaRPr lang="en-US" sz="3200" dirty="0">
              <a:solidFill>
                <a:srgbClr val="0000CC"/>
              </a:solidFill>
              <a:latin typeface="Arial" panose="020B0604020202020204" pitchFamily="34" charset="0"/>
              <a:cs typeface="Arial" panose="020B0604020202020204" pitchFamily="34" charset="0"/>
            </a:endParaRPr>
          </a:p>
        </p:txBody>
      </p:sp>
      <p:sp>
        <p:nvSpPr>
          <p:cNvPr id="10259" name="Text Box 19"/>
          <p:cNvSpPr txBox="1">
            <a:spLocks noChangeArrowheads="1"/>
          </p:cNvSpPr>
          <p:nvPr/>
        </p:nvSpPr>
        <p:spPr bwMode="auto">
          <a:xfrm>
            <a:off x="7824788" y="3068639"/>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itchFamily="34" charset="0"/>
                <a:cs typeface="Arial" pitchFamily="34" charset="0"/>
              </a:rPr>
              <a:t>ry</a:t>
            </a:r>
            <a:endParaRPr lang="en-US" sz="3200" dirty="0">
              <a:solidFill>
                <a:srgbClr val="0000CC"/>
              </a:solidFill>
              <a:latin typeface="Arial" pitchFamily="34" charset="0"/>
              <a:cs typeface="Arial" pitchFamily="34" charset="0"/>
            </a:endParaRPr>
          </a:p>
        </p:txBody>
      </p:sp>
      <p:sp>
        <p:nvSpPr>
          <p:cNvPr id="10260" name="Text Box 20"/>
          <p:cNvSpPr txBox="1">
            <a:spLocks noChangeArrowheads="1"/>
          </p:cNvSpPr>
          <p:nvPr/>
        </p:nvSpPr>
        <p:spPr bwMode="auto">
          <a:xfrm>
            <a:off x="626165" y="4005263"/>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F1</a:t>
            </a:r>
            <a:endParaRPr lang="en-US" sz="2400" dirty="0">
              <a:solidFill>
                <a:srgbClr val="0000CC"/>
              </a:solidFill>
              <a:latin typeface="Arial" panose="020B0604020202020204" pitchFamily="34" charset="0"/>
              <a:cs typeface="Arial" panose="020B0604020202020204" pitchFamily="34" charset="0"/>
            </a:endParaRPr>
          </a:p>
        </p:txBody>
      </p:sp>
      <p:sp>
        <p:nvSpPr>
          <p:cNvPr id="10261" name="Text Box 21"/>
          <p:cNvSpPr txBox="1">
            <a:spLocks noChangeArrowheads="1"/>
          </p:cNvSpPr>
          <p:nvPr/>
        </p:nvSpPr>
        <p:spPr bwMode="auto">
          <a:xfrm>
            <a:off x="5591176" y="3933825"/>
            <a:ext cx="1871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a:t>
            </a:r>
            <a:r>
              <a:rPr lang="en-GB" sz="2800" dirty="0">
                <a:solidFill>
                  <a:srgbClr val="0000CC"/>
                </a:solidFill>
                <a:latin typeface="Arial" pitchFamily="34" charset="0"/>
                <a:cs typeface="Arial" pitchFamily="34" charset="0"/>
              </a:rPr>
              <a:t>RrYy</a:t>
            </a:r>
            <a:endParaRPr lang="en-US" sz="3200" dirty="0">
              <a:solidFill>
                <a:srgbClr val="0000CC"/>
              </a:solidFill>
              <a:latin typeface="Arial" pitchFamily="34" charset="0"/>
              <a:cs typeface="Arial" pitchFamily="34" charset="0"/>
            </a:endParaRPr>
          </a:p>
        </p:txBody>
      </p:sp>
      <p:sp>
        <p:nvSpPr>
          <p:cNvPr id="10263" name="Oval 23"/>
          <p:cNvSpPr>
            <a:spLocks noChangeArrowheads="1"/>
          </p:cNvSpPr>
          <p:nvPr/>
        </p:nvSpPr>
        <p:spPr bwMode="auto">
          <a:xfrm>
            <a:off x="7462838" y="4005263"/>
            <a:ext cx="647700"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0264" name="Text Box 24"/>
          <p:cNvSpPr txBox="1">
            <a:spLocks noChangeArrowheads="1"/>
          </p:cNvSpPr>
          <p:nvPr/>
        </p:nvSpPr>
        <p:spPr bwMode="auto">
          <a:xfrm>
            <a:off x="319314" y="4869160"/>
            <a:ext cx="115388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CC"/>
                </a:solidFill>
                <a:latin typeface="Arial" panose="020B0604020202020204" pitchFamily="34" charset="0"/>
                <a:cs typeface="Arial" panose="020B0604020202020204" pitchFamily="34" charset="0"/>
              </a:rPr>
              <a:t>All of the F1 generation would be heterozygous for both characteristics, meaning that they would </a:t>
            </a:r>
            <a:r>
              <a:rPr lang="en-GB" sz="2400" b="1" dirty="0">
                <a:solidFill>
                  <a:srgbClr val="0000CC"/>
                </a:solidFill>
                <a:latin typeface="Arial" panose="020B0604020202020204" pitchFamily="34" charset="0"/>
                <a:cs typeface="Arial" panose="020B0604020202020204" pitchFamily="34" charset="0"/>
              </a:rPr>
              <a:t>all be round and yellow. </a:t>
            </a:r>
            <a:r>
              <a:rPr lang="en-GB" sz="2400" dirty="0">
                <a:solidFill>
                  <a:srgbClr val="0000CC"/>
                </a:solidFill>
                <a:latin typeface="Arial" panose="020B0604020202020204" pitchFamily="34" charset="0"/>
                <a:cs typeface="Arial" panose="020B0604020202020204" pitchFamily="34" charset="0"/>
              </a:rPr>
              <a:t> As with monohybrid crosses, he then crossed two of the F1 generation together…</a:t>
            </a:r>
            <a:endParaRPr lang="en-US" sz="2400" dirty="0">
              <a:solidFill>
                <a:srgbClr val="0000CC"/>
              </a:solidFill>
              <a:latin typeface="Arial" panose="020B0604020202020204" pitchFamily="34" charset="0"/>
              <a:cs typeface="Arial" panose="020B0604020202020204" pitchFamily="34" charset="0"/>
            </a:endParaRPr>
          </a:p>
        </p:txBody>
      </p:sp>
      <p:sp>
        <p:nvSpPr>
          <p:cNvPr id="10265" name="Text Box 25"/>
          <p:cNvSpPr txBox="1">
            <a:spLocks noChangeArrowheads="1"/>
          </p:cNvSpPr>
          <p:nvPr/>
        </p:nvSpPr>
        <p:spPr bwMode="auto">
          <a:xfrm>
            <a:off x="6672263" y="1268413"/>
            <a:ext cx="57626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800" dirty="0">
                <a:solidFill>
                  <a:srgbClr val="0000CC"/>
                </a:solidFill>
                <a:latin typeface="Arial" panose="020B0604020202020204" pitchFamily="34" charset="0"/>
                <a:cs typeface="Arial" panose="020B0604020202020204" pitchFamily="34" charset="0"/>
              </a:rPr>
              <a:t>X</a:t>
            </a:r>
            <a:endParaRPr lang="en-US" sz="4800" dirty="0">
              <a:solidFill>
                <a:srgbClr val="0000CC"/>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4EAB86A2-BE0A-4AC6-80B7-A7A1934E44D7}"/>
              </a:ext>
            </a:extLst>
          </p:cNvPr>
          <p:cNvSpPr/>
          <p:nvPr/>
        </p:nvSpPr>
        <p:spPr>
          <a:xfrm>
            <a:off x="5303389" y="3091159"/>
            <a:ext cx="699846" cy="545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A52B998F-D3BD-417C-9B2B-38C9D4B65E6F}"/>
              </a:ext>
            </a:extLst>
          </p:cNvPr>
          <p:cNvSpPr/>
          <p:nvPr/>
        </p:nvSpPr>
        <p:spPr>
          <a:xfrm>
            <a:off x="8247978" y="3124082"/>
            <a:ext cx="699846" cy="545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622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6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6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6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animBg="1"/>
      <p:bldP spid="10254" grpId="0"/>
      <p:bldP spid="10255" grpId="0"/>
      <p:bldP spid="10256" grpId="0"/>
      <p:bldP spid="10257" grpId="0"/>
      <p:bldP spid="10258" grpId="0"/>
      <p:bldP spid="10259" grpId="0"/>
      <p:bldP spid="10260" grpId="0"/>
      <p:bldP spid="10261" grpId="0"/>
      <p:bldP spid="10263" grpId="0" animBg="1"/>
      <p:bldP spid="10264" grpId="0"/>
      <p:bldP spid="102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3">
            <a:extLst>
              <a:ext uri="{FF2B5EF4-FFF2-40B4-BE49-F238E27FC236}">
                <a16:creationId xmlns:a16="http://schemas.microsoft.com/office/drawing/2014/main" id="{3AFCFCA2-3D40-4751-8B81-4EF84A8EEED6}"/>
              </a:ext>
            </a:extLst>
          </p:cNvPr>
          <p:cNvSpPr txBox="1">
            <a:spLocks/>
          </p:cNvSpPr>
          <p:nvPr/>
        </p:nvSpPr>
        <p:spPr>
          <a:xfrm>
            <a:off x="186524" y="168394"/>
            <a:ext cx="11869641" cy="652121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400" dirty="0"/>
          </a:p>
          <a:p>
            <a:pPr marL="0" indent="0">
              <a:buNone/>
            </a:pPr>
            <a:r>
              <a:rPr lang="en-GB" sz="2400" dirty="0"/>
              <a:t>F1 parent phenotype:	Round, yellow 	x	 Round, yellow 	</a:t>
            </a:r>
          </a:p>
          <a:p>
            <a:pPr marL="0" indent="0">
              <a:buNone/>
            </a:pPr>
            <a:r>
              <a:rPr lang="en-GB" sz="2400" dirty="0"/>
              <a:t>F1 parent genotype:		    RrYy</a:t>
            </a:r>
            <a:r>
              <a:rPr lang="en-US" sz="2400" dirty="0"/>
              <a:t>		x	      </a:t>
            </a:r>
            <a:r>
              <a:rPr lang="en-GB" sz="2400" dirty="0"/>
              <a:t>RrYy</a:t>
            </a:r>
          </a:p>
          <a:p>
            <a:pPr marL="0" indent="0">
              <a:buNone/>
            </a:pPr>
            <a:r>
              <a:rPr lang="en-GB" sz="2400" dirty="0"/>
              <a:t>Gametes:			RY   </a:t>
            </a:r>
            <a:r>
              <a:rPr lang="en-GB" sz="2400" dirty="0" err="1"/>
              <a:t>Ry</a:t>
            </a:r>
            <a:r>
              <a:rPr lang="en-GB" sz="2400" dirty="0"/>
              <a:t>   </a:t>
            </a:r>
            <a:r>
              <a:rPr lang="en-GB" sz="2400" dirty="0" err="1"/>
              <a:t>rY</a:t>
            </a:r>
            <a:r>
              <a:rPr lang="en-GB" sz="2400" dirty="0"/>
              <a:t>   </a:t>
            </a:r>
            <a:r>
              <a:rPr lang="en-GB" sz="2400" dirty="0" err="1"/>
              <a:t>ry</a:t>
            </a:r>
            <a:r>
              <a:rPr lang="en-GB" sz="2400" dirty="0"/>
              <a:t>		 RY  </a:t>
            </a:r>
            <a:r>
              <a:rPr lang="en-GB" sz="2400" dirty="0" err="1"/>
              <a:t>Ry</a:t>
            </a:r>
            <a:r>
              <a:rPr lang="en-GB" sz="2400" dirty="0"/>
              <a:t>   </a:t>
            </a:r>
            <a:r>
              <a:rPr lang="en-GB" sz="2400" dirty="0" err="1"/>
              <a:t>rY</a:t>
            </a:r>
            <a:r>
              <a:rPr lang="en-GB" sz="2400" dirty="0"/>
              <a:t>   </a:t>
            </a:r>
            <a:r>
              <a:rPr lang="en-GB" sz="2400" dirty="0" err="1"/>
              <a:t>ry</a:t>
            </a:r>
            <a:r>
              <a:rPr lang="en-GB" sz="2400" dirty="0"/>
              <a:t> </a:t>
            </a:r>
          </a:p>
          <a:p>
            <a:pPr marL="0" indent="0">
              <a:buNone/>
            </a:pPr>
            <a:r>
              <a:rPr lang="en-GB" sz="2400" dirty="0"/>
              <a:t>Punnett square: </a:t>
            </a:r>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endParaRPr lang="en-GB" sz="2400" dirty="0"/>
          </a:p>
          <a:p>
            <a:pPr marL="0" indent="0">
              <a:buFont typeface="Arial" pitchFamily="34" charset="0"/>
              <a:buNone/>
            </a:pPr>
            <a:r>
              <a:rPr lang="en-GB" sz="2400" dirty="0"/>
              <a:t>F2 genotype:		in the Punnett square</a:t>
            </a:r>
          </a:p>
          <a:p>
            <a:pPr marL="0" indent="0">
              <a:buFont typeface="Arial" pitchFamily="34" charset="0"/>
              <a:buNone/>
            </a:pPr>
            <a:r>
              <a:rPr lang="en-GB" sz="2400" dirty="0"/>
              <a:t>F2 phenotype:	Round yellow : round green : wrinkled yellow : wrinkled green</a:t>
            </a:r>
          </a:p>
          <a:p>
            <a:pPr marL="0" indent="0">
              <a:buFont typeface="Arial" pitchFamily="34" charset="0"/>
              <a:buNone/>
            </a:pPr>
            <a:r>
              <a:rPr lang="en-GB" sz="2400" dirty="0"/>
              <a:t>F2 ratio:		9 : 3 : 3 : 1</a:t>
            </a:r>
          </a:p>
          <a:p>
            <a:endParaRPr lang="en-GB" dirty="0"/>
          </a:p>
        </p:txBody>
      </p:sp>
      <p:sp>
        <p:nvSpPr>
          <p:cNvPr id="12308" name="Oval 20"/>
          <p:cNvSpPr>
            <a:spLocks noChangeArrowheads="1"/>
          </p:cNvSpPr>
          <p:nvPr/>
        </p:nvSpPr>
        <p:spPr bwMode="auto">
          <a:xfrm>
            <a:off x="8379075" y="168394"/>
            <a:ext cx="468000" cy="46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7" name="Oval 20">
            <a:extLst>
              <a:ext uri="{FF2B5EF4-FFF2-40B4-BE49-F238E27FC236}">
                <a16:creationId xmlns:a16="http://schemas.microsoft.com/office/drawing/2014/main" id="{AE2911B7-B43A-4A3F-B00B-466D3F8F69DC}"/>
              </a:ext>
            </a:extLst>
          </p:cNvPr>
          <p:cNvSpPr>
            <a:spLocks noChangeArrowheads="1"/>
          </p:cNvSpPr>
          <p:nvPr/>
        </p:nvSpPr>
        <p:spPr bwMode="auto">
          <a:xfrm>
            <a:off x="4701986" y="116824"/>
            <a:ext cx="468000" cy="46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CC"/>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5C3E6A3B-BECC-43EA-9A56-03216BCC689A}"/>
              </a:ext>
            </a:extLst>
          </p:cNvPr>
          <p:cNvSpPr/>
          <p:nvPr/>
        </p:nvSpPr>
        <p:spPr>
          <a:xfrm>
            <a:off x="3901969" y="1471080"/>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0CF825E-31B6-4E2E-90A4-C90B90E68AAF}"/>
              </a:ext>
            </a:extLst>
          </p:cNvPr>
          <p:cNvSpPr/>
          <p:nvPr/>
        </p:nvSpPr>
        <p:spPr>
          <a:xfrm>
            <a:off x="7643983" y="1491996"/>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BE2DDA93-91A8-4D50-9858-DFA727DF45F7}"/>
              </a:ext>
            </a:extLst>
          </p:cNvPr>
          <p:cNvSpPr/>
          <p:nvPr/>
        </p:nvSpPr>
        <p:spPr>
          <a:xfrm>
            <a:off x="4553194" y="150193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7202D9B1-48BD-488B-9903-1743E8B3130D}"/>
              </a:ext>
            </a:extLst>
          </p:cNvPr>
          <p:cNvSpPr/>
          <p:nvPr/>
        </p:nvSpPr>
        <p:spPr>
          <a:xfrm>
            <a:off x="5133607" y="149389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E24BE51D-DE40-49E1-A97A-1A4F9E80B1F5}"/>
              </a:ext>
            </a:extLst>
          </p:cNvPr>
          <p:cNvSpPr/>
          <p:nvPr/>
        </p:nvSpPr>
        <p:spPr>
          <a:xfrm>
            <a:off x="5684268" y="1507424"/>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EE3BD4F7-7B66-487A-8106-D925E38502AE}"/>
              </a:ext>
            </a:extLst>
          </p:cNvPr>
          <p:cNvSpPr/>
          <p:nvPr/>
        </p:nvSpPr>
        <p:spPr>
          <a:xfrm>
            <a:off x="8207997" y="149389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D8A1E194-29E5-442B-9D68-60A533A33E1C}"/>
              </a:ext>
            </a:extLst>
          </p:cNvPr>
          <p:cNvSpPr/>
          <p:nvPr/>
        </p:nvSpPr>
        <p:spPr>
          <a:xfrm>
            <a:off x="9308853" y="1507612"/>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DC980193-AA5D-4BB2-95FA-61BC839E9BCC}"/>
              </a:ext>
            </a:extLst>
          </p:cNvPr>
          <p:cNvSpPr/>
          <p:nvPr/>
        </p:nvSpPr>
        <p:spPr>
          <a:xfrm>
            <a:off x="8761341" y="1501935"/>
            <a:ext cx="468000" cy="46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A8F0339-84C4-4299-92E7-2E276F70F523}"/>
              </a:ext>
            </a:extLst>
          </p:cNvPr>
          <p:cNvGraphicFramePr>
            <a:graphicFrameLocks noGrp="1"/>
          </p:cNvGraphicFramePr>
          <p:nvPr>
            <p:extLst>
              <p:ext uri="{D42A27DB-BD31-4B8C-83A1-F6EECF244321}">
                <p14:modId xmlns:p14="http://schemas.microsoft.com/office/powerpoint/2010/main" val="3086436800"/>
              </p:ext>
            </p:extLst>
          </p:nvPr>
        </p:nvGraphicFramePr>
        <p:xfrm>
          <a:off x="3204247" y="2304724"/>
          <a:ext cx="6486406" cy="2108250"/>
        </p:xfrm>
        <a:graphic>
          <a:graphicData uri="http://schemas.openxmlformats.org/drawingml/2006/table">
            <a:tbl>
              <a:tblPr firstRow="1" bandRow="1">
                <a:tableStyleId>{5C22544A-7EE6-4342-B048-85BDC9FD1C3A}</a:tableStyleId>
              </a:tblPr>
              <a:tblGrid>
                <a:gridCol w="726237">
                  <a:extLst>
                    <a:ext uri="{9D8B030D-6E8A-4147-A177-3AD203B41FA5}">
                      <a16:colId xmlns:a16="http://schemas.microsoft.com/office/drawing/2014/main" val="779890822"/>
                    </a:ext>
                  </a:extLst>
                </a:gridCol>
                <a:gridCol w="1456525">
                  <a:extLst>
                    <a:ext uri="{9D8B030D-6E8A-4147-A177-3AD203B41FA5}">
                      <a16:colId xmlns:a16="http://schemas.microsoft.com/office/drawing/2014/main" val="2230094895"/>
                    </a:ext>
                  </a:extLst>
                </a:gridCol>
                <a:gridCol w="1441174">
                  <a:extLst>
                    <a:ext uri="{9D8B030D-6E8A-4147-A177-3AD203B41FA5}">
                      <a16:colId xmlns:a16="http://schemas.microsoft.com/office/drawing/2014/main" val="1315174659"/>
                    </a:ext>
                  </a:extLst>
                </a:gridCol>
                <a:gridCol w="1431234">
                  <a:extLst>
                    <a:ext uri="{9D8B030D-6E8A-4147-A177-3AD203B41FA5}">
                      <a16:colId xmlns:a16="http://schemas.microsoft.com/office/drawing/2014/main" val="3905287369"/>
                    </a:ext>
                  </a:extLst>
                </a:gridCol>
                <a:gridCol w="1431236">
                  <a:extLst>
                    <a:ext uri="{9D8B030D-6E8A-4147-A177-3AD203B41FA5}">
                      <a16:colId xmlns:a16="http://schemas.microsoft.com/office/drawing/2014/main" val="672041803"/>
                    </a:ext>
                  </a:extLst>
                </a:gridCol>
              </a:tblGrid>
              <a:tr h="387626">
                <a:tc>
                  <a:txBody>
                    <a:bodyPr/>
                    <a:lstStyle/>
                    <a:p>
                      <a:endParaRPr lang="en-GB" dirty="0">
                        <a:solidFill>
                          <a:srgbClr val="0000CC"/>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000" b="0" dirty="0">
                          <a:solidFill>
                            <a:srgbClr val="0000CC"/>
                          </a:solidFill>
                          <a:latin typeface="Arial" panose="020B0604020202020204" pitchFamily="34" charset="0"/>
                          <a:cs typeface="Arial" panose="020B0604020202020204" pitchFamily="34" charset="0"/>
                        </a:rPr>
                        <a:t>ry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49211565"/>
                  </a:ext>
                </a:extLst>
              </a:tr>
              <a:tr h="449740">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Arial" pitchFamily="34" charset="0"/>
                        </a:rPr>
                        <a:t>RRYY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55739566"/>
                  </a:ext>
                </a:extLst>
              </a:tr>
              <a:tr h="417444">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34691688"/>
                  </a:ext>
                </a:extLst>
              </a:tr>
              <a:tr h="417443">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60007339"/>
                  </a:ext>
                </a:extLst>
              </a:tr>
              <a:tr h="427383">
                <a:tc>
                  <a:txBody>
                    <a:bodyPr/>
                    <a:lstStyle/>
                    <a:p>
                      <a:r>
                        <a:rPr lang="en-GB" sz="2000" dirty="0">
                          <a:solidFill>
                            <a:srgbClr val="0000CC"/>
                          </a:solidFill>
                          <a:latin typeface="Arial" panose="020B0604020202020204" pitchFamily="34" charset="0"/>
                          <a:cs typeface="Arial" panose="020B0604020202020204" pitchFamily="34" charset="0"/>
                        </a:rPr>
                        <a:t>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rgbClr val="0000CC"/>
                          </a:solidFill>
                          <a:effectLst/>
                          <a:latin typeface="Arial" pitchFamily="34" charset="0"/>
                        </a:rPr>
                        <a:t>rrYy</a:t>
                      </a:r>
                      <a:endParaRPr kumimoji="0" lang="en-US" sz="1800" b="0" i="0" u="none" strike="noStrike" cap="none" normalizeH="0" baseline="0" dirty="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CC"/>
                          </a:solidFill>
                          <a:effectLst/>
                          <a:latin typeface="Arial" pitchFamily="34" charset="0"/>
                        </a:rPr>
                        <a:t>rryy</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2478484832"/>
                  </a:ext>
                </a:extLst>
              </a:tr>
            </a:tbl>
          </a:graphicData>
        </a:graphic>
      </p:graphicFrame>
      <p:sp>
        <p:nvSpPr>
          <p:cNvPr id="35" name="Oval 1310">
            <a:extLst>
              <a:ext uri="{FF2B5EF4-FFF2-40B4-BE49-F238E27FC236}">
                <a16:creationId xmlns:a16="http://schemas.microsoft.com/office/drawing/2014/main" id="{37137300-9920-4005-AB33-486A0DA82965}"/>
              </a:ext>
            </a:extLst>
          </p:cNvPr>
          <p:cNvSpPr>
            <a:spLocks noChangeArrowheads="1"/>
          </p:cNvSpPr>
          <p:nvPr/>
        </p:nvSpPr>
        <p:spPr bwMode="auto">
          <a:xfrm>
            <a:off x="4917986" y="275300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6" name="Oval 1310">
            <a:extLst>
              <a:ext uri="{FF2B5EF4-FFF2-40B4-BE49-F238E27FC236}">
                <a16:creationId xmlns:a16="http://schemas.microsoft.com/office/drawing/2014/main" id="{50B741B1-6CDB-4A13-88E1-C59593327859}"/>
              </a:ext>
            </a:extLst>
          </p:cNvPr>
          <p:cNvSpPr>
            <a:spLocks noChangeArrowheads="1"/>
          </p:cNvSpPr>
          <p:nvPr/>
        </p:nvSpPr>
        <p:spPr bwMode="auto">
          <a:xfrm>
            <a:off x="7770182" y="322183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7" name="Oval 1310">
            <a:extLst>
              <a:ext uri="{FF2B5EF4-FFF2-40B4-BE49-F238E27FC236}">
                <a16:creationId xmlns:a16="http://schemas.microsoft.com/office/drawing/2014/main" id="{BCB07287-1B12-43E9-A92C-E3CD4BDC7833}"/>
              </a:ext>
            </a:extLst>
          </p:cNvPr>
          <p:cNvSpPr>
            <a:spLocks noChangeArrowheads="1"/>
          </p:cNvSpPr>
          <p:nvPr/>
        </p:nvSpPr>
        <p:spPr bwMode="auto">
          <a:xfrm>
            <a:off x="6338283" y="363826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8" name="Oval 1310">
            <a:extLst>
              <a:ext uri="{FF2B5EF4-FFF2-40B4-BE49-F238E27FC236}">
                <a16:creationId xmlns:a16="http://schemas.microsoft.com/office/drawing/2014/main" id="{B4350AA0-2E06-4EAB-83B0-83D1B50DCFA1}"/>
              </a:ext>
            </a:extLst>
          </p:cNvPr>
          <p:cNvSpPr>
            <a:spLocks noChangeArrowheads="1"/>
          </p:cNvSpPr>
          <p:nvPr/>
        </p:nvSpPr>
        <p:spPr bwMode="auto">
          <a:xfrm>
            <a:off x="4935910" y="4069257"/>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9" name="Oval 1310">
            <a:extLst>
              <a:ext uri="{FF2B5EF4-FFF2-40B4-BE49-F238E27FC236}">
                <a16:creationId xmlns:a16="http://schemas.microsoft.com/office/drawing/2014/main" id="{5ED454F7-BBC4-45DD-96BA-46D2404115F0}"/>
              </a:ext>
            </a:extLst>
          </p:cNvPr>
          <p:cNvSpPr>
            <a:spLocks noChangeArrowheads="1"/>
          </p:cNvSpPr>
          <p:nvPr/>
        </p:nvSpPr>
        <p:spPr bwMode="auto">
          <a:xfrm>
            <a:off x="4930894" y="3638265"/>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0" name="Oval 1310">
            <a:extLst>
              <a:ext uri="{FF2B5EF4-FFF2-40B4-BE49-F238E27FC236}">
                <a16:creationId xmlns:a16="http://schemas.microsoft.com/office/drawing/2014/main" id="{24CEDD83-8C8A-4D44-B8CB-87165069B8B0}"/>
              </a:ext>
            </a:extLst>
          </p:cNvPr>
          <p:cNvSpPr>
            <a:spLocks noChangeArrowheads="1"/>
          </p:cNvSpPr>
          <p:nvPr/>
        </p:nvSpPr>
        <p:spPr bwMode="auto">
          <a:xfrm>
            <a:off x="4930894" y="3244650"/>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1" name="Oval 1310">
            <a:extLst>
              <a:ext uri="{FF2B5EF4-FFF2-40B4-BE49-F238E27FC236}">
                <a16:creationId xmlns:a16="http://schemas.microsoft.com/office/drawing/2014/main" id="{10FBFAEA-A63A-438E-B199-910C67DF82E4}"/>
              </a:ext>
            </a:extLst>
          </p:cNvPr>
          <p:cNvSpPr>
            <a:spLocks noChangeArrowheads="1"/>
          </p:cNvSpPr>
          <p:nvPr/>
        </p:nvSpPr>
        <p:spPr bwMode="auto">
          <a:xfrm>
            <a:off x="9181560" y="270947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2" name="Oval 1310">
            <a:extLst>
              <a:ext uri="{FF2B5EF4-FFF2-40B4-BE49-F238E27FC236}">
                <a16:creationId xmlns:a16="http://schemas.microsoft.com/office/drawing/2014/main" id="{A48C1C91-A306-472D-9E1B-BD662E80983F}"/>
              </a:ext>
            </a:extLst>
          </p:cNvPr>
          <p:cNvSpPr>
            <a:spLocks noChangeArrowheads="1"/>
          </p:cNvSpPr>
          <p:nvPr/>
        </p:nvSpPr>
        <p:spPr bwMode="auto">
          <a:xfrm>
            <a:off x="7754051" y="2753006"/>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 name="Oval 1310">
            <a:extLst>
              <a:ext uri="{FF2B5EF4-FFF2-40B4-BE49-F238E27FC236}">
                <a16:creationId xmlns:a16="http://schemas.microsoft.com/office/drawing/2014/main" id="{9A4F844C-D1D7-4A73-B470-C0A154DA5A5F}"/>
              </a:ext>
            </a:extLst>
          </p:cNvPr>
          <p:cNvSpPr>
            <a:spLocks noChangeArrowheads="1"/>
          </p:cNvSpPr>
          <p:nvPr/>
        </p:nvSpPr>
        <p:spPr bwMode="auto">
          <a:xfrm>
            <a:off x="6321450" y="2739621"/>
            <a:ext cx="252000" cy="25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4" name="Oval 1319">
            <a:extLst>
              <a:ext uri="{FF2B5EF4-FFF2-40B4-BE49-F238E27FC236}">
                <a16:creationId xmlns:a16="http://schemas.microsoft.com/office/drawing/2014/main" id="{6BC5C82D-88F5-4C6C-A23A-EB4B1C57722B}"/>
              </a:ext>
            </a:extLst>
          </p:cNvPr>
          <p:cNvSpPr>
            <a:spLocks noChangeArrowheads="1"/>
          </p:cNvSpPr>
          <p:nvPr/>
        </p:nvSpPr>
        <p:spPr bwMode="auto">
          <a:xfrm>
            <a:off x="6338283" y="4069257"/>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5" name="Oval 1319">
            <a:extLst>
              <a:ext uri="{FF2B5EF4-FFF2-40B4-BE49-F238E27FC236}">
                <a16:creationId xmlns:a16="http://schemas.microsoft.com/office/drawing/2014/main" id="{63FCC848-DF34-4167-9B76-D03D8ED42F6F}"/>
              </a:ext>
            </a:extLst>
          </p:cNvPr>
          <p:cNvSpPr>
            <a:spLocks noChangeArrowheads="1"/>
          </p:cNvSpPr>
          <p:nvPr/>
        </p:nvSpPr>
        <p:spPr bwMode="auto">
          <a:xfrm>
            <a:off x="6305395" y="3203758"/>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6" name="Oval 1319">
            <a:extLst>
              <a:ext uri="{FF2B5EF4-FFF2-40B4-BE49-F238E27FC236}">
                <a16:creationId xmlns:a16="http://schemas.microsoft.com/office/drawing/2014/main" id="{CD54175E-78D3-4250-9AB2-10BC5C3576CF}"/>
              </a:ext>
            </a:extLst>
          </p:cNvPr>
          <p:cNvSpPr>
            <a:spLocks noChangeArrowheads="1"/>
          </p:cNvSpPr>
          <p:nvPr/>
        </p:nvSpPr>
        <p:spPr bwMode="auto">
          <a:xfrm>
            <a:off x="9211992" y="3200033"/>
            <a:ext cx="252000" cy="252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nvGrpSpPr>
          <p:cNvPr id="47" name="Group 1322">
            <a:extLst>
              <a:ext uri="{FF2B5EF4-FFF2-40B4-BE49-F238E27FC236}">
                <a16:creationId xmlns:a16="http://schemas.microsoft.com/office/drawing/2014/main" id="{2375E680-0DD0-43CC-91F8-2C3CA970F356}"/>
              </a:ext>
            </a:extLst>
          </p:cNvPr>
          <p:cNvGrpSpPr>
            <a:grpSpLocks/>
          </p:cNvGrpSpPr>
          <p:nvPr/>
        </p:nvGrpSpPr>
        <p:grpSpPr bwMode="auto">
          <a:xfrm>
            <a:off x="7751983" y="3638265"/>
            <a:ext cx="360000" cy="252000"/>
            <a:chOff x="3213" y="3178"/>
            <a:chExt cx="536" cy="398"/>
          </a:xfrm>
        </p:grpSpPr>
        <p:sp>
          <p:nvSpPr>
            <p:cNvPr id="48" name="Freeform 1323">
              <a:extLst>
                <a:ext uri="{FF2B5EF4-FFF2-40B4-BE49-F238E27FC236}">
                  <a16:creationId xmlns:a16="http://schemas.microsoft.com/office/drawing/2014/main" id="{FE9A6270-E85C-499E-A470-11680C7359DB}"/>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9" name="Freeform 1324">
              <a:extLst>
                <a:ext uri="{FF2B5EF4-FFF2-40B4-BE49-F238E27FC236}">
                  <a16:creationId xmlns:a16="http://schemas.microsoft.com/office/drawing/2014/main" id="{D800D7ED-ACB4-48E6-8F7B-DD6603C3F699}"/>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0" name="Freeform 1325">
              <a:extLst>
                <a:ext uri="{FF2B5EF4-FFF2-40B4-BE49-F238E27FC236}">
                  <a16:creationId xmlns:a16="http://schemas.microsoft.com/office/drawing/2014/main" id="{28C2606C-1AB1-48A6-BA91-CB0742CBC2E8}"/>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 name="Freeform 1326">
              <a:extLst>
                <a:ext uri="{FF2B5EF4-FFF2-40B4-BE49-F238E27FC236}">
                  <a16:creationId xmlns:a16="http://schemas.microsoft.com/office/drawing/2014/main" id="{C49B5524-4897-46CB-A784-EB99822D6B17}"/>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2" name="Freeform 1327">
              <a:extLst>
                <a:ext uri="{FF2B5EF4-FFF2-40B4-BE49-F238E27FC236}">
                  <a16:creationId xmlns:a16="http://schemas.microsoft.com/office/drawing/2014/main" id="{8E2C02A4-13D9-4187-BECE-57923960EF72}"/>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53" name="Group 1322">
            <a:extLst>
              <a:ext uri="{FF2B5EF4-FFF2-40B4-BE49-F238E27FC236}">
                <a16:creationId xmlns:a16="http://schemas.microsoft.com/office/drawing/2014/main" id="{5FDA735E-A10F-4B5D-B6CB-ABD7591FB925}"/>
              </a:ext>
            </a:extLst>
          </p:cNvPr>
          <p:cNvGrpSpPr>
            <a:grpSpLocks/>
          </p:cNvGrpSpPr>
          <p:nvPr/>
        </p:nvGrpSpPr>
        <p:grpSpPr bwMode="auto">
          <a:xfrm>
            <a:off x="7754509" y="4040039"/>
            <a:ext cx="360000" cy="252000"/>
            <a:chOff x="3213" y="3178"/>
            <a:chExt cx="536" cy="398"/>
          </a:xfrm>
        </p:grpSpPr>
        <p:sp>
          <p:nvSpPr>
            <p:cNvPr id="54" name="Freeform 1323">
              <a:extLst>
                <a:ext uri="{FF2B5EF4-FFF2-40B4-BE49-F238E27FC236}">
                  <a16:creationId xmlns:a16="http://schemas.microsoft.com/office/drawing/2014/main" id="{06826F65-7C95-487B-817F-C7472E7B4227}"/>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Freeform 1324">
              <a:extLst>
                <a:ext uri="{FF2B5EF4-FFF2-40B4-BE49-F238E27FC236}">
                  <a16:creationId xmlns:a16="http://schemas.microsoft.com/office/drawing/2014/main" id="{F68783B3-FDA7-4CED-AFE2-ABFA133027BE}"/>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Freeform 1325">
              <a:extLst>
                <a:ext uri="{FF2B5EF4-FFF2-40B4-BE49-F238E27FC236}">
                  <a16:creationId xmlns:a16="http://schemas.microsoft.com/office/drawing/2014/main" id="{4F0EDEC8-771D-4DB3-9542-DBFE6F4224AE}"/>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7" name="Freeform 1326">
              <a:extLst>
                <a:ext uri="{FF2B5EF4-FFF2-40B4-BE49-F238E27FC236}">
                  <a16:creationId xmlns:a16="http://schemas.microsoft.com/office/drawing/2014/main" id="{860BEB57-038F-48FA-81DE-D7CF33881E5A}"/>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8" name="Freeform 1327">
              <a:extLst>
                <a:ext uri="{FF2B5EF4-FFF2-40B4-BE49-F238E27FC236}">
                  <a16:creationId xmlns:a16="http://schemas.microsoft.com/office/drawing/2014/main" id="{5F729321-251F-4907-8126-25239F1DD46A}"/>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59" name="Group 1322">
            <a:extLst>
              <a:ext uri="{FF2B5EF4-FFF2-40B4-BE49-F238E27FC236}">
                <a16:creationId xmlns:a16="http://schemas.microsoft.com/office/drawing/2014/main" id="{729639F4-8887-404E-8709-BED824DC1390}"/>
              </a:ext>
            </a:extLst>
          </p:cNvPr>
          <p:cNvGrpSpPr>
            <a:grpSpLocks/>
          </p:cNvGrpSpPr>
          <p:nvPr/>
        </p:nvGrpSpPr>
        <p:grpSpPr bwMode="auto">
          <a:xfrm>
            <a:off x="9152364" y="3625115"/>
            <a:ext cx="360000" cy="252000"/>
            <a:chOff x="3213" y="3178"/>
            <a:chExt cx="536" cy="398"/>
          </a:xfrm>
        </p:grpSpPr>
        <p:sp>
          <p:nvSpPr>
            <p:cNvPr id="60" name="Freeform 1323">
              <a:extLst>
                <a:ext uri="{FF2B5EF4-FFF2-40B4-BE49-F238E27FC236}">
                  <a16:creationId xmlns:a16="http://schemas.microsoft.com/office/drawing/2014/main" id="{312858DE-1EC3-4B93-9505-7D8049048982}"/>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1" name="Freeform 1324">
              <a:extLst>
                <a:ext uri="{FF2B5EF4-FFF2-40B4-BE49-F238E27FC236}">
                  <a16:creationId xmlns:a16="http://schemas.microsoft.com/office/drawing/2014/main" id="{56F3546A-74F1-4C5B-BF3B-B289F5598DD6}"/>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2" name="Freeform 1325">
              <a:extLst>
                <a:ext uri="{FF2B5EF4-FFF2-40B4-BE49-F238E27FC236}">
                  <a16:creationId xmlns:a16="http://schemas.microsoft.com/office/drawing/2014/main" id="{E006ADEC-7723-4D32-AF92-5836C719D0B7}"/>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3" name="Freeform 1326">
              <a:extLst>
                <a:ext uri="{FF2B5EF4-FFF2-40B4-BE49-F238E27FC236}">
                  <a16:creationId xmlns:a16="http://schemas.microsoft.com/office/drawing/2014/main" id="{53B96854-45B2-417F-8AA6-90201E5943C5}"/>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4" name="Freeform 1327">
              <a:extLst>
                <a:ext uri="{FF2B5EF4-FFF2-40B4-BE49-F238E27FC236}">
                  <a16:creationId xmlns:a16="http://schemas.microsoft.com/office/drawing/2014/main" id="{493E6857-BAA8-49C1-ADF0-673B2CAC36FC}"/>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65" name="Group 1340">
            <a:extLst>
              <a:ext uri="{FF2B5EF4-FFF2-40B4-BE49-F238E27FC236}">
                <a16:creationId xmlns:a16="http://schemas.microsoft.com/office/drawing/2014/main" id="{B6080BDD-0218-4C62-BE8E-0680BA24C246}"/>
              </a:ext>
            </a:extLst>
          </p:cNvPr>
          <p:cNvGrpSpPr>
            <a:grpSpLocks/>
          </p:cNvGrpSpPr>
          <p:nvPr/>
        </p:nvGrpSpPr>
        <p:grpSpPr bwMode="auto">
          <a:xfrm>
            <a:off x="9196997" y="4040039"/>
            <a:ext cx="360000" cy="252000"/>
            <a:chOff x="3213" y="3178"/>
            <a:chExt cx="536" cy="398"/>
          </a:xfrm>
        </p:grpSpPr>
        <p:sp>
          <p:nvSpPr>
            <p:cNvPr id="66" name="Freeform 1341">
              <a:extLst>
                <a:ext uri="{FF2B5EF4-FFF2-40B4-BE49-F238E27FC236}">
                  <a16:creationId xmlns:a16="http://schemas.microsoft.com/office/drawing/2014/main" id="{0DC77768-C516-42BB-90A9-7A99CE02751A}"/>
                </a:ext>
              </a:extLst>
            </p:cNvPr>
            <p:cNvSpPr>
              <a:spLocks/>
            </p:cNvSpPr>
            <p:nvPr/>
          </p:nvSpPr>
          <p:spPr bwMode="auto">
            <a:xfrm>
              <a:off x="3213" y="3178"/>
              <a:ext cx="536" cy="398"/>
            </a:xfrm>
            <a:custGeom>
              <a:avLst/>
              <a:gdLst>
                <a:gd name="T0" fmla="*/ 371 w 536"/>
                <a:gd name="T1" fmla="*/ 70 h 398"/>
                <a:gd name="T2" fmla="*/ 291 w 536"/>
                <a:gd name="T3" fmla="*/ 14 h 398"/>
                <a:gd name="T4" fmla="*/ 83 w 536"/>
                <a:gd name="T5" fmla="*/ 62 h 398"/>
                <a:gd name="T6" fmla="*/ 51 w 536"/>
                <a:gd name="T7" fmla="*/ 110 h 398"/>
                <a:gd name="T8" fmla="*/ 19 w 536"/>
                <a:gd name="T9" fmla="*/ 174 h 398"/>
                <a:gd name="T10" fmla="*/ 3 w 536"/>
                <a:gd name="T11" fmla="*/ 222 h 398"/>
                <a:gd name="T12" fmla="*/ 11 w 536"/>
                <a:gd name="T13" fmla="*/ 246 h 398"/>
                <a:gd name="T14" fmla="*/ 91 w 536"/>
                <a:gd name="T15" fmla="*/ 318 h 398"/>
                <a:gd name="T16" fmla="*/ 291 w 536"/>
                <a:gd name="T17" fmla="*/ 342 h 398"/>
                <a:gd name="T18" fmla="*/ 355 w 536"/>
                <a:gd name="T19" fmla="*/ 382 h 398"/>
                <a:gd name="T20" fmla="*/ 403 w 536"/>
                <a:gd name="T21" fmla="*/ 398 h 398"/>
                <a:gd name="T22" fmla="*/ 475 w 536"/>
                <a:gd name="T23" fmla="*/ 390 h 398"/>
                <a:gd name="T24" fmla="*/ 523 w 536"/>
                <a:gd name="T25" fmla="*/ 358 h 398"/>
                <a:gd name="T26" fmla="*/ 531 w 536"/>
                <a:gd name="T27" fmla="*/ 198 h 398"/>
                <a:gd name="T28" fmla="*/ 507 w 536"/>
                <a:gd name="T29" fmla="*/ 182 h 398"/>
                <a:gd name="T30" fmla="*/ 443 w 536"/>
                <a:gd name="T31" fmla="*/ 118 h 398"/>
                <a:gd name="T32" fmla="*/ 363 w 536"/>
                <a:gd name="T33" fmla="*/ 78 h 398"/>
                <a:gd name="T34" fmla="*/ 371 w 536"/>
                <a:gd name="T35" fmla="*/ 7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398">
                  <a:moveTo>
                    <a:pt x="371" y="70"/>
                  </a:moveTo>
                  <a:cubicBezTo>
                    <a:pt x="344" y="51"/>
                    <a:pt x="322" y="23"/>
                    <a:pt x="291" y="14"/>
                  </a:cubicBezTo>
                  <a:cubicBezTo>
                    <a:pt x="244" y="0"/>
                    <a:pt x="128" y="32"/>
                    <a:pt x="83" y="62"/>
                  </a:cubicBezTo>
                  <a:cubicBezTo>
                    <a:pt x="72" y="78"/>
                    <a:pt x="55" y="91"/>
                    <a:pt x="51" y="110"/>
                  </a:cubicBezTo>
                  <a:cubicBezTo>
                    <a:pt x="41" y="161"/>
                    <a:pt x="53" y="140"/>
                    <a:pt x="19" y="174"/>
                  </a:cubicBezTo>
                  <a:cubicBezTo>
                    <a:pt x="14" y="190"/>
                    <a:pt x="8" y="206"/>
                    <a:pt x="3" y="222"/>
                  </a:cubicBezTo>
                  <a:cubicBezTo>
                    <a:pt x="0" y="230"/>
                    <a:pt x="7" y="239"/>
                    <a:pt x="11" y="246"/>
                  </a:cubicBezTo>
                  <a:cubicBezTo>
                    <a:pt x="43" y="304"/>
                    <a:pt x="44" y="287"/>
                    <a:pt x="91" y="318"/>
                  </a:cubicBezTo>
                  <a:cubicBezTo>
                    <a:pt x="251" y="307"/>
                    <a:pt x="184" y="306"/>
                    <a:pt x="291" y="342"/>
                  </a:cubicBezTo>
                  <a:cubicBezTo>
                    <a:pt x="316" y="380"/>
                    <a:pt x="298" y="363"/>
                    <a:pt x="355" y="382"/>
                  </a:cubicBezTo>
                  <a:cubicBezTo>
                    <a:pt x="371" y="387"/>
                    <a:pt x="403" y="398"/>
                    <a:pt x="403" y="398"/>
                  </a:cubicBezTo>
                  <a:cubicBezTo>
                    <a:pt x="427" y="395"/>
                    <a:pt x="452" y="398"/>
                    <a:pt x="475" y="390"/>
                  </a:cubicBezTo>
                  <a:cubicBezTo>
                    <a:pt x="493" y="384"/>
                    <a:pt x="523" y="358"/>
                    <a:pt x="523" y="358"/>
                  </a:cubicBezTo>
                  <a:cubicBezTo>
                    <a:pt x="526" y="305"/>
                    <a:pt x="536" y="251"/>
                    <a:pt x="531" y="198"/>
                  </a:cubicBezTo>
                  <a:cubicBezTo>
                    <a:pt x="530" y="188"/>
                    <a:pt x="514" y="188"/>
                    <a:pt x="507" y="182"/>
                  </a:cubicBezTo>
                  <a:cubicBezTo>
                    <a:pt x="481" y="161"/>
                    <a:pt x="471" y="137"/>
                    <a:pt x="443" y="118"/>
                  </a:cubicBezTo>
                  <a:cubicBezTo>
                    <a:pt x="418" y="81"/>
                    <a:pt x="403" y="91"/>
                    <a:pt x="363" y="78"/>
                  </a:cubicBezTo>
                  <a:cubicBezTo>
                    <a:pt x="353" y="47"/>
                    <a:pt x="349" y="48"/>
                    <a:pt x="371" y="70"/>
                  </a:cubicBezTo>
                  <a:close/>
                </a:path>
              </a:pathLst>
            </a:cu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7" name="Freeform 1342">
              <a:extLst>
                <a:ext uri="{FF2B5EF4-FFF2-40B4-BE49-F238E27FC236}">
                  <a16:creationId xmlns:a16="http://schemas.microsoft.com/office/drawing/2014/main" id="{BFC5B137-54CC-4EB0-849B-65DAAA644A14}"/>
                </a:ext>
              </a:extLst>
            </p:cNvPr>
            <p:cNvSpPr>
              <a:spLocks/>
            </p:cNvSpPr>
            <p:nvPr/>
          </p:nvSpPr>
          <p:spPr bwMode="auto">
            <a:xfrm>
              <a:off x="3369" y="3216"/>
              <a:ext cx="148" cy="184"/>
            </a:xfrm>
            <a:custGeom>
              <a:avLst/>
              <a:gdLst>
                <a:gd name="T0" fmla="*/ 23 w 148"/>
                <a:gd name="T1" fmla="*/ 0 h 184"/>
                <a:gd name="T2" fmla="*/ 23 w 148"/>
                <a:gd name="T3" fmla="*/ 96 h 184"/>
                <a:gd name="T4" fmla="*/ 143 w 148"/>
                <a:gd name="T5" fmla="*/ 144 h 184"/>
                <a:gd name="T6" fmla="*/ 143 w 148"/>
                <a:gd name="T7" fmla="*/ 184 h 184"/>
              </a:gdLst>
              <a:ahLst/>
              <a:cxnLst>
                <a:cxn ang="0">
                  <a:pos x="T0" y="T1"/>
                </a:cxn>
                <a:cxn ang="0">
                  <a:pos x="T2" y="T3"/>
                </a:cxn>
                <a:cxn ang="0">
                  <a:pos x="T4" y="T5"/>
                </a:cxn>
                <a:cxn ang="0">
                  <a:pos x="T6" y="T7"/>
                </a:cxn>
              </a:cxnLst>
              <a:rect l="0" t="0" r="r" b="b"/>
              <a:pathLst>
                <a:path w="148" h="184">
                  <a:moveTo>
                    <a:pt x="23" y="0"/>
                  </a:moveTo>
                  <a:cubicBezTo>
                    <a:pt x="12" y="32"/>
                    <a:pt x="0" y="59"/>
                    <a:pt x="23" y="96"/>
                  </a:cubicBezTo>
                  <a:cubicBezTo>
                    <a:pt x="41" y="125"/>
                    <a:pt x="127" y="107"/>
                    <a:pt x="143" y="144"/>
                  </a:cubicBezTo>
                  <a:cubicBezTo>
                    <a:pt x="148" y="156"/>
                    <a:pt x="143" y="171"/>
                    <a:pt x="143" y="1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8" name="Freeform 1343">
              <a:extLst>
                <a:ext uri="{FF2B5EF4-FFF2-40B4-BE49-F238E27FC236}">
                  <a16:creationId xmlns:a16="http://schemas.microsoft.com/office/drawing/2014/main" id="{B6B38FC8-E745-4324-8F63-3B22881689C7}"/>
                </a:ext>
              </a:extLst>
            </p:cNvPr>
            <p:cNvSpPr>
              <a:spLocks/>
            </p:cNvSpPr>
            <p:nvPr/>
          </p:nvSpPr>
          <p:spPr bwMode="auto">
            <a:xfrm>
              <a:off x="3564" y="3288"/>
              <a:ext cx="100" cy="224"/>
            </a:xfrm>
            <a:custGeom>
              <a:avLst/>
              <a:gdLst>
                <a:gd name="T0" fmla="*/ 52 w 100"/>
                <a:gd name="T1" fmla="*/ 0 h 224"/>
                <a:gd name="T2" fmla="*/ 4 w 100"/>
                <a:gd name="T3" fmla="*/ 64 h 224"/>
                <a:gd name="T4" fmla="*/ 12 w 100"/>
                <a:gd name="T5" fmla="*/ 128 h 224"/>
                <a:gd name="T6" fmla="*/ 60 w 100"/>
                <a:gd name="T7" fmla="*/ 144 h 224"/>
                <a:gd name="T8" fmla="*/ 92 w 100"/>
                <a:gd name="T9" fmla="*/ 192 h 224"/>
                <a:gd name="T10" fmla="*/ 100 w 100"/>
                <a:gd name="T11" fmla="*/ 224 h 224"/>
              </a:gdLst>
              <a:ahLst/>
              <a:cxnLst>
                <a:cxn ang="0">
                  <a:pos x="T0" y="T1"/>
                </a:cxn>
                <a:cxn ang="0">
                  <a:pos x="T2" y="T3"/>
                </a:cxn>
                <a:cxn ang="0">
                  <a:pos x="T4" y="T5"/>
                </a:cxn>
                <a:cxn ang="0">
                  <a:pos x="T6" y="T7"/>
                </a:cxn>
                <a:cxn ang="0">
                  <a:pos x="T8" y="T9"/>
                </a:cxn>
                <a:cxn ang="0">
                  <a:pos x="T10" y="T11"/>
                </a:cxn>
              </a:cxnLst>
              <a:rect l="0" t="0" r="r" b="b"/>
              <a:pathLst>
                <a:path w="100" h="224">
                  <a:moveTo>
                    <a:pt x="52" y="0"/>
                  </a:moveTo>
                  <a:cubicBezTo>
                    <a:pt x="23" y="19"/>
                    <a:pt x="23" y="36"/>
                    <a:pt x="4" y="64"/>
                  </a:cubicBezTo>
                  <a:cubicBezTo>
                    <a:pt x="7" y="85"/>
                    <a:pt x="0" y="110"/>
                    <a:pt x="12" y="128"/>
                  </a:cubicBezTo>
                  <a:cubicBezTo>
                    <a:pt x="22" y="142"/>
                    <a:pt x="60" y="144"/>
                    <a:pt x="60" y="144"/>
                  </a:cubicBezTo>
                  <a:cubicBezTo>
                    <a:pt x="71" y="160"/>
                    <a:pt x="81" y="176"/>
                    <a:pt x="92" y="192"/>
                  </a:cubicBezTo>
                  <a:cubicBezTo>
                    <a:pt x="98" y="201"/>
                    <a:pt x="100" y="224"/>
                    <a:pt x="100"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9" name="Freeform 1344">
              <a:extLst>
                <a:ext uri="{FF2B5EF4-FFF2-40B4-BE49-F238E27FC236}">
                  <a16:creationId xmlns:a16="http://schemas.microsoft.com/office/drawing/2014/main" id="{17ED0B28-47C3-40EA-A1F1-64A0098DBB9C}"/>
                </a:ext>
              </a:extLst>
            </p:cNvPr>
            <p:cNvSpPr>
              <a:spLocks/>
            </p:cNvSpPr>
            <p:nvPr/>
          </p:nvSpPr>
          <p:spPr bwMode="auto">
            <a:xfrm>
              <a:off x="3285" y="3262"/>
              <a:ext cx="67" cy="234"/>
            </a:xfrm>
            <a:custGeom>
              <a:avLst/>
              <a:gdLst>
                <a:gd name="T0" fmla="*/ 51 w 67"/>
                <a:gd name="T1" fmla="*/ 234 h 234"/>
                <a:gd name="T2" fmla="*/ 51 w 67"/>
                <a:gd name="T3" fmla="*/ 178 h 234"/>
                <a:gd name="T4" fmla="*/ 67 w 67"/>
                <a:gd name="T5" fmla="*/ 130 h 234"/>
                <a:gd name="T6" fmla="*/ 51 w 67"/>
                <a:gd name="T7" fmla="*/ 58 h 234"/>
                <a:gd name="T8" fmla="*/ 3 w 67"/>
                <a:gd name="T9" fmla="*/ 34 h 234"/>
              </a:gdLst>
              <a:ahLst/>
              <a:cxnLst>
                <a:cxn ang="0">
                  <a:pos x="T0" y="T1"/>
                </a:cxn>
                <a:cxn ang="0">
                  <a:pos x="T2" y="T3"/>
                </a:cxn>
                <a:cxn ang="0">
                  <a:pos x="T4" y="T5"/>
                </a:cxn>
                <a:cxn ang="0">
                  <a:pos x="T6" y="T7"/>
                </a:cxn>
                <a:cxn ang="0">
                  <a:pos x="T8" y="T9"/>
                </a:cxn>
              </a:cxnLst>
              <a:rect l="0" t="0" r="r" b="b"/>
              <a:pathLst>
                <a:path w="67" h="234">
                  <a:moveTo>
                    <a:pt x="51" y="234"/>
                  </a:moveTo>
                  <a:cubicBezTo>
                    <a:pt x="40" y="202"/>
                    <a:pt x="40" y="215"/>
                    <a:pt x="51" y="178"/>
                  </a:cubicBezTo>
                  <a:cubicBezTo>
                    <a:pt x="56" y="162"/>
                    <a:pt x="67" y="130"/>
                    <a:pt x="67" y="130"/>
                  </a:cubicBezTo>
                  <a:cubicBezTo>
                    <a:pt x="59" y="107"/>
                    <a:pt x="67" y="77"/>
                    <a:pt x="51" y="58"/>
                  </a:cubicBezTo>
                  <a:cubicBezTo>
                    <a:pt x="0" y="0"/>
                    <a:pt x="3" y="65"/>
                    <a:pt x="3" y="3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0" name="Freeform 1345">
              <a:extLst>
                <a:ext uri="{FF2B5EF4-FFF2-40B4-BE49-F238E27FC236}">
                  <a16:creationId xmlns:a16="http://schemas.microsoft.com/office/drawing/2014/main" id="{9FB3A9DF-E469-4F68-9986-55139037BA8A}"/>
                </a:ext>
              </a:extLst>
            </p:cNvPr>
            <p:cNvSpPr>
              <a:spLocks/>
            </p:cNvSpPr>
            <p:nvPr/>
          </p:nvSpPr>
          <p:spPr bwMode="auto">
            <a:xfrm>
              <a:off x="3408" y="3416"/>
              <a:ext cx="203" cy="120"/>
            </a:xfrm>
            <a:custGeom>
              <a:avLst/>
              <a:gdLst>
                <a:gd name="T0" fmla="*/ 0 w 203"/>
                <a:gd name="T1" fmla="*/ 0 h 120"/>
                <a:gd name="T2" fmla="*/ 88 w 203"/>
                <a:gd name="T3" fmla="*/ 64 h 120"/>
                <a:gd name="T4" fmla="*/ 192 w 203"/>
                <a:gd name="T5" fmla="*/ 64 h 120"/>
                <a:gd name="T6" fmla="*/ 200 w 203"/>
                <a:gd name="T7" fmla="*/ 120 h 120"/>
              </a:gdLst>
              <a:ahLst/>
              <a:cxnLst>
                <a:cxn ang="0">
                  <a:pos x="T0" y="T1"/>
                </a:cxn>
                <a:cxn ang="0">
                  <a:pos x="T2" y="T3"/>
                </a:cxn>
                <a:cxn ang="0">
                  <a:pos x="T4" y="T5"/>
                </a:cxn>
                <a:cxn ang="0">
                  <a:pos x="T6" y="T7"/>
                </a:cxn>
              </a:cxnLst>
              <a:rect l="0" t="0" r="r" b="b"/>
              <a:pathLst>
                <a:path w="203" h="120">
                  <a:moveTo>
                    <a:pt x="0" y="0"/>
                  </a:moveTo>
                  <a:cubicBezTo>
                    <a:pt x="22" y="34"/>
                    <a:pt x="51" y="52"/>
                    <a:pt x="88" y="64"/>
                  </a:cubicBezTo>
                  <a:cubicBezTo>
                    <a:pt x="116" y="60"/>
                    <a:pt x="163" y="48"/>
                    <a:pt x="192" y="64"/>
                  </a:cubicBezTo>
                  <a:cubicBezTo>
                    <a:pt x="203" y="70"/>
                    <a:pt x="200" y="115"/>
                    <a:pt x="200" y="1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71" name="Text Box 16">
            <a:extLst>
              <a:ext uri="{FF2B5EF4-FFF2-40B4-BE49-F238E27FC236}">
                <a16:creationId xmlns:a16="http://schemas.microsoft.com/office/drawing/2014/main" id="{32760A82-BBFB-4A13-BF32-684E09DB544B}"/>
              </a:ext>
            </a:extLst>
          </p:cNvPr>
          <p:cNvSpPr txBox="1">
            <a:spLocks noChangeArrowheads="1"/>
          </p:cNvSpPr>
          <p:nvPr/>
        </p:nvSpPr>
        <p:spPr bwMode="auto">
          <a:xfrm>
            <a:off x="4692839" y="5889132"/>
            <a:ext cx="73126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This is the typical ratio expected in a dihybrid cross when the parents are heterozygous for two traits/characteristics.</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80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7"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GB" sz="4000" dirty="0"/>
              <a:t>Mendel's second law of inheritance</a:t>
            </a:r>
          </a:p>
        </p:txBody>
      </p:sp>
      <p:sp>
        <p:nvSpPr>
          <p:cNvPr id="22531" name="Rectangle 3"/>
          <p:cNvSpPr>
            <a:spLocks noGrp="1" noChangeArrowheads="1"/>
          </p:cNvSpPr>
          <p:nvPr>
            <p:ph idx="1"/>
          </p:nvPr>
        </p:nvSpPr>
        <p:spPr>
          <a:xfrm>
            <a:off x="609600" y="1200728"/>
            <a:ext cx="10972800" cy="2814682"/>
          </a:xfrm>
        </p:spPr>
        <p:txBody>
          <a:bodyPr>
            <a:normAutofit/>
          </a:bodyPr>
          <a:lstStyle/>
          <a:p>
            <a:pPr marL="0" indent="0">
              <a:buFontTx/>
              <a:buNone/>
            </a:pPr>
            <a:r>
              <a:rPr lang="en-GB" sz="2400" dirty="0"/>
              <a:t>This law applies to dihybrid inheritance and states that;</a:t>
            </a:r>
            <a:endParaRPr lang="en-GB" dirty="0"/>
          </a:p>
          <a:p>
            <a:pPr marL="0" indent="0">
              <a:buFontTx/>
              <a:buNone/>
            </a:pPr>
            <a:r>
              <a:rPr lang="en-GB" sz="2400" dirty="0"/>
              <a:t>'Each member of an allelic pair may combine randomly with either of another pair’</a:t>
            </a:r>
          </a:p>
          <a:p>
            <a:pPr marL="0" indent="0">
              <a:buFontTx/>
              <a:buNone/>
            </a:pPr>
            <a:r>
              <a:rPr lang="en-GB" sz="2400" dirty="0"/>
              <a:t>It is also known as the law of independent segregation and essentially says </a:t>
            </a:r>
            <a:r>
              <a:rPr lang="en-US" sz="2400" dirty="0"/>
              <a:t>the alleles of two (or more) different genes get sorted into gametes independently of one another. In other words, the allele a gamete receives for one gene does not influence the allele received for another gene.</a:t>
            </a:r>
            <a:endParaRPr lang="en-GB" sz="2400" dirty="0"/>
          </a:p>
          <a:p>
            <a:pPr>
              <a:buFontTx/>
              <a:buNone/>
            </a:pPr>
            <a:endParaRPr lang="en-GB" sz="2400" dirty="0"/>
          </a:p>
        </p:txBody>
      </p:sp>
      <p:sp>
        <p:nvSpPr>
          <p:cNvPr id="2" name="Rectangle 1">
            <a:extLst>
              <a:ext uri="{FF2B5EF4-FFF2-40B4-BE49-F238E27FC236}">
                <a16:creationId xmlns:a16="http://schemas.microsoft.com/office/drawing/2014/main" id="{EAD5F4B7-F5C6-421F-954D-9D032AD64B93}"/>
              </a:ext>
            </a:extLst>
          </p:cNvPr>
          <p:cNvSpPr/>
          <p:nvPr/>
        </p:nvSpPr>
        <p:spPr>
          <a:xfrm>
            <a:off x="609600" y="4172429"/>
            <a:ext cx="10972800" cy="1569660"/>
          </a:xfrm>
          <a:prstGeom prst="rect">
            <a:avLst/>
          </a:prstGeom>
          <a:solidFill>
            <a:schemeClr val="accent4">
              <a:lumMod val="40000"/>
              <a:lumOff val="60000"/>
            </a:schemeClr>
          </a:solidFill>
        </p:spPr>
        <p:txBody>
          <a:bodyPr wrap="square">
            <a:spAutoFit/>
          </a:bodyPr>
          <a:lstStyle/>
          <a:p>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Task: </a:t>
            </a:r>
            <a:endParaRPr lang="en-GB" sz="2400"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Watch the and follow the notes in your student booklet </a:t>
            </a:r>
            <a:r>
              <a:rPr lang="en-GB" sz="2400" u="sng" dirty="0">
                <a:solidFill>
                  <a:srgbClr val="0000CC"/>
                </a:solidFill>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https://estream.godalming.ac.uk:444/View.aspx?id=17131~5a~RR8RCxzLsX</a:t>
            </a:r>
            <a:endParaRPr lang="en-GB" sz="2400"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4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Then complete your cross for the guinea pig question in the booklet.</a:t>
            </a:r>
            <a:endParaRPr lang="en-GB" sz="2400" dirty="0">
              <a:solidFill>
                <a:srgbClr val="0000CC"/>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should know these terms</a:t>
            </a:r>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Genetics</a:t>
            </a:r>
            <a:r>
              <a:rPr lang="en-US" dirty="0"/>
              <a:t> – The study of inheritance, controlled by genes.</a:t>
            </a:r>
          </a:p>
          <a:p>
            <a:r>
              <a:rPr lang="en-US" dirty="0">
                <a:solidFill>
                  <a:srgbClr val="FF0000"/>
                </a:solidFill>
              </a:rPr>
              <a:t>Genome</a:t>
            </a:r>
            <a:r>
              <a:rPr lang="en-US" dirty="0"/>
              <a:t> – The total genetic make up of an organism.</a:t>
            </a:r>
          </a:p>
          <a:p>
            <a:r>
              <a:rPr lang="en-US" dirty="0">
                <a:solidFill>
                  <a:srgbClr val="FF0000"/>
                </a:solidFill>
              </a:rPr>
              <a:t>Gene</a:t>
            </a:r>
            <a:r>
              <a:rPr lang="en-US" dirty="0"/>
              <a:t> - A section of DNA on a chromosome coding for a particular polypeptide. They can separate and combine, they can mutate.</a:t>
            </a:r>
          </a:p>
          <a:p>
            <a:r>
              <a:rPr lang="en-US" dirty="0">
                <a:solidFill>
                  <a:srgbClr val="FF0000"/>
                </a:solidFill>
              </a:rPr>
              <a:t>Locus</a:t>
            </a:r>
            <a:r>
              <a:rPr lang="en-US" dirty="0"/>
              <a:t> – The position of a particular gene on a chromosome.</a:t>
            </a:r>
          </a:p>
          <a:p>
            <a:r>
              <a:rPr lang="en-US" dirty="0">
                <a:solidFill>
                  <a:srgbClr val="FF0000"/>
                </a:solidFill>
              </a:rPr>
              <a:t>Allele</a:t>
            </a:r>
            <a:r>
              <a:rPr lang="en-US" dirty="0"/>
              <a:t> – Different forms of the same gene.</a:t>
            </a:r>
          </a:p>
          <a:p>
            <a:r>
              <a:rPr lang="en-US" dirty="0">
                <a:solidFill>
                  <a:srgbClr val="FF0000"/>
                </a:solidFill>
              </a:rPr>
              <a:t>Homologous chromosome </a:t>
            </a:r>
            <a:r>
              <a:rPr lang="en-US" dirty="0"/>
              <a:t>– a pair of chromosomes, one maternal and one paternal, that have the same gene loci</a:t>
            </a:r>
          </a:p>
          <a:p>
            <a:r>
              <a:rPr lang="en-US" dirty="0">
                <a:solidFill>
                  <a:srgbClr val="FF0000"/>
                </a:solidFill>
              </a:rPr>
              <a:t>Dominant allele </a:t>
            </a:r>
            <a:r>
              <a:rPr lang="en-US" dirty="0"/>
              <a:t>– The allele that is always expressed in the phenotype e.g. T for tall</a:t>
            </a:r>
          </a:p>
          <a:p>
            <a:r>
              <a:rPr lang="en-US" dirty="0">
                <a:solidFill>
                  <a:srgbClr val="FF0000"/>
                </a:solidFill>
              </a:rPr>
              <a:t>Recessive allele </a:t>
            </a:r>
            <a:r>
              <a:rPr lang="en-US" dirty="0"/>
              <a:t>– The allele that is only expressed in the phenotype when present as a pair of recessive alleles (homozygous recessive) e.g. t for short</a:t>
            </a:r>
          </a:p>
          <a:p>
            <a:r>
              <a:rPr lang="en-US" dirty="0">
                <a:solidFill>
                  <a:srgbClr val="FF0000"/>
                </a:solidFill>
              </a:rPr>
              <a:t>Phenotype</a:t>
            </a:r>
            <a:r>
              <a:rPr lang="en-US" dirty="0"/>
              <a:t> – The appearance of the organism</a:t>
            </a:r>
          </a:p>
          <a:p>
            <a:r>
              <a:rPr lang="en-US" dirty="0">
                <a:solidFill>
                  <a:srgbClr val="FF0000"/>
                </a:solidFill>
              </a:rPr>
              <a:t>Genotype</a:t>
            </a:r>
            <a:r>
              <a:rPr lang="en-US" dirty="0"/>
              <a:t> – The genetic make up of the organism</a:t>
            </a:r>
          </a:p>
        </p:txBody>
      </p:sp>
    </p:spTree>
    <p:extLst>
      <p:ext uri="{BB962C8B-B14F-4D97-AF65-F5344CB8AC3E}">
        <p14:creationId xmlns:p14="http://schemas.microsoft.com/office/powerpoint/2010/main" val="6292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Probability and genetics</a:t>
            </a:r>
          </a:p>
        </p:txBody>
      </p:sp>
      <p:sp>
        <p:nvSpPr>
          <p:cNvPr id="3" name="Content Placeholder 2"/>
          <p:cNvSpPr>
            <a:spLocks noGrp="1"/>
          </p:cNvSpPr>
          <p:nvPr>
            <p:ph idx="1"/>
          </p:nvPr>
        </p:nvSpPr>
        <p:spPr>
          <a:xfrm>
            <a:off x="609600" y="1200727"/>
            <a:ext cx="9418983" cy="4925437"/>
          </a:xfrm>
        </p:spPr>
        <p:txBody>
          <a:bodyPr>
            <a:normAutofit/>
          </a:bodyPr>
          <a:lstStyle/>
          <a:p>
            <a:r>
              <a:rPr lang="en-GB" sz="2400" dirty="0"/>
              <a:t>Mendel was the first to recognise that the principles of probability could be used to predict the outcome of genetic crosses.</a:t>
            </a:r>
          </a:p>
          <a:p>
            <a:r>
              <a:rPr lang="en-US" sz="2400" dirty="0"/>
              <a:t>Punnett squares are used to predict outcomes from breeding experiments.</a:t>
            </a:r>
          </a:p>
          <a:p>
            <a:r>
              <a:rPr lang="en-US" sz="2400" dirty="0"/>
              <a:t>What is actually observed may not agree precisely with the prediction</a:t>
            </a:r>
          </a:p>
          <a:p>
            <a:r>
              <a:rPr lang="en-US" sz="2400" dirty="0"/>
              <a:t>Results are due to chance</a:t>
            </a:r>
          </a:p>
          <a:p>
            <a:endParaRPr lang="en-US" sz="2400" dirty="0">
              <a:hlinkClick r:id="rId2"/>
            </a:endParaRPr>
          </a:p>
          <a:p>
            <a:r>
              <a:rPr lang="en-US" sz="2400" dirty="0">
                <a:hlinkClick r:id="rId2"/>
              </a:rPr>
              <a:t>https://www.youtube.com/watch?v=y4Ne9DXk_Jc</a:t>
            </a:r>
            <a:r>
              <a:rPr lang="en-US" sz="2400" dirty="0"/>
              <a:t> watch for rules of multiplication and addition</a:t>
            </a:r>
          </a:p>
          <a:p>
            <a:pPr marL="0" indent="0">
              <a:buNone/>
            </a:pPr>
            <a:endParaRPr lang="en-GB" sz="2400" dirty="0"/>
          </a:p>
        </p:txBody>
      </p:sp>
      <p:pic>
        <p:nvPicPr>
          <p:cNvPr id="2050" name="Picture 2" descr="http://scientificjam.com/SCIENCE404WEB/7thpresentationwebfiles/5_2probabilitygenetics.ppt_files/slide0007_image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583" y="274638"/>
            <a:ext cx="1967673" cy="23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92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ormAutofit/>
          </a:bodyPr>
          <a:lstStyle/>
          <a:p>
            <a:pPr eaLnBrk="1" hangingPunct="1"/>
            <a:r>
              <a:rPr lang="en-US" sz="3600" dirty="0"/>
              <a:t>Heredity patterns can be calculated with probability.     </a:t>
            </a:r>
          </a:p>
        </p:txBody>
      </p:sp>
      <p:sp>
        <p:nvSpPr>
          <p:cNvPr id="30723" name="Rectangle 3"/>
          <p:cNvSpPr>
            <a:spLocks noGrp="1" noChangeArrowheads="1"/>
          </p:cNvSpPr>
          <p:nvPr>
            <p:ph idx="1"/>
          </p:nvPr>
        </p:nvSpPr>
        <p:spPr/>
        <p:txBody>
          <a:bodyPr>
            <a:normAutofit/>
          </a:bodyPr>
          <a:lstStyle/>
          <a:p>
            <a:pPr eaLnBrk="1" hangingPunct="1"/>
            <a:r>
              <a:rPr lang="en-US" sz="2400" dirty="0">
                <a:latin typeface="Arial" pitchFamily="34" charset="0"/>
                <a:cs typeface="Arial" pitchFamily="34" charset="0"/>
              </a:rPr>
              <a:t>Probability is the likelihood that something will happen.</a:t>
            </a:r>
          </a:p>
          <a:p>
            <a:pPr eaLnBrk="1" hangingPunct="1"/>
            <a:r>
              <a:rPr lang="en-US" sz="2400" dirty="0">
                <a:latin typeface="Arial" pitchFamily="34" charset="0"/>
                <a:cs typeface="Arial" pitchFamily="34" charset="0"/>
              </a:rPr>
              <a:t>Probability predicts an average number of occurrences, not an exact number of occurrences.</a:t>
            </a:r>
          </a:p>
        </p:txBody>
      </p:sp>
      <p:pic>
        <p:nvPicPr>
          <p:cNvPr id="30724" name="Picture 4" descr="187.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8731"/>
            <a:ext cx="40386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11"/>
          <p:cNvSpPr>
            <a:spLocks noChangeArrowheads="1"/>
          </p:cNvSpPr>
          <p:nvPr/>
        </p:nvSpPr>
        <p:spPr bwMode="auto">
          <a:xfrm>
            <a:off x="609600" y="4517347"/>
            <a:ext cx="56202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Tx/>
              <a:buChar char="•"/>
            </a:pPr>
            <a:r>
              <a:rPr lang="en-US" sz="2400" dirty="0">
                <a:solidFill>
                  <a:srgbClr val="0000CC"/>
                </a:solidFill>
                <a:latin typeface="Arial" charset="0"/>
              </a:rPr>
              <a:t>Probability applies to random events such as meiosis and fertilization.</a:t>
            </a:r>
          </a:p>
        </p:txBody>
      </p:sp>
      <p:pic>
        <p:nvPicPr>
          <p:cNvPr id="5122" name="Picture 2" descr="http://www.psipog.net/artimg/probabilit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908" y="2241449"/>
            <a:ext cx="5620247" cy="10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31">
                                            <p:txEl>
                                              <p:pRg st="0" end="0"/>
                                            </p:txEl>
                                          </p:spTgt>
                                        </p:tgtEl>
                                        <p:attrNameLst>
                                          <p:attrName>style.visibility</p:attrName>
                                        </p:attrNameLst>
                                      </p:cBhvr>
                                      <p:to>
                                        <p:strVal val="visible"/>
                                      </p:to>
                                    </p:set>
                                    <p:animEffect transition="in" filter="wipe(left)">
                                      <p:cBhvr>
                                        <p:cTn id="22" dur="500"/>
                                        <p:tgtEl>
                                          <p:spTgt spid="3073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wipe(up)">
                                      <p:cBhvr>
                                        <p:cTn id="2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bldLvl="5" autoUpdateAnimBg="0"/>
      <p:bldP spid="307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Chi-squared (goodness of fit) test</a:t>
            </a:r>
          </a:p>
        </p:txBody>
      </p:sp>
      <p:sp>
        <p:nvSpPr>
          <p:cNvPr id="3" name="Content Placeholder 2"/>
          <p:cNvSpPr>
            <a:spLocks noGrp="1"/>
          </p:cNvSpPr>
          <p:nvPr>
            <p:ph idx="1"/>
          </p:nvPr>
        </p:nvSpPr>
        <p:spPr/>
        <p:txBody>
          <a:bodyPr>
            <a:normAutofit/>
          </a:bodyPr>
          <a:lstStyle/>
          <a:p>
            <a:r>
              <a:rPr lang="en-GB" sz="2400" dirty="0"/>
              <a:t>It enables us to find the </a:t>
            </a:r>
            <a:r>
              <a:rPr lang="en-GB" sz="2400" dirty="0">
                <a:highlight>
                  <a:srgbClr val="FF00FF"/>
                </a:highlight>
              </a:rPr>
              <a:t>probability</a:t>
            </a:r>
            <a:r>
              <a:rPr lang="en-GB" sz="2400" dirty="0"/>
              <a:t>  of the deviation (difference) </a:t>
            </a:r>
            <a:r>
              <a:rPr lang="en-GB" sz="2400" dirty="0">
                <a:highlight>
                  <a:srgbClr val="FF00FF"/>
                </a:highlight>
              </a:rPr>
              <a:t>between the observed and expected</a:t>
            </a:r>
            <a:r>
              <a:rPr lang="en-GB" sz="2400" dirty="0"/>
              <a:t> numbers being due to </a:t>
            </a:r>
            <a:r>
              <a:rPr lang="en-GB" sz="2400" dirty="0">
                <a:highlight>
                  <a:srgbClr val="FF00FF"/>
                </a:highlight>
              </a:rPr>
              <a:t>chance</a:t>
            </a:r>
            <a:r>
              <a:rPr lang="en-GB" sz="2400" dirty="0"/>
              <a:t> and hence whether there is a </a:t>
            </a:r>
            <a:r>
              <a:rPr lang="en-GB" sz="2400" dirty="0">
                <a:highlight>
                  <a:srgbClr val="FF00FF"/>
                </a:highlight>
              </a:rPr>
              <a:t>significant difference </a:t>
            </a:r>
            <a:r>
              <a:rPr lang="en-GB" sz="2400" dirty="0"/>
              <a:t>and whether the genetic ratios are supported.  </a:t>
            </a:r>
          </a:p>
          <a:p>
            <a:r>
              <a:rPr lang="en-GB" sz="2400" dirty="0"/>
              <a:t>We can know if some other factor is responsible for the deviation.</a:t>
            </a:r>
          </a:p>
        </p:txBody>
      </p:sp>
      <p:pic>
        <p:nvPicPr>
          <p:cNvPr id="4" name="Picture 6" descr="http://www.theseashore.org.uk/theseashore/Stats%20for%20twits/Chisquaredform_files/image001.gif">
            <a:extLst>
              <a:ext uri="{FF2B5EF4-FFF2-40B4-BE49-F238E27FC236}">
                <a16:creationId xmlns:a16="http://schemas.microsoft.com/office/drawing/2014/main" id="{CD1097B4-8663-484D-83B6-B42AF7295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01" y="3742959"/>
            <a:ext cx="4399046" cy="24537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2CD6C4F-EFDA-451E-8C41-AEA7F4AF8BC4}"/>
              </a:ext>
            </a:extLst>
          </p:cNvPr>
          <p:cNvSpPr txBox="1">
            <a:spLocks/>
          </p:cNvSpPr>
          <p:nvPr/>
        </p:nvSpPr>
        <p:spPr>
          <a:xfrm>
            <a:off x="609600" y="3044464"/>
            <a:ext cx="4201885" cy="769071"/>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r>
              <a:rPr lang="en-GB" b="1" dirty="0"/>
              <a:t>Chi – squared test formula</a:t>
            </a:r>
          </a:p>
        </p:txBody>
      </p:sp>
    </p:spTree>
    <p:extLst>
      <p:ext uri="{BB962C8B-B14F-4D97-AF65-F5344CB8AC3E}">
        <p14:creationId xmlns:p14="http://schemas.microsoft.com/office/powerpoint/2010/main" val="256041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do a Chi-squared test</a:t>
            </a:r>
          </a:p>
        </p:txBody>
      </p:sp>
      <p:sp>
        <p:nvSpPr>
          <p:cNvPr id="3" name="Content Placeholder 2"/>
          <p:cNvSpPr>
            <a:spLocks noGrp="1"/>
          </p:cNvSpPr>
          <p:nvPr>
            <p:ph idx="1"/>
          </p:nvPr>
        </p:nvSpPr>
        <p:spPr/>
        <p:txBody>
          <a:bodyPr/>
          <a:lstStyle/>
          <a:p>
            <a:pPr marL="457200" indent="-457200">
              <a:buFont typeface="+mj-lt"/>
              <a:buAutoNum type="arabicPeriod"/>
            </a:pPr>
            <a:r>
              <a:rPr lang="en-GB" sz="2400" dirty="0"/>
              <a:t>Write a null hypothesis which is a hypothesis of “no difference”</a:t>
            </a:r>
          </a:p>
          <a:p>
            <a:pPr marL="857250" lvl="1" indent="-457200"/>
            <a:r>
              <a:rPr lang="en-GB" sz="2400" dirty="0"/>
              <a:t>E.g. There is no difference between the numbers observed in the experiment and those expected (according to the ratio) from the theory.</a:t>
            </a:r>
          </a:p>
          <a:p>
            <a:pPr marL="457200" indent="-457200">
              <a:buFont typeface="+mj-lt"/>
              <a:buAutoNum type="arabicPeriod"/>
            </a:pPr>
            <a:r>
              <a:rPr lang="en-GB" sz="2400" dirty="0"/>
              <a:t>Calculate the expected numbers (see next slide)</a:t>
            </a:r>
          </a:p>
          <a:p>
            <a:endParaRPr lang="en-GB" dirty="0"/>
          </a:p>
        </p:txBody>
      </p:sp>
    </p:spTree>
    <p:extLst>
      <p:ext uri="{BB962C8B-B14F-4D97-AF65-F5344CB8AC3E}">
        <p14:creationId xmlns:p14="http://schemas.microsoft.com/office/powerpoint/2010/main" val="2272657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2830738"/>
            <a:ext cx="11321143" cy="3416320"/>
          </a:xfrm>
          <a:prstGeom prst="rect">
            <a:avLst/>
          </a:prstGeom>
          <a:noFill/>
        </p:spPr>
        <p:txBody>
          <a:bodyPr wrap="square" rtlCol="0">
            <a:spAutoFit/>
          </a:bodyPr>
          <a:lstStyle/>
          <a:p>
            <a:r>
              <a:rPr lang="en-GB" sz="2400" dirty="0">
                <a:solidFill>
                  <a:srgbClr val="0000CC"/>
                </a:solidFill>
                <a:latin typeface="Arial" panose="020B0604020202020204" pitchFamily="34" charset="0"/>
                <a:cs typeface="Arial" panose="020B0604020202020204" pitchFamily="34" charset="0"/>
              </a:rPr>
              <a:t>If a cross is carried out and the above numbers  of phenotypes are observed  to find the expected numbers according to the ratio you must:</a:t>
            </a:r>
          </a:p>
          <a:p>
            <a:pPr>
              <a:tabLst>
                <a:tab pos="3316288" algn="l"/>
              </a:tabLst>
            </a:pPr>
            <a:r>
              <a:rPr lang="en-GB" sz="2400" dirty="0">
                <a:solidFill>
                  <a:srgbClr val="0000CC"/>
                </a:solidFill>
                <a:latin typeface="Arial" panose="020B0604020202020204" pitchFamily="34" charset="0"/>
                <a:cs typeface="Arial" panose="020B0604020202020204" pitchFamily="34" charset="0"/>
              </a:rPr>
              <a:t>Add up all the parts of the ratio 	= 9 + 3 + 3 + 1</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16</a:t>
            </a:r>
          </a:p>
          <a:p>
            <a:pPr>
              <a:tabLst>
                <a:tab pos="3316288" algn="l"/>
              </a:tabLst>
            </a:pPr>
            <a:r>
              <a:rPr lang="en-GB" sz="2400" dirty="0">
                <a:solidFill>
                  <a:srgbClr val="0000CC"/>
                </a:solidFill>
                <a:latin typeface="Arial" panose="020B0604020202020204" pitchFamily="34" charset="0"/>
                <a:cs typeface="Arial" panose="020B0604020202020204" pitchFamily="34" charset="0"/>
              </a:rPr>
              <a:t>Add up all the numbers of individuals whose phenotype was observed </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315 + 108 + 101 + 32</a:t>
            </a:r>
          </a:p>
          <a:p>
            <a:pPr>
              <a:tabLst>
                <a:tab pos="3316288" algn="l"/>
              </a:tabLst>
            </a:pPr>
            <a:r>
              <a:rPr lang="en-GB" sz="2400" dirty="0">
                <a:solidFill>
                  <a:srgbClr val="0000CC"/>
                </a:solidFill>
                <a:latin typeface="Arial" panose="020B0604020202020204" pitchFamily="34" charset="0"/>
                <a:cs typeface="Arial" panose="020B0604020202020204" pitchFamily="34" charset="0"/>
              </a:rPr>
              <a:t>	= 556</a:t>
            </a:r>
          </a:p>
          <a:p>
            <a:pPr>
              <a:tabLst>
                <a:tab pos="3316288" algn="l"/>
              </a:tabLst>
            </a:pPr>
            <a:r>
              <a:rPr lang="en-GB" sz="2400" dirty="0">
                <a:solidFill>
                  <a:srgbClr val="0000CC"/>
                </a:solidFill>
                <a:latin typeface="Arial" panose="020B0604020202020204" pitchFamily="34" charset="0"/>
                <a:cs typeface="Arial" panose="020B0604020202020204" pitchFamily="34" charset="0"/>
              </a:rPr>
              <a:t>Find the proportion of each phenotype expected from the ratio, i.e. find 9/16 of 556, 3/16 of 556 and 3/16 of 556 and 1/16 of 556</a:t>
            </a:r>
          </a:p>
        </p:txBody>
      </p:sp>
      <p:graphicFrame>
        <p:nvGraphicFramePr>
          <p:cNvPr id="12" name="Table 11">
            <a:extLst>
              <a:ext uri="{FF2B5EF4-FFF2-40B4-BE49-F238E27FC236}">
                <a16:creationId xmlns:a16="http://schemas.microsoft.com/office/drawing/2014/main" id="{134F2817-175D-4E44-A5F9-C1B21030AD3E}"/>
              </a:ext>
            </a:extLst>
          </p:cNvPr>
          <p:cNvGraphicFramePr>
            <a:graphicFrameLocks noGrp="1"/>
          </p:cNvGraphicFramePr>
          <p:nvPr>
            <p:extLst>
              <p:ext uri="{D42A27DB-BD31-4B8C-83A1-F6EECF244321}">
                <p14:modId xmlns:p14="http://schemas.microsoft.com/office/powerpoint/2010/main" val="2631319476"/>
              </p:ext>
            </p:extLst>
          </p:nvPr>
        </p:nvGraphicFramePr>
        <p:xfrm>
          <a:off x="367749" y="500733"/>
          <a:ext cx="11504937" cy="2158799"/>
        </p:xfrm>
        <a:graphic>
          <a:graphicData uri="http://schemas.openxmlformats.org/drawingml/2006/table">
            <a:tbl>
              <a:tblPr firstRow="1" firstCol="1" lastRow="1" lastCol="1" bandRow="1" bandCol="1"/>
              <a:tblGrid>
                <a:gridCol w="2611926">
                  <a:extLst>
                    <a:ext uri="{9D8B030D-6E8A-4147-A177-3AD203B41FA5}">
                      <a16:colId xmlns:a16="http://schemas.microsoft.com/office/drawing/2014/main" val="596752194"/>
                    </a:ext>
                  </a:extLst>
                </a:gridCol>
                <a:gridCol w="2015211">
                  <a:extLst>
                    <a:ext uri="{9D8B030D-6E8A-4147-A177-3AD203B41FA5}">
                      <a16:colId xmlns:a16="http://schemas.microsoft.com/office/drawing/2014/main" val="3960238971"/>
                    </a:ext>
                  </a:extLst>
                </a:gridCol>
                <a:gridCol w="2249510">
                  <a:extLst>
                    <a:ext uri="{9D8B030D-6E8A-4147-A177-3AD203B41FA5}">
                      <a16:colId xmlns:a16="http://schemas.microsoft.com/office/drawing/2014/main" val="2798208669"/>
                    </a:ext>
                  </a:extLst>
                </a:gridCol>
                <a:gridCol w="2314145">
                  <a:extLst>
                    <a:ext uri="{9D8B030D-6E8A-4147-A177-3AD203B41FA5}">
                      <a16:colId xmlns:a16="http://schemas.microsoft.com/office/drawing/2014/main" val="974307229"/>
                    </a:ext>
                  </a:extLst>
                </a:gridCol>
                <a:gridCol w="2314145">
                  <a:extLst>
                    <a:ext uri="{9D8B030D-6E8A-4147-A177-3AD203B41FA5}">
                      <a16:colId xmlns:a16="http://schemas.microsoft.com/office/drawing/2014/main" val="2608717329"/>
                    </a:ext>
                  </a:extLst>
                </a:gridCol>
              </a:tblGrid>
              <a:tr h="571553">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 Phenotype</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5748"/>
                  </a:ext>
                </a:extLst>
              </a:tr>
              <a:tr h="571553">
                <a:tc>
                  <a:txBody>
                    <a:bodyPr/>
                    <a:lstStyle/>
                    <a:p>
                      <a:pPr algn="l">
                        <a:lnSpc>
                          <a:spcPct val="107000"/>
                        </a:lnSpc>
                        <a:spcAft>
                          <a:spcPts val="80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Observed seed phenotype number(O)</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25911"/>
                  </a:ext>
                </a:extLst>
              </a:tr>
              <a:tr h="571553">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Phenotype Ratio</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(from genetic cross)</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83512"/>
                  </a:ext>
                </a:extLst>
              </a:tr>
              <a:tr h="279329">
                <a:tc>
                  <a:txBody>
                    <a:bodyPr/>
                    <a:lstStyle/>
                    <a:p>
                      <a:pPr algn="l">
                        <a:lnSpc>
                          <a:spcPct val="107000"/>
                        </a:lnSpc>
                        <a:spcAft>
                          <a:spcPts val="0"/>
                        </a:spcAft>
                      </a:pPr>
                      <a:r>
                        <a:rPr lang="en-GB"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Expected number (E)</a:t>
                      </a:r>
                      <a:endParaRPr lang="en-GB"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312.75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104.25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104.25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kern="1200"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34.75</a:t>
                      </a:r>
                      <a:endParaRPr lang="en-GB" sz="18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46100"/>
                  </a:ext>
                </a:extLst>
              </a:tr>
            </a:tbl>
          </a:graphicData>
        </a:graphic>
      </p:graphicFrame>
    </p:spTree>
    <p:extLst>
      <p:ext uri="{BB962C8B-B14F-4D97-AF65-F5344CB8AC3E}">
        <p14:creationId xmlns:p14="http://schemas.microsoft.com/office/powerpoint/2010/main" val="1639230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2742"/>
            <a:ext cx="11408229" cy="2193107"/>
          </a:xfrm>
        </p:spPr>
        <p:txBody>
          <a:bodyPr>
            <a:normAutofit lnSpcReduction="10000"/>
          </a:bodyPr>
          <a:lstStyle/>
          <a:p>
            <a:pPr marL="514350" indent="-514350">
              <a:buFont typeface="+mj-lt"/>
              <a:buAutoNum type="arabicPeriod" startAt="3"/>
            </a:pPr>
            <a:r>
              <a:rPr lang="en-GB" sz="2600" dirty="0"/>
              <a:t>Then find the difference between observed and expected numbers</a:t>
            </a:r>
          </a:p>
          <a:p>
            <a:pPr marL="514350" indent="-514350">
              <a:buFont typeface="+mj-lt"/>
              <a:buAutoNum type="arabicPeriod" startAt="3"/>
            </a:pPr>
            <a:r>
              <a:rPr lang="en-GB" sz="2600" dirty="0"/>
              <a:t>Now square the difference (deviation) between observed and expected numbers.</a:t>
            </a:r>
          </a:p>
          <a:p>
            <a:pPr marL="514350" indent="-514350">
              <a:buFont typeface="+mj-lt"/>
              <a:buAutoNum type="arabicPeriod" startAt="3"/>
            </a:pPr>
            <a:r>
              <a:rPr lang="en-GB" sz="2600" dirty="0"/>
              <a:t>This will remove any negative sign.</a:t>
            </a:r>
          </a:p>
          <a:p>
            <a:pPr marL="514350" indent="-514350">
              <a:buFont typeface="+mj-lt"/>
              <a:buAutoNum type="arabicPeriod" startAt="3"/>
            </a:pPr>
            <a:r>
              <a:rPr lang="en-GB" sz="2600" dirty="0"/>
              <a:t>Divide (O – E)</a:t>
            </a:r>
            <a:r>
              <a:rPr lang="en-GB" sz="2600" baseline="30000" dirty="0"/>
              <a:t>2</a:t>
            </a:r>
            <a:r>
              <a:rPr lang="en-GB" sz="2600" dirty="0"/>
              <a:t> by E (for the particular phenotype)</a:t>
            </a:r>
          </a:p>
          <a:p>
            <a:endParaRPr lang="en-GB" dirty="0"/>
          </a:p>
          <a:p>
            <a:endParaRPr lang="en-GB"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4212294083"/>
                  </p:ext>
                </p:extLst>
              </p:nvPr>
            </p:nvGraphicFramePr>
            <p:xfrm>
              <a:off x="325015" y="142151"/>
              <a:ext cx="11672597" cy="4248104"/>
            </p:xfrm>
            <a:graphic>
              <a:graphicData uri="http://schemas.openxmlformats.org/drawingml/2006/table">
                <a:tbl>
                  <a:tblPr firstRow="1" firstCol="1" lastRow="1" lastCol="1" bandRow="1" bandCol="1"/>
                  <a:tblGrid>
                    <a:gridCol w="2333902">
                      <a:extLst>
                        <a:ext uri="{9D8B030D-6E8A-4147-A177-3AD203B41FA5}">
                          <a16:colId xmlns:a16="http://schemas.microsoft.com/office/drawing/2014/main" val="20000"/>
                        </a:ext>
                      </a:extLst>
                    </a:gridCol>
                    <a:gridCol w="2333902">
                      <a:extLst>
                        <a:ext uri="{9D8B030D-6E8A-4147-A177-3AD203B41FA5}">
                          <a16:colId xmlns:a16="http://schemas.microsoft.com/office/drawing/2014/main" val="20001"/>
                        </a:ext>
                      </a:extLst>
                    </a:gridCol>
                    <a:gridCol w="2334931">
                      <a:extLst>
                        <a:ext uri="{9D8B030D-6E8A-4147-A177-3AD203B41FA5}">
                          <a16:colId xmlns:a16="http://schemas.microsoft.com/office/drawing/2014/main" val="20002"/>
                        </a:ext>
                      </a:extLst>
                    </a:gridCol>
                    <a:gridCol w="2334931">
                      <a:extLst>
                        <a:ext uri="{9D8B030D-6E8A-4147-A177-3AD203B41FA5}">
                          <a16:colId xmlns:a16="http://schemas.microsoft.com/office/drawing/2014/main" val="20003"/>
                        </a:ext>
                      </a:extLst>
                    </a:gridCol>
                    <a:gridCol w="2334931">
                      <a:extLst>
                        <a:ext uri="{9D8B030D-6E8A-4147-A177-3AD203B41FA5}">
                          <a16:colId xmlns:a16="http://schemas.microsoft.com/office/drawing/2014/main" val="20004"/>
                        </a:ext>
                      </a:extLst>
                    </a:gridCol>
                  </a:tblGrid>
                  <a:tr h="392524">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 Phenotype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9628">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Observed number (O)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411">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Phenotype Ratio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6823">
                    <a:tc>
                      <a:txBody>
                        <a:bodyPr/>
                        <a:lstStyle/>
                        <a:p>
                          <a:pPr algn="l">
                            <a:spcAft>
                              <a:spcPts val="0"/>
                            </a:spcAft>
                          </a:pPr>
                          <a:r>
                            <a:rPr lang="en-GB" sz="2000" b="1" dirty="0">
                              <a:solidFill>
                                <a:srgbClr val="0000CC"/>
                              </a:solidFill>
                              <a:effectLst/>
                              <a:latin typeface="Arial" pitchFamily="34" charset="0"/>
                              <a:ea typeface="Times New Roman"/>
                              <a:cs typeface="Arial" pitchFamily="34" charset="0"/>
                            </a:rPr>
                            <a:t>Expected number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34.75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315</a:t>
                          </a:r>
                          <a:r>
                            <a:rPr lang="en-GB" sz="2000" baseline="0" dirty="0">
                              <a:solidFill>
                                <a:srgbClr val="0000CC"/>
                              </a:solidFill>
                              <a:effectLst/>
                              <a:latin typeface="Arial" pitchFamily="34" charset="0"/>
                              <a:ea typeface="Times New Roman"/>
                              <a:cs typeface="Arial" pitchFamily="34" charset="0"/>
                            </a:rPr>
                            <a:t> – 312.75 = 2.25</a:t>
                          </a:r>
                          <a:endParaRPr lang="en-GB" sz="200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108 – 104.25 = 3.75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101 – 104.25 = -3.25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32 – 34.75 = -2.75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r>
                            <a:rPr lang="en-GB" sz="2000" b="1" baseline="30000" dirty="0">
                              <a:solidFill>
                                <a:srgbClr val="0000CC"/>
                              </a:solidFill>
                              <a:effectLst/>
                              <a:latin typeface="Arial" pitchFamily="34" charset="0"/>
                              <a:ea typeface="Times New Roman"/>
                              <a:cs typeface="Arial" pitchFamily="34" charset="0"/>
                            </a:rPr>
                            <a:t>2</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5.0625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14.0625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7.5625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69880"/>
                      </a:ext>
                    </a:extLst>
                  </a:tr>
                  <a:tr h="376823">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b="1" i="1" baseline="0" smtClean="0">
                                        <a:solidFill>
                                          <a:srgbClr val="0000CC"/>
                                        </a:solidFill>
                                        <a:effectLst/>
                                        <a:latin typeface="Cambria Math" panose="02040503050406030204" pitchFamily="18" charset="0"/>
                                        <a:cs typeface="Arial" pitchFamily="34" charset="0"/>
                                      </a:rPr>
                                    </m:ctrlPr>
                                  </m:fPr>
                                  <m:num>
                                    <m:r>
                                      <a:rPr lang="en-GB" sz="2000" b="1" i="1" dirty="0" smtClean="0">
                                        <a:solidFill>
                                          <a:srgbClr val="0000CC"/>
                                        </a:solidFill>
                                        <a:effectLst/>
                                        <a:latin typeface="Cambria Math"/>
                                        <a:ea typeface="Times New Roman"/>
                                        <a:cs typeface="Arial" pitchFamily="34" charset="0"/>
                                      </a:rPr>
                                      <m:t>(</m:t>
                                    </m:r>
                                    <m:r>
                                      <a:rPr lang="en-GB" sz="2000" b="1" i="1" dirty="0" smtClean="0">
                                        <a:solidFill>
                                          <a:srgbClr val="0000CC"/>
                                        </a:solidFill>
                                        <a:effectLst/>
                                        <a:latin typeface="Cambria Math"/>
                                        <a:ea typeface="Times New Roman"/>
                                        <a:cs typeface="Arial" pitchFamily="34" charset="0"/>
                                      </a:rPr>
                                      <m:t>𝑶</m:t>
                                    </m:r>
                                    <m:r>
                                      <a:rPr lang="en-GB" sz="2000" b="1" i="1" dirty="0" smtClean="0">
                                        <a:solidFill>
                                          <a:srgbClr val="0000CC"/>
                                        </a:solidFill>
                                        <a:effectLst/>
                                        <a:latin typeface="Cambria Math"/>
                                        <a:ea typeface="Times New Roman"/>
                                        <a:cs typeface="Arial" pitchFamily="34" charset="0"/>
                                      </a:rPr>
                                      <m:t> – </m:t>
                                    </m:r>
                                    <m:r>
                                      <a:rPr lang="en-GB" sz="2000" b="1" i="1" dirty="0" smtClean="0">
                                        <a:solidFill>
                                          <a:srgbClr val="0000CC"/>
                                        </a:solidFill>
                                        <a:effectLst/>
                                        <a:latin typeface="Cambria Math"/>
                                        <a:ea typeface="Times New Roman"/>
                                        <a:cs typeface="Arial" pitchFamily="34" charset="0"/>
                                      </a:rPr>
                                      <m:t>𝑬</m:t>
                                    </m:r>
                                    <m:r>
                                      <a:rPr lang="en-GB" sz="2000" b="1" i="1" dirty="0" smtClean="0">
                                        <a:solidFill>
                                          <a:srgbClr val="0000CC"/>
                                        </a:solidFill>
                                        <a:effectLst/>
                                        <a:latin typeface="Cambria Math"/>
                                        <a:ea typeface="Times New Roman"/>
                                        <a:cs typeface="Arial" pitchFamily="34" charset="0"/>
                                      </a:rPr>
                                      <m:t>)</m:t>
                                    </m:r>
                                    <m:r>
                                      <a:rPr lang="en-GB" sz="2000" b="1" i="1" dirty="0" smtClean="0">
                                        <a:solidFill>
                                          <a:srgbClr val="0000CC"/>
                                        </a:solidFill>
                                        <a:effectLst/>
                                        <a:latin typeface="Cambria Math"/>
                                        <a:ea typeface="Times New Roman"/>
                                        <a:cs typeface="Arial" pitchFamily="34" charset="0"/>
                                      </a:rPr>
                                      <m:t>𝟐</m:t>
                                    </m:r>
                                    <m:r>
                                      <m:rPr>
                                        <m:nor/>
                                      </m:rPr>
                                      <a:rPr lang="en-GB" sz="2000" b="1" baseline="30000" dirty="0">
                                        <a:solidFill>
                                          <a:srgbClr val="0000CC"/>
                                        </a:solidFill>
                                        <a:effectLst/>
                                        <a:latin typeface="Arial" pitchFamily="34" charset="0"/>
                                        <a:ea typeface="Times New Roman"/>
                                        <a:cs typeface="Arial" pitchFamily="34" charset="0"/>
                                      </a:rPr>
                                      <m:t> </m:t>
                                    </m:r>
                                  </m:num>
                                  <m:den>
                                    <m:r>
                                      <a:rPr lang="en-GB" sz="2000" b="1" i="1" baseline="0" smtClean="0">
                                        <a:solidFill>
                                          <a:srgbClr val="0000CC"/>
                                        </a:solidFill>
                                        <a:effectLst/>
                                        <a:latin typeface="Cambria Math"/>
                                        <a:cs typeface="Arial" pitchFamily="34" charset="0"/>
                                      </a:rPr>
                                      <m:t>𝑬</m:t>
                                    </m:r>
                                  </m:den>
                                </m:f>
                              </m:oMath>
                            </m:oMathPara>
                          </a14:m>
                          <a:endParaRPr lang="en-GB" sz="2000" b="1" baseline="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m:rPr>
                                        <m:nor/>
                                      </m:rPr>
                                      <a:rPr lang="en-GB" sz="2000" dirty="0" smtClean="0">
                                        <a:solidFill>
                                          <a:srgbClr val="0000CC"/>
                                        </a:solidFill>
                                        <a:effectLst/>
                                        <a:latin typeface="Arial" pitchFamily="34" charset="0"/>
                                        <a:ea typeface="Times New Roman"/>
                                        <a:cs typeface="Arial" pitchFamily="34" charset="0"/>
                                      </a:rPr>
                                      <m:t>5.0625 </m:t>
                                    </m:r>
                                  </m:num>
                                  <m:den>
                                    <m:r>
                                      <a:rPr lang="en-GB" sz="2000" b="0" i="1" smtClean="0">
                                        <a:solidFill>
                                          <a:srgbClr val="0000CC"/>
                                        </a:solidFill>
                                        <a:effectLst/>
                                        <a:latin typeface="Cambria Math"/>
                                        <a:cs typeface="Arial" pitchFamily="34" charset="0"/>
                                      </a:rPr>
                                      <m:t>312.75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0.016</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14.0625</m:t>
                                    </m:r>
                                  </m:num>
                                  <m:den>
                                    <m:r>
                                      <a:rPr lang="en-GB" sz="2000" b="0" i="1" smtClean="0">
                                        <a:solidFill>
                                          <a:srgbClr val="0000CC"/>
                                        </a:solidFill>
                                        <a:effectLst/>
                                        <a:latin typeface="Cambria Math"/>
                                        <a:cs typeface="Arial" pitchFamily="34" charset="0"/>
                                      </a:rPr>
                                      <m:t>104.25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0.135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10.5625</m:t>
                                    </m:r>
                                  </m:num>
                                  <m:den>
                                    <m:r>
                                      <a:rPr lang="en-GB" sz="2000" b="0" i="1" smtClean="0">
                                        <a:solidFill>
                                          <a:srgbClr val="0000CC"/>
                                        </a:solidFill>
                                        <a:effectLst/>
                                        <a:latin typeface="Cambria Math"/>
                                        <a:cs typeface="Arial" pitchFamily="34" charset="0"/>
                                      </a:rPr>
                                      <m:t>104.25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0.101</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GB" sz="2000" i="1" smtClean="0">
                                        <a:solidFill>
                                          <a:srgbClr val="0000CC"/>
                                        </a:solidFill>
                                        <a:effectLst/>
                                        <a:latin typeface="Cambria Math" panose="02040503050406030204" pitchFamily="18" charset="0"/>
                                        <a:cs typeface="Arial" pitchFamily="34" charset="0"/>
                                      </a:rPr>
                                    </m:ctrlPr>
                                  </m:fPr>
                                  <m:num>
                                    <m:r>
                                      <a:rPr lang="en-GB" sz="2000" b="0" i="1" smtClean="0">
                                        <a:solidFill>
                                          <a:srgbClr val="0000CC"/>
                                        </a:solidFill>
                                        <a:effectLst/>
                                        <a:latin typeface="Cambria Math"/>
                                        <a:cs typeface="Arial" pitchFamily="34" charset="0"/>
                                      </a:rPr>
                                      <m:t>7.5625</m:t>
                                    </m:r>
                                  </m:num>
                                  <m:den>
                                    <m:r>
                                      <a:rPr lang="en-GB" sz="2000" b="0" i="1" smtClean="0">
                                        <a:solidFill>
                                          <a:srgbClr val="0000CC"/>
                                        </a:solidFill>
                                        <a:effectLst/>
                                        <a:latin typeface="Cambria Math"/>
                                        <a:cs typeface="Arial" pitchFamily="34" charset="0"/>
                                      </a:rPr>
                                      <m:t>34.75</m:t>
                                    </m:r>
                                  </m:den>
                                </m:f>
                              </m:oMath>
                            </m:oMathPara>
                          </a14:m>
                          <a:endParaRPr lang="en-GB" sz="2000" dirty="0">
                            <a:solidFill>
                              <a:srgbClr val="0000CC"/>
                            </a:solidFill>
                            <a:effectLst/>
                            <a:latin typeface="Arial" pitchFamily="34" charset="0"/>
                            <a:ea typeface="Times New Roman"/>
                            <a:cs typeface="Arial" pitchFamily="34" charset="0"/>
                          </a:endParaRPr>
                        </a:p>
                        <a:p>
                          <a:pPr algn="ctr">
                            <a:spcAft>
                              <a:spcPts val="0"/>
                            </a:spcAft>
                          </a:pPr>
                          <a:endParaRPr lang="en-GB" sz="2000" dirty="0">
                            <a:solidFill>
                              <a:srgbClr val="0000CC"/>
                            </a:solidFill>
                            <a:effectLst/>
                            <a:latin typeface="Arial" pitchFamily="34" charset="0"/>
                            <a:ea typeface="Times New Roman"/>
                            <a:cs typeface="Arial" pitchFamily="34" charset="0"/>
                          </a:endParaRPr>
                        </a:p>
                        <a:p>
                          <a:pPr algn="ctr">
                            <a:spcAft>
                              <a:spcPts val="0"/>
                            </a:spcAft>
                          </a:pPr>
                          <a:r>
                            <a:rPr lang="en-GB" sz="2000" dirty="0">
                              <a:solidFill>
                                <a:srgbClr val="0000CC"/>
                              </a:solidFill>
                              <a:effectLst/>
                              <a:latin typeface="Arial" pitchFamily="34" charset="0"/>
                              <a:ea typeface="Times New Roman"/>
                              <a:cs typeface="Arial" pitchFamily="34" charset="0"/>
                            </a:rPr>
                            <a:t>= 0.218</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111892"/>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4212294083"/>
                  </p:ext>
                </p:extLst>
              </p:nvPr>
            </p:nvGraphicFramePr>
            <p:xfrm>
              <a:off x="325015" y="142151"/>
              <a:ext cx="11672597" cy="4248104"/>
            </p:xfrm>
            <a:graphic>
              <a:graphicData uri="http://schemas.openxmlformats.org/drawingml/2006/table">
                <a:tbl>
                  <a:tblPr firstRow="1" firstCol="1" lastRow="1" lastCol="1" bandRow="1" bandCol="1"/>
                  <a:tblGrid>
                    <a:gridCol w="2333902">
                      <a:extLst>
                        <a:ext uri="{9D8B030D-6E8A-4147-A177-3AD203B41FA5}">
                          <a16:colId xmlns:a16="http://schemas.microsoft.com/office/drawing/2014/main" val="20000"/>
                        </a:ext>
                      </a:extLst>
                    </a:gridCol>
                    <a:gridCol w="2333902">
                      <a:extLst>
                        <a:ext uri="{9D8B030D-6E8A-4147-A177-3AD203B41FA5}">
                          <a16:colId xmlns:a16="http://schemas.microsoft.com/office/drawing/2014/main" val="20001"/>
                        </a:ext>
                      </a:extLst>
                    </a:gridCol>
                    <a:gridCol w="2334931">
                      <a:extLst>
                        <a:ext uri="{9D8B030D-6E8A-4147-A177-3AD203B41FA5}">
                          <a16:colId xmlns:a16="http://schemas.microsoft.com/office/drawing/2014/main" val="20002"/>
                        </a:ext>
                      </a:extLst>
                    </a:gridCol>
                    <a:gridCol w="2334931">
                      <a:extLst>
                        <a:ext uri="{9D8B030D-6E8A-4147-A177-3AD203B41FA5}">
                          <a16:colId xmlns:a16="http://schemas.microsoft.com/office/drawing/2014/main" val="20003"/>
                        </a:ext>
                      </a:extLst>
                    </a:gridCol>
                    <a:gridCol w="2334931">
                      <a:extLst>
                        <a:ext uri="{9D8B030D-6E8A-4147-A177-3AD203B41FA5}">
                          <a16:colId xmlns:a16="http://schemas.microsoft.com/office/drawing/2014/main" val="20004"/>
                        </a:ext>
                      </a:extLst>
                    </a:gridCol>
                  </a:tblGrid>
                  <a:tr h="392524">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 Phenotype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round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round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wrinkled and yellow</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wrinkled and green</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Observed number (O)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315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108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101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32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411">
                    <a:tc>
                      <a:txBody>
                        <a:bodyPr/>
                        <a:lstStyle/>
                        <a:p>
                          <a:pPr algn="l">
                            <a:spcAft>
                              <a:spcPts val="0"/>
                            </a:spcAft>
                          </a:pPr>
                          <a:r>
                            <a:rPr lang="en-GB" sz="2000" b="1" dirty="0">
                              <a:solidFill>
                                <a:srgbClr val="0000CC"/>
                              </a:solidFill>
                              <a:effectLst/>
                              <a:latin typeface="Arial" panose="020B0604020202020204" pitchFamily="34" charset="0"/>
                              <a:ea typeface="Times New Roman"/>
                              <a:cs typeface="Arial" panose="020B0604020202020204" pitchFamily="34" charset="0"/>
                            </a:rPr>
                            <a:t>Phenotype Ratio</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FF00"/>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dirty="0">
                              <a:solidFill>
                                <a:srgbClr val="FF00FF"/>
                              </a:solidFill>
                              <a:effectLst/>
                              <a:latin typeface="Calibri" panose="020F0502020204030204" pitchFamily="34" charset="0"/>
                              <a:ea typeface="Calibri" panose="020F0502020204030204" pitchFamily="34" charset="0"/>
                              <a:cs typeface="Calibri" panose="020F0502020204030204" pitchFamily="34" charset="0"/>
                            </a:rPr>
                            <a:t>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l">
                            <a:spcAft>
                              <a:spcPts val="0"/>
                            </a:spcAft>
                          </a:pPr>
                          <a:r>
                            <a:rPr lang="en-GB" sz="2000" b="1" dirty="0">
                              <a:solidFill>
                                <a:srgbClr val="0000CC"/>
                              </a:solidFill>
                              <a:effectLst/>
                              <a:latin typeface="Arial" pitchFamily="34" charset="0"/>
                              <a:ea typeface="Times New Roman"/>
                              <a:cs typeface="Arial" pitchFamily="34" charset="0"/>
                            </a:rPr>
                            <a:t>Expected number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104.25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34.75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315</a:t>
                          </a:r>
                          <a:r>
                            <a:rPr lang="en-GB" sz="2000" baseline="0" dirty="0">
                              <a:solidFill>
                                <a:srgbClr val="0000CC"/>
                              </a:solidFill>
                              <a:effectLst/>
                              <a:latin typeface="Arial" pitchFamily="34" charset="0"/>
                              <a:ea typeface="Times New Roman"/>
                              <a:cs typeface="Arial" pitchFamily="34" charset="0"/>
                            </a:rPr>
                            <a:t> – 312.75 = 2.25</a:t>
                          </a:r>
                          <a:endParaRPr lang="en-GB" sz="2000" dirty="0">
                            <a:solidFill>
                              <a:srgbClr val="0000CC"/>
                            </a:solidFill>
                            <a:effectLst/>
                            <a:latin typeface="Arial" pitchFamily="34" charset="0"/>
                            <a:ea typeface="Times New Roman"/>
                            <a:cs typeface="Arial" pitchFamily="34" charset="0"/>
                          </a:endParaRP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108 – 104.25 = 3.75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101 – 104.25 = -3.25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32 – 34.75 = -2.75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6823">
                    <a:tc>
                      <a:txBody>
                        <a:bodyPr/>
                        <a:lstStyle/>
                        <a:p>
                          <a:pPr algn="ctr">
                            <a:spcAft>
                              <a:spcPts val="0"/>
                            </a:spcAft>
                          </a:pPr>
                          <a:r>
                            <a:rPr lang="en-GB" sz="2000" b="1" dirty="0">
                              <a:solidFill>
                                <a:srgbClr val="0000CC"/>
                              </a:solidFill>
                              <a:effectLst/>
                              <a:latin typeface="Arial" pitchFamily="34" charset="0"/>
                              <a:ea typeface="Times New Roman"/>
                              <a:cs typeface="Arial" pitchFamily="34" charset="0"/>
                            </a:rPr>
                            <a:t>(O – E)</a:t>
                          </a:r>
                          <a:r>
                            <a:rPr lang="en-GB" sz="2000" b="1" baseline="30000" dirty="0">
                              <a:solidFill>
                                <a:srgbClr val="0000CC"/>
                              </a:solidFill>
                              <a:effectLst/>
                              <a:latin typeface="Arial" pitchFamily="34" charset="0"/>
                              <a:ea typeface="Times New Roman"/>
                              <a:cs typeface="Arial" pitchFamily="34" charset="0"/>
                            </a:rPr>
                            <a:t>2</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5.0625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14.0625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10.5625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CC"/>
                              </a:solidFill>
                              <a:effectLst/>
                              <a:latin typeface="Arial" pitchFamily="34" charset="0"/>
                              <a:ea typeface="Times New Roman"/>
                              <a:cs typeface="Arial" pitchFamily="34" charset="0"/>
                            </a:rPr>
                            <a:t>7.5625</a:t>
                          </a:r>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769880"/>
                      </a:ext>
                    </a:extLst>
                  </a:tr>
                  <a:tr h="1193546">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61" t="-262245" r="-4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00261" t="-262245" r="-3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261" t="-262245" r="-200783"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9479" t="-262245" r="-100260" b="-12755"/>
                          </a:stretch>
                        </a:blipFill>
                      </a:tcPr>
                    </a:tc>
                    <a:tc>
                      <a:txBody>
                        <a:bodyPr/>
                        <a:lstStyle/>
                        <a:p>
                          <a:endParaRPr lang="en-US"/>
                        </a:p>
                      </a:txBody>
                      <a:tcPr marL="78498" marR="78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00522" t="-262245" r="-522" b="-12755"/>
                          </a:stretch>
                        </a:blipFill>
                      </a:tcPr>
                    </a:tc>
                    <a:extLst>
                      <a:ext uri="{0D108BD9-81ED-4DB2-BD59-A6C34878D82A}">
                        <a16:rowId xmlns:a16="http://schemas.microsoft.com/office/drawing/2014/main" val="3895111892"/>
                      </a:ext>
                    </a:extLst>
                  </a:tr>
                </a:tbl>
              </a:graphicData>
            </a:graphic>
          </p:graphicFrame>
        </mc:Fallback>
      </mc:AlternateContent>
    </p:spTree>
    <p:extLst>
      <p:ext uri="{BB962C8B-B14F-4D97-AF65-F5344CB8AC3E}">
        <p14:creationId xmlns:p14="http://schemas.microsoft.com/office/powerpoint/2010/main" val="2997023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lgn="l">
              <a:buFont typeface="+mj-lt"/>
              <a:buAutoNum type="arabicPeriod" startAt="7"/>
            </a:pPr>
            <a:r>
              <a:rPr lang="en-GB" sz="2400" dirty="0"/>
              <a:t>Calculating chi-squared value</a:t>
            </a:r>
          </a:p>
        </p:txBody>
      </p:sp>
      <p:sp>
        <p:nvSpPr>
          <p:cNvPr id="3" name="Content Placeholder 2"/>
          <p:cNvSpPr>
            <a:spLocks noGrp="1"/>
          </p:cNvSpPr>
          <p:nvPr>
            <p:ph idx="1"/>
          </p:nvPr>
        </p:nvSpPr>
        <p:spPr>
          <a:xfrm>
            <a:off x="469640" y="1336599"/>
            <a:ext cx="6295053" cy="2697163"/>
          </a:xfrm>
        </p:spPr>
        <p:txBody>
          <a:bodyPr>
            <a:normAutofit/>
          </a:bodyPr>
          <a:lstStyle/>
          <a:p>
            <a:pPr marL="0" indent="0" fontAlgn="t">
              <a:buNone/>
            </a:pPr>
            <a:r>
              <a:rPr lang="en-US" sz="2400" dirty="0"/>
              <a:t>Need to add up all your values for (O – E)2/E</a:t>
            </a:r>
          </a:p>
          <a:p>
            <a:pPr marL="0" indent="0" fontAlgn="t">
              <a:buNone/>
            </a:pPr>
            <a:endParaRPr lang="en-US" sz="2400" dirty="0"/>
          </a:p>
          <a:p>
            <a:pPr marL="0" indent="0" fontAlgn="t">
              <a:buNone/>
            </a:pPr>
            <a:r>
              <a:rPr lang="en-GB" sz="2400" dirty="0"/>
              <a:t>0.016 + 0.135 + 0.101 + 0.218  =  0.47</a:t>
            </a:r>
          </a:p>
          <a:p>
            <a:pPr marL="0" indent="0">
              <a:buNone/>
            </a:pPr>
            <a:r>
              <a:rPr lang="en-GB" sz="2400" dirty="0">
                <a:sym typeface="Symbol"/>
              </a:rPr>
              <a:t></a:t>
            </a:r>
            <a:r>
              <a:rPr lang="en-GB" sz="2400" baseline="30000" dirty="0">
                <a:sym typeface="Symbol"/>
              </a:rPr>
              <a:t>2</a:t>
            </a:r>
            <a:r>
              <a:rPr lang="en-GB" sz="2400" dirty="0">
                <a:sym typeface="Symbol"/>
              </a:rPr>
              <a:t> = 0.47</a:t>
            </a:r>
            <a:endParaRPr lang="en-GB" sz="2400" dirty="0"/>
          </a:p>
        </p:txBody>
      </p:sp>
      <p:pic>
        <p:nvPicPr>
          <p:cNvPr id="4" name="Picture 6" descr="http://www.theseashore.org.uk/theseashore/Stats%20for%20twits/Chisquaredform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28" y="274638"/>
            <a:ext cx="4922531" cy="241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9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What does the calculated chi-squared value tell us?</a:t>
            </a:r>
          </a:p>
        </p:txBody>
      </p:sp>
      <p:sp>
        <p:nvSpPr>
          <p:cNvPr id="3" name="Content Placeholder 2"/>
          <p:cNvSpPr>
            <a:spLocks noGrp="1"/>
          </p:cNvSpPr>
          <p:nvPr>
            <p:ph idx="1"/>
          </p:nvPr>
        </p:nvSpPr>
        <p:spPr/>
        <p:txBody>
          <a:bodyPr/>
          <a:lstStyle/>
          <a:p>
            <a:r>
              <a:rPr lang="en-GB" sz="2400" dirty="0"/>
              <a:t>Do we have a significant deviation/difference between the observed and expected numbers of each phenotype?</a:t>
            </a:r>
          </a:p>
          <a:p>
            <a:pPr lvl="0"/>
            <a:r>
              <a:rPr lang="en-GB" sz="2400" dirty="0"/>
              <a:t>It is deemed that if the </a:t>
            </a:r>
            <a:r>
              <a:rPr lang="en-GB" sz="2400" b="1" dirty="0">
                <a:highlight>
                  <a:srgbClr val="FF00FF"/>
                </a:highlight>
              </a:rPr>
              <a:t>probability</a:t>
            </a:r>
            <a:r>
              <a:rPr lang="en-GB" sz="2400" dirty="0"/>
              <a:t> (P) is </a:t>
            </a:r>
            <a:r>
              <a:rPr lang="en-GB" sz="2400" b="1" dirty="0">
                <a:highlight>
                  <a:srgbClr val="FF00FF"/>
                </a:highlight>
              </a:rPr>
              <a:t>5% or lower </a:t>
            </a:r>
            <a:r>
              <a:rPr lang="en-GB" sz="2400" dirty="0"/>
              <a:t>(P&lt;5%),e.g. 2%/1%, the deviation is said to be </a:t>
            </a:r>
            <a:r>
              <a:rPr lang="en-GB" sz="2400" b="1" dirty="0">
                <a:highlight>
                  <a:srgbClr val="FF00FF"/>
                </a:highlight>
              </a:rPr>
              <a:t>significant</a:t>
            </a:r>
            <a:r>
              <a:rPr lang="en-GB" sz="2400" dirty="0"/>
              <a:t> i.e. the deviation is </a:t>
            </a:r>
            <a:r>
              <a:rPr lang="en-GB" sz="2400" b="1" dirty="0">
                <a:highlight>
                  <a:srgbClr val="FF00FF"/>
                </a:highlight>
              </a:rPr>
              <a:t>not due to chance </a:t>
            </a:r>
            <a:r>
              <a:rPr lang="en-GB" sz="2400" b="1" dirty="0"/>
              <a:t>alone</a:t>
            </a:r>
            <a:r>
              <a:rPr lang="en-GB" sz="2400" dirty="0"/>
              <a:t> and some </a:t>
            </a:r>
            <a:r>
              <a:rPr lang="en-GB" sz="2400" b="1" dirty="0">
                <a:highlight>
                  <a:srgbClr val="FF00FF"/>
                </a:highlight>
              </a:rPr>
              <a:t>other factor</a:t>
            </a:r>
            <a:r>
              <a:rPr lang="en-GB" sz="2400" dirty="0">
                <a:highlight>
                  <a:srgbClr val="FF00FF"/>
                </a:highlight>
              </a:rPr>
              <a:t> </a:t>
            </a:r>
            <a:r>
              <a:rPr lang="en-GB" sz="2400" dirty="0"/>
              <a:t>is influencing the results</a:t>
            </a:r>
          </a:p>
          <a:p>
            <a:endParaRPr lang="en-GB" dirty="0"/>
          </a:p>
        </p:txBody>
      </p:sp>
      <p:sp>
        <p:nvSpPr>
          <p:cNvPr id="4" name="Title 1">
            <a:extLst>
              <a:ext uri="{FF2B5EF4-FFF2-40B4-BE49-F238E27FC236}">
                <a16:creationId xmlns:a16="http://schemas.microsoft.com/office/drawing/2014/main" id="{A1E2F33D-DD4E-420F-9759-779A1292FF0D}"/>
              </a:ext>
            </a:extLst>
          </p:cNvPr>
          <p:cNvSpPr txBox="1">
            <a:spLocks/>
          </p:cNvSpPr>
          <p:nvPr/>
        </p:nvSpPr>
        <p:spPr>
          <a:xfrm>
            <a:off x="609600" y="3429000"/>
            <a:ext cx="10972800" cy="769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endParaRPr lang="en-GB" sz="4000" dirty="0"/>
          </a:p>
        </p:txBody>
      </p:sp>
    </p:spTree>
    <p:extLst>
      <p:ext uri="{BB962C8B-B14F-4D97-AF65-F5344CB8AC3E}">
        <p14:creationId xmlns:p14="http://schemas.microsoft.com/office/powerpoint/2010/main" val="240087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82" y="1043709"/>
            <a:ext cx="11405118" cy="3016710"/>
          </a:xfrm>
        </p:spPr>
        <p:txBody>
          <a:bodyPr>
            <a:normAutofit/>
          </a:bodyPr>
          <a:lstStyle/>
          <a:p>
            <a:r>
              <a:rPr lang="en-GB" sz="2400" dirty="0"/>
              <a:t>You must know the degrees of freedom.  (The number of different phenotypes in this case).</a:t>
            </a:r>
          </a:p>
          <a:p>
            <a:r>
              <a:rPr lang="en-GB" sz="2400" dirty="0"/>
              <a:t>We have 4 phenotypes, so we must find n-1 for degrees of freedom so 4 -1 = 3</a:t>
            </a:r>
          </a:p>
          <a:p>
            <a:r>
              <a:rPr lang="en-GB" sz="2400" dirty="0"/>
              <a:t>Now we must use the third row of the probability table and find our chi-squared value.</a:t>
            </a:r>
          </a:p>
          <a:p>
            <a:r>
              <a:rPr lang="en-GB" sz="2400" dirty="0"/>
              <a:t>Then look to see what is the probability that the deviation IS due to chance.</a:t>
            </a:r>
          </a:p>
        </p:txBody>
      </p:sp>
      <p:sp>
        <p:nvSpPr>
          <p:cNvPr id="5" name="Title 4">
            <a:extLst>
              <a:ext uri="{FF2B5EF4-FFF2-40B4-BE49-F238E27FC236}">
                <a16:creationId xmlns:a16="http://schemas.microsoft.com/office/drawing/2014/main" id="{DAA58A7E-26F5-43E1-97E3-A601CD42686E}"/>
              </a:ext>
            </a:extLst>
          </p:cNvPr>
          <p:cNvSpPr>
            <a:spLocks noGrp="1"/>
          </p:cNvSpPr>
          <p:nvPr>
            <p:ph type="title"/>
          </p:nvPr>
        </p:nvSpPr>
        <p:spPr/>
        <p:txBody>
          <a:bodyPr>
            <a:normAutofit/>
          </a:bodyPr>
          <a:lstStyle/>
          <a:p>
            <a:r>
              <a:rPr lang="en-GB" dirty="0"/>
              <a:t>Using a probability table</a:t>
            </a:r>
          </a:p>
        </p:txBody>
      </p:sp>
    </p:spTree>
    <p:extLst>
      <p:ext uri="{BB962C8B-B14F-4D97-AF65-F5344CB8AC3E}">
        <p14:creationId xmlns:p14="http://schemas.microsoft.com/office/powerpoint/2010/main" val="4242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A58A7E-26F5-43E1-97E3-A601CD42686E}"/>
              </a:ext>
            </a:extLst>
          </p:cNvPr>
          <p:cNvSpPr>
            <a:spLocks noGrp="1"/>
          </p:cNvSpPr>
          <p:nvPr>
            <p:ph type="title"/>
          </p:nvPr>
        </p:nvSpPr>
        <p:spPr>
          <a:xfrm>
            <a:off x="7689272" y="274638"/>
            <a:ext cx="3893127" cy="1813935"/>
          </a:xfrm>
        </p:spPr>
        <p:txBody>
          <a:bodyPr>
            <a:normAutofit fontScale="90000"/>
          </a:bodyPr>
          <a:lstStyle/>
          <a:p>
            <a:r>
              <a:rPr lang="en-GB" dirty="0"/>
              <a:t>Using a probability table</a:t>
            </a:r>
          </a:p>
        </p:txBody>
      </p:sp>
      <p:sp>
        <p:nvSpPr>
          <p:cNvPr id="9" name="Rectangle 8">
            <a:extLst>
              <a:ext uri="{FF2B5EF4-FFF2-40B4-BE49-F238E27FC236}">
                <a16:creationId xmlns:a16="http://schemas.microsoft.com/office/drawing/2014/main" id="{B2BC8828-D197-4028-92FA-236DAF95DA83}"/>
              </a:ext>
            </a:extLst>
          </p:cNvPr>
          <p:cNvSpPr/>
          <p:nvPr/>
        </p:nvSpPr>
        <p:spPr>
          <a:xfrm>
            <a:off x="302382" y="2485122"/>
            <a:ext cx="11420979" cy="3477875"/>
          </a:xfrm>
          <a:prstGeom prst="rect">
            <a:avLst/>
          </a:prstGeom>
        </p:spPr>
        <p:txBody>
          <a:bodyPr wrap="square">
            <a:spAutoFit/>
          </a:bodyPr>
          <a:lstStyle/>
          <a:p>
            <a:pPr lvl="0"/>
            <a:r>
              <a:rPr lang="en-GB" sz="2000" dirty="0">
                <a:solidFill>
                  <a:srgbClr val="0000CC"/>
                </a:solidFill>
              </a:rPr>
              <a:t>Look along the row for 3 degrees of freedom and find the calculated chi-squared value.</a:t>
            </a:r>
          </a:p>
          <a:p>
            <a:pPr lvl="1"/>
            <a:r>
              <a:rPr lang="en-GB" sz="2000" dirty="0">
                <a:solidFill>
                  <a:srgbClr val="0000CC"/>
                </a:solidFill>
              </a:rPr>
              <a:t>x</a:t>
            </a:r>
            <a:r>
              <a:rPr lang="en-GB" sz="2000" baseline="30000" dirty="0">
                <a:solidFill>
                  <a:srgbClr val="0000CC"/>
                </a:solidFill>
              </a:rPr>
              <a:t>2 </a:t>
            </a:r>
            <a:r>
              <a:rPr lang="en-GB" sz="2000" dirty="0">
                <a:solidFill>
                  <a:srgbClr val="0000CC"/>
                </a:solidFill>
              </a:rPr>
              <a:t>= 0.47 is between 0.352 and 0.584</a:t>
            </a:r>
          </a:p>
          <a:p>
            <a:pPr marL="0" lvl="1"/>
            <a:r>
              <a:rPr lang="en-GB" sz="2000" dirty="0">
                <a:solidFill>
                  <a:srgbClr val="0000CC"/>
                </a:solidFill>
              </a:rPr>
              <a:t>Look at critical value (from the table) to check whether the results are significant is at P≤0.05</a:t>
            </a:r>
          </a:p>
          <a:p>
            <a:pPr lvl="1"/>
            <a:r>
              <a:rPr lang="en-GB" sz="2000" dirty="0">
                <a:solidFill>
                  <a:srgbClr val="0000CC"/>
                </a:solidFill>
              </a:rPr>
              <a:t>Critical value at p=0.05 is 7.81</a:t>
            </a:r>
          </a:p>
          <a:p>
            <a:endParaRPr lang="en-GB" sz="2000" dirty="0">
              <a:solidFill>
                <a:srgbClr val="0000CC"/>
              </a:solidFill>
            </a:endParaRPr>
          </a:p>
          <a:p>
            <a:r>
              <a:rPr lang="en-GB" sz="2000" dirty="0">
                <a:solidFill>
                  <a:srgbClr val="0000CC"/>
                </a:solidFill>
              </a:rPr>
              <a:t>If the calculated chi-squared value is equal or larger than at P≤0.05 then the null hypothesis is rejected.</a:t>
            </a:r>
          </a:p>
          <a:p>
            <a:r>
              <a:rPr lang="en-GB" sz="2000" dirty="0">
                <a:solidFill>
                  <a:srgbClr val="0000CC"/>
                </a:solidFill>
              </a:rPr>
              <a:t>If the calculated chi-squared value is smaller then you accept the null hypothesis and the difference between the observed ad expected is due to chance and not significantly different</a:t>
            </a:r>
          </a:p>
          <a:p>
            <a:pPr marL="0" lvl="1"/>
            <a:endParaRPr lang="en-GB" sz="2000" dirty="0">
              <a:solidFill>
                <a:srgbClr val="0000CC"/>
              </a:solidFill>
            </a:endParaRPr>
          </a:p>
          <a:p>
            <a:pPr marL="0" lvl="1"/>
            <a:r>
              <a:rPr lang="en-GB" sz="2000" dirty="0">
                <a:solidFill>
                  <a:srgbClr val="0000CC"/>
                </a:solidFill>
              </a:rPr>
              <a:t>The chi-squared value = 0.47 which is smaller than the critical value = 7.81 so the null hypothesis is accepted.  Therefore, in this case the deviation from the 9:3:3:1 ratio is not significant and is due to chance alone</a:t>
            </a:r>
          </a:p>
        </p:txBody>
      </p:sp>
      <p:pic>
        <p:nvPicPr>
          <p:cNvPr id="10" name="Picture 9">
            <a:extLst>
              <a:ext uri="{FF2B5EF4-FFF2-40B4-BE49-F238E27FC236}">
                <a16:creationId xmlns:a16="http://schemas.microsoft.com/office/drawing/2014/main" id="{8F678171-8178-4E44-A387-205F73BC5993}"/>
              </a:ext>
            </a:extLst>
          </p:cNvPr>
          <p:cNvPicPr/>
          <p:nvPr/>
        </p:nvPicPr>
        <p:blipFill rotWithShape="1">
          <a:blip r:embed="rId2">
            <a:extLst>
              <a:ext uri="{28A0092B-C50C-407E-A947-70E740481C1C}">
                <a14:useLocalDpi xmlns:a14="http://schemas.microsoft.com/office/drawing/2010/main" val="0"/>
              </a:ext>
            </a:extLst>
          </a:blip>
          <a:srcRect b="32008"/>
          <a:stretch/>
        </p:blipFill>
        <p:spPr bwMode="auto">
          <a:xfrm>
            <a:off x="302382" y="183745"/>
            <a:ext cx="7092818" cy="2201396"/>
          </a:xfrm>
          <a:prstGeom prst="rect">
            <a:avLst/>
          </a:prstGeom>
          <a:noFill/>
          <a:ln>
            <a:noFill/>
          </a:ln>
        </p:spPr>
      </p:pic>
      <p:sp>
        <p:nvSpPr>
          <p:cNvPr id="7" name="6-Point Star 9">
            <a:extLst>
              <a:ext uri="{FF2B5EF4-FFF2-40B4-BE49-F238E27FC236}">
                <a16:creationId xmlns:a16="http://schemas.microsoft.com/office/drawing/2014/main" id="{59E272AF-404C-4478-AD8B-7CE1054BEA0F}"/>
              </a:ext>
            </a:extLst>
          </p:cNvPr>
          <p:cNvSpPr/>
          <p:nvPr/>
        </p:nvSpPr>
        <p:spPr>
          <a:xfrm>
            <a:off x="2462645" y="1620982"/>
            <a:ext cx="569245" cy="386158"/>
          </a:xfrm>
          <a:prstGeom prst="star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1">
            <a:extLst>
              <a:ext uri="{FF2B5EF4-FFF2-40B4-BE49-F238E27FC236}">
                <a16:creationId xmlns:a16="http://schemas.microsoft.com/office/drawing/2014/main" id="{C8F05B22-4B6D-4F67-AB58-81010E88DC93}"/>
              </a:ext>
            </a:extLst>
          </p:cNvPr>
          <p:cNvSpPr>
            <a:spLocks noChangeArrowheads="1"/>
          </p:cNvSpPr>
          <p:nvPr/>
        </p:nvSpPr>
        <p:spPr bwMode="auto">
          <a:xfrm>
            <a:off x="6095998" y="1699761"/>
            <a:ext cx="685800" cy="228600"/>
          </a:xfrm>
          <a:prstGeom prst="ellipse">
            <a:avLst/>
          </a:pr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278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should know these terms</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Homozygote</a:t>
            </a:r>
            <a:r>
              <a:rPr lang="en-US" dirty="0"/>
              <a:t> - Two alleles of a pair are the same e.g. TT or tt</a:t>
            </a:r>
          </a:p>
          <a:p>
            <a:r>
              <a:rPr lang="en-US" dirty="0">
                <a:solidFill>
                  <a:srgbClr val="FF0000"/>
                </a:solidFill>
              </a:rPr>
              <a:t>Heterozygote</a:t>
            </a:r>
            <a:r>
              <a:rPr lang="en-US" dirty="0"/>
              <a:t> – Two alleles of a pair are different e.g. Tt</a:t>
            </a:r>
          </a:p>
          <a:p>
            <a:r>
              <a:rPr lang="en-US" dirty="0">
                <a:solidFill>
                  <a:srgbClr val="FF0000"/>
                </a:solidFill>
              </a:rPr>
              <a:t>Monohybrid inheritance </a:t>
            </a:r>
            <a:r>
              <a:rPr lang="en-US" dirty="0"/>
              <a:t>– Involves the inheritance of a single characteristic (2 alleles involving a single gene)</a:t>
            </a:r>
          </a:p>
          <a:p>
            <a:r>
              <a:rPr lang="en-US" dirty="0">
                <a:solidFill>
                  <a:srgbClr val="FF0000"/>
                </a:solidFill>
              </a:rPr>
              <a:t>Dihybrid inheritance </a:t>
            </a:r>
            <a:r>
              <a:rPr lang="en-US" dirty="0"/>
              <a:t>– Involves the inheritance of two separate genes. </a:t>
            </a:r>
          </a:p>
          <a:p>
            <a:r>
              <a:rPr lang="en-US" dirty="0">
                <a:solidFill>
                  <a:srgbClr val="FF0000"/>
                </a:solidFill>
              </a:rPr>
              <a:t>Codominance</a:t>
            </a:r>
            <a:r>
              <a:rPr lang="en-US" dirty="0"/>
              <a:t> – Where the heterozygous individual has a phenotype intermediate between the two homozygous parents.</a:t>
            </a:r>
          </a:p>
          <a:p>
            <a:r>
              <a:rPr lang="en-US" dirty="0">
                <a:solidFill>
                  <a:srgbClr val="FF0000"/>
                </a:solidFill>
              </a:rPr>
              <a:t>Linkage</a:t>
            </a:r>
            <a:r>
              <a:rPr lang="en-US" dirty="0"/>
              <a:t> – Refers to two or more genes that are found on the same chromosome.  Linked genes are inherited together.</a:t>
            </a:r>
          </a:p>
          <a:p>
            <a:r>
              <a:rPr lang="en-US" dirty="0">
                <a:solidFill>
                  <a:srgbClr val="FF0000"/>
                </a:solidFill>
              </a:rPr>
              <a:t>Autosome</a:t>
            </a:r>
            <a:r>
              <a:rPr lang="en-US" dirty="0"/>
              <a:t> – A chromosome that is not a sex chromosome.</a:t>
            </a:r>
          </a:p>
          <a:p>
            <a:r>
              <a:rPr lang="en-US" dirty="0">
                <a:solidFill>
                  <a:srgbClr val="FF0000"/>
                </a:solidFill>
              </a:rPr>
              <a:t>Sex linkage </a:t>
            </a:r>
            <a:r>
              <a:rPr lang="en-US" dirty="0"/>
              <a:t>– A characteristic is sex linked if the gene that controls it is on one of the sex chromosomes </a:t>
            </a:r>
          </a:p>
          <a:p>
            <a:r>
              <a:rPr lang="en-US" dirty="0">
                <a:solidFill>
                  <a:srgbClr val="FF0000"/>
                </a:solidFill>
              </a:rPr>
              <a:t>F1</a:t>
            </a:r>
            <a:r>
              <a:rPr lang="en-US" dirty="0"/>
              <a:t> – The first generation of offspring from parents that are homozygous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22202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Autosomal linked genes</a:t>
            </a:r>
          </a:p>
        </p:txBody>
      </p:sp>
      <p:sp>
        <p:nvSpPr>
          <p:cNvPr id="3" name="Content Placeholder 2"/>
          <p:cNvSpPr>
            <a:spLocks noGrp="1"/>
          </p:cNvSpPr>
          <p:nvPr>
            <p:ph idx="1"/>
          </p:nvPr>
        </p:nvSpPr>
        <p:spPr/>
        <p:txBody>
          <a:bodyPr/>
          <a:lstStyle/>
          <a:p>
            <a:r>
              <a:rPr lang="en-GB" sz="2400" dirty="0"/>
              <a:t>Linkage occurs when </a:t>
            </a:r>
            <a:r>
              <a:rPr lang="en-GB" sz="2400" b="1" dirty="0"/>
              <a:t>2 different genes</a:t>
            </a:r>
            <a:r>
              <a:rPr lang="en-GB" sz="2400" dirty="0"/>
              <a:t> occur on the </a:t>
            </a:r>
            <a:r>
              <a:rPr lang="en-GB" sz="2400" b="1" dirty="0"/>
              <a:t>same chromosome</a:t>
            </a:r>
            <a:r>
              <a:rPr lang="en-GB" sz="2400" dirty="0"/>
              <a:t>.  </a:t>
            </a:r>
          </a:p>
          <a:p>
            <a:r>
              <a:rPr lang="en-GB" sz="2400" dirty="0"/>
              <a:t>Therefore, genes on the same chromosome will tend to be </a:t>
            </a:r>
            <a:r>
              <a:rPr lang="en-GB" sz="2400" b="1" dirty="0"/>
              <a:t>inherited together</a:t>
            </a:r>
            <a:r>
              <a:rPr lang="en-GB" sz="2400" dirty="0"/>
              <a:t> because they move together during meiosis and appear in the same gamete.</a:t>
            </a:r>
          </a:p>
          <a:p>
            <a:endParaRPr lang="en-GB" dirty="0"/>
          </a:p>
        </p:txBody>
      </p:sp>
      <p:pic>
        <p:nvPicPr>
          <p:cNvPr id="22530" name="Picture 2" descr="http://geneticssuite.net/files/Crossing%20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801" y="2589521"/>
            <a:ext cx="4501158" cy="3227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0A7E71-2E16-440D-A7E9-9EFFA9454164}"/>
              </a:ext>
            </a:extLst>
          </p:cNvPr>
          <p:cNvSpPr/>
          <p:nvPr/>
        </p:nvSpPr>
        <p:spPr>
          <a:xfrm>
            <a:off x="491837" y="3663445"/>
            <a:ext cx="6096000" cy="2252411"/>
          </a:xfrm>
          <a:prstGeom prst="rect">
            <a:avLst/>
          </a:prstGeom>
          <a:solidFill>
            <a:schemeClr val="accent4">
              <a:lumMod val="40000"/>
              <a:lumOff val="60000"/>
            </a:schemeClr>
          </a:solidFill>
        </p:spPr>
        <p:txBody>
          <a:bodyPr>
            <a:spAutoFit/>
          </a:bodyPr>
          <a:lstStyle/>
          <a:p>
            <a:r>
              <a:rPr lang="en-GB" sz="2000" b="1"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Task: </a:t>
            </a:r>
            <a:endParaRPr lang="en-GB" sz="2800" b="1"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457200" lvl="0" indent="-457200">
              <a:buFont typeface="+mj-lt"/>
              <a:buAutoNum type="arabicPeriod"/>
            </a:pPr>
            <a:r>
              <a:rPr lang="en-GB" sz="2000" b="1" dirty="0">
                <a:solidFill>
                  <a:srgbClr val="0000CC"/>
                </a:solidFill>
                <a:latin typeface="Calibri" panose="020F0502020204030204" pitchFamily="34" charset="0"/>
                <a:ea typeface="Times New Roman" panose="02020603050405020304" pitchFamily="18" charset="0"/>
                <a:cs typeface="Times New Roman" panose="02020603050405020304" pitchFamily="18" charset="0"/>
              </a:rPr>
              <a:t>Watch the video and ensure you follow your notes in your student booklet</a:t>
            </a:r>
            <a:endParaRPr lang="en-GB" sz="2800" b="1" dirty="0">
              <a:solidFill>
                <a:srgbClr val="0000CC"/>
              </a:solidFill>
              <a:latin typeface="Comic Sans MS" panose="030F0702030302020204" pitchFamily="66" charset="0"/>
              <a:ea typeface="Times New Roman" panose="02020603050405020304" pitchFamily="18" charset="0"/>
              <a:cs typeface="Times New Roman" panose="02020603050405020304" pitchFamily="18" charset="0"/>
            </a:endParaRPr>
          </a:p>
          <a:p>
            <a:pPr marL="457200">
              <a:lnSpc>
                <a:spcPct val="107000"/>
              </a:lnSpc>
              <a:spcAft>
                <a:spcPts val="0"/>
              </a:spcAft>
            </a:pPr>
            <a:r>
              <a:rPr lang="en-GB" u="sng" dirty="0">
                <a:solidFill>
                  <a:srgbClr val="0000CC"/>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https://estream.godalming.ac.uk:444/View.aspx?id=17208~5f~xexIbGDiGL</a:t>
            </a:r>
            <a:endParaRPr lang="en-GB"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startAt="2"/>
            </a:pPr>
            <a:r>
              <a:rPr lang="en-GB" sz="2000" b="1" dirty="0">
                <a:solidFill>
                  <a:srgbClr val="0000CC"/>
                </a:solidFill>
                <a:latin typeface="Calibri" panose="020F0502020204030204" pitchFamily="34" charset="0"/>
                <a:ea typeface="Calibri" panose="020F0502020204030204" pitchFamily="34" charset="0"/>
                <a:cs typeface="Calibri" panose="020F0502020204030204" pitchFamily="34" charset="0"/>
              </a:rPr>
              <a:t>Pause the video and answer the question 1a and b in the booklet.</a:t>
            </a:r>
            <a:endParaRPr lang="en-GB" sz="16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06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Autosomal Linkage</a:t>
            </a:r>
          </a:p>
        </p:txBody>
      </p:sp>
      <p:sp>
        <p:nvSpPr>
          <p:cNvPr id="3" name="Content Placeholder 2">
            <a:extLst>
              <a:ext uri="{FF2B5EF4-FFF2-40B4-BE49-F238E27FC236}">
                <a16:creationId xmlns:a16="http://schemas.microsoft.com/office/drawing/2014/main" id="{38813E2D-0B6A-4D9A-A549-202600FB81C2}"/>
              </a:ext>
            </a:extLst>
          </p:cNvPr>
          <p:cNvSpPr>
            <a:spLocks noGrp="1"/>
          </p:cNvSpPr>
          <p:nvPr>
            <p:ph idx="1"/>
          </p:nvPr>
        </p:nvSpPr>
        <p:spPr>
          <a:xfrm>
            <a:off x="609600" y="1200727"/>
            <a:ext cx="4548554" cy="1436965"/>
          </a:xfrm>
        </p:spPr>
        <p:txBody>
          <a:bodyPr>
            <a:normAutofit/>
          </a:bodyPr>
          <a:lstStyle/>
          <a:p>
            <a:pPr marL="0" indent="0">
              <a:buNone/>
            </a:pPr>
            <a:r>
              <a:rPr lang="en-GB" sz="2400" dirty="0"/>
              <a:t>This shows an example of 2 genes on the same chromosome in tomato plants</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573" y="202079"/>
            <a:ext cx="5205350" cy="6381283"/>
          </a:xfrm>
          <a:prstGeom prst="rect">
            <a:avLst/>
          </a:prstGeom>
          <a:noFill/>
          <a:effectLst>
            <a:outerShdw blurRad="50800" dist="50800" dir="5400000" algn="ctr" rotWithShape="0">
              <a:schemeClr val="bg1"/>
            </a:outerShdw>
          </a:effectLst>
        </p:spPr>
      </p:pic>
    </p:spTree>
    <p:extLst>
      <p:ext uri="{BB962C8B-B14F-4D97-AF65-F5344CB8AC3E}">
        <p14:creationId xmlns:p14="http://schemas.microsoft.com/office/powerpoint/2010/main" val="395565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54" y="342034"/>
            <a:ext cx="61722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138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F35D-B6D8-474B-AE2A-4CA3C897956F}"/>
              </a:ext>
            </a:extLst>
          </p:cNvPr>
          <p:cNvSpPr>
            <a:spLocks noGrp="1"/>
          </p:cNvSpPr>
          <p:nvPr>
            <p:ph type="title"/>
          </p:nvPr>
        </p:nvSpPr>
        <p:spPr/>
        <p:txBody>
          <a:bodyPr/>
          <a:lstStyle/>
          <a:p>
            <a:r>
              <a:rPr lang="en-GB" dirty="0"/>
              <a:t>Unusual recombinants</a:t>
            </a:r>
          </a:p>
        </p:txBody>
      </p:sp>
      <p:sp>
        <p:nvSpPr>
          <p:cNvPr id="3" name="Content Placeholder 2">
            <a:extLst>
              <a:ext uri="{FF2B5EF4-FFF2-40B4-BE49-F238E27FC236}">
                <a16:creationId xmlns:a16="http://schemas.microsoft.com/office/drawing/2014/main" id="{82FBD39D-8A76-4881-BFC4-AC30A0CB3265}"/>
              </a:ext>
            </a:extLst>
          </p:cNvPr>
          <p:cNvSpPr>
            <a:spLocks noGrp="1"/>
          </p:cNvSpPr>
          <p:nvPr>
            <p:ph idx="1"/>
          </p:nvPr>
        </p:nvSpPr>
        <p:spPr>
          <a:xfrm>
            <a:off x="609599" y="1063075"/>
            <a:ext cx="10972800" cy="857235"/>
          </a:xfrm>
        </p:spPr>
        <p:txBody>
          <a:bodyPr/>
          <a:lstStyle/>
          <a:p>
            <a:r>
              <a:rPr lang="en-GB" sz="2400" dirty="0"/>
              <a:t>Sometimes unexpected phenotypes are produced from autosomal linked genes when they are crossed.</a:t>
            </a:r>
          </a:p>
          <a:p>
            <a:endParaRPr lang="en-GB" dirty="0"/>
          </a:p>
        </p:txBody>
      </p:sp>
      <p:sp>
        <p:nvSpPr>
          <p:cNvPr id="18" name="Rectangle 17">
            <a:extLst>
              <a:ext uri="{FF2B5EF4-FFF2-40B4-BE49-F238E27FC236}">
                <a16:creationId xmlns:a16="http://schemas.microsoft.com/office/drawing/2014/main" id="{2BF2C2D3-921A-4F44-A9EC-6C24D5FFB831}"/>
              </a:ext>
            </a:extLst>
          </p:cNvPr>
          <p:cNvSpPr/>
          <p:nvPr/>
        </p:nvSpPr>
        <p:spPr>
          <a:xfrm>
            <a:off x="512818" y="4452045"/>
            <a:ext cx="11069581" cy="1249125"/>
          </a:xfrm>
          <a:prstGeom prst="rect">
            <a:avLst/>
          </a:prstGeom>
        </p:spPr>
        <p:txBody>
          <a:bodyPr wrap="square">
            <a:spAutoFit/>
          </a:bodyPr>
          <a:lstStyle/>
          <a:p>
            <a:pPr>
              <a:lnSpc>
                <a:spcPct val="107000"/>
              </a:lnSpc>
              <a:spcAft>
                <a:spcPts val="800"/>
              </a:spcAft>
            </a:pPr>
            <a:r>
              <a:rPr lang="en-GB" sz="2400" dirty="0">
                <a:solidFill>
                  <a:srgbClr val="0000CC"/>
                </a:solidFill>
                <a:latin typeface="Arial" panose="020B0604020202020204" pitchFamily="34" charset="0"/>
                <a:ea typeface="Calibri" panose="020F0502020204030204" pitchFamily="34" charset="0"/>
                <a:cs typeface="Arial" panose="020B0604020202020204" pitchFamily="34" charset="0"/>
              </a:rPr>
              <a:t>Recombination of DNA occurs when alleles are exchanged as part of </a:t>
            </a:r>
            <a:r>
              <a:rPr lang="en-GB" sz="2400" b="1" dirty="0">
                <a:solidFill>
                  <a:srgbClr val="0000CC"/>
                </a:solidFill>
                <a:latin typeface="Arial" panose="020B0604020202020204" pitchFamily="34" charset="0"/>
                <a:ea typeface="Calibri" panose="020F0502020204030204" pitchFamily="34" charset="0"/>
                <a:cs typeface="Arial" panose="020B0604020202020204" pitchFamily="34" charset="0"/>
              </a:rPr>
              <a:t>crossing over</a:t>
            </a:r>
            <a:r>
              <a:rPr lang="en-GB" sz="2400" dirty="0">
                <a:solidFill>
                  <a:srgbClr val="0000CC"/>
                </a:solidFill>
                <a:latin typeface="Arial" panose="020B0604020202020204" pitchFamily="34" charset="0"/>
                <a:ea typeface="Calibri" panose="020F0502020204030204" pitchFamily="34" charset="0"/>
                <a:cs typeface="Arial" panose="020B0604020202020204" pitchFamily="34" charset="0"/>
              </a:rPr>
              <a:t> in meiosis. Crossing over can put new alleles together in combination on the same chromosome, causing them to go into the same gamete.</a:t>
            </a:r>
            <a:endParaRPr lang="en-GB" sz="2000"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E599553-E3D7-4C6D-9351-0E8B66A9A5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79077" y="2145323"/>
            <a:ext cx="6318738" cy="2180492"/>
          </a:xfrm>
          <a:prstGeom prst="rect">
            <a:avLst/>
          </a:prstGeom>
          <a:solidFill>
            <a:schemeClr val="bg1"/>
          </a:solidFill>
          <a:ln>
            <a:noFill/>
          </a:ln>
          <a:effectLst>
            <a:outerShdw blurRad="50800" dist="50800" dir="5400000" algn="ctr" rotWithShape="0">
              <a:schemeClr val="bg1"/>
            </a:outerShdw>
          </a:effectLst>
        </p:spPr>
      </p:pic>
    </p:spTree>
    <p:extLst>
      <p:ext uri="{BB962C8B-B14F-4D97-AF65-F5344CB8AC3E}">
        <p14:creationId xmlns:p14="http://schemas.microsoft.com/office/powerpoint/2010/main" val="1454698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573" y="2471251"/>
            <a:ext cx="6361130" cy="4270200"/>
          </a:xfrm>
        </p:spPr>
        <p:txBody>
          <a:bodyPr>
            <a:normAutofit/>
          </a:bodyPr>
          <a:lstStyle/>
          <a:p>
            <a:r>
              <a:rPr lang="en-GB" sz="2000" dirty="0"/>
              <a:t>Crossing over can explain the unexpected results.</a:t>
            </a:r>
          </a:p>
          <a:p>
            <a:endParaRPr lang="en-GB" sz="2000" dirty="0"/>
          </a:p>
          <a:p>
            <a:r>
              <a:rPr lang="en-GB" sz="2000" dirty="0"/>
              <a:t>Crossing over does not always occur.</a:t>
            </a:r>
          </a:p>
          <a:p>
            <a:endParaRPr lang="en-GB" sz="2000" dirty="0"/>
          </a:p>
          <a:p>
            <a:r>
              <a:rPr lang="en-GB" sz="2000" dirty="0"/>
              <a:t>So the proportion of gametes with recombinants is not as high as those without and this explains why the yellow flowers and red fruit and white flowers and yellow fruit occur in greater numbers.</a:t>
            </a:r>
          </a:p>
          <a:p>
            <a:endParaRPr lang="en-GB" sz="2000" dirty="0"/>
          </a:p>
          <a:p>
            <a:r>
              <a:rPr lang="en-US" sz="2000" dirty="0"/>
              <a:t>The further apart the 2 genes on a chromosome are, there more chance there is of crossing over taking place and the genes being separated.</a:t>
            </a:r>
            <a:endParaRPr lang="en-GB" sz="2000" dirty="0"/>
          </a:p>
        </p:txBody>
      </p:sp>
      <p:grpSp>
        <p:nvGrpSpPr>
          <p:cNvPr id="4" name="Group 3">
            <a:extLst>
              <a:ext uri="{FF2B5EF4-FFF2-40B4-BE49-F238E27FC236}">
                <a16:creationId xmlns:a16="http://schemas.microsoft.com/office/drawing/2014/main" id="{AE25506D-8399-40BD-A769-A59328BCCD28}"/>
              </a:ext>
            </a:extLst>
          </p:cNvPr>
          <p:cNvGrpSpPr/>
          <p:nvPr/>
        </p:nvGrpSpPr>
        <p:grpSpPr>
          <a:xfrm>
            <a:off x="313297" y="188640"/>
            <a:ext cx="11262175" cy="2076564"/>
            <a:chOff x="521116" y="2450124"/>
            <a:chExt cx="11412976" cy="2304507"/>
          </a:xfrm>
        </p:grpSpPr>
        <p:pic>
          <p:nvPicPr>
            <p:cNvPr id="5" name="Picture 4">
              <a:extLst>
                <a:ext uri="{FF2B5EF4-FFF2-40B4-BE49-F238E27FC236}">
                  <a16:creationId xmlns:a16="http://schemas.microsoft.com/office/drawing/2014/main" id="{FF3CAE17-F57F-468C-BD9B-824CB1A1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16" y="2450124"/>
              <a:ext cx="723248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D371E21-4370-4D59-930F-C4D641280D3B}"/>
                </a:ext>
              </a:extLst>
            </p:cNvPr>
            <p:cNvSpPr txBox="1"/>
            <p:nvPr/>
          </p:nvSpPr>
          <p:spPr>
            <a:xfrm>
              <a:off x="8510954" y="2562626"/>
              <a:ext cx="3423138" cy="785590"/>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These are the expected phenotypes</a:t>
              </a:r>
            </a:p>
          </p:txBody>
        </p:sp>
        <p:sp>
          <p:nvSpPr>
            <p:cNvPr id="7" name="TextBox 6">
              <a:extLst>
                <a:ext uri="{FF2B5EF4-FFF2-40B4-BE49-F238E27FC236}">
                  <a16:creationId xmlns:a16="http://schemas.microsoft.com/office/drawing/2014/main" id="{B1B30524-C35F-4DBD-A308-FF3CBDC63297}"/>
                </a:ext>
              </a:extLst>
            </p:cNvPr>
            <p:cNvSpPr txBox="1"/>
            <p:nvPr/>
          </p:nvSpPr>
          <p:spPr>
            <a:xfrm>
              <a:off x="8510954" y="3969041"/>
              <a:ext cx="3423138" cy="785590"/>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These are the unusual recombinants</a:t>
              </a:r>
            </a:p>
          </p:txBody>
        </p:sp>
        <p:cxnSp>
          <p:nvCxnSpPr>
            <p:cNvPr id="8" name="Straight Arrow Connector 7">
              <a:extLst>
                <a:ext uri="{FF2B5EF4-FFF2-40B4-BE49-F238E27FC236}">
                  <a16:creationId xmlns:a16="http://schemas.microsoft.com/office/drawing/2014/main" id="{C9E3DEF9-82B3-4F42-AA6C-C79292127D33}"/>
                </a:ext>
              </a:extLst>
            </p:cNvPr>
            <p:cNvCxnSpPr>
              <a:stCxn id="6" idx="1"/>
            </p:cNvCxnSpPr>
            <p:nvPr/>
          </p:nvCxnSpPr>
          <p:spPr>
            <a:xfrm flipH="1">
              <a:off x="5081156" y="2955421"/>
              <a:ext cx="3429797" cy="47357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B803FB-68F8-4BAB-9115-5FF742A6556B}"/>
                </a:ext>
              </a:extLst>
            </p:cNvPr>
            <p:cNvCxnSpPr>
              <a:cxnSpLocks/>
              <a:stCxn id="6" idx="1"/>
            </p:cNvCxnSpPr>
            <p:nvPr/>
          </p:nvCxnSpPr>
          <p:spPr>
            <a:xfrm flipH="1">
              <a:off x="5081156" y="2955421"/>
              <a:ext cx="3429797" cy="14524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488A1E-95DC-48E2-939A-06CF33D73EB0}"/>
                </a:ext>
              </a:extLst>
            </p:cNvPr>
            <p:cNvCxnSpPr>
              <a:cxnSpLocks/>
              <a:stCxn id="7" idx="1"/>
            </p:cNvCxnSpPr>
            <p:nvPr/>
          </p:nvCxnSpPr>
          <p:spPr>
            <a:xfrm flipH="1" flipV="1">
              <a:off x="5164282" y="3699521"/>
              <a:ext cx="3346672" cy="662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C1D2F70-7B4A-4491-9A13-3633E62A9CF1}"/>
                </a:ext>
              </a:extLst>
            </p:cNvPr>
            <p:cNvCxnSpPr>
              <a:cxnSpLocks/>
              <a:stCxn id="7" idx="1"/>
            </p:cNvCxnSpPr>
            <p:nvPr/>
          </p:nvCxnSpPr>
          <p:spPr>
            <a:xfrm flipH="1" flipV="1">
              <a:off x="5164282" y="4004419"/>
              <a:ext cx="3346672" cy="3574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7E0E7A7-63C2-4F94-AB0E-E2B840744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97" y="2353860"/>
            <a:ext cx="4963390" cy="43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93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Epistasis</a:t>
            </a:r>
          </a:p>
        </p:txBody>
      </p:sp>
      <p:sp>
        <p:nvSpPr>
          <p:cNvPr id="3" name="Content Placeholder 2"/>
          <p:cNvSpPr>
            <a:spLocks noGrp="1"/>
          </p:cNvSpPr>
          <p:nvPr>
            <p:ph idx="1"/>
          </p:nvPr>
        </p:nvSpPr>
        <p:spPr>
          <a:xfrm>
            <a:off x="609600" y="1043709"/>
            <a:ext cx="10972800" cy="4925437"/>
          </a:xfrm>
        </p:spPr>
        <p:txBody>
          <a:bodyPr>
            <a:normAutofit/>
          </a:bodyPr>
          <a:lstStyle/>
          <a:p>
            <a:r>
              <a:rPr lang="en-GB" sz="2400" dirty="0"/>
              <a:t>In epistasis the phenotypic expression of a gene at one locus alters that of a gene at a second locus.  It is another example where Mendelian expected ratios do not occur.</a:t>
            </a:r>
          </a:p>
          <a:p>
            <a:r>
              <a:rPr lang="en-GB" sz="2400" dirty="0"/>
              <a:t>Epistasis is the interaction of different gene loci so that the allele of one gene masks or suppresses the expressions of the alleles of other genes.  </a:t>
            </a:r>
          </a:p>
        </p:txBody>
      </p:sp>
      <p:pic>
        <p:nvPicPr>
          <p:cNvPr id="4" name="Picture 3"/>
          <p:cNvPicPr>
            <a:picLocks noChangeAspect="1"/>
          </p:cNvPicPr>
          <p:nvPr/>
        </p:nvPicPr>
        <p:blipFill>
          <a:blip r:embed="rId2"/>
          <a:stretch>
            <a:fillRect/>
          </a:stretch>
        </p:blipFill>
        <p:spPr>
          <a:xfrm>
            <a:off x="8488288" y="3116262"/>
            <a:ext cx="3429000" cy="3467100"/>
          </a:xfrm>
          <a:prstGeom prst="rect">
            <a:avLst/>
          </a:prstGeom>
        </p:spPr>
      </p:pic>
      <p:sp>
        <p:nvSpPr>
          <p:cNvPr id="5" name="Rectangle 4">
            <a:extLst>
              <a:ext uri="{FF2B5EF4-FFF2-40B4-BE49-F238E27FC236}">
                <a16:creationId xmlns:a16="http://schemas.microsoft.com/office/drawing/2014/main" id="{AFCB609F-C0D9-43C3-8C56-97C1090E39E1}"/>
              </a:ext>
            </a:extLst>
          </p:cNvPr>
          <p:cNvSpPr/>
          <p:nvPr/>
        </p:nvSpPr>
        <p:spPr>
          <a:xfrm>
            <a:off x="609600" y="3620915"/>
            <a:ext cx="7734300" cy="1600438"/>
          </a:xfrm>
          <a:prstGeom prst="rect">
            <a:avLst/>
          </a:prstGeom>
          <a:solidFill>
            <a:schemeClr val="accent4">
              <a:lumMod val="40000"/>
              <a:lumOff val="60000"/>
            </a:schemeClr>
          </a:solidFill>
        </p:spPr>
        <p:txBody>
          <a:bodyPr wrap="square">
            <a:spAutoFit/>
          </a:bodyPr>
          <a:lstStyle/>
          <a:p>
            <a:r>
              <a:rPr lang="en-GB" sz="2000" b="1" dirty="0">
                <a:latin typeface="Calibri" panose="020F0502020204030204" pitchFamily="34" charset="0"/>
                <a:ea typeface="Times New Roman" panose="02020603050405020304" pitchFamily="18" charset="0"/>
                <a:cs typeface="Times New Roman" panose="02020603050405020304" pitchFamily="18" charset="0"/>
              </a:rPr>
              <a:t>Task: </a:t>
            </a:r>
            <a:endParaRPr lang="en-GB" sz="2800" b="1" dirty="0">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000" b="1" dirty="0">
                <a:latin typeface="Calibri" panose="020F0502020204030204" pitchFamily="34" charset="0"/>
                <a:ea typeface="Times New Roman" panose="02020603050405020304" pitchFamily="18" charset="0"/>
                <a:cs typeface="Times New Roman" panose="02020603050405020304" pitchFamily="18" charset="0"/>
              </a:rPr>
              <a:t>Watch the video </a:t>
            </a:r>
            <a:r>
              <a:rPr lang="en-GB" dirty="0">
                <a:hlinkClick r:id="rId3"/>
              </a:rPr>
              <a:t>https://estream.godalming.ac.uk:444/View.aspx?id=17210~58~PtuQhod2y7</a:t>
            </a:r>
            <a:endParaRPr lang="en-GB" sz="2800" b="1" dirty="0">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000" b="1" dirty="0">
                <a:latin typeface="Calibri" panose="020F0502020204030204" pitchFamily="34" charset="0"/>
                <a:ea typeface="Times New Roman" panose="02020603050405020304" pitchFamily="18" charset="0"/>
                <a:cs typeface="Times New Roman" panose="02020603050405020304" pitchFamily="18" charset="0"/>
              </a:rPr>
              <a:t>Fill in the answers in your student booklet and ensure you understand the notes.</a:t>
            </a:r>
            <a:endParaRPr lang="en-GB" sz="28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453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800" y="164123"/>
            <a:ext cx="4550550" cy="1143000"/>
          </a:xfrm>
        </p:spPr>
        <p:txBody>
          <a:bodyPr>
            <a:normAutofit/>
          </a:bodyPr>
          <a:lstStyle/>
          <a:p>
            <a:r>
              <a:rPr lang="en-GB" dirty="0"/>
              <a:t>Epistasis in Mice</a:t>
            </a:r>
          </a:p>
        </p:txBody>
      </p:sp>
      <p:pic>
        <p:nvPicPr>
          <p:cNvPr id="9" name="Picture 8" descr="A picture containing food&#10;&#10;Description automatically generated">
            <a:extLst>
              <a:ext uri="{FF2B5EF4-FFF2-40B4-BE49-F238E27FC236}">
                <a16:creationId xmlns:a16="http://schemas.microsoft.com/office/drawing/2014/main" id="{4F5B70CB-46EA-40A6-BABF-A4B78141940B}"/>
              </a:ext>
            </a:extLst>
          </p:cNvPr>
          <p:cNvPicPr>
            <a:picLocks noChangeAspect="1"/>
          </p:cNvPicPr>
          <p:nvPr/>
        </p:nvPicPr>
        <p:blipFill rotWithShape="1">
          <a:blip r:embed="rId2">
            <a:extLst>
              <a:ext uri="{28A0092B-C50C-407E-A947-70E740481C1C}">
                <a14:useLocalDpi xmlns:a14="http://schemas.microsoft.com/office/drawing/2010/main" val="0"/>
              </a:ext>
            </a:extLst>
          </a:blip>
          <a:srcRect t="7294"/>
          <a:stretch/>
        </p:blipFill>
        <p:spPr>
          <a:xfrm>
            <a:off x="276556" y="164123"/>
            <a:ext cx="5819443" cy="6392994"/>
          </a:xfrm>
          <a:prstGeom prst="rect">
            <a:avLst/>
          </a:prstGeom>
        </p:spPr>
      </p:pic>
      <p:sp>
        <p:nvSpPr>
          <p:cNvPr id="11" name="Rectangle 10">
            <a:extLst>
              <a:ext uri="{FF2B5EF4-FFF2-40B4-BE49-F238E27FC236}">
                <a16:creationId xmlns:a16="http://schemas.microsoft.com/office/drawing/2014/main" id="{8EF7E101-6A8B-42C7-A9E8-389E18609795}"/>
              </a:ext>
            </a:extLst>
          </p:cNvPr>
          <p:cNvSpPr/>
          <p:nvPr/>
        </p:nvSpPr>
        <p:spPr>
          <a:xfrm>
            <a:off x="6240075" y="1307123"/>
            <a:ext cx="6096000" cy="4247317"/>
          </a:xfrm>
          <a:prstGeom prst="rect">
            <a:avLst/>
          </a:prstGeom>
        </p:spPr>
        <p:txBody>
          <a:bodyPr>
            <a:spAutoFit/>
          </a:bodyPr>
          <a:lstStyle/>
          <a:p>
            <a:r>
              <a:rPr lang="en-US" dirty="0">
                <a:solidFill>
                  <a:srgbClr val="0000CC"/>
                </a:solidFill>
                <a:latin typeface="Arial" panose="020B0604020202020204" pitchFamily="34" charset="0"/>
                <a:cs typeface="Arial" panose="020B0604020202020204" pitchFamily="34" charset="0"/>
              </a:rPr>
              <a:t>Wild-type coat color, agouti (AA) is dominant to solid-colored fur (aa). </a:t>
            </a:r>
          </a:p>
          <a:p>
            <a:r>
              <a:rPr lang="en-US" dirty="0">
                <a:solidFill>
                  <a:srgbClr val="0000CC"/>
                </a:solidFill>
                <a:latin typeface="Arial" panose="020B0604020202020204" pitchFamily="34" charset="0"/>
                <a:cs typeface="Arial" panose="020B0604020202020204" pitchFamily="34" charset="0"/>
              </a:rPr>
              <a:t>Another gene C, when present as the recessive homozygote (cc), negates any expression of pigment from the A gene and results in an albino mouse </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Genotypes AAcc, Aacc, and aacc all produce the same albino phenotype. </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A cross between heterozygotes for both genes (AaCc x AaCc) would generate offspring with a phenotypic ratio of 9 agouti:3 black:4 albino (different ratio to a normal dihybrid cross of 9:3:3:1)</a:t>
            </a:r>
          </a:p>
          <a:p>
            <a:endParaRPr lang="en-US" dirty="0">
              <a:solidFill>
                <a:srgbClr val="0000CC"/>
              </a:solidFill>
              <a:latin typeface="Arial" panose="020B0604020202020204" pitchFamily="34" charset="0"/>
              <a:cs typeface="Arial" panose="020B0604020202020204" pitchFamily="34" charset="0"/>
            </a:endParaRPr>
          </a:p>
          <a:p>
            <a:r>
              <a:rPr lang="en-US" dirty="0">
                <a:solidFill>
                  <a:srgbClr val="0000CC"/>
                </a:solidFill>
                <a:latin typeface="Arial" panose="020B0604020202020204" pitchFamily="34" charset="0"/>
                <a:cs typeface="Arial" panose="020B0604020202020204" pitchFamily="34" charset="0"/>
              </a:rPr>
              <a:t>In this case, the C gene is epistatic to the A gene</a:t>
            </a:r>
            <a:r>
              <a:rPr lang="en-US" dirty="0"/>
              <a:t>.</a:t>
            </a:r>
            <a:endParaRPr lang="en-GB" dirty="0"/>
          </a:p>
        </p:txBody>
      </p:sp>
    </p:spTree>
    <p:extLst>
      <p:ext uri="{BB962C8B-B14F-4D97-AF65-F5344CB8AC3E}">
        <p14:creationId xmlns:p14="http://schemas.microsoft.com/office/powerpoint/2010/main" val="4233935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5CA-860E-4034-AB78-A754F9BC17B3}"/>
              </a:ext>
            </a:extLst>
          </p:cNvPr>
          <p:cNvSpPr>
            <a:spLocks noGrp="1"/>
          </p:cNvSpPr>
          <p:nvPr>
            <p:ph type="title"/>
          </p:nvPr>
        </p:nvSpPr>
        <p:spPr>
          <a:xfrm>
            <a:off x="609600" y="194566"/>
            <a:ext cx="10972800" cy="769071"/>
          </a:xfrm>
        </p:spPr>
        <p:txBody>
          <a:bodyPr/>
          <a:lstStyle/>
          <a:p>
            <a:r>
              <a:rPr lang="en-GB" dirty="0"/>
              <a:t>Pedigree analysis</a:t>
            </a:r>
          </a:p>
        </p:txBody>
      </p:sp>
      <p:sp>
        <p:nvSpPr>
          <p:cNvPr id="5" name="Content Placeholder 4">
            <a:extLst>
              <a:ext uri="{FF2B5EF4-FFF2-40B4-BE49-F238E27FC236}">
                <a16:creationId xmlns:a16="http://schemas.microsoft.com/office/drawing/2014/main" id="{86F60E3E-BA2A-4524-B6A2-618A4F30D1D6}"/>
              </a:ext>
            </a:extLst>
          </p:cNvPr>
          <p:cNvSpPr>
            <a:spLocks noGrp="1"/>
          </p:cNvSpPr>
          <p:nvPr>
            <p:ph sz="half" idx="2"/>
          </p:nvPr>
        </p:nvSpPr>
        <p:spPr>
          <a:xfrm>
            <a:off x="609600" y="963638"/>
            <a:ext cx="10972800" cy="893298"/>
          </a:xfrm>
        </p:spPr>
        <p:txBody>
          <a:bodyPr/>
          <a:lstStyle/>
          <a:p>
            <a:r>
              <a:rPr lang="en-GB" sz="2400" dirty="0"/>
              <a:t>Pedigree analyses are used to trace the inheritance of traits through generations so is a form of family tree.</a:t>
            </a:r>
          </a:p>
          <a:p>
            <a:endParaRPr lang="en-GB" dirty="0"/>
          </a:p>
        </p:txBody>
      </p:sp>
      <p:pic>
        <p:nvPicPr>
          <p:cNvPr id="9" name="Picture 8">
            <a:extLst>
              <a:ext uri="{FF2B5EF4-FFF2-40B4-BE49-F238E27FC236}">
                <a16:creationId xmlns:a16="http://schemas.microsoft.com/office/drawing/2014/main" id="{F491A95F-2EB5-4AEC-8A2C-6C80CFA6CEBB}"/>
              </a:ext>
            </a:extLst>
          </p:cNvPr>
          <p:cNvPicPr>
            <a:picLocks noChangeAspect="1"/>
          </p:cNvPicPr>
          <p:nvPr/>
        </p:nvPicPr>
        <p:blipFill rotWithShape="1">
          <a:blip r:embed="rId2">
            <a:extLst>
              <a:ext uri="{28A0092B-C50C-407E-A947-70E740481C1C}">
                <a14:useLocalDpi xmlns:a14="http://schemas.microsoft.com/office/drawing/2010/main" val="0"/>
              </a:ext>
            </a:extLst>
          </a:blip>
          <a:srcRect r="21495"/>
          <a:stretch/>
        </p:blipFill>
        <p:spPr bwMode="auto">
          <a:xfrm>
            <a:off x="3350790" y="2478138"/>
            <a:ext cx="4649236" cy="2971808"/>
          </a:xfrm>
          <a:prstGeom prst="rect">
            <a:avLst/>
          </a:prstGeom>
          <a:noFill/>
          <a:ln>
            <a:noFill/>
          </a:ln>
          <a:extLst>
            <a:ext uri="{53640926-AAD7-44D8-BBD7-CCE9431645EC}">
              <a14:shadowObscured xmlns:a14="http://schemas.microsoft.com/office/drawing/2010/main"/>
            </a:ext>
          </a:extLst>
        </p:spPr>
      </p:pic>
      <p:sp>
        <p:nvSpPr>
          <p:cNvPr id="10" name="Text Box 4">
            <a:extLst>
              <a:ext uri="{FF2B5EF4-FFF2-40B4-BE49-F238E27FC236}">
                <a16:creationId xmlns:a16="http://schemas.microsoft.com/office/drawing/2014/main" id="{6AA35A4D-A59D-41EB-851F-98DC2783F844}"/>
              </a:ext>
            </a:extLst>
          </p:cNvPr>
          <p:cNvSpPr txBox="1"/>
          <p:nvPr/>
        </p:nvSpPr>
        <p:spPr>
          <a:xfrm>
            <a:off x="6019920" y="6063941"/>
            <a:ext cx="5778923" cy="59949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Shading represents individuals showing the trait</a:t>
            </a:r>
          </a:p>
        </p:txBody>
      </p:sp>
      <p:sp>
        <p:nvSpPr>
          <p:cNvPr id="11" name="Text Box 5">
            <a:extLst>
              <a:ext uri="{FF2B5EF4-FFF2-40B4-BE49-F238E27FC236}">
                <a16:creationId xmlns:a16="http://schemas.microsoft.com/office/drawing/2014/main" id="{0B752B13-BB0F-45F8-B69B-DA9B7ECC9C2B}"/>
              </a:ext>
            </a:extLst>
          </p:cNvPr>
          <p:cNvSpPr txBox="1"/>
          <p:nvPr/>
        </p:nvSpPr>
        <p:spPr>
          <a:xfrm>
            <a:off x="1026943" y="4824318"/>
            <a:ext cx="3812369" cy="8932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Line between individuals in a generation indicate parents</a:t>
            </a:r>
          </a:p>
        </p:txBody>
      </p:sp>
      <p:sp>
        <p:nvSpPr>
          <p:cNvPr id="12" name="Text Box 6">
            <a:extLst>
              <a:ext uri="{FF2B5EF4-FFF2-40B4-BE49-F238E27FC236}">
                <a16:creationId xmlns:a16="http://schemas.microsoft.com/office/drawing/2014/main" id="{E79E567A-45BA-4DDF-B77B-59C351768AED}"/>
              </a:ext>
            </a:extLst>
          </p:cNvPr>
          <p:cNvSpPr txBox="1"/>
          <p:nvPr/>
        </p:nvSpPr>
        <p:spPr>
          <a:xfrm>
            <a:off x="518484" y="1942229"/>
            <a:ext cx="2273993" cy="13983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Each row represents a generation</a:t>
            </a:r>
          </a:p>
        </p:txBody>
      </p:sp>
      <p:cxnSp>
        <p:nvCxnSpPr>
          <p:cNvPr id="13" name="Straight Arrow Connector 12">
            <a:extLst>
              <a:ext uri="{FF2B5EF4-FFF2-40B4-BE49-F238E27FC236}">
                <a16:creationId xmlns:a16="http://schemas.microsoft.com/office/drawing/2014/main" id="{66D944F6-6AD7-44BA-9786-39BC31F3584F}"/>
              </a:ext>
            </a:extLst>
          </p:cNvPr>
          <p:cNvCxnSpPr/>
          <p:nvPr/>
        </p:nvCxnSpPr>
        <p:spPr>
          <a:xfrm flipH="1" flipV="1">
            <a:off x="5516049" y="5470101"/>
            <a:ext cx="679813" cy="5805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8A4ACB-F49B-43DF-B9CE-3EDD8F53AAF0}"/>
              </a:ext>
            </a:extLst>
          </p:cNvPr>
          <p:cNvCxnSpPr/>
          <p:nvPr/>
        </p:nvCxnSpPr>
        <p:spPr>
          <a:xfrm>
            <a:off x="2885323" y="2314285"/>
            <a:ext cx="577626" cy="6058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9EB7DC-93F6-49AC-AFAE-B9E9AD0ADB29}"/>
              </a:ext>
            </a:extLst>
          </p:cNvPr>
          <p:cNvCxnSpPr/>
          <p:nvPr/>
        </p:nvCxnSpPr>
        <p:spPr>
          <a:xfrm>
            <a:off x="2892440" y="2314285"/>
            <a:ext cx="314252" cy="15523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BFEFA9-1C2B-461D-B50F-80ACC63F1458}"/>
              </a:ext>
            </a:extLst>
          </p:cNvPr>
          <p:cNvCxnSpPr/>
          <p:nvPr/>
        </p:nvCxnSpPr>
        <p:spPr>
          <a:xfrm flipV="1">
            <a:off x="4465449" y="4069397"/>
            <a:ext cx="1295919" cy="7694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35C4FF-C396-48F6-8D57-D01CE4AB585E}"/>
              </a:ext>
            </a:extLst>
          </p:cNvPr>
          <p:cNvCxnSpPr/>
          <p:nvPr/>
        </p:nvCxnSpPr>
        <p:spPr>
          <a:xfrm flipV="1">
            <a:off x="4508155" y="2941829"/>
            <a:ext cx="192828" cy="18990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7001FAFA-7D14-4EAF-9640-EA865615C4A2}"/>
              </a:ext>
            </a:extLst>
          </p:cNvPr>
          <p:cNvSpPr txBox="1"/>
          <p:nvPr/>
        </p:nvSpPr>
        <p:spPr>
          <a:xfrm>
            <a:off x="8624992" y="2828314"/>
            <a:ext cx="2665572" cy="68879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Squares represent males</a:t>
            </a:r>
          </a:p>
        </p:txBody>
      </p:sp>
      <p:sp>
        <p:nvSpPr>
          <p:cNvPr id="19" name="Text Box 15">
            <a:extLst>
              <a:ext uri="{FF2B5EF4-FFF2-40B4-BE49-F238E27FC236}">
                <a16:creationId xmlns:a16="http://schemas.microsoft.com/office/drawing/2014/main" id="{2BF2907E-70DC-423E-819A-7513838B2637}"/>
              </a:ext>
            </a:extLst>
          </p:cNvPr>
          <p:cNvSpPr txBox="1"/>
          <p:nvPr/>
        </p:nvSpPr>
        <p:spPr>
          <a:xfrm>
            <a:off x="8589405" y="4074941"/>
            <a:ext cx="2731135" cy="7493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Circles represent females</a:t>
            </a:r>
          </a:p>
        </p:txBody>
      </p:sp>
      <p:cxnSp>
        <p:nvCxnSpPr>
          <p:cNvPr id="20" name="Straight Arrow Connector 19">
            <a:extLst>
              <a:ext uri="{FF2B5EF4-FFF2-40B4-BE49-F238E27FC236}">
                <a16:creationId xmlns:a16="http://schemas.microsoft.com/office/drawing/2014/main" id="{56626637-B960-4406-B1B3-3C366E70F9E4}"/>
              </a:ext>
            </a:extLst>
          </p:cNvPr>
          <p:cNvCxnSpPr/>
          <p:nvPr/>
        </p:nvCxnSpPr>
        <p:spPr>
          <a:xfrm flipV="1">
            <a:off x="6180810" y="3789256"/>
            <a:ext cx="1288264" cy="22153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C5C924-86E5-4BD3-B339-2835898CAFF9}"/>
              </a:ext>
            </a:extLst>
          </p:cNvPr>
          <p:cNvCxnSpPr/>
          <p:nvPr/>
        </p:nvCxnSpPr>
        <p:spPr>
          <a:xfrm flipH="1" flipV="1">
            <a:off x="7900472" y="3747235"/>
            <a:ext cx="679813" cy="5805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8DE1DD-AF31-4AA7-95DB-1D6921AD4BF5}"/>
              </a:ext>
            </a:extLst>
          </p:cNvPr>
          <p:cNvCxnSpPr/>
          <p:nvPr/>
        </p:nvCxnSpPr>
        <p:spPr>
          <a:xfrm flipH="1" flipV="1">
            <a:off x="7991519" y="3066579"/>
            <a:ext cx="596357" cy="605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CFC8-6B75-4794-8290-5D5D7E272221}"/>
              </a:ext>
            </a:extLst>
          </p:cNvPr>
          <p:cNvSpPr>
            <a:spLocks noGrp="1"/>
          </p:cNvSpPr>
          <p:nvPr>
            <p:ph type="title"/>
          </p:nvPr>
        </p:nvSpPr>
        <p:spPr/>
        <p:txBody>
          <a:bodyPr/>
          <a:lstStyle/>
          <a:p>
            <a:r>
              <a:rPr lang="en-GB" dirty="0"/>
              <a:t>Pedigree analysis questions</a:t>
            </a:r>
          </a:p>
        </p:txBody>
      </p:sp>
      <p:sp>
        <p:nvSpPr>
          <p:cNvPr id="3" name="Content Placeholder 2">
            <a:extLst>
              <a:ext uri="{FF2B5EF4-FFF2-40B4-BE49-F238E27FC236}">
                <a16:creationId xmlns:a16="http://schemas.microsoft.com/office/drawing/2014/main" id="{226D3F60-FDF0-446F-A123-B7F794932090}"/>
              </a:ext>
            </a:extLst>
          </p:cNvPr>
          <p:cNvSpPr>
            <a:spLocks noGrp="1"/>
          </p:cNvSpPr>
          <p:nvPr>
            <p:ph idx="1"/>
          </p:nvPr>
        </p:nvSpPr>
        <p:spPr/>
        <p:txBody>
          <a:bodyPr>
            <a:normAutofit/>
          </a:bodyPr>
          <a:lstStyle/>
          <a:p>
            <a:r>
              <a:rPr lang="en-GB" sz="2800" dirty="0"/>
              <a:t>Questions involving pedigree analysis often want you to identify the genotypes of individuals and give evidence that the traits are recessive or dominant.  Or give evidence that the trait is sex-linked or not.</a:t>
            </a:r>
          </a:p>
          <a:p>
            <a:endParaRPr lang="en-GB" sz="2400" dirty="0"/>
          </a:p>
          <a:p>
            <a:r>
              <a:rPr lang="en-GB" sz="2800" dirty="0"/>
              <a:t>When answering questions always:</a:t>
            </a:r>
            <a:endParaRPr lang="en-GB" sz="2400" dirty="0"/>
          </a:p>
          <a:p>
            <a:pPr lvl="1"/>
            <a:r>
              <a:rPr lang="en-GB" sz="2400" dirty="0"/>
              <a:t>Write the genotypes of individuals using the information you have been given.</a:t>
            </a:r>
            <a:endParaRPr lang="en-GB" sz="2000" dirty="0"/>
          </a:p>
          <a:p>
            <a:pPr lvl="1"/>
            <a:r>
              <a:rPr lang="en-GB" sz="2400" dirty="0"/>
              <a:t>Remember that each individual acquired one allele from each parent</a:t>
            </a:r>
            <a:endParaRPr lang="en-GB" sz="2000" dirty="0"/>
          </a:p>
          <a:p>
            <a:pPr lvl="1"/>
            <a:r>
              <a:rPr lang="en-GB" sz="2400" dirty="0"/>
              <a:t>Use a Punnett square if you need to help work out genotypes </a:t>
            </a:r>
            <a:endParaRPr lang="en-GB" sz="2000" dirty="0"/>
          </a:p>
          <a:p>
            <a:pPr lvl="1"/>
            <a:r>
              <a:rPr lang="en-GB" sz="2400" dirty="0"/>
              <a:t>Use the number of individuals given in the chart in your answers.</a:t>
            </a:r>
            <a:endParaRPr lang="en-GB" sz="2000" dirty="0"/>
          </a:p>
          <a:p>
            <a:endParaRPr lang="en-GB" dirty="0"/>
          </a:p>
        </p:txBody>
      </p:sp>
    </p:spTree>
    <p:extLst>
      <p:ext uri="{BB962C8B-B14F-4D97-AF65-F5344CB8AC3E}">
        <p14:creationId xmlns:p14="http://schemas.microsoft.com/office/powerpoint/2010/main" val="16102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ABC5-6A30-43C7-9E0A-45DC062A532D}"/>
              </a:ext>
            </a:extLst>
          </p:cNvPr>
          <p:cNvSpPr>
            <a:spLocks noGrp="1"/>
          </p:cNvSpPr>
          <p:nvPr>
            <p:ph type="title"/>
          </p:nvPr>
        </p:nvSpPr>
        <p:spPr/>
        <p:txBody>
          <a:bodyPr>
            <a:normAutofit fontScale="90000"/>
          </a:bodyPr>
          <a:lstStyle/>
          <a:p>
            <a:r>
              <a:rPr lang="en-GB" dirty="0"/>
              <a:t>Tips on answering pedigree analysis questions</a:t>
            </a:r>
          </a:p>
        </p:txBody>
      </p:sp>
      <p:sp>
        <p:nvSpPr>
          <p:cNvPr id="3" name="Content Placeholder 2">
            <a:extLst>
              <a:ext uri="{FF2B5EF4-FFF2-40B4-BE49-F238E27FC236}">
                <a16:creationId xmlns:a16="http://schemas.microsoft.com/office/drawing/2014/main" id="{76B7C1F4-F01F-4857-A065-7D8950262DB9}"/>
              </a:ext>
            </a:extLst>
          </p:cNvPr>
          <p:cNvSpPr>
            <a:spLocks noGrp="1"/>
          </p:cNvSpPr>
          <p:nvPr>
            <p:ph idx="1"/>
          </p:nvPr>
        </p:nvSpPr>
        <p:spPr/>
        <p:txBody>
          <a:bodyPr>
            <a:normAutofit fontScale="70000" lnSpcReduction="20000"/>
          </a:bodyPr>
          <a:lstStyle/>
          <a:p>
            <a:pPr marL="0" indent="0">
              <a:buNone/>
            </a:pPr>
            <a:r>
              <a:rPr lang="en-GB" dirty="0"/>
              <a:t>1.	 If a question asks; “What evidence is there that the disorder is recessive?”</a:t>
            </a:r>
          </a:p>
          <a:p>
            <a:pPr marL="0" indent="0">
              <a:buNone/>
            </a:pPr>
            <a:r>
              <a:rPr lang="en-GB" b="1" dirty="0">
                <a:solidFill>
                  <a:srgbClr val="FF0000"/>
                </a:solidFill>
              </a:rPr>
              <a:t>Look for an affected child with normal parents</a:t>
            </a:r>
          </a:p>
          <a:p>
            <a:pPr marL="0" indent="0">
              <a:buNone/>
            </a:pPr>
            <a:endParaRPr lang="en-GB" b="1" dirty="0">
              <a:solidFill>
                <a:srgbClr val="FF0000"/>
              </a:solidFill>
            </a:endParaRPr>
          </a:p>
          <a:p>
            <a:pPr marL="0" indent="0">
              <a:buNone/>
            </a:pPr>
            <a:r>
              <a:rPr lang="en-GB" dirty="0"/>
              <a:t>Answer:  Both sets of parents are normal, and yet their children are affected. If the allele for disorder were dominant, then at least one of the parents would be affected.</a:t>
            </a:r>
          </a:p>
          <a:p>
            <a:pPr marL="0" indent="0">
              <a:buNone/>
            </a:pPr>
            <a:endParaRPr lang="en-GB" dirty="0"/>
          </a:p>
          <a:p>
            <a:pPr marL="0" indent="0">
              <a:buNone/>
            </a:pPr>
            <a:r>
              <a:rPr lang="en-GB" dirty="0"/>
              <a:t>2.	 If a question asks; “What evidence is there that this is not sex linked?”</a:t>
            </a:r>
          </a:p>
          <a:p>
            <a:pPr marL="0" indent="0">
              <a:buNone/>
            </a:pPr>
            <a:r>
              <a:rPr lang="en-GB" b="1" dirty="0">
                <a:solidFill>
                  <a:srgbClr val="FF0000"/>
                </a:solidFill>
              </a:rPr>
              <a:t>Look for an affected female with a normal father</a:t>
            </a:r>
          </a:p>
          <a:p>
            <a:pPr marL="0" indent="0">
              <a:buNone/>
            </a:pPr>
            <a:endParaRPr lang="en-GB" b="1" dirty="0">
              <a:solidFill>
                <a:srgbClr val="FF0000"/>
              </a:solidFill>
            </a:endParaRPr>
          </a:p>
          <a:p>
            <a:pPr marL="0" indent="0">
              <a:buNone/>
            </a:pPr>
            <a:r>
              <a:rPr lang="en-GB" dirty="0"/>
              <a:t>Answer:  For female to be affected she must receive an allele for disorder from both parents. Father is unaffected, therefore not sex linked </a:t>
            </a:r>
          </a:p>
          <a:p>
            <a:pPr marL="0" indent="0">
              <a:buNone/>
            </a:pPr>
            <a:r>
              <a:rPr lang="en-GB" b="1" i="1" u="sng" dirty="0">
                <a:solidFill>
                  <a:srgbClr val="FF0000"/>
                </a:solidFill>
              </a:rPr>
              <a:t>Do not say: “Female is affected”</a:t>
            </a:r>
          </a:p>
          <a:p>
            <a:pPr marL="0" indent="0">
              <a:buNone/>
            </a:pPr>
            <a:endParaRPr lang="en-GB" dirty="0"/>
          </a:p>
          <a:p>
            <a:pPr marL="0" indent="0">
              <a:buNone/>
            </a:pPr>
            <a:r>
              <a:rPr lang="en-GB" b="1" u="sng" dirty="0">
                <a:hlinkClick r:id="rId2"/>
              </a:rPr>
              <a:t>https://estream.godalming.ac.uk:444/View.aspx?id=17699~5t~NVDsRyCO6E</a:t>
            </a:r>
            <a:endParaRPr lang="en-GB" dirty="0"/>
          </a:p>
          <a:p>
            <a:endParaRPr lang="en-GB" dirty="0"/>
          </a:p>
        </p:txBody>
      </p:sp>
    </p:spTree>
    <p:extLst>
      <p:ext uri="{BB962C8B-B14F-4D97-AF65-F5344CB8AC3E}">
        <p14:creationId xmlns:p14="http://schemas.microsoft.com/office/powerpoint/2010/main" val="3708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21D9-8F8B-46DD-BF1E-035916307B3E}"/>
              </a:ext>
            </a:extLst>
          </p:cNvPr>
          <p:cNvSpPr>
            <a:spLocks noGrp="1"/>
          </p:cNvSpPr>
          <p:nvPr>
            <p:ph type="title"/>
          </p:nvPr>
        </p:nvSpPr>
        <p:spPr/>
        <p:txBody>
          <a:bodyPr/>
          <a:lstStyle/>
          <a:p>
            <a:r>
              <a:rPr lang="en-GB" dirty="0"/>
              <a:t>Inheritance – Links to useful sites</a:t>
            </a:r>
          </a:p>
        </p:txBody>
      </p:sp>
      <p:sp>
        <p:nvSpPr>
          <p:cNvPr id="3" name="Content Placeholder 2">
            <a:extLst>
              <a:ext uri="{FF2B5EF4-FFF2-40B4-BE49-F238E27FC236}">
                <a16:creationId xmlns:a16="http://schemas.microsoft.com/office/drawing/2014/main" id="{83EBEA7F-C5FD-4DF0-81C8-C9970C26F787}"/>
              </a:ext>
            </a:extLst>
          </p:cNvPr>
          <p:cNvSpPr>
            <a:spLocks noGrp="1"/>
          </p:cNvSpPr>
          <p:nvPr>
            <p:ph idx="1"/>
          </p:nvPr>
        </p:nvSpPr>
        <p:spPr>
          <a:xfrm>
            <a:off x="609600" y="1662545"/>
            <a:ext cx="10972800" cy="4463619"/>
          </a:xfrm>
        </p:spPr>
        <p:txBody>
          <a:bodyPr>
            <a:normAutofit fontScale="77500" lnSpcReduction="20000"/>
          </a:bodyPr>
          <a:lstStyle/>
          <a:p>
            <a:r>
              <a:rPr lang="en-GB" dirty="0">
                <a:hlinkClick r:id="rId2"/>
              </a:rPr>
              <a:t>https://learn.genetics.utah.edu/content/basics/</a:t>
            </a:r>
            <a:r>
              <a:rPr lang="en-GB" dirty="0"/>
              <a:t> </a:t>
            </a:r>
          </a:p>
          <a:p>
            <a:pPr lvl="1"/>
            <a:r>
              <a:rPr lang="en-GB" dirty="0"/>
              <a:t>This has videos and information on the entire inheritance topic (and more)</a:t>
            </a:r>
          </a:p>
          <a:p>
            <a:r>
              <a:rPr lang="en-GB" dirty="0">
                <a:hlinkClick r:id="rId3"/>
              </a:rPr>
              <a:t>interactive tutorial for help with monohybrid &amp; dihybrid and sex-linked cross</a:t>
            </a:r>
            <a:r>
              <a:rPr lang="en-GB" dirty="0"/>
              <a:t>es </a:t>
            </a:r>
          </a:p>
          <a:p>
            <a:pPr lvl="1"/>
            <a:r>
              <a:rPr lang="en-GB" dirty="0"/>
              <a:t>series of multiple choice questions with tutorials attached to each question if you are unsure of the answer </a:t>
            </a:r>
          </a:p>
          <a:p>
            <a:r>
              <a:rPr lang="en-US" dirty="0">
                <a:hlinkClick r:id="rId4"/>
              </a:rPr>
              <a:t>https://www.youtube.com/watch?v=NWqgZUnJdAY</a:t>
            </a:r>
            <a:r>
              <a:rPr lang="en-US" dirty="0"/>
              <a:t> </a:t>
            </a:r>
          </a:p>
          <a:p>
            <a:pPr lvl="1"/>
            <a:r>
              <a:rPr lang="en-US" dirty="0"/>
              <a:t>Bozeman Mendelian Genetics</a:t>
            </a:r>
          </a:p>
          <a:p>
            <a:r>
              <a:rPr lang="en-US" dirty="0">
                <a:hlinkClick r:id="rId5"/>
              </a:rPr>
              <a:t>https://www.youtube.com/watch?v=KaxSDryqB6M</a:t>
            </a:r>
            <a:endParaRPr lang="en-US" dirty="0"/>
          </a:p>
          <a:p>
            <a:pPr lvl="1"/>
            <a:r>
              <a:rPr lang="en-US" dirty="0"/>
              <a:t>Bozeman video that describes genetics at the chromosome level. </a:t>
            </a:r>
          </a:p>
          <a:p>
            <a:r>
              <a:rPr lang="en-US" dirty="0">
                <a:hlinkClick r:id="rId6"/>
              </a:rPr>
              <a:t>https://www.youtube.com/watch?v=rIe7mPXkYhs</a:t>
            </a:r>
            <a:endParaRPr lang="en-US" dirty="0"/>
          </a:p>
          <a:p>
            <a:pPr lvl="1"/>
            <a:r>
              <a:rPr lang="en-US" dirty="0"/>
              <a:t>Bozeman – non mendelian genetics</a:t>
            </a:r>
          </a:p>
          <a:p>
            <a:endParaRPr lang="en-US" dirty="0"/>
          </a:p>
          <a:p>
            <a:pPr marL="0" indent="0">
              <a:buNone/>
            </a:pPr>
            <a:endParaRPr lang="en-US" dirty="0"/>
          </a:p>
          <a:p>
            <a:endParaRPr lang="en-GB" dirty="0"/>
          </a:p>
        </p:txBody>
      </p:sp>
    </p:spTree>
    <p:extLst>
      <p:ext uri="{BB962C8B-B14F-4D97-AF65-F5344CB8AC3E}">
        <p14:creationId xmlns:p14="http://schemas.microsoft.com/office/powerpoint/2010/main" val="170318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477A46-2BF8-40FD-BD73-2C52A11585F4}"/>
              </a:ext>
            </a:extLst>
          </p:cNvPr>
          <p:cNvSpPr>
            <a:spLocks noGrp="1"/>
          </p:cNvSpPr>
          <p:nvPr>
            <p:ph type="ctrTitle"/>
          </p:nvPr>
        </p:nvSpPr>
        <p:spPr/>
        <p:txBody>
          <a:bodyPr/>
          <a:lstStyle/>
          <a:p>
            <a:r>
              <a:rPr lang="en-GB" dirty="0"/>
              <a:t>The following slides are information on basic genetic terminology and meiosis</a:t>
            </a:r>
          </a:p>
        </p:txBody>
      </p:sp>
      <p:sp>
        <p:nvSpPr>
          <p:cNvPr id="5" name="Subtitle 4">
            <a:extLst>
              <a:ext uri="{FF2B5EF4-FFF2-40B4-BE49-F238E27FC236}">
                <a16:creationId xmlns:a16="http://schemas.microsoft.com/office/drawing/2014/main" id="{FEC6148F-6B00-41C8-BC9E-7B15D50F12E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94689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terms</a:t>
            </a:r>
          </a:p>
        </p:txBody>
      </p:sp>
      <p:pic>
        <p:nvPicPr>
          <p:cNvPr id="6" name="Picture 5" descr="hd-overview-homologous-chromosomes-presentation-genetics-nuclear-division-inheritance-mitosis-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26678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terms</a:t>
            </a:r>
          </a:p>
        </p:txBody>
      </p:sp>
      <p:pic>
        <p:nvPicPr>
          <p:cNvPr id="4" name="Content Placeholder 3" descr="locus.JPG"/>
          <p:cNvPicPr>
            <a:picLocks noGrp="1" noChangeAspect="1"/>
          </p:cNvPicPr>
          <p:nvPr>
            <p:ph idx="1"/>
          </p:nvPr>
        </p:nvPicPr>
        <p:blipFill>
          <a:blip r:embed="rId2">
            <a:extLst>
              <a:ext uri="{28A0092B-C50C-407E-A947-70E740481C1C}">
                <a14:useLocalDpi xmlns:a14="http://schemas.microsoft.com/office/drawing/2010/main" val="0"/>
              </a:ext>
            </a:extLst>
          </a:blip>
          <a:srcRect t="9186" b="9186"/>
          <a:stretch>
            <a:fillRect/>
          </a:stretch>
        </p:blipFill>
        <p:spPr/>
      </p:pic>
    </p:spTree>
    <p:extLst>
      <p:ext uri="{BB962C8B-B14F-4D97-AF65-F5344CB8AC3E}">
        <p14:creationId xmlns:p14="http://schemas.microsoft.com/office/powerpoint/2010/main" val="3867481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5681" y="1"/>
            <a:ext cx="5328591" cy="6754553"/>
          </a:xfrm>
        </p:spPr>
      </p:pic>
    </p:spTree>
    <p:extLst>
      <p:ext uri="{BB962C8B-B14F-4D97-AF65-F5344CB8AC3E}">
        <p14:creationId xmlns:p14="http://schemas.microsoft.com/office/powerpoint/2010/main" val="2773434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8" y="116633"/>
            <a:ext cx="8640960" cy="6755777"/>
          </a:xfrm>
        </p:spPr>
      </p:pic>
    </p:spTree>
    <p:extLst>
      <p:ext uri="{BB962C8B-B14F-4D97-AF65-F5344CB8AC3E}">
        <p14:creationId xmlns:p14="http://schemas.microsoft.com/office/powerpoint/2010/main" val="1815327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Crossing over – prophase 1 leads to variation </a:t>
            </a:r>
          </a:p>
        </p:txBody>
      </p:sp>
      <p:pic>
        <p:nvPicPr>
          <p:cNvPr id="6" name="Picture 5"/>
          <p:cNvPicPr>
            <a:picLocks noChangeAspect="1"/>
          </p:cNvPicPr>
          <p:nvPr/>
        </p:nvPicPr>
        <p:blipFill>
          <a:blip r:embed="rId2"/>
          <a:stretch>
            <a:fillRect/>
          </a:stretch>
        </p:blipFill>
        <p:spPr>
          <a:xfrm>
            <a:off x="1854200" y="2070100"/>
            <a:ext cx="8483600" cy="2705100"/>
          </a:xfrm>
          <a:prstGeom prst="rect">
            <a:avLst/>
          </a:prstGeom>
        </p:spPr>
      </p:pic>
    </p:spTree>
    <p:extLst>
      <p:ext uri="{BB962C8B-B14F-4D97-AF65-F5344CB8AC3E}">
        <p14:creationId xmlns:p14="http://schemas.microsoft.com/office/powerpoint/2010/main" val="834184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1143000"/>
          </a:xfrm>
        </p:spPr>
        <p:txBody>
          <a:bodyPr/>
          <a:lstStyle/>
          <a:p>
            <a:pPr algn="l"/>
            <a:r>
              <a:rPr lang="en-GB" dirty="0"/>
              <a:t>Random Assortment</a:t>
            </a:r>
          </a:p>
        </p:txBody>
      </p:sp>
      <p:sp>
        <p:nvSpPr>
          <p:cNvPr id="3" name="Content Placeholder 2"/>
          <p:cNvSpPr>
            <a:spLocks noGrp="1"/>
          </p:cNvSpPr>
          <p:nvPr>
            <p:ph idx="1"/>
          </p:nvPr>
        </p:nvSpPr>
        <p:spPr>
          <a:xfrm>
            <a:off x="1847530" y="1916832"/>
            <a:ext cx="2664295" cy="3888432"/>
          </a:xfrm>
        </p:spPr>
        <p:txBody>
          <a:bodyPr>
            <a:normAutofit fontScale="92500" lnSpcReduction="10000"/>
          </a:bodyPr>
          <a:lstStyle/>
          <a:p>
            <a:r>
              <a:rPr lang="en-GB" sz="2800" dirty="0"/>
              <a:t>Random assortment of homologous pairs of chromosomes at Metaphase 1 gives new combinations of chromosomes</a:t>
            </a:r>
          </a:p>
        </p:txBody>
      </p:sp>
      <p:pic>
        <p:nvPicPr>
          <p:cNvPr id="3076" name="Picture 4" descr="http://www.desktopclass.com/wp-content/uploads/2011/02/independent_assort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1484784"/>
            <a:ext cx="572412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Random fusion of gametes at fertilisation</a:t>
            </a:r>
          </a:p>
        </p:txBody>
      </p:sp>
      <p:sp>
        <p:nvSpPr>
          <p:cNvPr id="3" name="Content Placeholder 2"/>
          <p:cNvSpPr>
            <a:spLocks noGrp="1"/>
          </p:cNvSpPr>
          <p:nvPr>
            <p:ph idx="1"/>
          </p:nvPr>
        </p:nvSpPr>
        <p:spPr/>
        <p:txBody>
          <a:bodyPr>
            <a:normAutofit/>
          </a:bodyPr>
          <a:lstStyle/>
          <a:p>
            <a:r>
              <a:rPr lang="en-GB" dirty="0">
                <a:effectLst/>
              </a:rPr>
              <a:t>Random fertilisation in which any possible gamete from the male can randomly fertilise any other possible gamete from the female.</a:t>
            </a:r>
          </a:p>
          <a:p>
            <a:r>
              <a:rPr lang="en-GB" dirty="0"/>
              <a:t>The ovum has </a:t>
            </a:r>
            <a:r>
              <a:rPr lang="en-GB" b="1" dirty="0"/>
              <a:t>8 million</a:t>
            </a:r>
            <a:r>
              <a:rPr lang="en-GB" dirty="0"/>
              <a:t>  (2</a:t>
            </a:r>
            <a:r>
              <a:rPr lang="en-GB" baseline="30000" dirty="0"/>
              <a:t>23</a:t>
            </a:r>
            <a:r>
              <a:rPr lang="en-GB" dirty="0"/>
              <a:t>) possible chromosome combinations, so does the sperm cell. </a:t>
            </a:r>
            <a:r>
              <a:rPr lang="en-GB" b="1" dirty="0"/>
              <a:t>8 million</a:t>
            </a:r>
            <a:r>
              <a:rPr lang="en-GB" dirty="0"/>
              <a:t> x </a:t>
            </a:r>
            <a:r>
              <a:rPr lang="en-GB" b="1" dirty="0"/>
              <a:t>8 million</a:t>
            </a:r>
            <a:r>
              <a:rPr lang="en-GB" dirty="0"/>
              <a:t> = </a:t>
            </a:r>
            <a:r>
              <a:rPr lang="en-GB" b="1" dirty="0"/>
              <a:t>64 trillion possible diploid combinations</a:t>
            </a:r>
            <a:r>
              <a:rPr lang="en-GB" dirty="0"/>
              <a:t> in each and every zygote. </a:t>
            </a:r>
          </a:p>
          <a:p>
            <a:r>
              <a:rPr lang="en-GB" dirty="0"/>
              <a:t>Therefore meiosis and random fusion of gametes gives rise to tremendous variety</a:t>
            </a:r>
          </a:p>
        </p:txBody>
      </p:sp>
      <p:sp>
        <p:nvSpPr>
          <p:cNvPr id="4" name="TextBox 3"/>
          <p:cNvSpPr txBox="1"/>
          <p:nvPr/>
        </p:nvSpPr>
        <p:spPr>
          <a:xfrm>
            <a:off x="1919536" y="6141918"/>
            <a:ext cx="8208912" cy="461665"/>
          </a:xfrm>
          <a:prstGeom prst="rect">
            <a:avLst/>
          </a:prstGeom>
          <a:solidFill>
            <a:srgbClr val="FFC000"/>
          </a:solidFill>
        </p:spPr>
        <p:txBody>
          <a:bodyPr wrap="square" rtlCol="0">
            <a:spAutoFit/>
          </a:bodyPr>
          <a:lstStyle/>
          <a:p>
            <a:pPr algn="ctr"/>
            <a:r>
              <a:rPr lang="en-GB" sz="2400" dirty="0"/>
              <a:t>Genetic terminology sort</a:t>
            </a:r>
          </a:p>
        </p:txBody>
      </p:sp>
    </p:spTree>
    <p:extLst>
      <p:ext uri="{BB962C8B-B14F-4D97-AF65-F5344CB8AC3E}">
        <p14:creationId xmlns:p14="http://schemas.microsoft.com/office/powerpoint/2010/main" val="10111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At metaphase alleles are randomly arranged on the equator and will be distributed randomly into  gametes</a:t>
            </a:r>
          </a:p>
        </p:txBody>
      </p:sp>
      <p:pic>
        <p:nvPicPr>
          <p:cNvPr id="4" name="Picture 3" descr="Independent assort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1" y="1412777"/>
            <a:ext cx="8418571" cy="4967715"/>
          </a:xfrm>
          <a:prstGeom prst="rect">
            <a:avLst/>
          </a:prstGeom>
        </p:spPr>
      </p:pic>
    </p:spTree>
    <p:extLst>
      <p:ext uri="{BB962C8B-B14F-4D97-AF65-F5344CB8AC3E}">
        <p14:creationId xmlns:p14="http://schemas.microsoft.com/office/powerpoint/2010/main" val="196917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Monohybrid Inheritance</a:t>
            </a:r>
          </a:p>
        </p:txBody>
      </p:sp>
      <p:sp>
        <p:nvSpPr>
          <p:cNvPr id="3" name="Content Placeholder 2"/>
          <p:cNvSpPr>
            <a:spLocks noGrp="1"/>
          </p:cNvSpPr>
          <p:nvPr>
            <p:ph idx="1"/>
          </p:nvPr>
        </p:nvSpPr>
        <p:spPr>
          <a:xfrm>
            <a:off x="609600" y="1417638"/>
            <a:ext cx="8129666" cy="3276214"/>
          </a:xfrm>
        </p:spPr>
        <p:txBody>
          <a:bodyPr>
            <a:normAutofit lnSpcReduction="10000"/>
          </a:bodyPr>
          <a:lstStyle/>
          <a:p>
            <a:r>
              <a:rPr lang="en-US" sz="2800" dirty="0"/>
              <a:t>Involves the inheritance of a single characteristic</a:t>
            </a:r>
          </a:p>
          <a:p>
            <a:r>
              <a:rPr lang="en-GB" sz="2800" dirty="0"/>
              <a:t>The inheritance of one gene (two alleles) from a homologous pair of chromosomes is called </a:t>
            </a:r>
            <a:r>
              <a:rPr lang="en-GB" sz="2800" b="1" dirty="0"/>
              <a:t>monohybrid inheritance</a:t>
            </a:r>
            <a:r>
              <a:rPr lang="en-GB" sz="2800" dirty="0"/>
              <a:t>.</a:t>
            </a:r>
          </a:p>
          <a:p>
            <a:r>
              <a:rPr lang="en-GB" sz="2800" dirty="0"/>
              <a:t>Based on Mendel’s first law of inheritance</a:t>
            </a:r>
          </a:p>
          <a:p>
            <a:pPr marL="0" indent="0">
              <a:buNone/>
            </a:pPr>
            <a:r>
              <a:rPr lang="en-GB" sz="2200" dirty="0"/>
              <a:t>(the following slides give information on Mendel’s experiments but are not needed to be learnt for your specification)</a:t>
            </a:r>
          </a:p>
          <a:p>
            <a:endParaRPr lang="en-US" dirty="0"/>
          </a:p>
          <a:p>
            <a:endParaRPr lang="en-US" dirty="0"/>
          </a:p>
        </p:txBody>
      </p:sp>
      <p:pic>
        <p:nvPicPr>
          <p:cNvPr id="4" name="Picture 6" descr="Photograph of Gregor Mendel.">
            <a:extLst>
              <a:ext uri="{FF2B5EF4-FFF2-40B4-BE49-F238E27FC236}">
                <a16:creationId xmlns:a16="http://schemas.microsoft.com/office/drawing/2014/main" id="{73D5EADB-DCBD-428D-B396-248703CA6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607" y="274639"/>
            <a:ext cx="2158583" cy="28280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D8366233-1F8E-4E59-B287-1F70536C783E}"/>
              </a:ext>
            </a:extLst>
          </p:cNvPr>
          <p:cNvSpPr txBox="1">
            <a:spLocks/>
          </p:cNvSpPr>
          <p:nvPr/>
        </p:nvSpPr>
        <p:spPr>
          <a:xfrm>
            <a:off x="609600" y="5516178"/>
            <a:ext cx="10972800" cy="1067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hlinkClick r:id="rId3"/>
              </a:rPr>
              <a:t>https://www.youtube.com/watch?v=MWkFxWXHTnw</a:t>
            </a:r>
            <a:endParaRPr lang="en-US" sz="2800" dirty="0"/>
          </a:p>
          <a:p>
            <a:r>
              <a:rPr lang="en-US" dirty="0"/>
              <a:t>Watch this video for more information on Mendel’s pea plant experiments</a:t>
            </a:r>
          </a:p>
        </p:txBody>
      </p:sp>
      <p:pic>
        <p:nvPicPr>
          <p:cNvPr id="6" name="Picture 8" descr="mendel">
            <a:extLst>
              <a:ext uri="{FF2B5EF4-FFF2-40B4-BE49-F238E27FC236}">
                <a16:creationId xmlns:a16="http://schemas.microsoft.com/office/drawing/2014/main" id="{109DCECE-F1C5-4A2D-B6CD-7DFACB400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856" y="3306130"/>
            <a:ext cx="3509977" cy="211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Mendel’s peas and crosses</a:t>
            </a:r>
          </a:p>
        </p:txBody>
      </p:sp>
      <p:sp>
        <p:nvSpPr>
          <p:cNvPr id="3" name="Content Placeholder 2"/>
          <p:cNvSpPr>
            <a:spLocks noGrp="1"/>
          </p:cNvSpPr>
          <p:nvPr>
            <p:ph idx="1"/>
          </p:nvPr>
        </p:nvSpPr>
        <p:spPr>
          <a:xfrm>
            <a:off x="434716" y="1268759"/>
            <a:ext cx="5412632" cy="4482335"/>
          </a:xfrm>
        </p:spPr>
        <p:txBody>
          <a:bodyPr>
            <a:normAutofit fontScale="92500"/>
          </a:bodyPr>
          <a:lstStyle/>
          <a:p>
            <a:r>
              <a:rPr lang="en-GB" dirty="0"/>
              <a:t>Peas showed a variety of contrasting traits (</a:t>
            </a:r>
            <a:r>
              <a:rPr lang="en-GB" dirty="0">
                <a:solidFill>
                  <a:srgbClr val="FF0000"/>
                </a:solidFill>
              </a:rPr>
              <a:t>controlled by single genes that behave independently</a:t>
            </a:r>
            <a:r>
              <a:rPr lang="en-GB" dirty="0"/>
              <a:t>)</a:t>
            </a:r>
          </a:p>
          <a:p>
            <a:r>
              <a:rPr lang="en-GB" dirty="0"/>
              <a:t>Shape of pea flower protects it from foreign pollen (self pollinator)</a:t>
            </a:r>
          </a:p>
          <a:p>
            <a:r>
              <a:rPr lang="en-GB" dirty="0"/>
              <a:t>Pea plants grow quickly and don’t require much space.</a:t>
            </a:r>
          </a:p>
          <a:p>
            <a:endParaRPr lang="en-GB" dirty="0"/>
          </a:p>
        </p:txBody>
      </p:sp>
      <p:pic>
        <p:nvPicPr>
          <p:cNvPr id="5" name="Picture 2" descr="http://www.takdangaralin.com/wp-content/uploads/2010/02/image18.png?9d7bd4">
            <a:extLst>
              <a:ext uri="{FF2B5EF4-FFF2-40B4-BE49-F238E27FC236}">
                <a16:creationId xmlns:a16="http://schemas.microsoft.com/office/drawing/2014/main" id="{2AC35604-2177-412A-B46A-3B1906B02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39609"/>
            <a:ext cx="5922231" cy="373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9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600" dirty="0"/>
              <a:t>Mendel studied two generations at a time</a:t>
            </a:r>
          </a:p>
        </p:txBody>
      </p:sp>
      <p:pic>
        <p:nvPicPr>
          <p:cNvPr id="6148" name="Picture 4" descr="http://library.thinkquest.org/C004367/media/men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5" y="1431241"/>
            <a:ext cx="3572750" cy="34026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241B846-5EBA-4B9E-B18B-FE9A9E865D95}"/>
              </a:ext>
            </a:extLst>
          </p:cNvPr>
          <p:cNvSpPr txBox="1">
            <a:spLocks/>
          </p:cNvSpPr>
          <p:nvPr/>
        </p:nvSpPr>
        <p:spPr>
          <a:xfrm>
            <a:off x="4032354" y="970384"/>
            <a:ext cx="7580121" cy="229552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pPr algn="l"/>
            <a:r>
              <a:rPr lang="en-US" sz="2400" dirty="0"/>
              <a:t>Mendel followed the inheritance of 7 pea traits. For round and wrinkled seeds, dominant traits (round pea) appeared in the first-generation hybrids (F1), whereas recessive traits (wrinkled peas) were masked. </a:t>
            </a:r>
          </a:p>
        </p:txBody>
      </p:sp>
      <p:pic>
        <p:nvPicPr>
          <p:cNvPr id="9" name="Picture 8" descr="Screen Shot 2015-02-07 at 17.26.21.png">
            <a:extLst>
              <a:ext uri="{FF2B5EF4-FFF2-40B4-BE49-F238E27FC236}">
                <a16:creationId xmlns:a16="http://schemas.microsoft.com/office/drawing/2014/main" id="{6E44093B-8975-45A1-AF5F-0B118E22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3150"/>
            <a:ext cx="3992380" cy="3911271"/>
          </a:xfrm>
          <a:prstGeom prst="rect">
            <a:avLst/>
          </a:prstGeom>
        </p:spPr>
      </p:pic>
      <p:cxnSp>
        <p:nvCxnSpPr>
          <p:cNvPr id="7" name="Straight Arrow Connector 6">
            <a:extLst>
              <a:ext uri="{FF2B5EF4-FFF2-40B4-BE49-F238E27FC236}">
                <a16:creationId xmlns:a16="http://schemas.microsoft.com/office/drawing/2014/main" id="{09E58F12-50AC-44B4-82DE-756B9A86D6B4}"/>
              </a:ext>
            </a:extLst>
          </p:cNvPr>
          <p:cNvCxnSpPr>
            <a:cxnSpLocks/>
          </p:cNvCxnSpPr>
          <p:nvPr/>
        </p:nvCxnSpPr>
        <p:spPr>
          <a:xfrm>
            <a:off x="3648269" y="2724539"/>
            <a:ext cx="2341984" cy="91987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77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600" dirty="0"/>
              <a:t>Mendel studied two generations at a time</a:t>
            </a:r>
          </a:p>
        </p:txBody>
      </p:sp>
      <p:pic>
        <p:nvPicPr>
          <p:cNvPr id="6148" name="Picture 4" descr="http://library.thinkquest.org/C004367/media/men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5" y="1431241"/>
            <a:ext cx="3572750" cy="34026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9E58F12-50AC-44B4-82DE-756B9A86D6B4}"/>
              </a:ext>
            </a:extLst>
          </p:cNvPr>
          <p:cNvCxnSpPr>
            <a:cxnSpLocks/>
          </p:cNvCxnSpPr>
          <p:nvPr/>
        </p:nvCxnSpPr>
        <p:spPr>
          <a:xfrm>
            <a:off x="3767575" y="3836448"/>
            <a:ext cx="2341984" cy="91987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 name="Content Placeholder 4">
            <a:extLst>
              <a:ext uri="{FF2B5EF4-FFF2-40B4-BE49-F238E27FC236}">
                <a16:creationId xmlns:a16="http://schemas.microsoft.com/office/drawing/2014/main" id="{A02962AD-BD1C-4E8A-BDE4-D5F0C7458193}"/>
              </a:ext>
            </a:extLst>
          </p:cNvPr>
          <p:cNvPicPr>
            <a:picLocks noGrp="1" noChangeAspect="1"/>
          </p:cNvPicPr>
          <p:nvPr>
            <p:ph idx="1"/>
          </p:nvPr>
        </p:nvPicPr>
        <p:blipFill>
          <a:blip r:embed="rId3"/>
          <a:srcRect t="8753" b="8753"/>
          <a:stretch>
            <a:fillRect/>
          </a:stretch>
        </p:blipFill>
        <p:spPr>
          <a:xfrm>
            <a:off x="6096000" y="3108923"/>
            <a:ext cx="5561502" cy="3058612"/>
          </a:xfrm>
        </p:spPr>
      </p:pic>
      <p:sp>
        <p:nvSpPr>
          <p:cNvPr id="11" name="Title 1">
            <a:extLst>
              <a:ext uri="{FF2B5EF4-FFF2-40B4-BE49-F238E27FC236}">
                <a16:creationId xmlns:a16="http://schemas.microsoft.com/office/drawing/2014/main" id="{7CF0E790-6C43-47EB-969A-427C678384E4}"/>
              </a:ext>
            </a:extLst>
          </p:cNvPr>
          <p:cNvSpPr txBox="1">
            <a:spLocks/>
          </p:cNvSpPr>
          <p:nvPr/>
        </p:nvSpPr>
        <p:spPr>
          <a:xfrm>
            <a:off x="4273419" y="1049219"/>
            <a:ext cx="7723755" cy="17142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a:lstStyle>
          <a:p>
            <a:pPr algn="l"/>
            <a:r>
              <a:rPr lang="en-US" sz="2400" dirty="0"/>
              <a:t>However, recessive traits reappeared in the second generation (F2). </a:t>
            </a:r>
          </a:p>
        </p:txBody>
      </p:sp>
    </p:spTree>
    <p:extLst>
      <p:ext uri="{BB962C8B-B14F-4D97-AF65-F5344CB8AC3E}">
        <p14:creationId xmlns:p14="http://schemas.microsoft.com/office/powerpoint/2010/main" val="17138925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35542-2911-43BF-9BDE-4D31E46FE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936B6B-FE0E-48E4-8B11-0D7ACACF4CC1}">
  <ds:schemaRefs>
    <ds:schemaRef ds:uri="http://schemas.microsoft.com/sharepoint/v3/contenttype/forms"/>
  </ds:schemaRefs>
</ds:datastoreItem>
</file>

<file path=customXml/itemProps3.xml><?xml version="1.0" encoding="utf-8"?>
<ds:datastoreItem xmlns:ds="http://schemas.openxmlformats.org/officeDocument/2006/customXml" ds:itemID="{874FF023-E200-4010-86ED-11BC7396B259}">
  <ds:schemaRefs>
    <ds:schemaRef ds:uri="http://schemas.microsoft.com/office/2006/documentManagement/types"/>
    <ds:schemaRef ds:uri="http://schemas.microsoft.com/office/2006/metadata/properties"/>
    <ds:schemaRef ds:uri="http://schemas.microsoft.com/office/infopath/2007/PartnerControls"/>
    <ds:schemaRef ds:uri="20eb508b-84ce-43fc-b842-cdd6d1d0f552"/>
    <ds:schemaRef ds:uri="http://schemas.openxmlformats.org/package/2006/metadata/core-properties"/>
    <ds:schemaRef ds:uri="http://purl.org/dc/elements/1.1/"/>
    <ds:schemaRef ds:uri="http://purl.org/dc/terms/"/>
    <ds:schemaRef ds:uri="043d8930-37e3-4d62-86f8-bb6decb1e6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7422</TotalTime>
  <Words>4323</Words>
  <Application>Microsoft Office PowerPoint</Application>
  <PresentationFormat>Widescreen</PresentationFormat>
  <Paragraphs>455</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Cambria Math</vt:lpstr>
      <vt:lpstr>Comic Sans MS</vt:lpstr>
      <vt:lpstr>Tahoma</vt:lpstr>
      <vt:lpstr>Wingdings</vt:lpstr>
      <vt:lpstr>1_Office Theme</vt:lpstr>
      <vt:lpstr>3.7.1 Inheritance</vt:lpstr>
      <vt:lpstr>Specification 3.7.1 Inheritance</vt:lpstr>
      <vt:lpstr>Candidates should know these terms</vt:lpstr>
      <vt:lpstr>Candidates should know these terms</vt:lpstr>
      <vt:lpstr>Inheritance – Links to useful sites</vt:lpstr>
      <vt:lpstr>Monohybrid Inheritance</vt:lpstr>
      <vt:lpstr>Mendel’s peas and crosses</vt:lpstr>
      <vt:lpstr>Mendel studied two generations at a time</vt:lpstr>
      <vt:lpstr>Mendel studied two generations at a time</vt:lpstr>
      <vt:lpstr>Mendel’s Conclusions</vt:lpstr>
      <vt:lpstr>Setting out genetic crosses Always read the information you are given very carefully</vt:lpstr>
      <vt:lpstr>Genetic diagram using parents from F1 of previous cross</vt:lpstr>
      <vt:lpstr>Probability and Genetic Crosses</vt:lpstr>
      <vt:lpstr>Test Crosses</vt:lpstr>
      <vt:lpstr>Test Crosses</vt:lpstr>
      <vt:lpstr>Co-dominance</vt:lpstr>
      <vt:lpstr>Co-dominance symbols</vt:lpstr>
      <vt:lpstr>Inheritance of Sex</vt:lpstr>
      <vt:lpstr>PowerPoint Presentation</vt:lpstr>
      <vt:lpstr>Sex Linked Inheritance</vt:lpstr>
      <vt:lpstr>Haemophilia</vt:lpstr>
      <vt:lpstr>Symbols used in sex-linked crosses</vt:lpstr>
      <vt:lpstr>PowerPoint Presentation</vt:lpstr>
      <vt:lpstr>Dihybrid inheritance</vt:lpstr>
      <vt:lpstr>Mendel’s Peas (again)</vt:lpstr>
      <vt:lpstr>PowerPoint Presentation</vt:lpstr>
      <vt:lpstr>PowerPoint Presentation</vt:lpstr>
      <vt:lpstr>PowerPoint Presentation</vt:lpstr>
      <vt:lpstr>Mendel's second law of inheritance</vt:lpstr>
      <vt:lpstr>Probability and genetics</vt:lpstr>
      <vt:lpstr>Heredity patterns can be calculated with probability.     </vt:lpstr>
      <vt:lpstr>The Chi-squared (goodness of fit) test</vt:lpstr>
      <vt:lpstr>How to do a Chi-squared test</vt:lpstr>
      <vt:lpstr>PowerPoint Presentation</vt:lpstr>
      <vt:lpstr>PowerPoint Presentation</vt:lpstr>
      <vt:lpstr>Calculating chi-squared value</vt:lpstr>
      <vt:lpstr>What does the calculated chi-squared value tell us?</vt:lpstr>
      <vt:lpstr>Using a probability table</vt:lpstr>
      <vt:lpstr>Using a probability table</vt:lpstr>
      <vt:lpstr>Autosomal linked genes</vt:lpstr>
      <vt:lpstr>Autosomal Linkage</vt:lpstr>
      <vt:lpstr>PowerPoint Presentation</vt:lpstr>
      <vt:lpstr>Unusual recombinants</vt:lpstr>
      <vt:lpstr>PowerPoint Presentation</vt:lpstr>
      <vt:lpstr>Epistasis</vt:lpstr>
      <vt:lpstr>Epistasis in Mice</vt:lpstr>
      <vt:lpstr>Pedigree analysis</vt:lpstr>
      <vt:lpstr>Pedigree analysis questions</vt:lpstr>
      <vt:lpstr>Tips on answering pedigree analysis questions</vt:lpstr>
      <vt:lpstr>The following slides are information on basic genetic terminology and meiosis</vt:lpstr>
      <vt:lpstr>Genetic terms</vt:lpstr>
      <vt:lpstr>Genetic terms</vt:lpstr>
      <vt:lpstr>PowerPoint Presentation</vt:lpstr>
      <vt:lpstr>PowerPoint Presentation</vt:lpstr>
      <vt:lpstr>Crossing over – prophase 1 leads to variation </vt:lpstr>
      <vt:lpstr>Random Assortment</vt:lpstr>
      <vt:lpstr>Random fusion of gametes at fertilisation</vt:lpstr>
      <vt:lpstr>At metaphase alleles are randomly arranged on the equator and will be distributed randomly into  gametes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135</cp:revision>
  <cp:lastPrinted>2016-03-08T14:55:05Z</cp:lastPrinted>
  <dcterms:created xsi:type="dcterms:W3CDTF">2016-03-07T13:38:24Z</dcterms:created>
  <dcterms:modified xsi:type="dcterms:W3CDTF">2021-02-05T16:02:39Z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