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87" r:id="rId3"/>
    <p:sldId id="288" r:id="rId4"/>
    <p:sldId id="289" r:id="rId5"/>
    <p:sldId id="290" r:id="rId6"/>
    <p:sldId id="291" r:id="rId7"/>
    <p:sldId id="292" r:id="rId8"/>
    <p:sldId id="293" r:id="rId9"/>
    <p:sldId id="294" r:id="rId10"/>
    <p:sldId id="295" r:id="rId11"/>
    <p:sldId id="296" r:id="rId12"/>
    <p:sldId id="297" r:id="rId13"/>
    <p:sldId id="298" r:id="rId14"/>
    <p:sldId id="259" r:id="rId15"/>
    <p:sldId id="260" r:id="rId16"/>
    <p:sldId id="261" r:id="rId17"/>
    <p:sldId id="262" r:id="rId18"/>
    <p:sldId id="263" r:id="rId19"/>
    <p:sldId id="264" r:id="rId20"/>
    <p:sldId id="265" r:id="rId21"/>
    <p:sldId id="266" r:id="rId22"/>
    <p:sldId id="267" r:id="rId23"/>
    <p:sldId id="268" r:id="rId24"/>
    <p:sldId id="269" r:id="rId25"/>
    <p:sldId id="270" r:id="rId26"/>
    <p:sldId id="271" r:id="rId27"/>
    <p:sldId id="272" r:id="rId28"/>
    <p:sldId id="273" r:id="rId29"/>
    <p:sldId id="274" r:id="rId30"/>
    <p:sldId id="275" r:id="rId31"/>
    <p:sldId id="276" r:id="rId32"/>
    <p:sldId id="277" r:id="rId33"/>
    <p:sldId id="278" r:id="rId34"/>
    <p:sldId id="279"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9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4030671-FACE-4248-AF97-F2C9E2D86C67}" type="datetimeFigureOut">
              <a:rPr lang="en-GB" smtClean="0"/>
              <a:t>10/03/2017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E8ED42-7864-4090-8447-D71E2440EAB2}" type="slidenum">
              <a:rPr lang="en-GB" smtClean="0"/>
              <a:t>‹#›</a:t>
            </a:fld>
            <a:endParaRPr lang="en-GB"/>
          </a:p>
        </p:txBody>
      </p:sp>
    </p:spTree>
    <p:extLst>
      <p:ext uri="{BB962C8B-B14F-4D97-AF65-F5344CB8AC3E}">
        <p14:creationId xmlns:p14="http://schemas.microsoft.com/office/powerpoint/2010/main" val="1571595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4030671-FACE-4248-AF97-F2C9E2D86C67}" type="datetimeFigureOut">
              <a:rPr lang="en-GB" smtClean="0"/>
              <a:t>10/03/2017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E8ED42-7864-4090-8447-D71E2440EAB2}" type="slidenum">
              <a:rPr lang="en-GB" smtClean="0"/>
              <a:t>‹#›</a:t>
            </a:fld>
            <a:endParaRPr lang="en-GB"/>
          </a:p>
        </p:txBody>
      </p:sp>
    </p:spTree>
    <p:extLst>
      <p:ext uri="{BB962C8B-B14F-4D97-AF65-F5344CB8AC3E}">
        <p14:creationId xmlns:p14="http://schemas.microsoft.com/office/powerpoint/2010/main" val="687927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4030671-FACE-4248-AF97-F2C9E2D86C67}" type="datetimeFigureOut">
              <a:rPr lang="en-GB" smtClean="0"/>
              <a:t>10/03/2017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E8ED42-7864-4090-8447-D71E2440EAB2}" type="slidenum">
              <a:rPr lang="en-GB" smtClean="0"/>
              <a:t>‹#›</a:t>
            </a:fld>
            <a:endParaRPr lang="en-GB"/>
          </a:p>
        </p:txBody>
      </p:sp>
    </p:spTree>
    <p:extLst>
      <p:ext uri="{BB962C8B-B14F-4D97-AF65-F5344CB8AC3E}">
        <p14:creationId xmlns:p14="http://schemas.microsoft.com/office/powerpoint/2010/main" val="40928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4030671-FACE-4248-AF97-F2C9E2D86C67}" type="datetimeFigureOut">
              <a:rPr lang="en-GB" smtClean="0"/>
              <a:t>10/03/2017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E8ED42-7864-4090-8447-D71E2440EAB2}" type="slidenum">
              <a:rPr lang="en-GB" smtClean="0"/>
              <a:t>‹#›</a:t>
            </a:fld>
            <a:endParaRPr lang="en-GB"/>
          </a:p>
        </p:txBody>
      </p:sp>
    </p:spTree>
    <p:extLst>
      <p:ext uri="{BB962C8B-B14F-4D97-AF65-F5344CB8AC3E}">
        <p14:creationId xmlns:p14="http://schemas.microsoft.com/office/powerpoint/2010/main" val="763650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030671-FACE-4248-AF97-F2C9E2D86C67}" type="datetimeFigureOut">
              <a:rPr lang="en-GB" smtClean="0"/>
              <a:t>10/03/2017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2E8ED42-7864-4090-8447-D71E2440EAB2}" type="slidenum">
              <a:rPr lang="en-GB" smtClean="0"/>
              <a:t>‹#›</a:t>
            </a:fld>
            <a:endParaRPr lang="en-GB"/>
          </a:p>
        </p:txBody>
      </p:sp>
    </p:spTree>
    <p:extLst>
      <p:ext uri="{BB962C8B-B14F-4D97-AF65-F5344CB8AC3E}">
        <p14:creationId xmlns:p14="http://schemas.microsoft.com/office/powerpoint/2010/main" val="2569815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4030671-FACE-4248-AF97-F2C9E2D86C67}" type="datetimeFigureOut">
              <a:rPr lang="en-GB" smtClean="0"/>
              <a:t>10/03/2017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E8ED42-7864-4090-8447-D71E2440EAB2}" type="slidenum">
              <a:rPr lang="en-GB" smtClean="0"/>
              <a:t>‹#›</a:t>
            </a:fld>
            <a:endParaRPr lang="en-GB"/>
          </a:p>
        </p:txBody>
      </p:sp>
    </p:spTree>
    <p:extLst>
      <p:ext uri="{BB962C8B-B14F-4D97-AF65-F5344CB8AC3E}">
        <p14:creationId xmlns:p14="http://schemas.microsoft.com/office/powerpoint/2010/main" val="1669919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4030671-FACE-4248-AF97-F2C9E2D86C67}" type="datetimeFigureOut">
              <a:rPr lang="en-GB" smtClean="0"/>
              <a:t>10/03/2017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2E8ED42-7864-4090-8447-D71E2440EAB2}" type="slidenum">
              <a:rPr lang="en-GB" smtClean="0"/>
              <a:t>‹#›</a:t>
            </a:fld>
            <a:endParaRPr lang="en-GB"/>
          </a:p>
        </p:txBody>
      </p:sp>
    </p:spTree>
    <p:extLst>
      <p:ext uri="{BB962C8B-B14F-4D97-AF65-F5344CB8AC3E}">
        <p14:creationId xmlns:p14="http://schemas.microsoft.com/office/powerpoint/2010/main" val="1470474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4030671-FACE-4248-AF97-F2C9E2D86C67}" type="datetimeFigureOut">
              <a:rPr lang="en-GB" smtClean="0"/>
              <a:t>10/03/2017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2E8ED42-7864-4090-8447-D71E2440EAB2}" type="slidenum">
              <a:rPr lang="en-GB" smtClean="0"/>
              <a:t>‹#›</a:t>
            </a:fld>
            <a:endParaRPr lang="en-GB"/>
          </a:p>
        </p:txBody>
      </p:sp>
    </p:spTree>
    <p:extLst>
      <p:ext uri="{BB962C8B-B14F-4D97-AF65-F5344CB8AC3E}">
        <p14:creationId xmlns:p14="http://schemas.microsoft.com/office/powerpoint/2010/main" val="3324818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030671-FACE-4248-AF97-F2C9E2D86C67}" type="datetimeFigureOut">
              <a:rPr lang="en-GB" smtClean="0"/>
              <a:t>10/03/2017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2E8ED42-7864-4090-8447-D71E2440EAB2}" type="slidenum">
              <a:rPr lang="en-GB" smtClean="0"/>
              <a:t>‹#›</a:t>
            </a:fld>
            <a:endParaRPr lang="en-GB"/>
          </a:p>
        </p:txBody>
      </p:sp>
    </p:spTree>
    <p:extLst>
      <p:ext uri="{BB962C8B-B14F-4D97-AF65-F5344CB8AC3E}">
        <p14:creationId xmlns:p14="http://schemas.microsoft.com/office/powerpoint/2010/main" val="2948350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030671-FACE-4248-AF97-F2C9E2D86C67}" type="datetimeFigureOut">
              <a:rPr lang="en-GB" smtClean="0"/>
              <a:t>10/03/2017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E8ED42-7864-4090-8447-D71E2440EAB2}" type="slidenum">
              <a:rPr lang="en-GB" smtClean="0"/>
              <a:t>‹#›</a:t>
            </a:fld>
            <a:endParaRPr lang="en-GB"/>
          </a:p>
        </p:txBody>
      </p:sp>
    </p:spTree>
    <p:extLst>
      <p:ext uri="{BB962C8B-B14F-4D97-AF65-F5344CB8AC3E}">
        <p14:creationId xmlns:p14="http://schemas.microsoft.com/office/powerpoint/2010/main" val="3089378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030671-FACE-4248-AF97-F2C9E2D86C67}" type="datetimeFigureOut">
              <a:rPr lang="en-GB" smtClean="0"/>
              <a:t>10/03/2017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2E8ED42-7864-4090-8447-D71E2440EAB2}" type="slidenum">
              <a:rPr lang="en-GB" smtClean="0"/>
              <a:t>‹#›</a:t>
            </a:fld>
            <a:endParaRPr lang="en-GB"/>
          </a:p>
        </p:txBody>
      </p:sp>
    </p:spTree>
    <p:extLst>
      <p:ext uri="{BB962C8B-B14F-4D97-AF65-F5344CB8AC3E}">
        <p14:creationId xmlns:p14="http://schemas.microsoft.com/office/powerpoint/2010/main" val="725713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030671-FACE-4248-AF97-F2C9E2D86C67}" type="datetimeFigureOut">
              <a:rPr lang="en-GB" smtClean="0"/>
              <a:t>10/03/2017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E8ED42-7864-4090-8447-D71E2440EAB2}" type="slidenum">
              <a:rPr lang="en-GB" smtClean="0"/>
              <a:t>‹#›</a:t>
            </a:fld>
            <a:endParaRPr lang="en-GB"/>
          </a:p>
        </p:txBody>
      </p:sp>
    </p:spTree>
    <p:extLst>
      <p:ext uri="{BB962C8B-B14F-4D97-AF65-F5344CB8AC3E}">
        <p14:creationId xmlns:p14="http://schemas.microsoft.com/office/powerpoint/2010/main" val="1899241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smtClean="0"/>
              <a:t>Hardy Weinberg</a:t>
            </a:r>
            <a:endParaRPr lang="en-GB" b="1" dirty="0"/>
          </a:p>
        </p:txBody>
      </p:sp>
    </p:spTree>
    <p:extLst>
      <p:ext uri="{BB962C8B-B14F-4D97-AF65-F5344CB8AC3E}">
        <p14:creationId xmlns:p14="http://schemas.microsoft.com/office/powerpoint/2010/main" val="837663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19672" y="0"/>
            <a:ext cx="5601213" cy="769441"/>
          </a:xfrm>
          <a:prstGeom prst="rect">
            <a:avLst/>
          </a:prstGeom>
        </p:spPr>
        <p:txBody>
          <a:bodyPr wrap="none">
            <a:spAutoFit/>
          </a:bodyPr>
          <a:lstStyle/>
          <a:p>
            <a:r>
              <a:rPr lang="en-GB" sz="4400" dirty="0" smtClean="0">
                <a:solidFill>
                  <a:srgbClr val="002060"/>
                </a:solidFill>
              </a:rPr>
              <a:t>p</a:t>
            </a:r>
            <a:r>
              <a:rPr lang="en-GB" sz="4400" baseline="30000" dirty="0" smtClean="0"/>
              <a:t>2</a:t>
            </a:r>
            <a:r>
              <a:rPr lang="en-GB" sz="4400" dirty="0" smtClean="0"/>
              <a:t>    +    2</a:t>
            </a:r>
            <a:r>
              <a:rPr lang="en-GB" sz="4400" dirty="0" smtClean="0">
                <a:solidFill>
                  <a:srgbClr val="002060"/>
                </a:solidFill>
              </a:rPr>
              <a:t>p</a:t>
            </a:r>
            <a:r>
              <a:rPr lang="en-GB" sz="4400" dirty="0" smtClean="0">
                <a:solidFill>
                  <a:schemeClr val="accent6">
                    <a:lumMod val="50000"/>
                  </a:schemeClr>
                </a:solidFill>
              </a:rPr>
              <a:t>q</a:t>
            </a:r>
            <a:r>
              <a:rPr lang="en-GB" sz="4400" dirty="0" smtClean="0"/>
              <a:t>    +    </a:t>
            </a:r>
            <a:r>
              <a:rPr lang="en-GB" sz="4400" dirty="0" smtClean="0">
                <a:solidFill>
                  <a:schemeClr val="accent6">
                    <a:lumMod val="50000"/>
                  </a:schemeClr>
                </a:solidFill>
              </a:rPr>
              <a:t>q</a:t>
            </a:r>
            <a:r>
              <a:rPr lang="en-GB" sz="4400" baseline="30000" dirty="0" smtClean="0"/>
              <a:t>2</a:t>
            </a:r>
            <a:r>
              <a:rPr lang="en-GB" sz="4400" dirty="0" smtClean="0"/>
              <a:t> = 1 </a:t>
            </a:r>
            <a:endParaRPr lang="en-GB" sz="4400" dirty="0"/>
          </a:p>
        </p:txBody>
      </p:sp>
      <p:sp>
        <p:nvSpPr>
          <p:cNvPr id="5" name="TextBox 4"/>
          <p:cNvSpPr txBox="1"/>
          <p:nvPr/>
        </p:nvSpPr>
        <p:spPr>
          <a:xfrm>
            <a:off x="0" y="1484784"/>
            <a:ext cx="8964488" cy="2554545"/>
          </a:xfrm>
          <a:prstGeom prst="rect">
            <a:avLst/>
          </a:prstGeom>
          <a:noFill/>
        </p:spPr>
        <p:txBody>
          <a:bodyPr wrap="square" rtlCol="0">
            <a:spAutoFit/>
          </a:bodyPr>
          <a:lstStyle/>
          <a:p>
            <a:r>
              <a:rPr lang="en-GB" sz="3200" dirty="0">
                <a:solidFill>
                  <a:srgbClr val="002060"/>
                </a:solidFill>
              </a:rPr>
              <a:t>b</a:t>
            </a:r>
            <a:r>
              <a:rPr lang="en-GB" sz="3200" dirty="0" smtClean="0">
                <a:solidFill>
                  <a:srgbClr val="002060"/>
                </a:solidFill>
              </a:rPr>
              <a:t>b</a:t>
            </a:r>
            <a:r>
              <a:rPr lang="en-GB" sz="3200" dirty="0" smtClean="0"/>
              <a:t> (p</a:t>
            </a:r>
            <a:r>
              <a:rPr lang="en-GB" sz="3200" baseline="30000" dirty="0" smtClean="0"/>
              <a:t>2</a:t>
            </a:r>
            <a:r>
              <a:rPr lang="en-GB" sz="3200" dirty="0" smtClean="0"/>
              <a:t>)= 9% - to get this you multiply the p by itself. </a:t>
            </a:r>
          </a:p>
          <a:p>
            <a:endParaRPr lang="en-GB" sz="3200" dirty="0"/>
          </a:p>
          <a:p>
            <a:r>
              <a:rPr lang="en-GB" sz="3200" dirty="0">
                <a:solidFill>
                  <a:srgbClr val="002060"/>
                </a:solidFill>
              </a:rPr>
              <a:t>p</a:t>
            </a:r>
            <a:r>
              <a:rPr lang="en-GB" sz="3200" dirty="0" smtClean="0"/>
              <a:t> = √.09 = .3 or 30% - so if you counted all of the alleles in the population, you would find that 30% of them would be </a:t>
            </a:r>
            <a:r>
              <a:rPr lang="en-GB" sz="3200" dirty="0" smtClean="0">
                <a:solidFill>
                  <a:srgbClr val="002060"/>
                </a:solidFill>
              </a:rPr>
              <a:t>b. </a:t>
            </a:r>
            <a:r>
              <a:rPr lang="en-GB" sz="3200" dirty="0" smtClean="0"/>
              <a:t> </a:t>
            </a:r>
            <a:endParaRPr lang="en-GB" sz="3200" dirty="0">
              <a:solidFill>
                <a:srgbClr val="002060"/>
              </a:solidFill>
            </a:endParaRPr>
          </a:p>
        </p:txBody>
      </p:sp>
      <p:sp>
        <p:nvSpPr>
          <p:cNvPr id="6" name="Rectangle 5"/>
          <p:cNvSpPr/>
          <p:nvPr/>
        </p:nvSpPr>
        <p:spPr>
          <a:xfrm>
            <a:off x="1547664" y="692696"/>
            <a:ext cx="4697119" cy="769441"/>
          </a:xfrm>
          <a:prstGeom prst="rect">
            <a:avLst/>
          </a:prstGeom>
        </p:spPr>
        <p:txBody>
          <a:bodyPr wrap="none">
            <a:spAutoFit/>
          </a:bodyPr>
          <a:lstStyle/>
          <a:p>
            <a:pPr algn="ctr"/>
            <a:r>
              <a:rPr lang="en-US" sz="4400" b="1" dirty="0" smtClean="0">
                <a:ln>
                  <a:prstDash val="solid"/>
                </a:ln>
                <a:solidFill>
                  <a:srgbClr val="002060"/>
                </a:solidFill>
                <a:effectLst>
                  <a:outerShdw blurRad="88000" dist="50800" dir="5040000" algn="tl">
                    <a:schemeClr val="accent4">
                      <a:tint val="80000"/>
                      <a:satMod val="250000"/>
                      <a:alpha val="45000"/>
                    </a:schemeClr>
                  </a:outerShdw>
                </a:effectLst>
              </a:rPr>
              <a:t>bb</a:t>
            </a:r>
            <a:r>
              <a:rPr lang="en-US" sz="44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       </a:t>
            </a:r>
            <a:r>
              <a:rPr lang="en-US" sz="4400" b="1" dirty="0" err="1" smtClean="0">
                <a:ln>
                  <a:prstDash val="solid"/>
                </a:ln>
                <a:solidFill>
                  <a:srgbClr val="002060"/>
                </a:solidFill>
                <a:effectLst>
                  <a:outerShdw blurRad="88000" dist="50800" dir="5040000" algn="tl">
                    <a:schemeClr val="accent4">
                      <a:tint val="80000"/>
                      <a:satMod val="250000"/>
                      <a:alpha val="45000"/>
                    </a:schemeClr>
                  </a:outerShdw>
                </a:effectLst>
              </a:rPr>
              <a:t>b</a:t>
            </a:r>
            <a:r>
              <a:rPr lang="en-US" sz="4400" b="1" dirty="0" err="1" smtClean="0">
                <a:ln>
                  <a:prstDash val="solid"/>
                </a:ln>
                <a:solidFill>
                  <a:schemeClr val="accent6">
                    <a:lumMod val="50000"/>
                  </a:schemeClr>
                </a:solidFill>
                <a:effectLst>
                  <a:outerShdw blurRad="88000" dist="50800" dir="5040000" algn="tl">
                    <a:schemeClr val="accent4">
                      <a:tint val="80000"/>
                      <a:satMod val="250000"/>
                      <a:alpha val="45000"/>
                    </a:schemeClr>
                  </a:outerShdw>
                </a:effectLst>
              </a:rPr>
              <a:t>B</a:t>
            </a:r>
            <a:r>
              <a:rPr lang="en-US" sz="4400" b="1" dirty="0" smtClean="0">
                <a:ln>
                  <a:prstDash val="solid"/>
                </a:ln>
                <a:effectLst>
                  <a:outerShdw blurRad="88000" dist="50800" dir="5040000" algn="tl">
                    <a:schemeClr val="accent4">
                      <a:tint val="80000"/>
                      <a:satMod val="250000"/>
                      <a:alpha val="45000"/>
                    </a:schemeClr>
                  </a:outerShdw>
                </a:effectLst>
              </a:rPr>
              <a:t>/</a:t>
            </a:r>
            <a:r>
              <a:rPr lang="en-US" sz="4400" b="1" dirty="0" smtClean="0">
                <a:ln>
                  <a:prstDash val="solid"/>
                </a:ln>
                <a:solidFill>
                  <a:schemeClr val="accent6">
                    <a:lumMod val="50000"/>
                  </a:schemeClr>
                </a:solidFill>
                <a:effectLst>
                  <a:outerShdw blurRad="88000" dist="50800" dir="5040000" algn="tl">
                    <a:schemeClr val="accent4">
                      <a:tint val="80000"/>
                      <a:satMod val="250000"/>
                      <a:alpha val="45000"/>
                    </a:schemeClr>
                  </a:outerShdw>
                </a:effectLst>
              </a:rPr>
              <a:t>B</a:t>
            </a:r>
            <a:r>
              <a:rPr lang="en-US" sz="4400" b="1" dirty="0" smtClean="0">
                <a:ln>
                  <a:prstDash val="solid"/>
                </a:ln>
                <a:solidFill>
                  <a:srgbClr val="002060"/>
                </a:solidFill>
                <a:effectLst>
                  <a:outerShdw blurRad="88000" dist="50800" dir="5040000" algn="tl">
                    <a:schemeClr val="accent4">
                      <a:tint val="80000"/>
                      <a:satMod val="250000"/>
                      <a:alpha val="45000"/>
                    </a:schemeClr>
                  </a:outerShdw>
                </a:effectLst>
              </a:rPr>
              <a:t>b</a:t>
            </a:r>
            <a:r>
              <a:rPr lang="en-US" sz="44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       </a:t>
            </a:r>
            <a:r>
              <a:rPr lang="en-US" sz="4400" b="1" dirty="0" err="1" smtClean="0">
                <a:ln>
                  <a:prstDash val="solid"/>
                </a:ln>
                <a:solidFill>
                  <a:schemeClr val="accent6">
                    <a:lumMod val="50000"/>
                  </a:schemeClr>
                </a:solidFill>
                <a:effectLst>
                  <a:outerShdw blurRad="88000" dist="50800" dir="5040000" algn="tl">
                    <a:schemeClr val="accent4">
                      <a:tint val="80000"/>
                      <a:satMod val="250000"/>
                      <a:alpha val="45000"/>
                    </a:schemeClr>
                  </a:outerShdw>
                </a:effectLst>
              </a:rPr>
              <a:t>BB</a:t>
            </a:r>
            <a:endParaRPr lang="en-US" sz="4400" b="1" cap="none" spc="0" dirty="0">
              <a:ln>
                <a:prstDash val="solid"/>
              </a:ln>
              <a:solidFill>
                <a:schemeClr val="accent6">
                  <a:lumMod val="50000"/>
                </a:schemeClr>
              </a:solidFill>
              <a:effectLst>
                <a:outerShdw blurRad="88000" dist="50800" dir="5040000" algn="tl">
                  <a:schemeClr val="accent4">
                    <a:tint val="80000"/>
                    <a:satMod val="250000"/>
                    <a:alpha val="45000"/>
                  </a:schemeClr>
                </a:outerShdw>
              </a:effectLst>
            </a:endParaRPr>
          </a:p>
        </p:txBody>
      </p:sp>
      <p:sp>
        <p:nvSpPr>
          <p:cNvPr id="7" name="TextBox 6"/>
          <p:cNvSpPr txBox="1"/>
          <p:nvPr/>
        </p:nvSpPr>
        <p:spPr>
          <a:xfrm>
            <a:off x="0" y="4509120"/>
            <a:ext cx="9144000" cy="2062103"/>
          </a:xfrm>
          <a:prstGeom prst="rect">
            <a:avLst/>
          </a:prstGeom>
          <a:noFill/>
        </p:spPr>
        <p:txBody>
          <a:bodyPr wrap="square" rtlCol="0">
            <a:spAutoFit/>
          </a:bodyPr>
          <a:lstStyle/>
          <a:p>
            <a:r>
              <a:rPr lang="en-GB" sz="3200" dirty="0" smtClean="0"/>
              <a:t>To put this another way, there is a 30% chance you would inherit one b allele from your mother, and a 30% you would inherit one b allele from your father, making the chances of having blue eyes 9%.</a:t>
            </a:r>
            <a:endParaRPr lang="en-GB" sz="3200" dirty="0"/>
          </a:p>
        </p:txBody>
      </p:sp>
    </p:spTree>
    <p:extLst>
      <p:ext uri="{BB962C8B-B14F-4D97-AF65-F5344CB8AC3E}">
        <p14:creationId xmlns:p14="http://schemas.microsoft.com/office/powerpoint/2010/main" val="1198268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Effect transition="in" filter="fade">
                                      <p:cBhvr>
                                        <p:cTn id="21" dur="1000"/>
                                        <p:tgtEl>
                                          <p:spTgt spid="7">
                                            <p:txEl>
                                              <p:pRg st="0" end="0"/>
                                            </p:txEl>
                                          </p:spTgt>
                                        </p:tgtEl>
                                      </p:cBhvr>
                                    </p:animEffect>
                                    <p:anim calcmode="lin" valueType="num">
                                      <p:cBhvr>
                                        <p:cTn id="22"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75656" y="188640"/>
            <a:ext cx="5601213" cy="769441"/>
          </a:xfrm>
          <a:prstGeom prst="rect">
            <a:avLst/>
          </a:prstGeom>
        </p:spPr>
        <p:txBody>
          <a:bodyPr wrap="none">
            <a:spAutoFit/>
          </a:bodyPr>
          <a:lstStyle/>
          <a:p>
            <a:r>
              <a:rPr lang="en-GB" sz="4400" dirty="0">
                <a:solidFill>
                  <a:srgbClr val="002060"/>
                </a:solidFill>
              </a:rPr>
              <a:t>p</a:t>
            </a:r>
            <a:r>
              <a:rPr lang="en-GB" sz="4400" baseline="30000" dirty="0"/>
              <a:t>2</a:t>
            </a:r>
            <a:r>
              <a:rPr lang="en-GB" sz="4400" dirty="0"/>
              <a:t>    +    2</a:t>
            </a:r>
            <a:r>
              <a:rPr lang="en-GB" sz="4400" dirty="0">
                <a:solidFill>
                  <a:srgbClr val="002060"/>
                </a:solidFill>
              </a:rPr>
              <a:t>p</a:t>
            </a:r>
            <a:r>
              <a:rPr lang="en-GB" sz="4400" dirty="0">
                <a:solidFill>
                  <a:schemeClr val="accent6">
                    <a:lumMod val="50000"/>
                  </a:schemeClr>
                </a:solidFill>
              </a:rPr>
              <a:t>q</a:t>
            </a:r>
            <a:r>
              <a:rPr lang="en-GB" sz="4400" dirty="0"/>
              <a:t>    +    </a:t>
            </a:r>
            <a:r>
              <a:rPr lang="en-GB" sz="4400" dirty="0">
                <a:solidFill>
                  <a:schemeClr val="accent6">
                    <a:lumMod val="50000"/>
                  </a:schemeClr>
                </a:solidFill>
              </a:rPr>
              <a:t>q</a:t>
            </a:r>
            <a:r>
              <a:rPr lang="en-GB" sz="4400" baseline="30000" dirty="0"/>
              <a:t>2</a:t>
            </a:r>
            <a:r>
              <a:rPr lang="en-GB" sz="4400" dirty="0"/>
              <a:t> = 1 </a:t>
            </a:r>
          </a:p>
        </p:txBody>
      </p:sp>
      <p:sp>
        <p:nvSpPr>
          <p:cNvPr id="6" name="TextBox 5"/>
          <p:cNvSpPr txBox="1"/>
          <p:nvPr/>
        </p:nvSpPr>
        <p:spPr>
          <a:xfrm>
            <a:off x="0" y="1124744"/>
            <a:ext cx="8964488" cy="1569660"/>
          </a:xfrm>
          <a:prstGeom prst="rect">
            <a:avLst/>
          </a:prstGeom>
          <a:noFill/>
        </p:spPr>
        <p:txBody>
          <a:bodyPr wrap="square" rtlCol="0">
            <a:spAutoFit/>
          </a:bodyPr>
          <a:lstStyle/>
          <a:p>
            <a:r>
              <a:rPr lang="en-GB" sz="3200" dirty="0" smtClean="0"/>
              <a:t>This means that there is a 70% chance you will inherit a </a:t>
            </a:r>
            <a:r>
              <a:rPr lang="en-GB" sz="3200" dirty="0" smtClean="0">
                <a:solidFill>
                  <a:schemeClr val="accent6">
                    <a:lumMod val="50000"/>
                  </a:schemeClr>
                </a:solidFill>
              </a:rPr>
              <a:t>B</a:t>
            </a:r>
            <a:r>
              <a:rPr lang="en-GB" sz="3200" dirty="0" smtClean="0"/>
              <a:t> allele from either your mother or father, making the odds of having brown eyes 91%.</a:t>
            </a:r>
            <a:endParaRPr lang="en-GB" sz="3200" dirty="0"/>
          </a:p>
        </p:txBody>
      </p:sp>
      <p:sp>
        <p:nvSpPr>
          <p:cNvPr id="7" name="Rectangle 6"/>
          <p:cNvSpPr/>
          <p:nvPr/>
        </p:nvSpPr>
        <p:spPr>
          <a:xfrm>
            <a:off x="779792" y="2636912"/>
            <a:ext cx="1391728" cy="92333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5400" b="1" cap="none" spc="0" dirty="0" smtClean="0">
                <a:ln>
                  <a:prstDash val="solid"/>
                </a:ln>
                <a:solidFill>
                  <a:schemeClr val="accent6">
                    <a:lumMod val="50000"/>
                  </a:schemeClr>
                </a:solidFill>
                <a:effectLst>
                  <a:outerShdw blurRad="88000" dist="50800" dir="5040000" algn="tl">
                    <a:schemeClr val="accent4">
                      <a:tint val="80000"/>
                      <a:satMod val="250000"/>
                      <a:alpha val="45000"/>
                    </a:schemeClr>
                  </a:outerShdw>
                </a:effectLst>
              </a:rPr>
              <a:t>91%</a:t>
            </a:r>
            <a:endParaRPr lang="en-US" sz="5400" b="1" cap="none" spc="0" dirty="0">
              <a:ln>
                <a:prstDash val="solid"/>
              </a:ln>
              <a:solidFill>
                <a:schemeClr val="accent6">
                  <a:lumMod val="50000"/>
                </a:schemeClr>
              </a:solidFill>
              <a:effectLst>
                <a:outerShdw blurRad="88000" dist="50800" dir="5040000" algn="tl">
                  <a:schemeClr val="accent4">
                    <a:tint val="80000"/>
                    <a:satMod val="250000"/>
                    <a:alpha val="45000"/>
                  </a:schemeClr>
                </a:outerShdw>
              </a:effectLst>
            </a:endParaRPr>
          </a:p>
        </p:txBody>
      </p:sp>
      <p:sp>
        <p:nvSpPr>
          <p:cNvPr id="8" name="Rectangle 7"/>
          <p:cNvSpPr/>
          <p:nvPr/>
        </p:nvSpPr>
        <p:spPr>
          <a:xfrm>
            <a:off x="955321" y="3457313"/>
            <a:ext cx="1040670" cy="92333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5400" b="1" cap="none" spc="0" dirty="0" smtClean="0">
                <a:ln>
                  <a:prstDash val="solid"/>
                </a:ln>
                <a:solidFill>
                  <a:srgbClr val="002060"/>
                </a:solidFill>
                <a:effectLst>
                  <a:outerShdw blurRad="88000" dist="50800" dir="5040000" algn="tl">
                    <a:schemeClr val="accent4">
                      <a:tint val="80000"/>
                      <a:satMod val="250000"/>
                      <a:alpha val="45000"/>
                    </a:schemeClr>
                  </a:outerShdw>
                </a:effectLst>
              </a:rPr>
              <a:t>9%</a:t>
            </a:r>
            <a:endParaRPr lang="en-US" sz="5400" b="1" cap="none" spc="0" dirty="0">
              <a:ln>
                <a:prstDash val="solid"/>
              </a:ln>
              <a:solidFill>
                <a:srgbClr val="002060"/>
              </a:solidFill>
              <a:effectLst>
                <a:outerShdw blurRad="88000" dist="50800" dir="5040000" algn="tl">
                  <a:schemeClr val="accent4">
                    <a:tint val="80000"/>
                    <a:satMod val="250000"/>
                    <a:alpha val="45000"/>
                  </a:schemeClr>
                </a:outerShdw>
              </a:effectLst>
            </a:endParaRPr>
          </a:p>
        </p:txBody>
      </p:sp>
      <p:sp>
        <p:nvSpPr>
          <p:cNvPr id="9" name="Rectangle 8"/>
          <p:cNvSpPr/>
          <p:nvPr/>
        </p:nvSpPr>
        <p:spPr>
          <a:xfrm>
            <a:off x="784805" y="5402833"/>
            <a:ext cx="1391728" cy="92333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5400" b="1" cap="none" spc="0" dirty="0" smtClean="0">
                <a:ln>
                  <a:prstDash val="solid"/>
                </a:ln>
                <a:solidFill>
                  <a:srgbClr val="002060"/>
                </a:solidFill>
                <a:effectLst>
                  <a:outerShdw blurRad="88000" dist="50800" dir="5040000" algn="tl">
                    <a:schemeClr val="accent4">
                      <a:tint val="80000"/>
                      <a:satMod val="250000"/>
                      <a:alpha val="45000"/>
                    </a:schemeClr>
                  </a:outerShdw>
                </a:effectLst>
              </a:rPr>
              <a:t>30%</a:t>
            </a:r>
            <a:endParaRPr lang="en-US" sz="5400" b="1" cap="none" spc="0" dirty="0">
              <a:ln>
                <a:prstDash val="solid"/>
              </a:ln>
              <a:solidFill>
                <a:srgbClr val="002060"/>
              </a:solidFill>
              <a:effectLst>
                <a:outerShdw blurRad="88000" dist="50800" dir="5040000" algn="tl">
                  <a:schemeClr val="accent4">
                    <a:tint val="80000"/>
                    <a:satMod val="250000"/>
                    <a:alpha val="45000"/>
                  </a:schemeClr>
                </a:outerShdw>
              </a:effectLst>
            </a:endParaRPr>
          </a:p>
        </p:txBody>
      </p:sp>
      <p:sp>
        <p:nvSpPr>
          <p:cNvPr id="10" name="Rectangle 9"/>
          <p:cNvSpPr/>
          <p:nvPr/>
        </p:nvSpPr>
        <p:spPr>
          <a:xfrm>
            <a:off x="779792" y="4581128"/>
            <a:ext cx="1391728" cy="92333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5400" b="1" cap="none" spc="0" dirty="0" smtClean="0">
                <a:ln>
                  <a:prstDash val="solid"/>
                </a:ln>
                <a:solidFill>
                  <a:schemeClr val="accent6">
                    <a:lumMod val="50000"/>
                  </a:schemeClr>
                </a:solidFill>
                <a:effectLst>
                  <a:outerShdw blurRad="88000" dist="50800" dir="5040000" algn="tl">
                    <a:schemeClr val="accent4">
                      <a:tint val="80000"/>
                      <a:satMod val="250000"/>
                      <a:alpha val="45000"/>
                    </a:schemeClr>
                  </a:outerShdw>
                </a:effectLst>
              </a:rPr>
              <a:t>70%</a:t>
            </a:r>
            <a:endParaRPr lang="en-US" sz="5400" b="1" cap="none" spc="0" dirty="0">
              <a:ln>
                <a:prstDash val="solid"/>
              </a:ln>
              <a:solidFill>
                <a:schemeClr val="accent6">
                  <a:lumMod val="50000"/>
                </a:schemeClr>
              </a:solidFill>
              <a:effectLst>
                <a:outerShdw blurRad="88000" dist="50800" dir="5040000" algn="tl">
                  <a:schemeClr val="accent4">
                    <a:tint val="80000"/>
                    <a:satMod val="250000"/>
                    <a:alpha val="45000"/>
                  </a:schemeClr>
                </a:outerShdw>
              </a:effectLst>
            </a:endParaRPr>
          </a:p>
        </p:txBody>
      </p:sp>
      <p:cxnSp>
        <p:nvCxnSpPr>
          <p:cNvPr id="12" name="Straight Connector 11"/>
          <p:cNvCxnSpPr/>
          <p:nvPr/>
        </p:nvCxnSpPr>
        <p:spPr>
          <a:xfrm>
            <a:off x="432048" y="4483185"/>
            <a:ext cx="8532440"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305860" y="2867744"/>
            <a:ext cx="5832648" cy="461665"/>
          </a:xfrm>
          <a:prstGeom prst="rect">
            <a:avLst/>
          </a:prstGeom>
          <a:noFill/>
        </p:spPr>
        <p:txBody>
          <a:bodyPr wrap="square" rtlCol="0">
            <a:spAutoFit/>
          </a:bodyPr>
          <a:lstStyle/>
          <a:p>
            <a:r>
              <a:rPr lang="en-GB" sz="2400" dirty="0" smtClean="0"/>
              <a:t>That your phenotype would be brown eyes</a:t>
            </a:r>
          </a:p>
        </p:txBody>
      </p:sp>
      <p:cxnSp>
        <p:nvCxnSpPr>
          <p:cNvPr id="15" name="Straight Connector 14"/>
          <p:cNvCxnSpPr/>
          <p:nvPr/>
        </p:nvCxnSpPr>
        <p:spPr>
          <a:xfrm>
            <a:off x="432048" y="2780928"/>
            <a:ext cx="8460432"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305860" y="3688145"/>
            <a:ext cx="6370596" cy="461665"/>
          </a:xfrm>
          <a:prstGeom prst="rect">
            <a:avLst/>
          </a:prstGeom>
          <a:noFill/>
        </p:spPr>
        <p:txBody>
          <a:bodyPr wrap="square" rtlCol="0">
            <a:spAutoFit/>
          </a:bodyPr>
          <a:lstStyle/>
          <a:p>
            <a:r>
              <a:rPr lang="en-GB" sz="2400" dirty="0"/>
              <a:t>That your phenotype will be blue eyes</a:t>
            </a:r>
          </a:p>
        </p:txBody>
      </p:sp>
      <p:sp>
        <p:nvSpPr>
          <p:cNvPr id="17" name="TextBox 16"/>
          <p:cNvSpPr txBox="1"/>
          <p:nvPr/>
        </p:nvSpPr>
        <p:spPr>
          <a:xfrm>
            <a:off x="2394012" y="4811960"/>
            <a:ext cx="6660232" cy="461665"/>
          </a:xfrm>
          <a:prstGeom prst="rect">
            <a:avLst/>
          </a:prstGeom>
          <a:noFill/>
        </p:spPr>
        <p:txBody>
          <a:bodyPr wrap="square" rtlCol="0">
            <a:spAutoFit/>
          </a:bodyPr>
          <a:lstStyle/>
          <a:p>
            <a:r>
              <a:rPr lang="en-GB" sz="2400" dirty="0" smtClean="0"/>
              <a:t>Chance of inheriting </a:t>
            </a:r>
            <a:r>
              <a:rPr lang="en-GB" sz="2400" dirty="0" smtClean="0">
                <a:solidFill>
                  <a:schemeClr val="accent6">
                    <a:lumMod val="50000"/>
                  </a:schemeClr>
                </a:solidFill>
              </a:rPr>
              <a:t>B</a:t>
            </a:r>
            <a:r>
              <a:rPr lang="en-GB" sz="2400" dirty="0" smtClean="0"/>
              <a:t> allele</a:t>
            </a:r>
            <a:endParaRPr lang="en-GB" sz="2400" dirty="0"/>
          </a:p>
        </p:txBody>
      </p:sp>
      <p:sp>
        <p:nvSpPr>
          <p:cNvPr id="18" name="TextBox 17"/>
          <p:cNvSpPr txBox="1"/>
          <p:nvPr/>
        </p:nvSpPr>
        <p:spPr>
          <a:xfrm>
            <a:off x="2394012" y="5633665"/>
            <a:ext cx="6480720" cy="461665"/>
          </a:xfrm>
          <a:prstGeom prst="rect">
            <a:avLst/>
          </a:prstGeom>
          <a:noFill/>
        </p:spPr>
        <p:txBody>
          <a:bodyPr wrap="square" rtlCol="0">
            <a:spAutoFit/>
          </a:bodyPr>
          <a:lstStyle/>
          <a:p>
            <a:r>
              <a:rPr lang="en-GB" sz="2400" dirty="0" smtClean="0"/>
              <a:t>Chance of inheriting </a:t>
            </a:r>
            <a:r>
              <a:rPr lang="en-GB" sz="2400" dirty="0" smtClean="0">
                <a:solidFill>
                  <a:srgbClr val="002060"/>
                </a:solidFill>
              </a:rPr>
              <a:t>b</a:t>
            </a:r>
            <a:r>
              <a:rPr lang="en-GB" sz="2400" dirty="0" smtClean="0"/>
              <a:t> allele</a:t>
            </a:r>
            <a:endParaRPr lang="en-GB" sz="2400" dirty="0"/>
          </a:p>
        </p:txBody>
      </p:sp>
    </p:spTree>
    <p:extLst>
      <p:ext uri="{BB962C8B-B14F-4D97-AF65-F5344CB8AC3E}">
        <p14:creationId xmlns:p14="http://schemas.microsoft.com/office/powerpoint/2010/main" val="1174558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fade">
                                      <p:cBhvr>
                                        <p:cTn id="14" dur="1000"/>
                                        <p:tgtEl>
                                          <p:spTgt spid="13"/>
                                        </p:tgtEl>
                                      </p:cBhvr>
                                    </p:animEffect>
                                    <p:anim calcmode="lin" valueType="num">
                                      <p:cBhvr>
                                        <p:cTn id="15" dur="1000" fill="hold"/>
                                        <p:tgtEl>
                                          <p:spTgt spid="13"/>
                                        </p:tgtEl>
                                        <p:attrNameLst>
                                          <p:attrName>ppt_x</p:attrName>
                                        </p:attrNameLst>
                                      </p:cBhvr>
                                      <p:tavLst>
                                        <p:tav tm="0">
                                          <p:val>
                                            <p:strVal val="#ppt_x"/>
                                          </p:val>
                                        </p:tav>
                                        <p:tav tm="100000">
                                          <p:val>
                                            <p:strVal val="#ppt_x"/>
                                          </p:val>
                                        </p:tav>
                                      </p:tavLst>
                                    </p:anim>
                                    <p:anim calcmode="lin" valueType="num">
                                      <p:cBhvr>
                                        <p:cTn id="16" dur="1000" fill="hold"/>
                                        <p:tgtEl>
                                          <p:spTgt spid="13"/>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1000"/>
                                        <p:tgtEl>
                                          <p:spTgt spid="8"/>
                                        </p:tgtEl>
                                      </p:cBhvr>
                                    </p:animEffect>
                                    <p:anim calcmode="lin" valueType="num">
                                      <p:cBhvr>
                                        <p:cTn id="27" dur="1000" fill="hold"/>
                                        <p:tgtEl>
                                          <p:spTgt spid="8"/>
                                        </p:tgtEl>
                                        <p:attrNameLst>
                                          <p:attrName>ppt_x</p:attrName>
                                        </p:attrNameLst>
                                      </p:cBhvr>
                                      <p:tavLst>
                                        <p:tav tm="0">
                                          <p:val>
                                            <p:strVal val="#ppt_x"/>
                                          </p:val>
                                        </p:tav>
                                        <p:tav tm="100000">
                                          <p:val>
                                            <p:strVal val="#ppt_x"/>
                                          </p:val>
                                        </p:tav>
                                      </p:tavLst>
                                    </p:anim>
                                    <p:anim calcmode="lin" valueType="num">
                                      <p:cBhvr>
                                        <p:cTn id="28" dur="1000" fill="hold"/>
                                        <p:tgtEl>
                                          <p:spTgt spid="8"/>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fade">
                                      <p:cBhvr>
                                        <p:cTn id="31" dur="1000"/>
                                        <p:tgtEl>
                                          <p:spTgt spid="16"/>
                                        </p:tgtEl>
                                      </p:cBhvr>
                                    </p:animEffect>
                                    <p:anim calcmode="lin" valueType="num">
                                      <p:cBhvr>
                                        <p:cTn id="32" dur="1000" fill="hold"/>
                                        <p:tgtEl>
                                          <p:spTgt spid="16"/>
                                        </p:tgtEl>
                                        <p:attrNameLst>
                                          <p:attrName>ppt_x</p:attrName>
                                        </p:attrNameLst>
                                      </p:cBhvr>
                                      <p:tavLst>
                                        <p:tav tm="0">
                                          <p:val>
                                            <p:strVal val="#ppt_x"/>
                                          </p:val>
                                        </p:tav>
                                        <p:tav tm="100000">
                                          <p:val>
                                            <p:strVal val="#ppt_x"/>
                                          </p:val>
                                        </p:tav>
                                      </p:tavLst>
                                    </p:anim>
                                    <p:anim calcmode="lin" valueType="num">
                                      <p:cBhvr>
                                        <p:cTn id="33"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fade">
                                      <p:cBhvr>
                                        <p:cTn id="38" dur="1000"/>
                                        <p:tgtEl>
                                          <p:spTgt spid="10"/>
                                        </p:tgtEl>
                                      </p:cBhvr>
                                    </p:animEffect>
                                    <p:anim calcmode="lin" valueType="num">
                                      <p:cBhvr>
                                        <p:cTn id="39" dur="1000" fill="hold"/>
                                        <p:tgtEl>
                                          <p:spTgt spid="10"/>
                                        </p:tgtEl>
                                        <p:attrNameLst>
                                          <p:attrName>ppt_x</p:attrName>
                                        </p:attrNameLst>
                                      </p:cBhvr>
                                      <p:tavLst>
                                        <p:tav tm="0">
                                          <p:val>
                                            <p:strVal val="#ppt_x"/>
                                          </p:val>
                                        </p:tav>
                                        <p:tav tm="100000">
                                          <p:val>
                                            <p:strVal val="#ppt_x"/>
                                          </p:val>
                                        </p:tav>
                                      </p:tavLst>
                                    </p:anim>
                                    <p:anim calcmode="lin" valueType="num">
                                      <p:cBhvr>
                                        <p:cTn id="40" dur="1000" fill="hold"/>
                                        <p:tgtEl>
                                          <p:spTgt spid="10"/>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fade">
                                      <p:cBhvr>
                                        <p:cTn id="43" dur="1000"/>
                                        <p:tgtEl>
                                          <p:spTgt spid="17"/>
                                        </p:tgtEl>
                                      </p:cBhvr>
                                    </p:animEffect>
                                    <p:anim calcmode="lin" valueType="num">
                                      <p:cBhvr>
                                        <p:cTn id="44" dur="1000" fill="hold"/>
                                        <p:tgtEl>
                                          <p:spTgt spid="17"/>
                                        </p:tgtEl>
                                        <p:attrNameLst>
                                          <p:attrName>ppt_x</p:attrName>
                                        </p:attrNameLst>
                                      </p:cBhvr>
                                      <p:tavLst>
                                        <p:tav tm="0">
                                          <p:val>
                                            <p:strVal val="#ppt_x"/>
                                          </p:val>
                                        </p:tav>
                                        <p:tav tm="100000">
                                          <p:val>
                                            <p:strVal val="#ppt_x"/>
                                          </p:val>
                                        </p:tav>
                                      </p:tavLst>
                                    </p:anim>
                                    <p:anim calcmode="lin" valueType="num">
                                      <p:cBhvr>
                                        <p:cTn id="45"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9"/>
                                        </p:tgtEl>
                                        <p:attrNameLst>
                                          <p:attrName>style.visibility</p:attrName>
                                        </p:attrNameLst>
                                      </p:cBhvr>
                                      <p:to>
                                        <p:strVal val="visible"/>
                                      </p:to>
                                    </p:set>
                                    <p:animEffect transition="in" filter="fade">
                                      <p:cBhvr>
                                        <p:cTn id="50" dur="1000"/>
                                        <p:tgtEl>
                                          <p:spTgt spid="9"/>
                                        </p:tgtEl>
                                      </p:cBhvr>
                                    </p:animEffect>
                                    <p:anim calcmode="lin" valueType="num">
                                      <p:cBhvr>
                                        <p:cTn id="51" dur="1000" fill="hold"/>
                                        <p:tgtEl>
                                          <p:spTgt spid="9"/>
                                        </p:tgtEl>
                                        <p:attrNameLst>
                                          <p:attrName>ppt_x</p:attrName>
                                        </p:attrNameLst>
                                      </p:cBhvr>
                                      <p:tavLst>
                                        <p:tav tm="0">
                                          <p:val>
                                            <p:strVal val="#ppt_x"/>
                                          </p:val>
                                        </p:tav>
                                        <p:tav tm="100000">
                                          <p:val>
                                            <p:strVal val="#ppt_x"/>
                                          </p:val>
                                        </p:tav>
                                      </p:tavLst>
                                    </p:anim>
                                    <p:anim calcmode="lin" valueType="num">
                                      <p:cBhvr>
                                        <p:cTn id="52" dur="1000" fill="hold"/>
                                        <p:tgtEl>
                                          <p:spTgt spid="9"/>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18"/>
                                        </p:tgtEl>
                                        <p:attrNameLst>
                                          <p:attrName>style.visibility</p:attrName>
                                        </p:attrNameLst>
                                      </p:cBhvr>
                                      <p:to>
                                        <p:strVal val="visible"/>
                                      </p:to>
                                    </p:set>
                                    <p:animEffect transition="in" filter="fade">
                                      <p:cBhvr>
                                        <p:cTn id="55" dur="1000"/>
                                        <p:tgtEl>
                                          <p:spTgt spid="18"/>
                                        </p:tgtEl>
                                      </p:cBhvr>
                                    </p:animEffect>
                                    <p:anim calcmode="lin" valueType="num">
                                      <p:cBhvr>
                                        <p:cTn id="56" dur="1000" fill="hold"/>
                                        <p:tgtEl>
                                          <p:spTgt spid="18"/>
                                        </p:tgtEl>
                                        <p:attrNameLst>
                                          <p:attrName>ppt_x</p:attrName>
                                        </p:attrNameLst>
                                      </p:cBhvr>
                                      <p:tavLst>
                                        <p:tav tm="0">
                                          <p:val>
                                            <p:strVal val="#ppt_x"/>
                                          </p:val>
                                        </p:tav>
                                        <p:tav tm="100000">
                                          <p:val>
                                            <p:strVal val="#ppt_x"/>
                                          </p:val>
                                        </p:tav>
                                      </p:tavLst>
                                    </p:anim>
                                    <p:anim calcmode="lin" valueType="num">
                                      <p:cBhvr>
                                        <p:cTn id="57"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3" grpId="0"/>
      <p:bldP spid="16" grpId="0"/>
      <p:bldP spid="17" grpId="0"/>
      <p:bldP spid="1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55320" y="188640"/>
            <a:ext cx="4291047" cy="1107996"/>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6600" b="1" cap="all" spc="0" dirty="0" smtClean="0">
                <a:ln w="0"/>
                <a:effectLst>
                  <a:reflection blurRad="12700" stA="50000" endPos="50000" dist="5000" dir="5400000" sy="-100000" rotWithShape="0"/>
                </a:effectLst>
              </a:rPr>
              <a:t>Questions</a:t>
            </a:r>
            <a:endParaRPr lang="en-US" sz="6600" b="1" cap="all" spc="0" dirty="0">
              <a:ln w="0"/>
              <a:effectLst>
                <a:reflection blurRad="12700" stA="50000" endPos="50000" dist="5000" dir="5400000" sy="-100000" rotWithShape="0"/>
              </a:effectLst>
            </a:endParaRPr>
          </a:p>
        </p:txBody>
      </p:sp>
      <p:sp>
        <p:nvSpPr>
          <p:cNvPr id="5" name="TextBox 4"/>
          <p:cNvSpPr txBox="1"/>
          <p:nvPr/>
        </p:nvSpPr>
        <p:spPr>
          <a:xfrm>
            <a:off x="0" y="1556792"/>
            <a:ext cx="9144000" cy="1077218"/>
          </a:xfrm>
          <a:prstGeom prst="rect">
            <a:avLst/>
          </a:prstGeom>
          <a:noFill/>
        </p:spPr>
        <p:txBody>
          <a:bodyPr wrap="square" rtlCol="0">
            <a:spAutoFit/>
          </a:bodyPr>
          <a:lstStyle/>
          <a:p>
            <a:r>
              <a:rPr lang="en-GB" sz="3200" dirty="0" smtClean="0"/>
              <a:t>For which phenotype can you always tell the genotype? Why?</a:t>
            </a:r>
          </a:p>
        </p:txBody>
      </p:sp>
      <p:sp>
        <p:nvSpPr>
          <p:cNvPr id="6" name="TextBox 5"/>
          <p:cNvSpPr txBox="1"/>
          <p:nvPr/>
        </p:nvSpPr>
        <p:spPr>
          <a:xfrm>
            <a:off x="107504" y="4653136"/>
            <a:ext cx="8568952" cy="584775"/>
          </a:xfrm>
          <a:prstGeom prst="rect">
            <a:avLst/>
          </a:prstGeom>
          <a:noFill/>
        </p:spPr>
        <p:txBody>
          <a:bodyPr wrap="square" rtlCol="0">
            <a:spAutoFit/>
          </a:bodyPr>
          <a:lstStyle/>
          <a:p>
            <a:r>
              <a:rPr lang="en-GB" sz="3200" dirty="0" smtClean="0"/>
              <a:t>Finish this equation:      p</a:t>
            </a:r>
            <a:r>
              <a:rPr lang="en-GB" sz="3200" baseline="30000" dirty="0" smtClean="0"/>
              <a:t>2</a:t>
            </a:r>
            <a:r>
              <a:rPr lang="en-GB" sz="3200" dirty="0" smtClean="0"/>
              <a:t> + </a:t>
            </a:r>
            <a:endParaRPr lang="en-GB" sz="3200" dirty="0"/>
          </a:p>
        </p:txBody>
      </p:sp>
      <p:sp>
        <p:nvSpPr>
          <p:cNvPr id="7" name="TextBox 6"/>
          <p:cNvSpPr txBox="1"/>
          <p:nvPr/>
        </p:nvSpPr>
        <p:spPr>
          <a:xfrm>
            <a:off x="5118925" y="4653135"/>
            <a:ext cx="3556640" cy="584775"/>
          </a:xfrm>
          <a:prstGeom prst="rect">
            <a:avLst/>
          </a:prstGeom>
          <a:noFill/>
        </p:spPr>
        <p:txBody>
          <a:bodyPr wrap="square" rtlCol="0">
            <a:spAutoFit/>
          </a:bodyPr>
          <a:lstStyle/>
          <a:p>
            <a:r>
              <a:rPr lang="en-GB" sz="3200" dirty="0" smtClean="0">
                <a:solidFill>
                  <a:srgbClr val="FF0000"/>
                </a:solidFill>
              </a:rPr>
              <a:t>2pq + q</a:t>
            </a:r>
            <a:r>
              <a:rPr lang="en-GB" sz="3200" baseline="30000" dirty="0" smtClean="0">
                <a:solidFill>
                  <a:srgbClr val="FF0000"/>
                </a:solidFill>
              </a:rPr>
              <a:t>2</a:t>
            </a:r>
            <a:r>
              <a:rPr lang="en-GB" sz="3200" dirty="0" smtClean="0">
                <a:solidFill>
                  <a:srgbClr val="FF0000"/>
                </a:solidFill>
              </a:rPr>
              <a:t> = 1</a:t>
            </a:r>
            <a:endParaRPr lang="en-GB" sz="3200" dirty="0">
              <a:solidFill>
                <a:srgbClr val="FF0000"/>
              </a:solidFill>
            </a:endParaRPr>
          </a:p>
        </p:txBody>
      </p:sp>
      <p:sp>
        <p:nvSpPr>
          <p:cNvPr id="8" name="TextBox 7"/>
          <p:cNvSpPr txBox="1"/>
          <p:nvPr/>
        </p:nvSpPr>
        <p:spPr>
          <a:xfrm>
            <a:off x="107504" y="5877272"/>
            <a:ext cx="6559040" cy="584775"/>
          </a:xfrm>
          <a:prstGeom prst="rect">
            <a:avLst/>
          </a:prstGeom>
          <a:noFill/>
        </p:spPr>
        <p:txBody>
          <a:bodyPr wrap="none" rtlCol="0">
            <a:spAutoFit/>
          </a:bodyPr>
          <a:lstStyle/>
          <a:p>
            <a:r>
              <a:rPr lang="en-GB" sz="3200" dirty="0" smtClean="0"/>
              <a:t>Ok, now answer some of your own . . .</a:t>
            </a:r>
            <a:endParaRPr lang="en-GB" sz="3200" dirty="0"/>
          </a:p>
        </p:txBody>
      </p:sp>
      <p:sp>
        <p:nvSpPr>
          <p:cNvPr id="9" name="TextBox 8"/>
          <p:cNvSpPr txBox="1"/>
          <p:nvPr/>
        </p:nvSpPr>
        <p:spPr>
          <a:xfrm>
            <a:off x="0" y="2669855"/>
            <a:ext cx="9144000" cy="1569660"/>
          </a:xfrm>
          <a:prstGeom prst="rect">
            <a:avLst/>
          </a:prstGeom>
          <a:noFill/>
        </p:spPr>
        <p:txBody>
          <a:bodyPr wrap="square" rtlCol="0">
            <a:spAutoFit/>
          </a:bodyPr>
          <a:lstStyle/>
          <a:p>
            <a:r>
              <a:rPr lang="en-GB" sz="3200" dirty="0">
                <a:solidFill>
                  <a:srgbClr val="FF0000"/>
                </a:solidFill>
              </a:rPr>
              <a:t>Homozygous recessive genotype, because the trait needs two recessive alleles, therefore, can only contain such.</a:t>
            </a:r>
          </a:p>
        </p:txBody>
      </p:sp>
    </p:spTree>
    <p:extLst>
      <p:ext uri="{BB962C8B-B14F-4D97-AF65-F5344CB8AC3E}">
        <p14:creationId xmlns:p14="http://schemas.microsoft.com/office/powerpoint/2010/main" val="3338423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9">
                                            <p:txEl>
                                              <p:pRg st="0" end="0"/>
                                            </p:txEl>
                                          </p:spTgt>
                                        </p:tgtEl>
                                        <p:attrNameLst>
                                          <p:attrName>style.visibility</p:attrName>
                                        </p:attrNameLst>
                                      </p:cBhvr>
                                      <p:to>
                                        <p:strVal val="visible"/>
                                      </p:to>
                                    </p:set>
                                    <p:animEffect transition="in" filter="barn(inVertical)">
                                      <p:cBhvr>
                                        <p:cTn id="14" dur="500"/>
                                        <p:tgtEl>
                                          <p:spTgt spid="9">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 calcmode="lin" valueType="num">
                                      <p:cBhvr additive="base">
                                        <p:cTn id="1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animEffect transition="in" filter="wipe(down)">
                                      <p:cBhvr>
                                        <p:cTn id="25" dur="500"/>
                                        <p:tgtEl>
                                          <p:spTgt spid="7">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8">
                                            <p:txEl>
                                              <p:pRg st="0" end="0"/>
                                            </p:txEl>
                                          </p:spTgt>
                                        </p:tgtEl>
                                        <p:attrNameLst>
                                          <p:attrName>style.visibility</p:attrName>
                                        </p:attrNameLst>
                                      </p:cBhvr>
                                      <p:to>
                                        <p:strVal val="visible"/>
                                      </p:to>
                                    </p:set>
                                    <p:animEffect transition="in" filter="fade">
                                      <p:cBhvr>
                                        <p:cTn id="30" dur="1000"/>
                                        <p:tgtEl>
                                          <p:spTgt spid="8">
                                            <p:txEl>
                                              <p:pRg st="0" end="0"/>
                                            </p:txEl>
                                          </p:spTgt>
                                        </p:tgtEl>
                                      </p:cBhvr>
                                    </p:animEffect>
                                    <p:anim calcmode="lin" valueType="num">
                                      <p:cBhvr>
                                        <p:cTn id="31"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32"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03648" y="0"/>
            <a:ext cx="6090129" cy="830997"/>
          </a:xfrm>
          <a:prstGeom prst="rect">
            <a:avLst/>
          </a:prstGeom>
        </p:spPr>
        <p:txBody>
          <a:bodyPr wrap="none">
            <a:spAutoFit/>
          </a:bodyPr>
          <a:lstStyle/>
          <a:p>
            <a:r>
              <a:rPr lang="en-GB" sz="4800" dirty="0">
                <a:solidFill>
                  <a:srgbClr val="002060"/>
                </a:solidFill>
              </a:rPr>
              <a:t>p</a:t>
            </a:r>
            <a:r>
              <a:rPr lang="en-GB" sz="4800" baseline="30000" dirty="0"/>
              <a:t>2</a:t>
            </a:r>
            <a:r>
              <a:rPr lang="en-GB" sz="4800" dirty="0"/>
              <a:t>    +    2</a:t>
            </a:r>
            <a:r>
              <a:rPr lang="en-GB" sz="4800" dirty="0">
                <a:solidFill>
                  <a:srgbClr val="002060"/>
                </a:solidFill>
              </a:rPr>
              <a:t>p</a:t>
            </a:r>
            <a:r>
              <a:rPr lang="en-GB" sz="4800" dirty="0">
                <a:solidFill>
                  <a:schemeClr val="accent6">
                    <a:lumMod val="50000"/>
                  </a:schemeClr>
                </a:solidFill>
              </a:rPr>
              <a:t>q</a:t>
            </a:r>
            <a:r>
              <a:rPr lang="en-GB" sz="4800" dirty="0"/>
              <a:t>    +    </a:t>
            </a:r>
            <a:r>
              <a:rPr lang="en-GB" sz="4800" dirty="0">
                <a:solidFill>
                  <a:schemeClr val="accent6">
                    <a:lumMod val="50000"/>
                  </a:schemeClr>
                </a:solidFill>
              </a:rPr>
              <a:t>q</a:t>
            </a:r>
            <a:r>
              <a:rPr lang="en-GB" sz="4800" baseline="30000" dirty="0"/>
              <a:t>2</a:t>
            </a:r>
            <a:r>
              <a:rPr lang="en-GB" sz="4800" dirty="0"/>
              <a:t> = 1 </a:t>
            </a:r>
          </a:p>
        </p:txBody>
      </p:sp>
      <p:sp>
        <p:nvSpPr>
          <p:cNvPr id="5" name="TextBox 4"/>
          <p:cNvSpPr txBox="1"/>
          <p:nvPr/>
        </p:nvSpPr>
        <p:spPr>
          <a:xfrm>
            <a:off x="0" y="1124744"/>
            <a:ext cx="8820472" cy="1077218"/>
          </a:xfrm>
          <a:prstGeom prst="rect">
            <a:avLst/>
          </a:prstGeom>
          <a:noFill/>
        </p:spPr>
        <p:txBody>
          <a:bodyPr wrap="square" rtlCol="0">
            <a:spAutoFit/>
          </a:bodyPr>
          <a:lstStyle/>
          <a:p>
            <a:r>
              <a:rPr lang="en-GB" sz="3200" dirty="0" smtClean="0"/>
              <a:t>Ok, so how do we work out the percentage of people with homozygous dominant alleles? </a:t>
            </a:r>
            <a:endParaRPr lang="en-GB" sz="3200" dirty="0"/>
          </a:p>
        </p:txBody>
      </p:sp>
      <p:sp>
        <p:nvSpPr>
          <p:cNvPr id="6" name="TextBox 5"/>
          <p:cNvSpPr txBox="1"/>
          <p:nvPr/>
        </p:nvSpPr>
        <p:spPr>
          <a:xfrm>
            <a:off x="0" y="2276872"/>
            <a:ext cx="8712968" cy="1569660"/>
          </a:xfrm>
          <a:prstGeom prst="rect">
            <a:avLst/>
          </a:prstGeom>
          <a:noFill/>
        </p:spPr>
        <p:txBody>
          <a:bodyPr wrap="square" rtlCol="0">
            <a:spAutoFit/>
          </a:bodyPr>
          <a:lstStyle/>
          <a:p>
            <a:r>
              <a:rPr lang="en-GB" sz="3200" dirty="0" smtClean="0"/>
              <a:t>We know that the brown phenotype is 70%, so we reverse the equation and square instead of square root.</a:t>
            </a:r>
            <a:endParaRPr lang="en-GB" sz="3200" dirty="0"/>
          </a:p>
        </p:txBody>
      </p:sp>
      <p:sp>
        <p:nvSpPr>
          <p:cNvPr id="7" name="Oval 6"/>
          <p:cNvSpPr/>
          <p:nvPr/>
        </p:nvSpPr>
        <p:spPr>
          <a:xfrm>
            <a:off x="5580112" y="0"/>
            <a:ext cx="936104" cy="86409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p:cNvSpPr txBox="1"/>
          <p:nvPr/>
        </p:nvSpPr>
        <p:spPr>
          <a:xfrm>
            <a:off x="2539542" y="3501008"/>
            <a:ext cx="4032448" cy="584775"/>
          </a:xfrm>
          <a:prstGeom prst="rect">
            <a:avLst/>
          </a:prstGeom>
          <a:noFill/>
        </p:spPr>
        <p:txBody>
          <a:bodyPr wrap="square" rtlCol="0">
            <a:spAutoFit/>
          </a:bodyPr>
          <a:lstStyle/>
          <a:p>
            <a:r>
              <a:rPr lang="en-GB" sz="3200" dirty="0" smtClean="0">
                <a:solidFill>
                  <a:schemeClr val="accent6">
                    <a:lumMod val="50000"/>
                  </a:schemeClr>
                </a:solidFill>
              </a:rPr>
              <a:t>BB</a:t>
            </a:r>
            <a:r>
              <a:rPr lang="en-GB" sz="3200" dirty="0" smtClean="0"/>
              <a:t> = 7</a:t>
            </a:r>
            <a:r>
              <a:rPr lang="en-GB" sz="3200" baseline="30000" dirty="0" smtClean="0"/>
              <a:t>2</a:t>
            </a:r>
            <a:r>
              <a:rPr lang="en-GB" sz="3200" dirty="0" smtClean="0"/>
              <a:t> = .49 or 49%</a:t>
            </a:r>
            <a:endParaRPr lang="en-GB" sz="3200" dirty="0"/>
          </a:p>
        </p:txBody>
      </p:sp>
      <p:sp>
        <p:nvSpPr>
          <p:cNvPr id="9" name="TextBox 8"/>
          <p:cNvSpPr txBox="1"/>
          <p:nvPr/>
        </p:nvSpPr>
        <p:spPr>
          <a:xfrm>
            <a:off x="2474888" y="4102443"/>
            <a:ext cx="4371420" cy="2585323"/>
          </a:xfrm>
          <a:prstGeom prst="rect">
            <a:avLst/>
          </a:prstGeom>
          <a:noFill/>
        </p:spPr>
        <p:txBody>
          <a:bodyPr wrap="square" rtlCol="0">
            <a:spAutoFit/>
          </a:bodyPr>
          <a:lstStyle/>
          <a:p>
            <a:r>
              <a:rPr lang="en-GB" sz="5400" dirty="0" smtClean="0"/>
              <a:t>      </a:t>
            </a:r>
            <a:r>
              <a:rPr lang="en-GB" sz="5400" dirty="0" smtClean="0">
                <a:solidFill>
                  <a:srgbClr val="002060"/>
                </a:solidFill>
              </a:rPr>
              <a:t> bb </a:t>
            </a:r>
            <a:r>
              <a:rPr lang="en-GB" sz="5400" dirty="0" smtClean="0"/>
              <a:t>= 9%</a:t>
            </a:r>
          </a:p>
          <a:p>
            <a:r>
              <a:rPr lang="en-GB" sz="5400" dirty="0" smtClean="0"/>
              <a:t>      </a:t>
            </a:r>
            <a:r>
              <a:rPr lang="en-GB" sz="5400" dirty="0" smtClean="0">
                <a:solidFill>
                  <a:schemeClr val="accent6">
                    <a:lumMod val="50000"/>
                  </a:schemeClr>
                </a:solidFill>
              </a:rPr>
              <a:t>BB</a:t>
            </a:r>
            <a:r>
              <a:rPr lang="en-GB" sz="5400" dirty="0" smtClean="0"/>
              <a:t> = 49%</a:t>
            </a:r>
          </a:p>
          <a:p>
            <a:r>
              <a:rPr lang="en-GB" sz="5400" dirty="0" smtClean="0">
                <a:solidFill>
                  <a:schemeClr val="accent6">
                    <a:lumMod val="50000"/>
                  </a:schemeClr>
                </a:solidFill>
              </a:rPr>
              <a:t>B</a:t>
            </a:r>
            <a:r>
              <a:rPr lang="en-GB" sz="5400" dirty="0" smtClean="0">
                <a:solidFill>
                  <a:srgbClr val="002060"/>
                </a:solidFill>
              </a:rPr>
              <a:t>b</a:t>
            </a:r>
            <a:r>
              <a:rPr lang="en-GB" sz="5400" dirty="0" smtClean="0"/>
              <a:t>/</a:t>
            </a:r>
            <a:r>
              <a:rPr lang="en-GB" sz="5400" dirty="0" err="1" smtClean="0">
                <a:solidFill>
                  <a:srgbClr val="002060"/>
                </a:solidFill>
              </a:rPr>
              <a:t>b</a:t>
            </a:r>
            <a:r>
              <a:rPr lang="en-GB" sz="5400" dirty="0" err="1" smtClean="0">
                <a:solidFill>
                  <a:schemeClr val="accent6">
                    <a:lumMod val="50000"/>
                  </a:schemeClr>
                </a:solidFill>
              </a:rPr>
              <a:t>B</a:t>
            </a:r>
            <a:r>
              <a:rPr lang="en-GB" sz="5400" dirty="0" smtClean="0"/>
              <a:t> = 42%</a:t>
            </a:r>
            <a:endParaRPr lang="en-GB" sz="5400" dirty="0"/>
          </a:p>
        </p:txBody>
      </p:sp>
    </p:spTree>
    <p:extLst>
      <p:ext uri="{BB962C8B-B14F-4D97-AF65-F5344CB8AC3E}">
        <p14:creationId xmlns:p14="http://schemas.microsoft.com/office/powerpoint/2010/main" val="1613575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9">
                                            <p:txEl>
                                              <p:pRg st="0" end="0"/>
                                            </p:txEl>
                                          </p:spTgt>
                                        </p:tgtEl>
                                        <p:attrNameLst>
                                          <p:attrName>style.visibility</p:attrName>
                                        </p:attrNameLst>
                                      </p:cBhvr>
                                      <p:to>
                                        <p:strVal val="visible"/>
                                      </p:to>
                                    </p:set>
                                    <p:animEffect transition="in" filter="fade">
                                      <p:cBhvr>
                                        <p:cTn id="26" dur="1000"/>
                                        <p:tgtEl>
                                          <p:spTgt spid="9">
                                            <p:txEl>
                                              <p:pRg st="0" end="0"/>
                                            </p:txEl>
                                          </p:spTgt>
                                        </p:tgtEl>
                                      </p:cBhvr>
                                    </p:animEffect>
                                    <p:anim calcmode="lin" valueType="num">
                                      <p:cBhvr>
                                        <p:cTn id="27"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9">
                                            <p:txEl>
                                              <p:pRg st="1" end="1"/>
                                            </p:txEl>
                                          </p:spTgt>
                                        </p:tgtEl>
                                        <p:attrNameLst>
                                          <p:attrName>style.visibility</p:attrName>
                                        </p:attrNameLst>
                                      </p:cBhvr>
                                      <p:to>
                                        <p:strVal val="visible"/>
                                      </p:to>
                                    </p:set>
                                    <p:animEffect transition="in" filter="fade">
                                      <p:cBhvr>
                                        <p:cTn id="33" dur="1000"/>
                                        <p:tgtEl>
                                          <p:spTgt spid="9">
                                            <p:txEl>
                                              <p:pRg st="1" end="1"/>
                                            </p:txEl>
                                          </p:spTgt>
                                        </p:tgtEl>
                                      </p:cBhvr>
                                    </p:animEffect>
                                    <p:anim calcmode="lin" valueType="num">
                                      <p:cBhvr>
                                        <p:cTn id="34"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9">
                                            <p:txEl>
                                              <p:pRg st="2" end="2"/>
                                            </p:txEl>
                                          </p:spTgt>
                                        </p:tgtEl>
                                        <p:attrNameLst>
                                          <p:attrName>style.visibility</p:attrName>
                                        </p:attrNameLst>
                                      </p:cBhvr>
                                      <p:to>
                                        <p:strVal val="visible"/>
                                      </p:to>
                                    </p:set>
                                    <p:animEffect transition="in" filter="fade">
                                      <p:cBhvr>
                                        <p:cTn id="40" dur="1000"/>
                                        <p:tgtEl>
                                          <p:spTgt spid="9">
                                            <p:txEl>
                                              <p:pRg st="2" end="2"/>
                                            </p:txEl>
                                          </p:spTgt>
                                        </p:tgtEl>
                                      </p:cBhvr>
                                    </p:animEffect>
                                    <p:anim calcmode="lin" valueType="num">
                                      <p:cBhvr>
                                        <p:cTn id="41"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42"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Equations</a:t>
            </a:r>
            <a:endParaRPr lang="en-GB" dirty="0"/>
          </a:p>
        </p:txBody>
      </p:sp>
      <p:sp>
        <p:nvSpPr>
          <p:cNvPr id="3" name="Content Placeholder 2"/>
          <p:cNvSpPr>
            <a:spLocks noGrp="1"/>
          </p:cNvSpPr>
          <p:nvPr>
            <p:ph idx="1"/>
          </p:nvPr>
        </p:nvSpPr>
        <p:spPr/>
        <p:txBody>
          <a:bodyPr>
            <a:normAutofit fontScale="85000" lnSpcReduction="20000"/>
          </a:bodyPr>
          <a:lstStyle/>
          <a:p>
            <a:pPr algn="ctr"/>
            <a:r>
              <a:rPr lang="en-US" sz="5000" b="1" dirty="0" smtClean="0">
                <a:effectLst/>
              </a:rPr>
              <a:t>p</a:t>
            </a:r>
            <a:r>
              <a:rPr lang="en-US" sz="5000" b="1" i="1" dirty="0" smtClean="0">
                <a:effectLst/>
              </a:rPr>
              <a:t>2</a:t>
            </a:r>
            <a:r>
              <a:rPr lang="en-US" sz="5000" b="1" dirty="0" smtClean="0">
                <a:effectLst/>
              </a:rPr>
              <a:t> + 2pq + q</a:t>
            </a:r>
            <a:r>
              <a:rPr lang="en-US" sz="5000" b="1" i="1" dirty="0" smtClean="0">
                <a:effectLst/>
              </a:rPr>
              <a:t>2</a:t>
            </a:r>
            <a:r>
              <a:rPr lang="en-US" sz="5000" b="1" dirty="0" smtClean="0">
                <a:effectLst/>
              </a:rPr>
              <a:t> = 1</a:t>
            </a:r>
          </a:p>
          <a:p>
            <a:r>
              <a:rPr lang="en-US" sz="5000" b="1" dirty="0" smtClean="0"/>
              <a:t>Use when given information about phenotypes/genotypes</a:t>
            </a:r>
            <a:endParaRPr lang="en-US" sz="5000" b="1" dirty="0"/>
          </a:p>
          <a:p>
            <a:pPr algn="ctr"/>
            <a:endParaRPr lang="en-US" sz="5000" dirty="0" smtClean="0">
              <a:effectLst/>
            </a:endParaRPr>
          </a:p>
          <a:p>
            <a:pPr algn="ctr"/>
            <a:r>
              <a:rPr lang="en-GB" sz="5000" b="1" dirty="0"/>
              <a:t>p</a:t>
            </a:r>
            <a:r>
              <a:rPr lang="en-GB" sz="5000" b="1" dirty="0" smtClean="0"/>
              <a:t> + q = 1</a:t>
            </a:r>
          </a:p>
          <a:p>
            <a:pPr algn="ctr"/>
            <a:r>
              <a:rPr lang="en-GB" sz="5000" b="1" dirty="0" smtClean="0"/>
              <a:t>Use when give information about allele frequency</a:t>
            </a:r>
            <a:endParaRPr lang="en-GB" sz="5000" b="1" dirty="0"/>
          </a:p>
        </p:txBody>
      </p:sp>
    </p:spTree>
    <p:extLst>
      <p:ext uri="{BB962C8B-B14F-4D97-AF65-F5344CB8AC3E}">
        <p14:creationId xmlns:p14="http://schemas.microsoft.com/office/powerpoint/2010/main" val="34452532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Conditions</a:t>
            </a:r>
            <a:endParaRPr lang="en-GB" dirty="0"/>
          </a:p>
        </p:txBody>
      </p:sp>
      <p:sp>
        <p:nvSpPr>
          <p:cNvPr id="3" name="Content Placeholder 2"/>
          <p:cNvSpPr>
            <a:spLocks noGrp="1"/>
          </p:cNvSpPr>
          <p:nvPr>
            <p:ph idx="1"/>
          </p:nvPr>
        </p:nvSpPr>
        <p:spPr/>
        <p:txBody>
          <a:bodyPr/>
          <a:lstStyle/>
          <a:p>
            <a:r>
              <a:rPr lang="en-GB" dirty="0" smtClean="0"/>
              <a:t>what does the hardy Weinberg principle predict</a:t>
            </a:r>
          </a:p>
          <a:p>
            <a:r>
              <a:rPr lang="en-GB" dirty="0" smtClean="0"/>
              <a:t>what are the conditions required for the hardy Weinberg equilibrium to remain true</a:t>
            </a:r>
            <a:endParaRPr lang="en-GB" dirty="0"/>
          </a:p>
        </p:txBody>
      </p:sp>
    </p:spTree>
    <p:extLst>
      <p:ext uri="{BB962C8B-B14F-4D97-AF65-F5344CB8AC3E}">
        <p14:creationId xmlns:p14="http://schemas.microsoft.com/office/powerpoint/2010/main" val="3840602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Answer</a:t>
            </a:r>
            <a:endParaRPr lang="en-GB" dirty="0"/>
          </a:p>
        </p:txBody>
      </p:sp>
      <p:sp>
        <p:nvSpPr>
          <p:cNvPr id="3" name="Content Placeholder 2"/>
          <p:cNvSpPr>
            <a:spLocks noGrp="1"/>
          </p:cNvSpPr>
          <p:nvPr>
            <p:ph idx="1"/>
          </p:nvPr>
        </p:nvSpPr>
        <p:spPr/>
        <p:txBody>
          <a:bodyPr>
            <a:normAutofit fontScale="70000" lnSpcReduction="20000"/>
          </a:bodyPr>
          <a:lstStyle/>
          <a:p>
            <a:r>
              <a:rPr lang="en-GB" b="1" dirty="0"/>
              <a:t>The Hardy-Weinberg Principle</a:t>
            </a:r>
            <a:endParaRPr lang="en-GB" dirty="0"/>
          </a:p>
          <a:p>
            <a:r>
              <a:rPr lang="en-GB" dirty="0"/>
              <a:t>The </a:t>
            </a:r>
            <a:r>
              <a:rPr lang="en-GB" b="1" dirty="0"/>
              <a:t>frequencies of </a:t>
            </a:r>
            <a:r>
              <a:rPr lang="en-GB" b="1" dirty="0" smtClean="0"/>
              <a:t>alleles </a:t>
            </a:r>
            <a:r>
              <a:rPr lang="en-GB" dirty="0"/>
              <a:t>in a population </a:t>
            </a:r>
            <a:r>
              <a:rPr lang="en-GB" b="1" dirty="0"/>
              <a:t>remain constant over time</a:t>
            </a:r>
            <a:r>
              <a:rPr lang="en-GB" dirty="0"/>
              <a:t>, so long as five key conditions about the population were met</a:t>
            </a:r>
            <a:r>
              <a:rPr lang="en-GB" dirty="0" smtClean="0"/>
              <a:t>:</a:t>
            </a:r>
          </a:p>
          <a:p>
            <a:pPr marL="0" indent="0">
              <a:buNone/>
            </a:pPr>
            <a:endParaRPr lang="en-GB" dirty="0"/>
          </a:p>
          <a:p>
            <a:r>
              <a:rPr lang="en-GB" dirty="0"/>
              <a:t>1. There are no mutations, so no new alleles are created.</a:t>
            </a:r>
          </a:p>
          <a:p>
            <a:r>
              <a:rPr lang="en-GB" dirty="0"/>
              <a:t>2. There is no immigration /emigration, so no new alleles are introduced/ lost.</a:t>
            </a:r>
          </a:p>
          <a:p>
            <a:r>
              <a:rPr lang="en-GB" dirty="0"/>
              <a:t>3. There is no selection, so no alleles are favoured or eliminated.</a:t>
            </a:r>
          </a:p>
          <a:p>
            <a:r>
              <a:rPr lang="en-GB" dirty="0"/>
              <a:t>4. Mating is random, so alleles are mixed randomly.</a:t>
            </a:r>
          </a:p>
          <a:p>
            <a:r>
              <a:rPr lang="en-GB" dirty="0"/>
              <a:t>5. The population is large, so there are no genetic bottlenecks.</a:t>
            </a:r>
          </a:p>
          <a:p>
            <a:r>
              <a:rPr lang="en-GB" dirty="0"/>
              <a:t> </a:t>
            </a:r>
          </a:p>
          <a:p>
            <a:endParaRPr lang="en-GB" dirty="0"/>
          </a:p>
        </p:txBody>
      </p:sp>
    </p:spTree>
    <p:extLst>
      <p:ext uri="{BB962C8B-B14F-4D97-AF65-F5344CB8AC3E}">
        <p14:creationId xmlns:p14="http://schemas.microsoft.com/office/powerpoint/2010/main" val="4563243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 1</a:t>
            </a:r>
            <a:endParaRPr lang="en-GB" dirty="0"/>
          </a:p>
        </p:txBody>
      </p:sp>
      <p:sp>
        <p:nvSpPr>
          <p:cNvPr id="3" name="Content Placeholder 2"/>
          <p:cNvSpPr>
            <a:spLocks noGrp="1"/>
          </p:cNvSpPr>
          <p:nvPr>
            <p:ph idx="1"/>
          </p:nvPr>
        </p:nvSpPr>
        <p:spPr/>
        <p:txBody>
          <a:bodyPr/>
          <a:lstStyle/>
          <a:p>
            <a:r>
              <a:rPr lang="en-US" b="1" i="1" dirty="0" smtClean="0">
                <a:effectLst/>
              </a:rPr>
              <a:t>If 98 out of 200 individuals in a population express the </a:t>
            </a:r>
            <a:r>
              <a:rPr lang="en-US" b="1" i="1" u="sng" dirty="0" smtClean="0">
                <a:solidFill>
                  <a:srgbClr val="FF0000"/>
                </a:solidFill>
                <a:effectLst/>
              </a:rPr>
              <a:t>recessive phenotype</a:t>
            </a:r>
            <a:r>
              <a:rPr lang="en-US" b="1" i="1" dirty="0" smtClean="0">
                <a:effectLst/>
              </a:rPr>
              <a:t>, what percent of the population would you predict would be heterozygotes? </a:t>
            </a:r>
            <a:endParaRPr lang="en-GB" dirty="0"/>
          </a:p>
        </p:txBody>
      </p:sp>
    </p:spTree>
    <p:extLst>
      <p:ext uri="{BB962C8B-B14F-4D97-AF65-F5344CB8AC3E}">
        <p14:creationId xmlns:p14="http://schemas.microsoft.com/office/powerpoint/2010/main" val="21503265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en-GB" dirty="0" smtClean="0"/>
              <a:t>Answer 1</a:t>
            </a:r>
            <a:endParaRPr lang="en-GB" dirty="0"/>
          </a:p>
        </p:txBody>
      </p:sp>
      <p:sp>
        <p:nvSpPr>
          <p:cNvPr id="3" name="Content Placeholder 2"/>
          <p:cNvSpPr>
            <a:spLocks noGrp="1"/>
          </p:cNvSpPr>
          <p:nvPr>
            <p:ph idx="1"/>
          </p:nvPr>
        </p:nvSpPr>
        <p:spPr>
          <a:xfrm>
            <a:off x="323528" y="908720"/>
            <a:ext cx="8568952" cy="5217443"/>
          </a:xfrm>
        </p:spPr>
        <p:txBody>
          <a:bodyPr>
            <a:normAutofit lnSpcReduction="10000"/>
          </a:bodyPr>
          <a:lstStyle/>
          <a:p>
            <a:r>
              <a:rPr lang="en-GB" dirty="0" smtClean="0"/>
              <a:t>98/200 = (q2)</a:t>
            </a:r>
          </a:p>
          <a:p>
            <a:r>
              <a:rPr lang="en-GB" dirty="0" smtClean="0"/>
              <a:t>0.49 = q2</a:t>
            </a:r>
          </a:p>
          <a:p>
            <a:r>
              <a:rPr lang="en-GB" dirty="0" smtClean="0"/>
              <a:t>0.7 = q</a:t>
            </a:r>
          </a:p>
          <a:p>
            <a:endParaRPr lang="en-GB" dirty="0"/>
          </a:p>
          <a:p>
            <a:r>
              <a:rPr lang="en-GB" dirty="0" smtClean="0"/>
              <a:t>p + q = 1</a:t>
            </a:r>
          </a:p>
          <a:p>
            <a:r>
              <a:rPr lang="en-GB" dirty="0"/>
              <a:t>p</a:t>
            </a:r>
            <a:r>
              <a:rPr lang="en-GB" dirty="0" smtClean="0"/>
              <a:t> = 1 – 0.7</a:t>
            </a:r>
          </a:p>
          <a:p>
            <a:r>
              <a:rPr lang="en-GB" dirty="0"/>
              <a:t>p</a:t>
            </a:r>
            <a:r>
              <a:rPr lang="en-GB" dirty="0" smtClean="0"/>
              <a:t> = 0.3</a:t>
            </a:r>
          </a:p>
          <a:p>
            <a:endParaRPr lang="en-GB" dirty="0"/>
          </a:p>
          <a:p>
            <a:r>
              <a:rPr lang="en-GB" dirty="0" smtClean="0"/>
              <a:t>2pq = 2(0.3)(0.7) = 0.42 = 42% heterozygotes</a:t>
            </a:r>
            <a:endParaRPr lang="en-GB" dirty="0"/>
          </a:p>
        </p:txBody>
      </p:sp>
    </p:spTree>
    <p:extLst>
      <p:ext uri="{BB962C8B-B14F-4D97-AF65-F5344CB8AC3E}">
        <p14:creationId xmlns:p14="http://schemas.microsoft.com/office/powerpoint/2010/main" val="5227611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 2</a:t>
            </a:r>
            <a:endParaRPr lang="en-GB" dirty="0"/>
          </a:p>
        </p:txBody>
      </p:sp>
      <p:sp>
        <p:nvSpPr>
          <p:cNvPr id="3" name="Content Placeholder 2"/>
          <p:cNvSpPr>
            <a:spLocks noGrp="1"/>
          </p:cNvSpPr>
          <p:nvPr>
            <p:ph idx="1"/>
          </p:nvPr>
        </p:nvSpPr>
        <p:spPr/>
        <p:txBody>
          <a:bodyPr/>
          <a:lstStyle/>
          <a:p>
            <a:r>
              <a:rPr lang="en-US" b="1" i="1" dirty="0" smtClean="0">
                <a:effectLst/>
              </a:rPr>
              <a:t>2. Your original population of 200 was hit by a tidal wave and 100 organisms were wiped out, leaving 36 homozygous recessive out of the 100 survivors. If we assume that all individuals were equally likely to be wiped out, how did the tidal wave affect the predicted frequencies of the alleles in the population? </a:t>
            </a:r>
            <a:endParaRPr lang="en-US" dirty="0" smtClean="0">
              <a:effectLst/>
            </a:endParaRPr>
          </a:p>
          <a:p>
            <a:endParaRPr lang="en-GB" dirty="0"/>
          </a:p>
        </p:txBody>
      </p:sp>
    </p:spTree>
    <p:extLst>
      <p:ext uri="{BB962C8B-B14F-4D97-AF65-F5344CB8AC3E}">
        <p14:creationId xmlns:p14="http://schemas.microsoft.com/office/powerpoint/2010/main" val="42173454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3568" y="0"/>
            <a:ext cx="7823167" cy="830997"/>
          </a:xfrm>
          <a:prstGeom prst="rect">
            <a:avLst/>
          </a:prstGeom>
        </p:spPr>
        <p:txBody>
          <a:bodyPr wrap="none">
            <a:spAutoFit/>
          </a:bodyPr>
          <a:lstStyle/>
          <a:p>
            <a:r>
              <a:rPr lang="en-GB" sz="4800" b="1" dirty="0" smtClean="0"/>
              <a:t>The Hardy-Weinberg principle</a:t>
            </a:r>
            <a:endParaRPr lang="en-GB" sz="4800" dirty="0"/>
          </a:p>
        </p:txBody>
      </p:sp>
      <p:sp>
        <p:nvSpPr>
          <p:cNvPr id="5" name="TextBox 4"/>
          <p:cNvSpPr txBox="1"/>
          <p:nvPr/>
        </p:nvSpPr>
        <p:spPr>
          <a:xfrm>
            <a:off x="0" y="1124744"/>
            <a:ext cx="9144000" cy="738664"/>
          </a:xfrm>
          <a:prstGeom prst="rect">
            <a:avLst/>
          </a:prstGeom>
          <a:noFill/>
        </p:spPr>
        <p:txBody>
          <a:bodyPr wrap="square" rtlCol="0">
            <a:spAutoFit/>
          </a:bodyPr>
          <a:lstStyle/>
          <a:p>
            <a:r>
              <a:rPr lang="en-GB" sz="2400" dirty="0" smtClean="0"/>
              <a:t>Imagine we live on a planet where there are only 2 possible eye colours.</a:t>
            </a:r>
          </a:p>
          <a:p>
            <a:endParaRPr lang="en-GB" dirty="0"/>
          </a:p>
        </p:txBody>
      </p:sp>
      <p:sp>
        <p:nvSpPr>
          <p:cNvPr id="6" name="Rectangle 5"/>
          <p:cNvSpPr/>
          <p:nvPr/>
        </p:nvSpPr>
        <p:spPr>
          <a:xfrm>
            <a:off x="467544" y="1556792"/>
            <a:ext cx="2390398"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smtClean="0">
                <a:ln w="11430"/>
                <a:solidFill>
                  <a:srgbClr val="002060"/>
                </a:solidFill>
                <a:effectLst>
                  <a:outerShdw blurRad="76200" dist="50800" dir="5400000" algn="tl" rotWithShape="0">
                    <a:srgbClr val="000000">
                      <a:alpha val="65000"/>
                    </a:srgbClr>
                  </a:outerShdw>
                </a:effectLst>
              </a:rPr>
              <a:t>Blue:  b</a:t>
            </a:r>
            <a:endParaRPr lang="en-US" sz="5400" b="1" cap="none" spc="50" dirty="0">
              <a:ln w="11430"/>
              <a:solidFill>
                <a:srgbClr val="002060"/>
              </a:solidFill>
              <a:effectLst>
                <a:outerShdw blurRad="76200" dist="50800" dir="5400000" algn="tl" rotWithShape="0">
                  <a:srgbClr val="000000">
                    <a:alpha val="65000"/>
                  </a:srgbClr>
                </a:outerShdw>
              </a:effectLst>
            </a:endParaRPr>
          </a:p>
        </p:txBody>
      </p:sp>
      <p:sp>
        <p:nvSpPr>
          <p:cNvPr id="7" name="Rectangle 6"/>
          <p:cNvSpPr/>
          <p:nvPr/>
        </p:nvSpPr>
        <p:spPr>
          <a:xfrm>
            <a:off x="4860032" y="1556792"/>
            <a:ext cx="4010893" cy="923330"/>
          </a:xfrm>
          <a:prstGeom prst="rect">
            <a:avLst/>
          </a:prstGeom>
        </p:spPr>
        <p:txBody>
          <a:bodyPr wrap="square">
            <a:spAutoFit/>
          </a:bodyPr>
          <a:lstStyle/>
          <a:p>
            <a:pPr lvl="0" algn="ctr"/>
            <a:r>
              <a:rPr lang="en-US" sz="5400" b="1" spc="50" dirty="0" smtClean="0">
                <a:ln w="11430"/>
                <a:solidFill>
                  <a:schemeClr val="accent6">
                    <a:lumMod val="50000"/>
                  </a:schemeClr>
                </a:solidFill>
                <a:effectLst>
                  <a:outerShdw blurRad="76200" dist="50800" dir="5400000" algn="tl" rotWithShape="0">
                    <a:srgbClr val="000000">
                      <a:alpha val="65000"/>
                    </a:srgbClr>
                  </a:outerShdw>
                </a:effectLst>
              </a:rPr>
              <a:t>Brown:  B</a:t>
            </a:r>
            <a:endParaRPr lang="en-US" sz="5400" b="1" spc="50" dirty="0">
              <a:ln w="11430"/>
              <a:solidFill>
                <a:schemeClr val="accent6">
                  <a:lumMod val="50000"/>
                </a:schemeClr>
              </a:solidFill>
              <a:effectLst>
                <a:outerShdw blurRad="76200" dist="50800" dir="5400000" algn="tl" rotWithShape="0">
                  <a:srgbClr val="000000">
                    <a:alpha val="65000"/>
                  </a:srgbClr>
                </a:outerShdw>
              </a:effectLst>
            </a:endParaRPr>
          </a:p>
        </p:txBody>
      </p:sp>
      <p:sp>
        <p:nvSpPr>
          <p:cNvPr id="8" name="Rectangle 7"/>
          <p:cNvSpPr/>
          <p:nvPr/>
        </p:nvSpPr>
        <p:spPr>
          <a:xfrm>
            <a:off x="5292080" y="2420888"/>
            <a:ext cx="3555782"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solidFill>
                  <a:schemeClr val="accent6">
                    <a:lumMod val="50000"/>
                  </a:schemeClr>
                </a:solidFill>
                <a:effectLst>
                  <a:reflection blurRad="12700" stA="50000" endPos="50000" dist="5000" dir="5400000" sy="-100000" rotWithShape="0"/>
                </a:effectLst>
              </a:rPr>
              <a:t>Dominant</a:t>
            </a:r>
            <a:endParaRPr lang="en-US" sz="5400" b="1" cap="all" spc="0" dirty="0">
              <a:ln w="0"/>
              <a:solidFill>
                <a:schemeClr val="accent6">
                  <a:lumMod val="50000"/>
                </a:schemeClr>
              </a:solidFill>
              <a:effectLst>
                <a:reflection blurRad="12700" stA="50000" endPos="50000" dist="5000" dir="5400000" sy="-100000" rotWithShape="0"/>
              </a:effectLst>
            </a:endParaRPr>
          </a:p>
        </p:txBody>
      </p:sp>
      <p:sp>
        <p:nvSpPr>
          <p:cNvPr id="10" name="Rectangle 9"/>
          <p:cNvSpPr/>
          <p:nvPr/>
        </p:nvSpPr>
        <p:spPr>
          <a:xfrm>
            <a:off x="323528" y="2420888"/>
            <a:ext cx="2799421" cy="923330"/>
          </a:xfrm>
          <a:prstGeom prst="rect">
            <a:avLst/>
          </a:prstGeom>
          <a:solidFill>
            <a:schemeClr val="bg1"/>
          </a:solidFill>
        </p:spPr>
        <p:txBody>
          <a:bodyPr wrap="none" lIns="91440" tIns="45720" rIns="91440" bIns="45720">
            <a:spAutoFit/>
          </a:bodyPr>
          <a:lstStyle/>
          <a:p>
            <a:pPr algn="ctr"/>
            <a:r>
              <a:rPr lang="en-US" sz="5400" b="1" cap="none" spc="0" dirty="0" smtClean="0">
                <a:ln w="17780" cmpd="sng">
                  <a:solidFill>
                    <a:srgbClr val="FFFFFF"/>
                  </a:solidFill>
                  <a:prstDash val="solid"/>
                  <a:miter lim="800000"/>
                </a:ln>
                <a:solidFill>
                  <a:srgbClr val="002060"/>
                </a:solidFill>
                <a:effectLst>
                  <a:outerShdw blurRad="50800" algn="tl" rotWithShape="0">
                    <a:srgbClr val="000000"/>
                  </a:outerShdw>
                </a:effectLst>
              </a:rPr>
              <a:t>recessive</a:t>
            </a:r>
            <a:endParaRPr lang="en-US" sz="5400" b="1" cap="none" spc="0" dirty="0">
              <a:ln w="17780" cmpd="sng">
                <a:solidFill>
                  <a:srgbClr val="FFFFFF"/>
                </a:solidFill>
                <a:prstDash val="solid"/>
                <a:miter lim="800000"/>
              </a:ln>
              <a:solidFill>
                <a:srgbClr val="002060"/>
              </a:solidFill>
              <a:effectLst>
                <a:outerShdw blurRad="50800" algn="tl" rotWithShape="0">
                  <a:srgbClr val="000000"/>
                </a:outerShdw>
              </a:effectLst>
            </a:endParaRPr>
          </a:p>
        </p:txBody>
      </p:sp>
      <p:sp>
        <p:nvSpPr>
          <p:cNvPr id="11" name="TextBox 10"/>
          <p:cNvSpPr txBox="1"/>
          <p:nvPr/>
        </p:nvSpPr>
        <p:spPr>
          <a:xfrm>
            <a:off x="503040" y="3429000"/>
            <a:ext cx="8640960" cy="1077218"/>
          </a:xfrm>
          <a:prstGeom prst="rect">
            <a:avLst/>
          </a:prstGeom>
          <a:noFill/>
        </p:spPr>
        <p:txBody>
          <a:bodyPr wrap="square" rtlCol="0">
            <a:spAutoFit/>
          </a:bodyPr>
          <a:lstStyle/>
          <a:p>
            <a:r>
              <a:rPr lang="en-GB" sz="3200" dirty="0" smtClean="0"/>
              <a:t>The only way someone can have blue eyes is if they inherit two recessive alleles (</a:t>
            </a:r>
            <a:r>
              <a:rPr lang="en-GB" sz="3200" dirty="0" smtClean="0">
                <a:solidFill>
                  <a:srgbClr val="002060"/>
                </a:solidFill>
              </a:rPr>
              <a:t>bb</a:t>
            </a:r>
            <a:r>
              <a:rPr lang="en-GB" sz="3200" dirty="0" smtClean="0"/>
              <a:t>)</a:t>
            </a:r>
            <a:endParaRPr lang="en-GB" sz="3200" dirty="0"/>
          </a:p>
        </p:txBody>
      </p:sp>
      <p:sp>
        <p:nvSpPr>
          <p:cNvPr id="12" name="TextBox 11"/>
          <p:cNvSpPr txBox="1"/>
          <p:nvPr/>
        </p:nvSpPr>
        <p:spPr>
          <a:xfrm>
            <a:off x="467544" y="4725144"/>
            <a:ext cx="8352928" cy="1938992"/>
          </a:xfrm>
          <a:prstGeom prst="rect">
            <a:avLst/>
          </a:prstGeom>
          <a:noFill/>
        </p:spPr>
        <p:txBody>
          <a:bodyPr wrap="square" rtlCol="0">
            <a:spAutoFit/>
          </a:bodyPr>
          <a:lstStyle/>
          <a:p>
            <a:r>
              <a:rPr lang="en-GB" sz="2400" dirty="0" smtClean="0"/>
              <a:t>There is a stable gene pool in regards to eye colour. E.G. Because eye colour is not a “key” adaptation in regards to reproducing, there are no selection pressures on either characteristic. You are not more/less likely to reproduce based on your eye colour. NO SELECTION TAKING PLACE!</a:t>
            </a:r>
            <a:endParaRPr lang="en-GB" sz="2400" dirty="0"/>
          </a:p>
        </p:txBody>
      </p:sp>
    </p:spTree>
    <p:extLst>
      <p:ext uri="{BB962C8B-B14F-4D97-AF65-F5344CB8AC3E}">
        <p14:creationId xmlns:p14="http://schemas.microsoft.com/office/powerpoint/2010/main" val="3191246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1000"/>
                                        <p:tgtEl>
                                          <p:spTgt spid="10"/>
                                        </p:tgtEl>
                                      </p:cBhvr>
                                    </p:animEffect>
                                    <p:anim calcmode="lin" valueType="num">
                                      <p:cBhvr>
                                        <p:cTn id="17" dur="1000" fill="hold"/>
                                        <p:tgtEl>
                                          <p:spTgt spid="10"/>
                                        </p:tgtEl>
                                        <p:attrNameLst>
                                          <p:attrName>ppt_x</p:attrName>
                                        </p:attrNameLst>
                                      </p:cBhvr>
                                      <p:tavLst>
                                        <p:tav tm="0">
                                          <p:val>
                                            <p:strVal val="#ppt_x"/>
                                          </p:val>
                                        </p:tav>
                                        <p:tav tm="100000">
                                          <p:val>
                                            <p:strVal val="#ppt_x"/>
                                          </p:val>
                                        </p:tav>
                                      </p:tavLst>
                                    </p:anim>
                                    <p:anim calcmode="lin" valueType="num">
                                      <p:cBhvr>
                                        <p:cTn id="18"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1000"/>
                                        <p:tgtEl>
                                          <p:spTgt spid="8"/>
                                        </p:tgtEl>
                                      </p:cBhvr>
                                    </p:animEffect>
                                    <p:anim calcmode="lin" valueType="num">
                                      <p:cBhvr>
                                        <p:cTn id="24" dur="1000" fill="hold"/>
                                        <p:tgtEl>
                                          <p:spTgt spid="8"/>
                                        </p:tgtEl>
                                        <p:attrNameLst>
                                          <p:attrName>ppt_x</p:attrName>
                                        </p:attrNameLst>
                                      </p:cBhvr>
                                      <p:tavLst>
                                        <p:tav tm="0">
                                          <p:val>
                                            <p:strVal val="#ppt_x"/>
                                          </p:val>
                                        </p:tav>
                                        <p:tav tm="100000">
                                          <p:val>
                                            <p:strVal val="#ppt_x"/>
                                          </p:val>
                                        </p:tav>
                                      </p:tavLst>
                                    </p:anim>
                                    <p:anim calcmode="lin" valueType="num">
                                      <p:cBhvr>
                                        <p:cTn id="25" dur="1000" fill="hold"/>
                                        <p:tgtEl>
                                          <p:spTgt spid="8"/>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ipe(down)">
                                      <p:cBhvr>
                                        <p:cTn id="35" dur="500"/>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fade">
                                      <p:cBhvr>
                                        <p:cTn id="4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10" grpId="0" animBg="1"/>
      <p:bldP spid="11" grpId="0"/>
      <p:bldP spid="1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Answer 2</a:t>
            </a:r>
            <a:endParaRPr lang="en-GB" dirty="0"/>
          </a:p>
        </p:txBody>
      </p:sp>
      <p:sp>
        <p:nvSpPr>
          <p:cNvPr id="3" name="Content Placeholder 2"/>
          <p:cNvSpPr>
            <a:spLocks noGrp="1"/>
          </p:cNvSpPr>
          <p:nvPr>
            <p:ph idx="1"/>
          </p:nvPr>
        </p:nvSpPr>
        <p:spPr/>
        <p:txBody>
          <a:bodyPr>
            <a:normAutofit fontScale="92500"/>
          </a:bodyPr>
          <a:lstStyle/>
          <a:p>
            <a:r>
              <a:rPr lang="en-GB" dirty="0" smtClean="0"/>
              <a:t>36/100 = q2</a:t>
            </a:r>
          </a:p>
          <a:p>
            <a:r>
              <a:rPr lang="en-GB" dirty="0" smtClean="0"/>
              <a:t>0.6 = q</a:t>
            </a:r>
          </a:p>
          <a:p>
            <a:endParaRPr lang="en-GB" dirty="0"/>
          </a:p>
          <a:p>
            <a:r>
              <a:rPr lang="en-GB" dirty="0" smtClean="0"/>
              <a:t>p + q = 1</a:t>
            </a:r>
          </a:p>
          <a:p>
            <a:r>
              <a:rPr lang="en-GB" dirty="0"/>
              <a:t>p</a:t>
            </a:r>
            <a:r>
              <a:rPr lang="en-GB" dirty="0" smtClean="0"/>
              <a:t> = 0.4</a:t>
            </a:r>
          </a:p>
          <a:p>
            <a:endParaRPr lang="en-GB" dirty="0"/>
          </a:p>
          <a:p>
            <a:r>
              <a:rPr lang="en-GB" dirty="0" smtClean="0"/>
              <a:t>Heterozygous = 2 (0.4)(0.6) = 0.48 = 48%</a:t>
            </a:r>
          </a:p>
          <a:p>
            <a:r>
              <a:rPr lang="en-GB" dirty="0" smtClean="0"/>
              <a:t>Homozygous dominant = (0.4)(0.4) = 0.16 = 16%</a:t>
            </a:r>
          </a:p>
          <a:p>
            <a:endParaRPr lang="en-GB" dirty="0"/>
          </a:p>
        </p:txBody>
      </p:sp>
    </p:spTree>
    <p:extLst>
      <p:ext uri="{BB962C8B-B14F-4D97-AF65-F5344CB8AC3E}">
        <p14:creationId xmlns:p14="http://schemas.microsoft.com/office/powerpoint/2010/main" val="3750091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 3	</a:t>
            </a:r>
            <a:endParaRPr lang="en-GB" dirty="0"/>
          </a:p>
        </p:txBody>
      </p:sp>
      <p:sp>
        <p:nvSpPr>
          <p:cNvPr id="3" name="Content Placeholder 2"/>
          <p:cNvSpPr>
            <a:spLocks noGrp="1"/>
          </p:cNvSpPr>
          <p:nvPr>
            <p:ph idx="1"/>
          </p:nvPr>
        </p:nvSpPr>
        <p:spPr/>
        <p:txBody>
          <a:bodyPr/>
          <a:lstStyle/>
          <a:p>
            <a:r>
              <a:rPr lang="en-US" b="1" i="1" dirty="0" smtClean="0">
                <a:effectLst/>
              </a:rPr>
              <a:t>Lets say that brown fur coloring is dominant to grey fur coloring in mice. If you have 168 </a:t>
            </a:r>
            <a:r>
              <a:rPr lang="en-US" b="1" i="1" u="sng" dirty="0" smtClean="0">
                <a:solidFill>
                  <a:srgbClr val="FF0000"/>
                </a:solidFill>
                <a:effectLst/>
              </a:rPr>
              <a:t>brown mice </a:t>
            </a:r>
            <a:r>
              <a:rPr lang="en-US" b="1" i="1" dirty="0" smtClean="0">
                <a:effectLst/>
              </a:rPr>
              <a:t>in a population of 200 mice........</a:t>
            </a:r>
          </a:p>
          <a:p>
            <a:pPr marL="0" indent="0">
              <a:buNone/>
            </a:pPr>
            <a:r>
              <a:rPr lang="en-US" b="1" i="1" dirty="0" smtClean="0"/>
              <a:t>What is the predicted frequency of </a:t>
            </a:r>
          </a:p>
          <a:p>
            <a:pPr lvl="1"/>
            <a:r>
              <a:rPr lang="en-US" b="1" i="1" dirty="0" smtClean="0"/>
              <a:t>Homozygous dominants</a:t>
            </a:r>
          </a:p>
          <a:p>
            <a:pPr lvl="1"/>
            <a:r>
              <a:rPr lang="en-US" b="1" i="1" dirty="0" smtClean="0"/>
              <a:t>Heterozygotes</a:t>
            </a:r>
          </a:p>
          <a:p>
            <a:pPr lvl="1"/>
            <a:r>
              <a:rPr lang="en-US" b="1" i="1" dirty="0" smtClean="0"/>
              <a:t>Homozygous recessives</a:t>
            </a:r>
            <a:endParaRPr lang="en-GB" dirty="0"/>
          </a:p>
        </p:txBody>
      </p:sp>
    </p:spTree>
    <p:extLst>
      <p:ext uri="{BB962C8B-B14F-4D97-AF65-F5344CB8AC3E}">
        <p14:creationId xmlns:p14="http://schemas.microsoft.com/office/powerpoint/2010/main" val="30650542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en-GB" dirty="0" smtClean="0"/>
              <a:t>Answer 3</a:t>
            </a:r>
            <a:endParaRPr lang="en-GB" dirty="0"/>
          </a:p>
        </p:txBody>
      </p:sp>
      <p:sp>
        <p:nvSpPr>
          <p:cNvPr id="3" name="Content Placeholder 2"/>
          <p:cNvSpPr>
            <a:spLocks noGrp="1"/>
          </p:cNvSpPr>
          <p:nvPr>
            <p:ph idx="1"/>
          </p:nvPr>
        </p:nvSpPr>
        <p:spPr>
          <a:xfrm>
            <a:off x="457200" y="1196752"/>
            <a:ext cx="8229600" cy="5184576"/>
          </a:xfrm>
        </p:spPr>
        <p:txBody>
          <a:bodyPr>
            <a:normAutofit fontScale="92500" lnSpcReduction="20000"/>
          </a:bodyPr>
          <a:lstStyle/>
          <a:p>
            <a:r>
              <a:rPr lang="en-GB" dirty="0" smtClean="0"/>
              <a:t>200 mice in total</a:t>
            </a:r>
          </a:p>
          <a:p>
            <a:r>
              <a:rPr lang="en-GB" dirty="0" smtClean="0"/>
              <a:t>168 = brown = p2 + 2pq</a:t>
            </a:r>
          </a:p>
          <a:p>
            <a:r>
              <a:rPr lang="en-GB" dirty="0" smtClean="0"/>
              <a:t>32/200 = grey fur = q2</a:t>
            </a:r>
          </a:p>
          <a:p>
            <a:r>
              <a:rPr lang="en-GB" dirty="0" smtClean="0"/>
              <a:t>0.16 = q2</a:t>
            </a:r>
          </a:p>
          <a:p>
            <a:r>
              <a:rPr lang="en-GB" dirty="0" smtClean="0"/>
              <a:t>0.4 = q</a:t>
            </a:r>
          </a:p>
          <a:p>
            <a:r>
              <a:rPr lang="en-GB" dirty="0" smtClean="0"/>
              <a:t>p = 0.6 (p + q = 1)</a:t>
            </a:r>
          </a:p>
          <a:p>
            <a:endParaRPr lang="en-GB" dirty="0"/>
          </a:p>
          <a:p>
            <a:endParaRPr lang="en-GB" dirty="0" smtClean="0"/>
          </a:p>
          <a:p>
            <a:r>
              <a:rPr lang="en-GB" dirty="0"/>
              <a:t>p</a:t>
            </a:r>
            <a:r>
              <a:rPr lang="en-GB" dirty="0" smtClean="0"/>
              <a:t>2 = 0.36 = 36%</a:t>
            </a:r>
          </a:p>
          <a:p>
            <a:r>
              <a:rPr lang="en-GB" dirty="0" smtClean="0"/>
              <a:t>2pq = 0.48 = 48%</a:t>
            </a:r>
          </a:p>
          <a:p>
            <a:r>
              <a:rPr lang="en-GB" dirty="0"/>
              <a:t>q</a:t>
            </a:r>
            <a:r>
              <a:rPr lang="en-GB" dirty="0" smtClean="0"/>
              <a:t>2 = 0.16 = 16%</a:t>
            </a:r>
            <a:endParaRPr lang="en-GB" dirty="0"/>
          </a:p>
        </p:txBody>
      </p:sp>
    </p:spTree>
    <p:extLst>
      <p:ext uri="{BB962C8B-B14F-4D97-AF65-F5344CB8AC3E}">
        <p14:creationId xmlns:p14="http://schemas.microsoft.com/office/powerpoint/2010/main" val="40405303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 4</a:t>
            </a:r>
            <a:endParaRPr lang="en-GB" dirty="0"/>
          </a:p>
        </p:txBody>
      </p:sp>
      <p:sp>
        <p:nvSpPr>
          <p:cNvPr id="3" name="Content Placeholder 2"/>
          <p:cNvSpPr>
            <a:spLocks noGrp="1"/>
          </p:cNvSpPr>
          <p:nvPr>
            <p:ph idx="1"/>
          </p:nvPr>
        </p:nvSpPr>
        <p:spPr/>
        <p:txBody>
          <a:bodyPr/>
          <a:lstStyle/>
          <a:p>
            <a:r>
              <a:rPr lang="en-US" b="1" i="1" dirty="0" smtClean="0">
                <a:effectLst/>
              </a:rPr>
              <a:t>If 81% of a population is </a:t>
            </a:r>
            <a:r>
              <a:rPr lang="en-US" b="1" i="1" u="sng" dirty="0" smtClean="0">
                <a:solidFill>
                  <a:srgbClr val="FF0000"/>
                </a:solidFill>
                <a:effectLst/>
              </a:rPr>
              <a:t>homozygous recessive</a:t>
            </a:r>
            <a:r>
              <a:rPr lang="en-US" b="1" i="1" dirty="0" smtClean="0">
                <a:effectLst/>
              </a:rPr>
              <a:t> for a given trait. Calculate</a:t>
            </a:r>
          </a:p>
          <a:p>
            <a:pPr lvl="1"/>
            <a:r>
              <a:rPr lang="en-US" b="1" i="1" dirty="0" smtClean="0"/>
              <a:t>Frequency of homozygous dominant</a:t>
            </a:r>
          </a:p>
          <a:p>
            <a:pPr lvl="1"/>
            <a:r>
              <a:rPr lang="en-US" b="1" i="1" dirty="0" smtClean="0"/>
              <a:t>Frequency of heterozygotes</a:t>
            </a:r>
          </a:p>
          <a:p>
            <a:pPr lvl="1"/>
            <a:r>
              <a:rPr lang="en-US" b="1" i="1" dirty="0" smtClean="0"/>
              <a:t>Frequency of dominant and </a:t>
            </a:r>
            <a:r>
              <a:rPr lang="en-US" b="1" i="1" dirty="0" err="1" smtClean="0"/>
              <a:t>recssive</a:t>
            </a:r>
            <a:r>
              <a:rPr lang="en-US" b="1" i="1" dirty="0" smtClean="0"/>
              <a:t> alleles</a:t>
            </a:r>
            <a:endParaRPr lang="en-GB" dirty="0"/>
          </a:p>
        </p:txBody>
      </p:sp>
    </p:spTree>
    <p:extLst>
      <p:ext uri="{BB962C8B-B14F-4D97-AF65-F5344CB8AC3E}">
        <p14:creationId xmlns:p14="http://schemas.microsoft.com/office/powerpoint/2010/main" val="21138317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Answer 4</a:t>
            </a:r>
            <a:endParaRPr lang="en-GB" dirty="0"/>
          </a:p>
        </p:txBody>
      </p:sp>
      <p:sp>
        <p:nvSpPr>
          <p:cNvPr id="3" name="Content Placeholder 2"/>
          <p:cNvSpPr>
            <a:spLocks noGrp="1"/>
          </p:cNvSpPr>
          <p:nvPr>
            <p:ph idx="1"/>
          </p:nvPr>
        </p:nvSpPr>
        <p:spPr/>
        <p:txBody>
          <a:bodyPr/>
          <a:lstStyle/>
          <a:p>
            <a:r>
              <a:rPr lang="en-GB" dirty="0"/>
              <a:t>q</a:t>
            </a:r>
            <a:r>
              <a:rPr lang="en-GB" dirty="0" smtClean="0"/>
              <a:t>2 = 0.81</a:t>
            </a:r>
          </a:p>
          <a:p>
            <a:r>
              <a:rPr lang="en-GB" dirty="0" smtClean="0"/>
              <a:t>q = 0.9</a:t>
            </a:r>
          </a:p>
          <a:p>
            <a:r>
              <a:rPr lang="en-GB" dirty="0" smtClean="0"/>
              <a:t>p = 0.1</a:t>
            </a:r>
          </a:p>
          <a:p>
            <a:endParaRPr lang="en-GB" dirty="0"/>
          </a:p>
          <a:p>
            <a:r>
              <a:rPr lang="en-GB" dirty="0" smtClean="0"/>
              <a:t>p2 = 0.01</a:t>
            </a:r>
          </a:p>
          <a:p>
            <a:r>
              <a:rPr lang="en-GB" dirty="0" smtClean="0"/>
              <a:t>2pq = 0.18</a:t>
            </a:r>
          </a:p>
          <a:p>
            <a:endParaRPr lang="en-GB" dirty="0"/>
          </a:p>
        </p:txBody>
      </p:sp>
    </p:spTree>
    <p:extLst>
      <p:ext uri="{BB962C8B-B14F-4D97-AF65-F5344CB8AC3E}">
        <p14:creationId xmlns:p14="http://schemas.microsoft.com/office/powerpoint/2010/main" val="7192625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 5 </a:t>
            </a:r>
            <a:endParaRPr lang="en-GB" dirty="0"/>
          </a:p>
        </p:txBody>
      </p:sp>
      <p:sp>
        <p:nvSpPr>
          <p:cNvPr id="3" name="Content Placeholder 2"/>
          <p:cNvSpPr>
            <a:spLocks noGrp="1"/>
          </p:cNvSpPr>
          <p:nvPr>
            <p:ph idx="1"/>
          </p:nvPr>
        </p:nvSpPr>
        <p:spPr/>
        <p:txBody>
          <a:bodyPr/>
          <a:lstStyle/>
          <a:p>
            <a:r>
              <a:rPr lang="en-US" b="1" i="1" dirty="0" smtClean="0">
                <a:effectLst/>
              </a:rPr>
              <a:t>If 51% of the population carries at least one copy of the recessive allele</a:t>
            </a:r>
          </a:p>
          <a:p>
            <a:pPr lvl="1"/>
            <a:r>
              <a:rPr lang="en-US" b="1" i="1" dirty="0" smtClean="0"/>
              <a:t>what is the predicted frequency of the population expressing the dominant phenotype</a:t>
            </a:r>
            <a:endParaRPr lang="en-GB" dirty="0"/>
          </a:p>
        </p:txBody>
      </p:sp>
    </p:spTree>
    <p:extLst>
      <p:ext uri="{BB962C8B-B14F-4D97-AF65-F5344CB8AC3E}">
        <p14:creationId xmlns:p14="http://schemas.microsoft.com/office/powerpoint/2010/main" val="194940786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Answer 5 </a:t>
            </a:r>
            <a:endParaRPr lang="en-GB" dirty="0"/>
          </a:p>
        </p:txBody>
      </p:sp>
      <p:sp>
        <p:nvSpPr>
          <p:cNvPr id="3" name="Content Placeholder 2"/>
          <p:cNvSpPr>
            <a:spLocks noGrp="1"/>
          </p:cNvSpPr>
          <p:nvPr>
            <p:ph idx="1"/>
          </p:nvPr>
        </p:nvSpPr>
        <p:spPr/>
        <p:txBody>
          <a:bodyPr/>
          <a:lstStyle/>
          <a:p>
            <a:r>
              <a:rPr lang="en-GB" dirty="0" smtClean="0"/>
              <a:t>51% = 2pq + q2</a:t>
            </a:r>
          </a:p>
          <a:p>
            <a:r>
              <a:rPr lang="en-GB" dirty="0" smtClean="0"/>
              <a:t>49% = 0.49 = p2</a:t>
            </a:r>
          </a:p>
          <a:p>
            <a:r>
              <a:rPr lang="en-GB" dirty="0" smtClean="0"/>
              <a:t>0.7 = p</a:t>
            </a:r>
          </a:p>
          <a:p>
            <a:r>
              <a:rPr lang="en-GB" dirty="0" smtClean="0"/>
              <a:t>0.3 = q</a:t>
            </a:r>
          </a:p>
          <a:p>
            <a:endParaRPr lang="en-GB" dirty="0"/>
          </a:p>
          <a:p>
            <a:r>
              <a:rPr lang="en-GB" dirty="0" smtClean="0"/>
              <a:t>p2 + 2pq =</a:t>
            </a:r>
          </a:p>
          <a:p>
            <a:r>
              <a:rPr lang="en-GB" dirty="0" smtClean="0"/>
              <a:t>0.49 + 0.42 = 0.91 have dominant phenotype</a:t>
            </a:r>
          </a:p>
          <a:p>
            <a:endParaRPr lang="en-GB" dirty="0"/>
          </a:p>
        </p:txBody>
      </p:sp>
    </p:spTree>
    <p:extLst>
      <p:ext uri="{BB962C8B-B14F-4D97-AF65-F5344CB8AC3E}">
        <p14:creationId xmlns:p14="http://schemas.microsoft.com/office/powerpoint/2010/main" val="38324187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 6 </a:t>
            </a:r>
            <a:endParaRPr lang="en-GB" dirty="0"/>
          </a:p>
        </p:txBody>
      </p:sp>
      <p:sp>
        <p:nvSpPr>
          <p:cNvPr id="3" name="Content Placeholder 2"/>
          <p:cNvSpPr>
            <a:spLocks noGrp="1"/>
          </p:cNvSpPr>
          <p:nvPr>
            <p:ph idx="1"/>
          </p:nvPr>
        </p:nvSpPr>
        <p:spPr>
          <a:xfrm>
            <a:off x="457200" y="1196752"/>
            <a:ext cx="8229600" cy="4929411"/>
          </a:xfrm>
        </p:spPr>
        <p:txBody>
          <a:bodyPr>
            <a:normAutofit fontScale="85000" lnSpcReduction="10000"/>
          </a:bodyPr>
          <a:lstStyle/>
          <a:p>
            <a:r>
              <a:rPr lang="en-GB" dirty="0"/>
              <a:t>Albinism is a rare genetically inherited trait that is only expressed in the phenotype of homozygous recessive individuals (</a:t>
            </a:r>
            <a:r>
              <a:rPr lang="en-GB" dirty="0" err="1"/>
              <a:t>aa</a:t>
            </a:r>
            <a:r>
              <a:rPr lang="en-GB" dirty="0"/>
              <a:t>).  The most characteristic symptom is a marked deficiency in the skin and hair pigment melanin.  This condition can occur among any human group as well as among other animal species.  The average human frequency of albinism in North America is only about 1 in 20,000</a:t>
            </a:r>
            <a:r>
              <a:rPr lang="en-GB" dirty="0" smtClean="0"/>
              <a:t>. </a:t>
            </a:r>
          </a:p>
          <a:p>
            <a:r>
              <a:rPr lang="en-GB" dirty="0" smtClean="0"/>
              <a:t>calculate the frequency of the dominant allele in North America </a:t>
            </a:r>
          </a:p>
          <a:p>
            <a:r>
              <a:rPr lang="en-GB" dirty="0" smtClean="0"/>
              <a:t> the frequency of people expressing the normal phenotype in</a:t>
            </a:r>
            <a:endParaRPr lang="en-GB" dirty="0"/>
          </a:p>
        </p:txBody>
      </p:sp>
    </p:spTree>
    <p:extLst>
      <p:ext uri="{BB962C8B-B14F-4D97-AF65-F5344CB8AC3E}">
        <p14:creationId xmlns:p14="http://schemas.microsoft.com/office/powerpoint/2010/main" val="49931957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Answer 7 </a:t>
            </a:r>
            <a:endParaRPr lang="en-GB" dirty="0"/>
          </a:p>
        </p:txBody>
      </p:sp>
      <p:sp>
        <p:nvSpPr>
          <p:cNvPr id="3" name="Content Placeholder 2"/>
          <p:cNvSpPr>
            <a:spLocks noGrp="1"/>
          </p:cNvSpPr>
          <p:nvPr>
            <p:ph idx="1"/>
          </p:nvPr>
        </p:nvSpPr>
        <p:spPr/>
        <p:txBody>
          <a:bodyPr/>
          <a:lstStyle/>
          <a:p>
            <a:r>
              <a:rPr lang="en-GB" dirty="0" smtClean="0"/>
              <a:t>q2 = 1/20,000</a:t>
            </a:r>
          </a:p>
          <a:p>
            <a:r>
              <a:rPr lang="en-GB" dirty="0" smtClean="0"/>
              <a:t>q = 0.0071</a:t>
            </a:r>
          </a:p>
          <a:p>
            <a:r>
              <a:rPr lang="en-GB" dirty="0" smtClean="0"/>
              <a:t>p = 0.9929</a:t>
            </a:r>
          </a:p>
          <a:p>
            <a:endParaRPr lang="en-GB" dirty="0"/>
          </a:p>
          <a:p>
            <a:r>
              <a:rPr lang="en-GB" dirty="0" smtClean="0"/>
              <a:t>dominant phenotype = </a:t>
            </a:r>
          </a:p>
          <a:p>
            <a:r>
              <a:rPr lang="en-GB" dirty="0" smtClean="0"/>
              <a:t>p2 + 2pq = 0.9859 + 0.1409</a:t>
            </a:r>
          </a:p>
          <a:p>
            <a:endParaRPr lang="en-GB" dirty="0"/>
          </a:p>
        </p:txBody>
      </p:sp>
    </p:spTree>
    <p:extLst>
      <p:ext uri="{BB962C8B-B14F-4D97-AF65-F5344CB8AC3E}">
        <p14:creationId xmlns:p14="http://schemas.microsoft.com/office/powerpoint/2010/main" val="42585638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 8 </a:t>
            </a:r>
            <a:endParaRPr lang="en-GB" dirty="0"/>
          </a:p>
        </p:txBody>
      </p:sp>
      <p:sp>
        <p:nvSpPr>
          <p:cNvPr id="3" name="Content Placeholder 2"/>
          <p:cNvSpPr>
            <a:spLocks noGrp="1"/>
          </p:cNvSpPr>
          <p:nvPr>
            <p:ph idx="1"/>
          </p:nvPr>
        </p:nvSpPr>
        <p:spPr/>
        <p:txBody>
          <a:bodyPr/>
          <a:lstStyle/>
          <a:p>
            <a:r>
              <a:rPr lang="en-GB" b="1" dirty="0"/>
              <a:t>1 in 1700 US Caucasian </a:t>
            </a:r>
            <a:r>
              <a:rPr lang="en-GB" b="1" dirty="0" smtClean="0"/>
              <a:t>new </a:t>
            </a:r>
            <a:r>
              <a:rPr lang="en-GB" b="1" dirty="0" err="1" smtClean="0"/>
              <a:t>borns</a:t>
            </a:r>
            <a:r>
              <a:rPr lang="en-GB" b="1" dirty="0" smtClean="0"/>
              <a:t> </a:t>
            </a:r>
            <a:r>
              <a:rPr lang="en-GB" b="1" dirty="0"/>
              <a:t>have cystic fibrosis. </a:t>
            </a:r>
            <a:endParaRPr lang="en-GB" b="1" dirty="0" smtClean="0"/>
          </a:p>
          <a:p>
            <a:r>
              <a:rPr lang="en-GB" b="1" dirty="0" smtClean="0"/>
              <a:t>calculate the frequency of the recessive cystic fibrosis allele and the dominant allele in the population</a:t>
            </a:r>
          </a:p>
          <a:p>
            <a:r>
              <a:rPr lang="en-GB" b="1" dirty="0" smtClean="0"/>
              <a:t>calculate the frequency of non cystic fibrosis sufferers in the population</a:t>
            </a:r>
          </a:p>
          <a:p>
            <a:endParaRPr lang="en-GB" dirty="0"/>
          </a:p>
        </p:txBody>
      </p:sp>
    </p:spTree>
    <p:extLst>
      <p:ext uri="{BB962C8B-B14F-4D97-AF65-F5344CB8AC3E}">
        <p14:creationId xmlns:p14="http://schemas.microsoft.com/office/powerpoint/2010/main" val="42325411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92696"/>
            <a:ext cx="7668344" cy="6247864"/>
          </a:xfrm>
          <a:prstGeom prst="rect">
            <a:avLst/>
          </a:prstGeom>
        </p:spPr>
        <p:txBody>
          <a:bodyPr wrap="square">
            <a:spAutoFit/>
          </a:bodyPr>
          <a:lstStyle/>
          <a:p>
            <a:pPr marL="457200" indent="-457200">
              <a:buAutoNum type="arabicPeriod"/>
            </a:pPr>
            <a:r>
              <a:rPr lang="en-GB" sz="2000" b="1" dirty="0" smtClean="0"/>
              <a:t>There is a stable gene pool in regards to eye colour. </a:t>
            </a:r>
          </a:p>
          <a:p>
            <a:pPr marL="457200" indent="-457200"/>
            <a:endParaRPr lang="en-GB" sz="2000" b="1" dirty="0" smtClean="0"/>
          </a:p>
          <a:p>
            <a:pPr marL="457200" indent="-457200"/>
            <a:r>
              <a:rPr lang="en-GB" sz="2000" dirty="0" smtClean="0"/>
              <a:t>E.G. Because eye colour is not a “key” adaptation in regards to</a:t>
            </a:r>
          </a:p>
          <a:p>
            <a:pPr marL="457200" indent="-457200"/>
            <a:r>
              <a:rPr lang="en-GB" sz="2000" dirty="0" smtClean="0"/>
              <a:t>reproducing, there are no selection pressures on either</a:t>
            </a:r>
          </a:p>
          <a:p>
            <a:pPr marL="457200" indent="-457200"/>
            <a:r>
              <a:rPr lang="en-GB" sz="2000" dirty="0" smtClean="0"/>
              <a:t>characteristic. You are not more/less likely to reproduce based on</a:t>
            </a:r>
          </a:p>
          <a:p>
            <a:pPr marL="457200" indent="-457200"/>
            <a:r>
              <a:rPr lang="en-GB" sz="2000" dirty="0" smtClean="0"/>
              <a:t>your eye colour. NO SELECTION TAKING PLACE!</a:t>
            </a:r>
          </a:p>
          <a:p>
            <a:pPr marL="457200" indent="-457200"/>
            <a:endParaRPr lang="en-GB" sz="2000" dirty="0"/>
          </a:p>
          <a:p>
            <a:pPr marL="457200" indent="-457200"/>
            <a:r>
              <a:rPr lang="en-GB" sz="2000" b="1" dirty="0" smtClean="0"/>
              <a:t>2. There are no mutations taking place.</a:t>
            </a:r>
          </a:p>
          <a:p>
            <a:pPr marL="457200" indent="-457200"/>
            <a:endParaRPr lang="en-GB" sz="2000" dirty="0"/>
          </a:p>
          <a:p>
            <a:pPr marL="457200" indent="-457200"/>
            <a:r>
              <a:rPr lang="en-GB" sz="2000" dirty="0" smtClean="0"/>
              <a:t>E.G. A recessive blue allele is not going to “mutate” and code for</a:t>
            </a:r>
          </a:p>
          <a:p>
            <a:pPr marL="457200" indent="-457200"/>
            <a:r>
              <a:rPr lang="en-GB" sz="2000" dirty="0" smtClean="0"/>
              <a:t>brown eyes, vice versa.</a:t>
            </a:r>
          </a:p>
          <a:p>
            <a:pPr marL="457200" indent="-457200"/>
            <a:endParaRPr lang="en-GB" sz="2000" dirty="0"/>
          </a:p>
          <a:p>
            <a:pPr marL="457200" indent="-457200"/>
            <a:r>
              <a:rPr lang="en-GB" sz="2000" b="1" dirty="0" smtClean="0"/>
              <a:t>3. There is a large population.</a:t>
            </a:r>
          </a:p>
          <a:p>
            <a:pPr marL="457200" indent="-457200"/>
            <a:endParaRPr lang="en-GB" sz="2000" b="1" dirty="0"/>
          </a:p>
          <a:p>
            <a:pPr marL="457200" indent="-457200"/>
            <a:r>
              <a:rPr lang="en-GB" sz="2000" dirty="0" smtClean="0"/>
              <a:t>Large population = no chance of brown or blue allele randomly</a:t>
            </a:r>
          </a:p>
          <a:p>
            <a:pPr marL="457200" indent="-457200"/>
            <a:r>
              <a:rPr lang="en-GB" sz="2000" dirty="0" smtClean="0"/>
              <a:t>disappearing due to chance.</a:t>
            </a:r>
          </a:p>
          <a:p>
            <a:pPr marL="457200" indent="-457200"/>
            <a:endParaRPr lang="en-GB" sz="2000" b="1" dirty="0"/>
          </a:p>
          <a:p>
            <a:pPr marL="457200" indent="-457200"/>
            <a:endParaRPr lang="en-GB" sz="2000" b="1" dirty="0" smtClean="0"/>
          </a:p>
          <a:p>
            <a:pPr marL="457200" indent="-457200"/>
            <a:endParaRPr lang="en-GB" sz="2000" dirty="0"/>
          </a:p>
          <a:p>
            <a:pPr marL="457200" indent="-457200"/>
            <a:endParaRPr lang="en-GB" sz="2000" dirty="0"/>
          </a:p>
        </p:txBody>
      </p:sp>
      <p:sp>
        <p:nvSpPr>
          <p:cNvPr id="5" name="Rectangle 4"/>
          <p:cNvSpPr/>
          <p:nvPr/>
        </p:nvSpPr>
        <p:spPr>
          <a:xfrm>
            <a:off x="467544" y="-171400"/>
            <a:ext cx="5650458"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Key Considerations</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6" name="TextBox 5"/>
          <p:cNvSpPr txBox="1"/>
          <p:nvPr/>
        </p:nvSpPr>
        <p:spPr>
          <a:xfrm>
            <a:off x="6228184" y="0"/>
            <a:ext cx="1368152" cy="6247864"/>
          </a:xfrm>
          <a:prstGeom prst="rect">
            <a:avLst/>
          </a:prstGeom>
          <a:noFill/>
        </p:spPr>
        <p:txBody>
          <a:bodyPr wrap="square" rtlCol="0">
            <a:spAutoFit/>
          </a:bodyPr>
          <a:lstStyle/>
          <a:p>
            <a:r>
              <a:rPr lang="en-GB" sz="40000" dirty="0" smtClean="0"/>
              <a:t>}</a:t>
            </a:r>
            <a:endParaRPr lang="en-GB" sz="40000" dirty="0"/>
          </a:p>
        </p:txBody>
      </p:sp>
      <p:sp>
        <p:nvSpPr>
          <p:cNvPr id="7" name="Rectangle 6"/>
          <p:cNvSpPr/>
          <p:nvPr/>
        </p:nvSpPr>
        <p:spPr>
          <a:xfrm>
            <a:off x="7812360" y="620688"/>
            <a:ext cx="604653" cy="5909310"/>
          </a:xfrm>
          <a:prstGeom prst="rect">
            <a:avLst/>
          </a:prstGeom>
          <a:noFill/>
        </p:spPr>
        <p:txBody>
          <a:bodyPr wrap="none" lIns="91440" tIns="45720" rIns="91440" bIns="45720">
            <a:spAutoFit/>
          </a:bodyPr>
          <a:lstStyle/>
          <a:p>
            <a:pPr algn="ctr"/>
            <a:r>
              <a:rPr lang="en-US" sz="54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S</a:t>
            </a:r>
          </a:p>
          <a:p>
            <a:pPr algn="ctr"/>
            <a:r>
              <a:rPr lang="en-US" sz="54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T</a:t>
            </a:r>
          </a:p>
          <a:p>
            <a:pPr algn="ctr"/>
            <a:r>
              <a:rPr lang="en-US" sz="54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A</a:t>
            </a:r>
          </a:p>
          <a:p>
            <a:pPr algn="ctr"/>
            <a:r>
              <a:rPr lang="en-US" sz="54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B</a:t>
            </a:r>
          </a:p>
          <a:p>
            <a:pPr algn="ctr"/>
            <a:r>
              <a:rPr lang="en-US" sz="54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L</a:t>
            </a:r>
          </a:p>
          <a:p>
            <a:pPr algn="ctr"/>
            <a:r>
              <a:rPr lang="en-US" sz="54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E</a:t>
            </a:r>
          </a:p>
          <a:p>
            <a:pPr algn="ctr"/>
            <a:endParaRPr lang="en-US" sz="54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8" name="Rectangle 7"/>
          <p:cNvSpPr/>
          <p:nvPr/>
        </p:nvSpPr>
        <p:spPr>
          <a:xfrm>
            <a:off x="8516905" y="0"/>
            <a:ext cx="601447" cy="7571303"/>
          </a:xfrm>
          <a:prstGeom prst="rect">
            <a:avLst/>
          </a:prstGeom>
          <a:noFill/>
        </p:spPr>
        <p:txBody>
          <a:bodyPr wrap="none" lIns="91440" tIns="45720" rIns="91440" bIns="45720">
            <a:spAutoFit/>
          </a:bodyPr>
          <a:lstStyle/>
          <a:p>
            <a:pPr algn="ctr"/>
            <a:r>
              <a:rPr lang="en-US" sz="48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G</a:t>
            </a:r>
          </a:p>
          <a:p>
            <a:pPr algn="ctr"/>
            <a:r>
              <a:rPr lang="en-US" sz="48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E</a:t>
            </a:r>
          </a:p>
          <a:p>
            <a:pPr algn="ctr"/>
            <a:r>
              <a:rPr lang="en-US" sz="48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N</a:t>
            </a:r>
          </a:p>
          <a:p>
            <a:pPr algn="ctr"/>
            <a:r>
              <a:rPr lang="en-US" sz="48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E</a:t>
            </a:r>
          </a:p>
          <a:p>
            <a:pPr algn="ctr"/>
            <a:endParaRPr lang="en-US" sz="48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a:p>
            <a:pPr algn="ctr"/>
            <a:r>
              <a:rPr lang="en-US" sz="48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P</a:t>
            </a:r>
          </a:p>
          <a:p>
            <a:pPr algn="ctr"/>
            <a:r>
              <a:rPr lang="en-US" sz="48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O</a:t>
            </a:r>
          </a:p>
          <a:p>
            <a:pPr algn="ctr"/>
            <a:r>
              <a:rPr lang="en-US" sz="48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O</a:t>
            </a:r>
          </a:p>
          <a:p>
            <a:pPr algn="ctr"/>
            <a:r>
              <a:rPr lang="en-US" sz="48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L</a:t>
            </a:r>
          </a:p>
          <a:p>
            <a:pPr algn="ctr"/>
            <a:endParaRPr lang="en-US" sz="54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Tree>
    <p:extLst>
      <p:ext uri="{BB962C8B-B14F-4D97-AF65-F5344CB8AC3E}">
        <p14:creationId xmlns:p14="http://schemas.microsoft.com/office/powerpoint/2010/main" val="1793825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1000"/>
                                        <p:tgtEl>
                                          <p:spTgt spid="4">
                                            <p:txEl>
                                              <p:pRg st="2" end="2"/>
                                            </p:txEl>
                                          </p:spTgt>
                                        </p:tgtEl>
                                      </p:cBhvr>
                                    </p:animEffect>
                                    <p:anim calcmode="lin" valueType="num">
                                      <p:cBhvr>
                                        <p:cTn id="13"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1000"/>
                                        <p:tgtEl>
                                          <p:spTgt spid="4">
                                            <p:txEl>
                                              <p:pRg st="3" end="3"/>
                                            </p:txEl>
                                          </p:spTgt>
                                        </p:tgtEl>
                                      </p:cBhvr>
                                    </p:animEffect>
                                    <p:anim calcmode="lin" valueType="num">
                                      <p:cBhvr>
                                        <p:cTn id="18"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fade">
                                      <p:cBhvr>
                                        <p:cTn id="22" dur="1000"/>
                                        <p:tgtEl>
                                          <p:spTgt spid="4">
                                            <p:txEl>
                                              <p:pRg st="4" end="4"/>
                                            </p:txEl>
                                          </p:spTgt>
                                        </p:tgtEl>
                                      </p:cBhvr>
                                    </p:animEffect>
                                    <p:anim calcmode="lin" valueType="num">
                                      <p:cBhvr>
                                        <p:cTn id="23"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fade">
                                      <p:cBhvr>
                                        <p:cTn id="27" dur="1000"/>
                                        <p:tgtEl>
                                          <p:spTgt spid="4">
                                            <p:txEl>
                                              <p:pRg st="5" end="5"/>
                                            </p:txEl>
                                          </p:spTgt>
                                        </p:tgtEl>
                                      </p:cBhvr>
                                    </p:animEffect>
                                    <p:anim calcmode="lin" valueType="num">
                                      <p:cBhvr>
                                        <p:cTn id="28"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4">
                                            <p:txEl>
                                              <p:pRg st="7" end="7"/>
                                            </p:txEl>
                                          </p:spTgt>
                                        </p:tgtEl>
                                        <p:attrNameLst>
                                          <p:attrName>style.visibility</p:attrName>
                                        </p:attrNameLst>
                                      </p:cBhvr>
                                      <p:to>
                                        <p:strVal val="visible"/>
                                      </p:to>
                                    </p:set>
                                    <p:animEffect transition="in" filter="fade">
                                      <p:cBhvr>
                                        <p:cTn id="34" dur="1000"/>
                                        <p:tgtEl>
                                          <p:spTgt spid="4">
                                            <p:txEl>
                                              <p:pRg st="7" end="7"/>
                                            </p:txEl>
                                          </p:spTgt>
                                        </p:tgtEl>
                                      </p:cBhvr>
                                    </p:animEffect>
                                    <p:anim calcmode="lin" valueType="num">
                                      <p:cBhvr>
                                        <p:cTn id="35"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36" dur="1000" fill="hold"/>
                                        <p:tgtEl>
                                          <p:spTgt spid="4">
                                            <p:txEl>
                                              <p:pRg st="7" end="7"/>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4">
                                            <p:txEl>
                                              <p:pRg st="9" end="9"/>
                                            </p:txEl>
                                          </p:spTgt>
                                        </p:tgtEl>
                                        <p:attrNameLst>
                                          <p:attrName>style.visibility</p:attrName>
                                        </p:attrNameLst>
                                      </p:cBhvr>
                                      <p:to>
                                        <p:strVal val="visible"/>
                                      </p:to>
                                    </p:set>
                                    <p:animEffect transition="in" filter="fade">
                                      <p:cBhvr>
                                        <p:cTn id="39" dur="1000"/>
                                        <p:tgtEl>
                                          <p:spTgt spid="4">
                                            <p:txEl>
                                              <p:pRg st="9" end="9"/>
                                            </p:txEl>
                                          </p:spTgt>
                                        </p:tgtEl>
                                      </p:cBhvr>
                                    </p:animEffect>
                                    <p:anim calcmode="lin" valueType="num">
                                      <p:cBhvr>
                                        <p:cTn id="40"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41" dur="1000" fill="hold"/>
                                        <p:tgtEl>
                                          <p:spTgt spid="4">
                                            <p:txEl>
                                              <p:pRg st="9" end="9"/>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4">
                                            <p:txEl>
                                              <p:pRg st="10" end="10"/>
                                            </p:txEl>
                                          </p:spTgt>
                                        </p:tgtEl>
                                        <p:attrNameLst>
                                          <p:attrName>style.visibility</p:attrName>
                                        </p:attrNameLst>
                                      </p:cBhvr>
                                      <p:to>
                                        <p:strVal val="visible"/>
                                      </p:to>
                                    </p:set>
                                    <p:animEffect transition="in" filter="fade">
                                      <p:cBhvr>
                                        <p:cTn id="44" dur="1000"/>
                                        <p:tgtEl>
                                          <p:spTgt spid="4">
                                            <p:txEl>
                                              <p:pRg st="10" end="10"/>
                                            </p:txEl>
                                          </p:spTgt>
                                        </p:tgtEl>
                                      </p:cBhvr>
                                    </p:animEffect>
                                    <p:anim calcmode="lin" valueType="num">
                                      <p:cBhvr>
                                        <p:cTn id="45"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46" dur="1000" fill="hold"/>
                                        <p:tgtEl>
                                          <p:spTgt spid="4">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nodeType="clickEffect">
                                  <p:stCondLst>
                                    <p:cond delay="0"/>
                                  </p:stCondLst>
                                  <p:childTnLst>
                                    <p:set>
                                      <p:cBhvr>
                                        <p:cTn id="50" dur="1" fill="hold">
                                          <p:stCondLst>
                                            <p:cond delay="0"/>
                                          </p:stCondLst>
                                        </p:cTn>
                                        <p:tgtEl>
                                          <p:spTgt spid="4">
                                            <p:txEl>
                                              <p:pRg st="12" end="12"/>
                                            </p:txEl>
                                          </p:spTgt>
                                        </p:tgtEl>
                                        <p:attrNameLst>
                                          <p:attrName>style.visibility</p:attrName>
                                        </p:attrNameLst>
                                      </p:cBhvr>
                                      <p:to>
                                        <p:strVal val="visible"/>
                                      </p:to>
                                    </p:set>
                                    <p:animEffect transition="in" filter="fade">
                                      <p:cBhvr>
                                        <p:cTn id="51" dur="1000"/>
                                        <p:tgtEl>
                                          <p:spTgt spid="4">
                                            <p:txEl>
                                              <p:pRg st="12" end="12"/>
                                            </p:txEl>
                                          </p:spTgt>
                                        </p:tgtEl>
                                      </p:cBhvr>
                                    </p:animEffect>
                                    <p:anim calcmode="lin" valueType="num">
                                      <p:cBhvr>
                                        <p:cTn id="52" dur="1000" fill="hold"/>
                                        <p:tgtEl>
                                          <p:spTgt spid="4">
                                            <p:txEl>
                                              <p:pRg st="12" end="12"/>
                                            </p:txEl>
                                          </p:spTgt>
                                        </p:tgtEl>
                                        <p:attrNameLst>
                                          <p:attrName>ppt_x</p:attrName>
                                        </p:attrNameLst>
                                      </p:cBhvr>
                                      <p:tavLst>
                                        <p:tav tm="0">
                                          <p:val>
                                            <p:strVal val="#ppt_x"/>
                                          </p:val>
                                        </p:tav>
                                        <p:tav tm="100000">
                                          <p:val>
                                            <p:strVal val="#ppt_x"/>
                                          </p:val>
                                        </p:tav>
                                      </p:tavLst>
                                    </p:anim>
                                    <p:anim calcmode="lin" valueType="num">
                                      <p:cBhvr>
                                        <p:cTn id="53" dur="1000" fill="hold"/>
                                        <p:tgtEl>
                                          <p:spTgt spid="4">
                                            <p:txEl>
                                              <p:pRg st="12" end="12"/>
                                            </p:txEl>
                                          </p:spTgt>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4">
                                            <p:txEl>
                                              <p:pRg st="14" end="14"/>
                                            </p:txEl>
                                          </p:spTgt>
                                        </p:tgtEl>
                                        <p:attrNameLst>
                                          <p:attrName>style.visibility</p:attrName>
                                        </p:attrNameLst>
                                      </p:cBhvr>
                                      <p:to>
                                        <p:strVal val="visible"/>
                                      </p:to>
                                    </p:set>
                                    <p:animEffect transition="in" filter="fade">
                                      <p:cBhvr>
                                        <p:cTn id="56" dur="1000"/>
                                        <p:tgtEl>
                                          <p:spTgt spid="4">
                                            <p:txEl>
                                              <p:pRg st="14" end="14"/>
                                            </p:txEl>
                                          </p:spTgt>
                                        </p:tgtEl>
                                      </p:cBhvr>
                                    </p:animEffect>
                                    <p:anim calcmode="lin" valueType="num">
                                      <p:cBhvr>
                                        <p:cTn id="57" dur="1000" fill="hold"/>
                                        <p:tgtEl>
                                          <p:spTgt spid="4">
                                            <p:txEl>
                                              <p:pRg st="14" end="14"/>
                                            </p:txEl>
                                          </p:spTgt>
                                        </p:tgtEl>
                                        <p:attrNameLst>
                                          <p:attrName>ppt_x</p:attrName>
                                        </p:attrNameLst>
                                      </p:cBhvr>
                                      <p:tavLst>
                                        <p:tav tm="0">
                                          <p:val>
                                            <p:strVal val="#ppt_x"/>
                                          </p:val>
                                        </p:tav>
                                        <p:tav tm="100000">
                                          <p:val>
                                            <p:strVal val="#ppt_x"/>
                                          </p:val>
                                        </p:tav>
                                      </p:tavLst>
                                    </p:anim>
                                    <p:anim calcmode="lin" valueType="num">
                                      <p:cBhvr>
                                        <p:cTn id="58" dur="1000" fill="hold"/>
                                        <p:tgtEl>
                                          <p:spTgt spid="4">
                                            <p:txEl>
                                              <p:pRg st="14" end="14"/>
                                            </p:txEl>
                                          </p:spTgt>
                                        </p:tgtEl>
                                        <p:attrNameLst>
                                          <p:attrName>ppt_y</p:attrName>
                                        </p:attrNameLst>
                                      </p:cBhvr>
                                      <p:tavLst>
                                        <p:tav tm="0">
                                          <p:val>
                                            <p:strVal val="#ppt_y+.1"/>
                                          </p:val>
                                        </p:tav>
                                        <p:tav tm="100000">
                                          <p:val>
                                            <p:strVal val="#ppt_y"/>
                                          </p:val>
                                        </p:tav>
                                      </p:tavLst>
                                    </p:anim>
                                  </p:childTnLst>
                                </p:cTn>
                              </p:par>
                              <p:par>
                                <p:cTn id="59" presetID="42" presetClass="entr" presetSubtype="0" fill="hold" nodeType="withEffect">
                                  <p:stCondLst>
                                    <p:cond delay="0"/>
                                  </p:stCondLst>
                                  <p:childTnLst>
                                    <p:set>
                                      <p:cBhvr>
                                        <p:cTn id="60" dur="1" fill="hold">
                                          <p:stCondLst>
                                            <p:cond delay="0"/>
                                          </p:stCondLst>
                                        </p:cTn>
                                        <p:tgtEl>
                                          <p:spTgt spid="4">
                                            <p:txEl>
                                              <p:pRg st="15" end="15"/>
                                            </p:txEl>
                                          </p:spTgt>
                                        </p:tgtEl>
                                        <p:attrNameLst>
                                          <p:attrName>style.visibility</p:attrName>
                                        </p:attrNameLst>
                                      </p:cBhvr>
                                      <p:to>
                                        <p:strVal val="visible"/>
                                      </p:to>
                                    </p:set>
                                    <p:animEffect transition="in" filter="fade">
                                      <p:cBhvr>
                                        <p:cTn id="61" dur="1000"/>
                                        <p:tgtEl>
                                          <p:spTgt spid="4">
                                            <p:txEl>
                                              <p:pRg st="15" end="15"/>
                                            </p:txEl>
                                          </p:spTgt>
                                        </p:tgtEl>
                                      </p:cBhvr>
                                    </p:animEffect>
                                    <p:anim calcmode="lin" valueType="num">
                                      <p:cBhvr>
                                        <p:cTn id="62" dur="1000" fill="hold"/>
                                        <p:tgtEl>
                                          <p:spTgt spid="4">
                                            <p:txEl>
                                              <p:pRg st="15" end="15"/>
                                            </p:txEl>
                                          </p:spTgt>
                                        </p:tgtEl>
                                        <p:attrNameLst>
                                          <p:attrName>ppt_x</p:attrName>
                                        </p:attrNameLst>
                                      </p:cBhvr>
                                      <p:tavLst>
                                        <p:tav tm="0">
                                          <p:val>
                                            <p:strVal val="#ppt_x"/>
                                          </p:val>
                                        </p:tav>
                                        <p:tav tm="100000">
                                          <p:val>
                                            <p:strVal val="#ppt_x"/>
                                          </p:val>
                                        </p:tav>
                                      </p:tavLst>
                                    </p:anim>
                                    <p:anim calcmode="lin" valueType="num">
                                      <p:cBhvr>
                                        <p:cTn id="63" dur="1000" fill="hold"/>
                                        <p:tgtEl>
                                          <p:spTgt spid="4">
                                            <p:txEl>
                                              <p:pRg st="15" end="15"/>
                                            </p:txEl>
                                          </p:spTgt>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6" presetClass="entr" presetSubtype="16" fill="hold" grpId="0" nodeType="clickEffect">
                                  <p:stCondLst>
                                    <p:cond delay="0"/>
                                  </p:stCondLst>
                                  <p:childTnLst>
                                    <p:set>
                                      <p:cBhvr>
                                        <p:cTn id="67" dur="1" fill="hold">
                                          <p:stCondLst>
                                            <p:cond delay="0"/>
                                          </p:stCondLst>
                                        </p:cTn>
                                        <p:tgtEl>
                                          <p:spTgt spid="6"/>
                                        </p:tgtEl>
                                        <p:attrNameLst>
                                          <p:attrName>style.visibility</p:attrName>
                                        </p:attrNameLst>
                                      </p:cBhvr>
                                      <p:to>
                                        <p:strVal val="visible"/>
                                      </p:to>
                                    </p:set>
                                    <p:animEffect transition="in" filter="circle(in)">
                                      <p:cBhvr>
                                        <p:cTn id="68" dur="2000"/>
                                        <p:tgtEl>
                                          <p:spTgt spid="6"/>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7"/>
                                        </p:tgtEl>
                                        <p:attrNameLst>
                                          <p:attrName>style.visibility</p:attrName>
                                        </p:attrNameLst>
                                      </p:cBhvr>
                                      <p:to>
                                        <p:strVal val="visible"/>
                                      </p:to>
                                    </p:set>
                                    <p:animEffect transition="in" filter="fade">
                                      <p:cBhvr>
                                        <p:cTn id="73" dur="500"/>
                                        <p:tgtEl>
                                          <p:spTgt spid="7"/>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8"/>
                                        </p:tgtEl>
                                        <p:attrNameLst>
                                          <p:attrName>style.visibility</p:attrName>
                                        </p:attrNameLst>
                                      </p:cBhvr>
                                      <p:to>
                                        <p:strVal val="visible"/>
                                      </p:to>
                                    </p:set>
                                    <p:animEffect transition="in" filter="fade">
                                      <p:cBhvr>
                                        <p:cTn id="7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Answer  8</a:t>
            </a:r>
            <a:endParaRPr lang="en-GB" dirty="0"/>
          </a:p>
        </p:txBody>
      </p:sp>
      <p:sp>
        <p:nvSpPr>
          <p:cNvPr id="3" name="Content Placeholder 2"/>
          <p:cNvSpPr>
            <a:spLocks noGrp="1"/>
          </p:cNvSpPr>
          <p:nvPr>
            <p:ph idx="1"/>
          </p:nvPr>
        </p:nvSpPr>
        <p:spPr/>
        <p:txBody>
          <a:bodyPr/>
          <a:lstStyle/>
          <a:p>
            <a:r>
              <a:rPr lang="en-GB" dirty="0" smtClean="0"/>
              <a:t>q2 = 1/1700</a:t>
            </a:r>
          </a:p>
          <a:p>
            <a:r>
              <a:rPr lang="en-GB" dirty="0" smtClean="0"/>
              <a:t>q = 0.0243</a:t>
            </a:r>
          </a:p>
          <a:p>
            <a:r>
              <a:rPr lang="en-GB" dirty="0" smtClean="0"/>
              <a:t>p = 0.09757</a:t>
            </a:r>
          </a:p>
          <a:p>
            <a:endParaRPr lang="en-GB" dirty="0"/>
          </a:p>
          <a:p>
            <a:r>
              <a:rPr lang="en-GB" dirty="0" smtClean="0"/>
              <a:t>p2 + 2pq</a:t>
            </a:r>
          </a:p>
          <a:p>
            <a:r>
              <a:rPr lang="en-GB" dirty="0" smtClean="0"/>
              <a:t>(0.09757)(0.09757) + 2(0.09757)(0.0243)</a:t>
            </a:r>
          </a:p>
          <a:p>
            <a:r>
              <a:rPr lang="en-GB" dirty="0" smtClean="0"/>
              <a:t>0.9567</a:t>
            </a:r>
          </a:p>
          <a:p>
            <a:endParaRPr lang="en-GB" dirty="0"/>
          </a:p>
        </p:txBody>
      </p:sp>
    </p:spTree>
    <p:extLst>
      <p:ext uri="{BB962C8B-B14F-4D97-AF65-F5344CB8AC3E}">
        <p14:creationId xmlns:p14="http://schemas.microsoft.com/office/powerpoint/2010/main" val="294916665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 9 </a:t>
            </a:r>
            <a:endParaRPr lang="en-GB" dirty="0"/>
          </a:p>
        </p:txBody>
      </p:sp>
      <p:sp>
        <p:nvSpPr>
          <p:cNvPr id="3" name="Content Placeholder 2"/>
          <p:cNvSpPr>
            <a:spLocks noGrp="1"/>
          </p:cNvSpPr>
          <p:nvPr>
            <p:ph idx="1"/>
          </p:nvPr>
        </p:nvSpPr>
        <p:spPr/>
        <p:txBody>
          <a:bodyPr/>
          <a:lstStyle/>
          <a:p>
            <a:r>
              <a:rPr lang="en-GB" b="1" dirty="0"/>
              <a:t>If 9% of an African population is born with a severe form of sickle-cell </a:t>
            </a:r>
            <a:r>
              <a:rPr lang="en-GB" b="1" dirty="0" err="1"/>
              <a:t>anemia</a:t>
            </a:r>
            <a:r>
              <a:rPr lang="en-GB" b="1" dirty="0"/>
              <a:t> (</a:t>
            </a:r>
            <a:r>
              <a:rPr lang="en-GB" b="1" dirty="0" err="1"/>
              <a:t>ss</a:t>
            </a:r>
            <a:r>
              <a:rPr lang="en-GB" b="1" dirty="0"/>
              <a:t>), what percentage of the population will be more resistant to malaria because they are heterozygous(</a:t>
            </a:r>
            <a:r>
              <a:rPr lang="en-GB" b="1" dirty="0" err="1"/>
              <a:t>Ss</a:t>
            </a:r>
            <a:r>
              <a:rPr lang="en-GB" b="1" dirty="0"/>
              <a:t>) for the sickle-cell gene? </a:t>
            </a:r>
          </a:p>
          <a:p>
            <a:endParaRPr lang="en-GB" dirty="0"/>
          </a:p>
        </p:txBody>
      </p:sp>
    </p:spTree>
    <p:extLst>
      <p:ext uri="{BB962C8B-B14F-4D97-AF65-F5344CB8AC3E}">
        <p14:creationId xmlns:p14="http://schemas.microsoft.com/office/powerpoint/2010/main" val="386477683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Answer 9 </a:t>
            </a:r>
            <a:endParaRPr lang="en-GB" dirty="0"/>
          </a:p>
        </p:txBody>
      </p:sp>
      <p:sp>
        <p:nvSpPr>
          <p:cNvPr id="3" name="Content Placeholder 2"/>
          <p:cNvSpPr>
            <a:spLocks noGrp="1"/>
          </p:cNvSpPr>
          <p:nvPr>
            <p:ph idx="1"/>
          </p:nvPr>
        </p:nvSpPr>
        <p:spPr/>
        <p:txBody>
          <a:bodyPr/>
          <a:lstStyle/>
          <a:p>
            <a:r>
              <a:rPr lang="en-GB" dirty="0" smtClean="0"/>
              <a:t>q2 = 9%</a:t>
            </a:r>
          </a:p>
          <a:p>
            <a:r>
              <a:rPr lang="en-GB" dirty="0" smtClean="0"/>
              <a:t>q2 = 0.09</a:t>
            </a:r>
          </a:p>
          <a:p>
            <a:r>
              <a:rPr lang="en-GB" dirty="0" smtClean="0"/>
              <a:t>q = 0.3</a:t>
            </a:r>
          </a:p>
          <a:p>
            <a:r>
              <a:rPr lang="en-GB" dirty="0" smtClean="0"/>
              <a:t>p = 0.7</a:t>
            </a:r>
          </a:p>
          <a:p>
            <a:endParaRPr lang="en-GB" dirty="0"/>
          </a:p>
          <a:p>
            <a:r>
              <a:rPr lang="en-GB" dirty="0" smtClean="0"/>
              <a:t>2pq = 2(0.3)(0.7) = 0.42 = 42%</a:t>
            </a:r>
            <a:endParaRPr lang="en-GB" dirty="0"/>
          </a:p>
        </p:txBody>
      </p:sp>
    </p:spTree>
    <p:extLst>
      <p:ext uri="{BB962C8B-B14F-4D97-AF65-F5344CB8AC3E}">
        <p14:creationId xmlns:p14="http://schemas.microsoft.com/office/powerpoint/2010/main" val="190822321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 10</a:t>
            </a:r>
            <a:endParaRPr lang="en-GB" dirty="0"/>
          </a:p>
        </p:txBody>
      </p:sp>
      <p:sp>
        <p:nvSpPr>
          <p:cNvPr id="3" name="Content Placeholder 2"/>
          <p:cNvSpPr>
            <a:spLocks noGrp="1"/>
          </p:cNvSpPr>
          <p:nvPr>
            <p:ph idx="1"/>
          </p:nvPr>
        </p:nvSpPr>
        <p:spPr/>
        <p:txBody>
          <a:bodyPr/>
          <a:lstStyle/>
          <a:p>
            <a:r>
              <a:rPr lang="en-GB" dirty="0"/>
              <a:t>The allele </a:t>
            </a:r>
            <a:r>
              <a:rPr lang="en-GB" b="1" dirty="0" smtClean="0"/>
              <a:t>y </a:t>
            </a:r>
            <a:r>
              <a:rPr lang="en-GB" dirty="0" smtClean="0"/>
              <a:t>occurs </a:t>
            </a:r>
            <a:r>
              <a:rPr lang="en-GB" dirty="0"/>
              <a:t>with a frequency of 0.8 in a population of clams. Give the frequency of</a:t>
            </a:r>
          </a:p>
          <a:p>
            <a:r>
              <a:rPr lang="en-GB" dirty="0"/>
              <a:t>genotypes </a:t>
            </a:r>
            <a:r>
              <a:rPr lang="en-GB" b="1" dirty="0"/>
              <a:t>YY</a:t>
            </a:r>
            <a:r>
              <a:rPr lang="en-GB" dirty="0"/>
              <a:t>, </a:t>
            </a:r>
            <a:r>
              <a:rPr lang="en-GB" b="1" dirty="0" err="1"/>
              <a:t>Yy</a:t>
            </a:r>
            <a:r>
              <a:rPr lang="en-GB" dirty="0"/>
              <a:t>, and </a:t>
            </a:r>
            <a:r>
              <a:rPr lang="en-GB" b="1" dirty="0" err="1"/>
              <a:t>yy</a:t>
            </a:r>
            <a:r>
              <a:rPr lang="en-GB" dirty="0"/>
              <a:t>. Show your work! </a:t>
            </a:r>
          </a:p>
        </p:txBody>
      </p:sp>
    </p:spTree>
    <p:extLst>
      <p:ext uri="{BB962C8B-B14F-4D97-AF65-F5344CB8AC3E}">
        <p14:creationId xmlns:p14="http://schemas.microsoft.com/office/powerpoint/2010/main" val="364920529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Answer 10 </a:t>
            </a:r>
            <a:endParaRPr lang="en-GB" dirty="0"/>
          </a:p>
        </p:txBody>
      </p:sp>
      <p:sp>
        <p:nvSpPr>
          <p:cNvPr id="3" name="Content Placeholder 2"/>
          <p:cNvSpPr>
            <a:spLocks noGrp="1"/>
          </p:cNvSpPr>
          <p:nvPr>
            <p:ph idx="1"/>
          </p:nvPr>
        </p:nvSpPr>
        <p:spPr/>
        <p:txBody>
          <a:bodyPr>
            <a:normAutofit lnSpcReduction="10000"/>
          </a:bodyPr>
          <a:lstStyle/>
          <a:p>
            <a:r>
              <a:rPr lang="en-GB" i="1" dirty="0"/>
              <a:t>The allele </a:t>
            </a:r>
            <a:r>
              <a:rPr lang="en-GB" b="1" i="1" dirty="0"/>
              <a:t>y </a:t>
            </a:r>
            <a:r>
              <a:rPr lang="en-GB" b="1" i="1" dirty="0" smtClean="0"/>
              <a:t>(recessive) </a:t>
            </a:r>
            <a:r>
              <a:rPr lang="en-GB" i="1" dirty="0" smtClean="0"/>
              <a:t>has </a:t>
            </a:r>
            <a:r>
              <a:rPr lang="en-GB" i="1" dirty="0"/>
              <a:t>a frequency q = 0.8.</a:t>
            </a:r>
          </a:p>
          <a:p>
            <a:r>
              <a:rPr lang="en-GB" i="1" dirty="0" smtClean="0"/>
              <a:t>p </a:t>
            </a:r>
            <a:r>
              <a:rPr lang="en-GB" i="1" dirty="0"/>
              <a:t>+ q = 1, then p = 1 – 0.8 = </a:t>
            </a:r>
            <a:r>
              <a:rPr lang="en-GB" i="1" dirty="0" smtClean="0"/>
              <a:t>0.2</a:t>
            </a:r>
          </a:p>
          <a:p>
            <a:endParaRPr lang="en-GB" i="1" dirty="0"/>
          </a:p>
          <a:p>
            <a:r>
              <a:rPr lang="en-GB" i="1" dirty="0" smtClean="0"/>
              <a:t>genotype</a:t>
            </a:r>
            <a:r>
              <a:rPr lang="en-GB" i="1" dirty="0"/>
              <a:t>:</a:t>
            </a:r>
          </a:p>
          <a:p>
            <a:r>
              <a:rPr lang="en-GB" i="1" dirty="0"/>
              <a:t>YY genotype frequency = p2 = 0.04</a:t>
            </a:r>
          </a:p>
          <a:p>
            <a:r>
              <a:rPr lang="en-GB" i="1" dirty="0" err="1"/>
              <a:t>Yy</a:t>
            </a:r>
            <a:r>
              <a:rPr lang="en-GB" i="1" dirty="0"/>
              <a:t> genotype frequency = 2pq = 0.32</a:t>
            </a:r>
          </a:p>
          <a:p>
            <a:r>
              <a:rPr lang="en-GB" i="1" dirty="0" err="1"/>
              <a:t>yy</a:t>
            </a:r>
            <a:r>
              <a:rPr lang="en-GB" i="1" dirty="0"/>
              <a:t> genotype frequency = q2 = 0.64.</a:t>
            </a:r>
            <a:endParaRPr lang="en-GB" dirty="0"/>
          </a:p>
        </p:txBody>
      </p:sp>
    </p:spTree>
    <p:extLst>
      <p:ext uri="{BB962C8B-B14F-4D97-AF65-F5344CB8AC3E}">
        <p14:creationId xmlns:p14="http://schemas.microsoft.com/office/powerpoint/2010/main" val="9691486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92696"/>
            <a:ext cx="7668344" cy="4401205"/>
          </a:xfrm>
          <a:prstGeom prst="rect">
            <a:avLst/>
          </a:prstGeom>
        </p:spPr>
        <p:txBody>
          <a:bodyPr wrap="square">
            <a:spAutoFit/>
          </a:bodyPr>
          <a:lstStyle/>
          <a:p>
            <a:pPr marL="457200" indent="-457200"/>
            <a:r>
              <a:rPr lang="en-GB" sz="2000" b="1" dirty="0" smtClean="0"/>
              <a:t>4. Mating within the population is random.</a:t>
            </a:r>
          </a:p>
          <a:p>
            <a:pPr marL="457200" indent="-457200"/>
            <a:endParaRPr lang="en-GB" sz="2000" b="1" dirty="0"/>
          </a:p>
          <a:p>
            <a:pPr marL="457200" indent="-457200"/>
            <a:r>
              <a:rPr lang="en-GB" sz="2000" dirty="0" smtClean="0"/>
              <a:t>No selective breeding occurring.</a:t>
            </a:r>
          </a:p>
          <a:p>
            <a:pPr marL="457200" indent="-457200"/>
            <a:endParaRPr lang="en-GB" sz="2000" dirty="0"/>
          </a:p>
          <a:p>
            <a:pPr marL="457200" indent="-457200"/>
            <a:r>
              <a:rPr lang="en-GB" sz="2000" b="1" dirty="0" smtClean="0"/>
              <a:t>5. There is no immigration/emigration. </a:t>
            </a:r>
          </a:p>
          <a:p>
            <a:pPr marL="457200" indent="-457200"/>
            <a:endParaRPr lang="en-GB" sz="2000" b="1" dirty="0"/>
          </a:p>
          <a:p>
            <a:pPr marL="457200" indent="-457200"/>
            <a:r>
              <a:rPr lang="en-GB" sz="2000" dirty="0" smtClean="0"/>
              <a:t>That way no alleles leave or enter the population.</a:t>
            </a:r>
          </a:p>
          <a:p>
            <a:pPr marL="457200" indent="-457200"/>
            <a:endParaRPr lang="en-GB" sz="2000" dirty="0"/>
          </a:p>
          <a:p>
            <a:pPr marL="457200" indent="-457200"/>
            <a:endParaRPr lang="en-GB" sz="2000" dirty="0" smtClean="0"/>
          </a:p>
          <a:p>
            <a:pPr marL="457200" indent="-457200"/>
            <a:endParaRPr lang="en-GB" sz="2000" dirty="0"/>
          </a:p>
          <a:p>
            <a:pPr marL="457200" indent="-457200"/>
            <a:r>
              <a:rPr lang="en-GB" sz="2000" dirty="0" smtClean="0"/>
              <a:t>The allele ratio always stays the same!</a:t>
            </a:r>
            <a:endParaRPr lang="en-GB" sz="2000" dirty="0"/>
          </a:p>
          <a:p>
            <a:pPr marL="457200" indent="-457200"/>
            <a:endParaRPr lang="en-GB" sz="2000" b="1" dirty="0" smtClean="0"/>
          </a:p>
          <a:p>
            <a:pPr marL="457200" indent="-457200"/>
            <a:endParaRPr lang="en-GB" sz="2000" dirty="0"/>
          </a:p>
          <a:p>
            <a:pPr marL="457200" indent="-457200"/>
            <a:endParaRPr lang="en-GB" sz="2000" dirty="0"/>
          </a:p>
        </p:txBody>
      </p:sp>
      <p:sp>
        <p:nvSpPr>
          <p:cNvPr id="5" name="Rectangle 4"/>
          <p:cNvSpPr/>
          <p:nvPr/>
        </p:nvSpPr>
        <p:spPr>
          <a:xfrm>
            <a:off x="467544" y="-171400"/>
            <a:ext cx="5650458"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Key Considerations</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6" name="TextBox 5"/>
          <p:cNvSpPr txBox="1"/>
          <p:nvPr/>
        </p:nvSpPr>
        <p:spPr>
          <a:xfrm>
            <a:off x="6228184" y="0"/>
            <a:ext cx="1368152" cy="6247864"/>
          </a:xfrm>
          <a:prstGeom prst="rect">
            <a:avLst/>
          </a:prstGeom>
          <a:noFill/>
        </p:spPr>
        <p:txBody>
          <a:bodyPr wrap="square" rtlCol="0">
            <a:spAutoFit/>
          </a:bodyPr>
          <a:lstStyle/>
          <a:p>
            <a:r>
              <a:rPr lang="en-GB" sz="40000" dirty="0" smtClean="0"/>
              <a:t>}</a:t>
            </a:r>
            <a:endParaRPr lang="en-GB" sz="40000" dirty="0"/>
          </a:p>
        </p:txBody>
      </p:sp>
      <p:sp>
        <p:nvSpPr>
          <p:cNvPr id="7" name="Rectangle 6"/>
          <p:cNvSpPr/>
          <p:nvPr/>
        </p:nvSpPr>
        <p:spPr>
          <a:xfrm>
            <a:off x="7812360" y="620688"/>
            <a:ext cx="604653" cy="5909310"/>
          </a:xfrm>
          <a:prstGeom prst="rect">
            <a:avLst/>
          </a:prstGeom>
          <a:noFill/>
        </p:spPr>
        <p:txBody>
          <a:bodyPr wrap="none" lIns="91440" tIns="45720" rIns="91440" bIns="45720">
            <a:spAutoFit/>
          </a:bodyPr>
          <a:lstStyle/>
          <a:p>
            <a:pPr algn="ctr"/>
            <a:r>
              <a:rPr lang="en-US" sz="54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S</a:t>
            </a:r>
          </a:p>
          <a:p>
            <a:pPr algn="ctr"/>
            <a:r>
              <a:rPr lang="en-US" sz="54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T</a:t>
            </a:r>
          </a:p>
          <a:p>
            <a:pPr algn="ctr"/>
            <a:r>
              <a:rPr lang="en-US" sz="54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A</a:t>
            </a:r>
          </a:p>
          <a:p>
            <a:pPr algn="ctr"/>
            <a:r>
              <a:rPr lang="en-US" sz="54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B</a:t>
            </a:r>
          </a:p>
          <a:p>
            <a:pPr algn="ctr"/>
            <a:r>
              <a:rPr lang="en-US" sz="54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L</a:t>
            </a:r>
          </a:p>
          <a:p>
            <a:pPr algn="ctr"/>
            <a:r>
              <a:rPr lang="en-US" sz="54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E</a:t>
            </a:r>
          </a:p>
          <a:p>
            <a:pPr algn="ctr"/>
            <a:endParaRPr lang="en-US" sz="54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8" name="Rectangle 7"/>
          <p:cNvSpPr/>
          <p:nvPr/>
        </p:nvSpPr>
        <p:spPr>
          <a:xfrm>
            <a:off x="8516905" y="0"/>
            <a:ext cx="601447" cy="7571303"/>
          </a:xfrm>
          <a:prstGeom prst="rect">
            <a:avLst/>
          </a:prstGeom>
          <a:noFill/>
        </p:spPr>
        <p:txBody>
          <a:bodyPr wrap="none" lIns="91440" tIns="45720" rIns="91440" bIns="45720">
            <a:spAutoFit/>
          </a:bodyPr>
          <a:lstStyle/>
          <a:p>
            <a:pPr algn="ctr"/>
            <a:r>
              <a:rPr lang="en-US" sz="48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G</a:t>
            </a:r>
          </a:p>
          <a:p>
            <a:pPr algn="ctr"/>
            <a:r>
              <a:rPr lang="en-US" sz="48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E</a:t>
            </a:r>
          </a:p>
          <a:p>
            <a:pPr algn="ctr"/>
            <a:r>
              <a:rPr lang="en-US" sz="48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N</a:t>
            </a:r>
          </a:p>
          <a:p>
            <a:pPr algn="ctr"/>
            <a:r>
              <a:rPr lang="en-US" sz="48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E</a:t>
            </a:r>
          </a:p>
          <a:p>
            <a:pPr algn="ctr"/>
            <a:endParaRPr lang="en-US" sz="48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a:p>
            <a:pPr algn="ctr"/>
            <a:r>
              <a:rPr lang="en-US" sz="48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P</a:t>
            </a:r>
          </a:p>
          <a:p>
            <a:pPr algn="ctr"/>
            <a:r>
              <a:rPr lang="en-US" sz="48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O</a:t>
            </a:r>
          </a:p>
          <a:p>
            <a:pPr algn="ctr"/>
            <a:r>
              <a:rPr lang="en-US" sz="48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O</a:t>
            </a:r>
          </a:p>
          <a:p>
            <a:pPr algn="ctr"/>
            <a:r>
              <a:rPr lang="en-US" sz="48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L</a:t>
            </a:r>
          </a:p>
          <a:p>
            <a:pPr algn="ctr"/>
            <a:endParaRPr lang="en-US" sz="54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Tree>
    <p:extLst>
      <p:ext uri="{BB962C8B-B14F-4D97-AF65-F5344CB8AC3E}">
        <p14:creationId xmlns:p14="http://schemas.microsoft.com/office/powerpoint/2010/main" val="3039804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1000"/>
                                        <p:tgtEl>
                                          <p:spTgt spid="4">
                                            <p:txEl>
                                              <p:pRg st="2" end="2"/>
                                            </p:txEl>
                                          </p:spTgt>
                                        </p:tgtEl>
                                      </p:cBhvr>
                                    </p:animEffect>
                                    <p:anim calcmode="lin" valueType="num">
                                      <p:cBhvr>
                                        <p:cTn id="13"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fade">
                                      <p:cBhvr>
                                        <p:cTn id="19" dur="1000"/>
                                        <p:tgtEl>
                                          <p:spTgt spid="4">
                                            <p:txEl>
                                              <p:pRg st="4" end="4"/>
                                            </p:txEl>
                                          </p:spTgt>
                                        </p:tgtEl>
                                      </p:cBhvr>
                                    </p:animEffect>
                                    <p:anim calcmode="lin" valueType="num">
                                      <p:cBhvr>
                                        <p:cTn id="20"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4" end="4"/>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4">
                                            <p:txEl>
                                              <p:pRg st="6" end="6"/>
                                            </p:txEl>
                                          </p:spTgt>
                                        </p:tgtEl>
                                        <p:attrNameLst>
                                          <p:attrName>style.visibility</p:attrName>
                                        </p:attrNameLst>
                                      </p:cBhvr>
                                      <p:to>
                                        <p:strVal val="visible"/>
                                      </p:to>
                                    </p:set>
                                    <p:animEffect transition="in" filter="fade">
                                      <p:cBhvr>
                                        <p:cTn id="24" dur="1000"/>
                                        <p:tgtEl>
                                          <p:spTgt spid="4">
                                            <p:txEl>
                                              <p:pRg st="6" end="6"/>
                                            </p:txEl>
                                          </p:spTgt>
                                        </p:tgtEl>
                                      </p:cBhvr>
                                    </p:animEffect>
                                    <p:anim calcmode="lin" valueType="num">
                                      <p:cBhvr>
                                        <p:cTn id="25"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26" dur="1000" fill="hold"/>
                                        <p:tgtEl>
                                          <p:spTgt spid="4">
                                            <p:txEl>
                                              <p:pRg st="6" end="6"/>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4">
                                            <p:txEl>
                                              <p:pRg st="10" end="10"/>
                                            </p:txEl>
                                          </p:spTgt>
                                        </p:tgtEl>
                                        <p:attrNameLst>
                                          <p:attrName>style.visibility</p:attrName>
                                        </p:attrNameLst>
                                      </p:cBhvr>
                                      <p:to>
                                        <p:strVal val="visible"/>
                                      </p:to>
                                    </p:set>
                                    <p:animEffect transition="in" filter="fade">
                                      <p:cBhvr>
                                        <p:cTn id="29" dur="1000"/>
                                        <p:tgtEl>
                                          <p:spTgt spid="4">
                                            <p:txEl>
                                              <p:pRg st="10" end="10"/>
                                            </p:txEl>
                                          </p:spTgt>
                                        </p:tgtEl>
                                      </p:cBhvr>
                                    </p:animEffect>
                                    <p:anim calcmode="lin" valueType="num">
                                      <p:cBhvr>
                                        <p:cTn id="30"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31" dur="1000" fill="hold"/>
                                        <p:tgtEl>
                                          <p:spTgt spid="4">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6" presetClass="entr" presetSubtype="16" fill="hold" grpId="0" nodeType="click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circle(in)">
                                      <p:cBhvr>
                                        <p:cTn id="36" dur="2000"/>
                                        <p:tgtEl>
                                          <p:spTgt spid="6"/>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7"/>
                                        </p:tgtEl>
                                        <p:attrNameLst>
                                          <p:attrName>style.visibility</p:attrName>
                                        </p:attrNameLst>
                                      </p:cBhvr>
                                      <p:to>
                                        <p:strVal val="visible"/>
                                      </p:to>
                                    </p:set>
                                    <p:animEffect transition="in" filter="fade">
                                      <p:cBhvr>
                                        <p:cTn id="41" dur="500"/>
                                        <p:tgtEl>
                                          <p:spTgt spid="7"/>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fade">
                                      <p:cBhvr>
                                        <p:cTn id="4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1560" y="0"/>
            <a:ext cx="7992888" cy="584775"/>
          </a:xfrm>
          <a:prstGeom prst="rect">
            <a:avLst/>
          </a:prstGeom>
          <a:noFill/>
        </p:spPr>
        <p:txBody>
          <a:bodyPr wrap="square" rtlCol="0">
            <a:spAutoFit/>
          </a:bodyPr>
          <a:lstStyle/>
          <a:p>
            <a:r>
              <a:rPr lang="en-GB" sz="3200" dirty="0" smtClean="0"/>
              <a:t>Lets say we had a population of 2 people. </a:t>
            </a:r>
            <a:endParaRPr lang="en-GB" sz="3200" dirty="0"/>
          </a:p>
        </p:txBody>
      </p:sp>
      <p:sp>
        <p:nvSpPr>
          <p:cNvPr id="6" name="Rectangle 5"/>
          <p:cNvSpPr/>
          <p:nvPr/>
        </p:nvSpPr>
        <p:spPr>
          <a:xfrm>
            <a:off x="827584" y="620688"/>
            <a:ext cx="944489" cy="92333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5400" b="1" cap="none" spc="0" dirty="0" smtClean="0">
                <a:ln>
                  <a:prstDash val="solid"/>
                </a:ln>
                <a:solidFill>
                  <a:schemeClr val="accent6">
                    <a:lumMod val="50000"/>
                  </a:schemeClr>
                </a:solidFill>
                <a:effectLst>
                  <a:outerShdw blurRad="88000" dist="50800" dir="5040000" algn="tl">
                    <a:schemeClr val="accent4">
                      <a:tint val="80000"/>
                      <a:satMod val="250000"/>
                      <a:alpha val="45000"/>
                    </a:schemeClr>
                  </a:outerShdw>
                </a:effectLst>
              </a:rPr>
              <a:t>B</a:t>
            </a:r>
            <a:r>
              <a:rPr lang="en-US" sz="5400" b="1" cap="none" spc="0" dirty="0" smtClean="0">
                <a:ln>
                  <a:prstDash val="solid"/>
                </a:ln>
                <a:solidFill>
                  <a:srgbClr val="002060"/>
                </a:solidFill>
                <a:effectLst>
                  <a:outerShdw blurRad="88000" dist="50800" dir="5040000" algn="tl">
                    <a:schemeClr val="accent4">
                      <a:tint val="80000"/>
                      <a:satMod val="250000"/>
                      <a:alpha val="45000"/>
                    </a:schemeClr>
                  </a:outerShdw>
                </a:effectLst>
              </a:rPr>
              <a:t>b</a:t>
            </a:r>
            <a:endParaRPr lang="en-US" sz="5400" b="1" cap="none" spc="0" dirty="0">
              <a:ln>
                <a:prstDash val="solid"/>
              </a:ln>
              <a:solidFill>
                <a:srgbClr val="002060"/>
              </a:solidFill>
              <a:effectLst>
                <a:outerShdw blurRad="88000" dist="50800" dir="5040000" algn="tl">
                  <a:schemeClr val="accent4">
                    <a:tint val="80000"/>
                    <a:satMod val="250000"/>
                    <a:alpha val="45000"/>
                  </a:schemeClr>
                </a:outerShdw>
              </a:effectLst>
            </a:endParaRPr>
          </a:p>
        </p:txBody>
      </p:sp>
      <p:sp>
        <p:nvSpPr>
          <p:cNvPr id="7" name="Rectangle 6"/>
          <p:cNvSpPr/>
          <p:nvPr/>
        </p:nvSpPr>
        <p:spPr>
          <a:xfrm>
            <a:off x="6948264" y="620688"/>
            <a:ext cx="928459" cy="92333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5400" b="1" cap="none" spc="0" dirty="0" smtClean="0">
                <a:ln>
                  <a:prstDash val="solid"/>
                </a:ln>
                <a:solidFill>
                  <a:srgbClr val="002060"/>
                </a:solidFill>
                <a:effectLst>
                  <a:outerShdw blurRad="88000" dist="50800" dir="5040000" algn="tl">
                    <a:schemeClr val="accent4">
                      <a:tint val="80000"/>
                      <a:satMod val="250000"/>
                      <a:alpha val="45000"/>
                    </a:schemeClr>
                  </a:outerShdw>
                </a:effectLst>
              </a:rPr>
              <a:t>bb</a:t>
            </a:r>
            <a:endParaRPr lang="en-US" sz="5400" b="1" cap="none" spc="0" dirty="0">
              <a:ln>
                <a:prstDash val="solid"/>
              </a:ln>
              <a:solidFill>
                <a:srgbClr val="002060"/>
              </a:solidFill>
              <a:effectLst>
                <a:outerShdw blurRad="88000" dist="50800" dir="5040000" algn="tl">
                  <a:schemeClr val="accent4">
                    <a:tint val="80000"/>
                    <a:satMod val="250000"/>
                    <a:alpha val="45000"/>
                  </a:schemeClr>
                </a:outerShdw>
              </a:effectLst>
            </a:endParaRPr>
          </a:p>
        </p:txBody>
      </p:sp>
      <p:sp>
        <p:nvSpPr>
          <p:cNvPr id="8" name="TextBox 7"/>
          <p:cNvSpPr txBox="1"/>
          <p:nvPr/>
        </p:nvSpPr>
        <p:spPr>
          <a:xfrm>
            <a:off x="179512" y="1628800"/>
            <a:ext cx="4968552" cy="2062103"/>
          </a:xfrm>
          <a:prstGeom prst="rect">
            <a:avLst/>
          </a:prstGeom>
          <a:noFill/>
        </p:spPr>
        <p:txBody>
          <a:bodyPr wrap="square" rtlCol="0">
            <a:spAutoFit/>
          </a:bodyPr>
          <a:lstStyle/>
          <a:p>
            <a:r>
              <a:rPr lang="en-GB" sz="3200" dirty="0" smtClean="0"/>
              <a:t>Allele frequency</a:t>
            </a:r>
          </a:p>
          <a:p>
            <a:endParaRPr lang="en-GB" sz="3200" dirty="0"/>
          </a:p>
          <a:p>
            <a:endParaRPr lang="en-GB" sz="3200" dirty="0" smtClean="0"/>
          </a:p>
          <a:p>
            <a:r>
              <a:rPr lang="en-GB" sz="3200" dirty="0" smtClean="0"/>
              <a:t>Phenotype frequency </a:t>
            </a:r>
            <a:endParaRPr lang="en-GB" sz="3200" dirty="0"/>
          </a:p>
        </p:txBody>
      </p:sp>
      <p:sp>
        <p:nvSpPr>
          <p:cNvPr id="9" name="Rectangle 8"/>
          <p:cNvSpPr/>
          <p:nvPr/>
        </p:nvSpPr>
        <p:spPr>
          <a:xfrm>
            <a:off x="179512" y="2132856"/>
            <a:ext cx="5036956" cy="92333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5400" b="1" cap="none" spc="0" dirty="0" smtClean="0">
                <a:ln>
                  <a:prstDash val="solid"/>
                </a:ln>
                <a:solidFill>
                  <a:srgbClr val="FF0000"/>
                </a:solidFill>
                <a:effectLst>
                  <a:outerShdw blurRad="88000" dist="50800" dir="5040000" algn="tl">
                    <a:schemeClr val="accent4">
                      <a:tint val="80000"/>
                      <a:satMod val="250000"/>
                      <a:alpha val="45000"/>
                    </a:schemeClr>
                  </a:outerShdw>
                </a:effectLst>
              </a:rPr>
              <a:t>75% </a:t>
            </a:r>
            <a:r>
              <a:rPr lang="en-US" sz="5400" b="1" cap="none" spc="0" dirty="0" smtClean="0">
                <a:ln>
                  <a:prstDash val="solid"/>
                </a:ln>
                <a:solidFill>
                  <a:schemeClr val="accent6">
                    <a:lumMod val="50000"/>
                  </a:schemeClr>
                </a:solidFill>
                <a:effectLst>
                  <a:outerShdw blurRad="88000" dist="50800" dir="5040000" algn="tl">
                    <a:schemeClr val="accent4">
                      <a:tint val="80000"/>
                      <a:satMod val="250000"/>
                      <a:alpha val="45000"/>
                    </a:schemeClr>
                  </a:outerShdw>
                </a:effectLst>
              </a:rPr>
              <a:t>(B = 1) </a:t>
            </a:r>
            <a:r>
              <a:rPr lang="en-US" sz="5400" b="1" cap="none" spc="0" dirty="0" smtClean="0">
                <a:ln>
                  <a:prstDash val="solid"/>
                </a:ln>
                <a:solidFill>
                  <a:srgbClr val="002060"/>
                </a:solidFill>
                <a:effectLst>
                  <a:outerShdw blurRad="88000" dist="50800" dir="5040000" algn="tl">
                    <a:schemeClr val="accent4">
                      <a:tint val="80000"/>
                      <a:satMod val="250000"/>
                      <a:alpha val="45000"/>
                    </a:schemeClr>
                  </a:outerShdw>
                </a:effectLst>
              </a:rPr>
              <a:t>(b=3)</a:t>
            </a:r>
            <a:endParaRPr lang="en-US" sz="5400" b="1" cap="none" spc="0" dirty="0">
              <a:ln>
                <a:prstDash val="solid"/>
              </a:ln>
              <a:solidFill>
                <a:srgbClr val="002060"/>
              </a:solidFill>
              <a:effectLst>
                <a:outerShdw blurRad="88000" dist="50800" dir="5040000" algn="tl">
                  <a:schemeClr val="accent4">
                    <a:tint val="80000"/>
                    <a:satMod val="250000"/>
                    <a:alpha val="45000"/>
                  </a:schemeClr>
                </a:outerShdw>
              </a:effectLst>
            </a:endParaRPr>
          </a:p>
        </p:txBody>
      </p:sp>
      <p:sp>
        <p:nvSpPr>
          <p:cNvPr id="10" name="Rectangle 9"/>
          <p:cNvSpPr/>
          <p:nvPr/>
        </p:nvSpPr>
        <p:spPr>
          <a:xfrm>
            <a:off x="251520" y="3717032"/>
            <a:ext cx="1548822" cy="92333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5400" b="1" cap="none" spc="0" dirty="0" smtClean="0">
                <a:ln>
                  <a:prstDash val="solid"/>
                </a:ln>
                <a:solidFill>
                  <a:srgbClr val="FF0000"/>
                </a:solidFill>
                <a:effectLst>
                  <a:outerShdw blurRad="88000" dist="50800" dir="5040000" algn="tl">
                    <a:schemeClr val="accent4">
                      <a:tint val="80000"/>
                      <a:satMod val="250000"/>
                      <a:alpha val="45000"/>
                    </a:schemeClr>
                  </a:outerShdw>
                </a:effectLst>
              </a:rPr>
              <a:t>50% </a:t>
            </a:r>
            <a:endParaRPr lang="en-US" sz="5400" b="1" cap="none" spc="0" dirty="0">
              <a:ln>
                <a:prstDash val="solid"/>
              </a:ln>
              <a:solidFill>
                <a:srgbClr val="FF0000"/>
              </a:solidFill>
              <a:effectLst>
                <a:outerShdw blurRad="88000" dist="50800" dir="5040000" algn="tl">
                  <a:schemeClr val="accent4">
                    <a:tint val="80000"/>
                    <a:satMod val="250000"/>
                    <a:alpha val="45000"/>
                  </a:schemeClr>
                </a:outerShdw>
              </a:effectLst>
            </a:endParaRPr>
          </a:p>
        </p:txBody>
      </p:sp>
      <p:cxnSp>
        <p:nvCxnSpPr>
          <p:cNvPr id="13" name="Straight Connector 12"/>
          <p:cNvCxnSpPr/>
          <p:nvPr/>
        </p:nvCxnSpPr>
        <p:spPr>
          <a:xfrm>
            <a:off x="4788024" y="3501008"/>
            <a:ext cx="0" cy="273630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724128" y="3501008"/>
            <a:ext cx="0" cy="2736304"/>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660232" y="3501008"/>
            <a:ext cx="0" cy="2736304"/>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779912" y="4221088"/>
            <a:ext cx="388843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3779912" y="5085184"/>
            <a:ext cx="388843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779912" y="5949280"/>
            <a:ext cx="3888432" cy="0"/>
          </a:xfrm>
          <a:prstGeom prst="line">
            <a:avLst/>
          </a:prstGeom>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4067944" y="4149080"/>
            <a:ext cx="572593" cy="92333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5400" b="1" cap="none" spc="0" dirty="0" smtClean="0">
                <a:ln>
                  <a:prstDash val="solid"/>
                </a:ln>
                <a:solidFill>
                  <a:schemeClr val="accent6">
                    <a:lumMod val="50000"/>
                  </a:schemeClr>
                </a:solidFill>
                <a:effectLst>
                  <a:outerShdw blurRad="88000" dist="50800" dir="5040000" algn="tl">
                    <a:schemeClr val="accent4">
                      <a:tint val="80000"/>
                      <a:satMod val="250000"/>
                      <a:alpha val="45000"/>
                    </a:schemeClr>
                  </a:outerShdw>
                </a:effectLst>
              </a:rPr>
              <a:t>B</a:t>
            </a:r>
            <a:endParaRPr lang="en-US" sz="5400" b="1" cap="none" spc="0" dirty="0">
              <a:ln>
                <a:prstDash val="solid"/>
              </a:ln>
              <a:solidFill>
                <a:schemeClr val="accent6">
                  <a:lumMod val="50000"/>
                </a:schemeClr>
              </a:solidFill>
              <a:effectLst>
                <a:outerShdw blurRad="88000" dist="50800" dir="5040000" algn="tl">
                  <a:schemeClr val="accent4">
                    <a:tint val="80000"/>
                    <a:satMod val="250000"/>
                    <a:alpha val="45000"/>
                  </a:schemeClr>
                </a:outerShdw>
              </a:effectLst>
            </a:endParaRPr>
          </a:p>
        </p:txBody>
      </p:sp>
      <p:sp>
        <p:nvSpPr>
          <p:cNvPr id="22" name="Rectangle 21"/>
          <p:cNvSpPr/>
          <p:nvPr/>
        </p:nvSpPr>
        <p:spPr>
          <a:xfrm>
            <a:off x="4067944" y="5013176"/>
            <a:ext cx="556563" cy="92333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5400" b="1" cap="none" spc="0" dirty="0" smtClean="0">
                <a:ln>
                  <a:prstDash val="solid"/>
                </a:ln>
                <a:solidFill>
                  <a:srgbClr val="002060"/>
                </a:solidFill>
                <a:effectLst>
                  <a:outerShdw blurRad="88000" dist="50800" dir="5040000" algn="tl">
                    <a:schemeClr val="accent4">
                      <a:tint val="80000"/>
                      <a:satMod val="250000"/>
                      <a:alpha val="45000"/>
                    </a:schemeClr>
                  </a:outerShdw>
                </a:effectLst>
              </a:rPr>
              <a:t>b</a:t>
            </a:r>
            <a:endParaRPr lang="en-US" sz="5400" b="1" cap="none" spc="0" dirty="0">
              <a:ln>
                <a:prstDash val="solid"/>
              </a:ln>
              <a:solidFill>
                <a:srgbClr val="002060"/>
              </a:solidFill>
              <a:effectLst>
                <a:outerShdw blurRad="88000" dist="50800" dir="5040000" algn="tl">
                  <a:schemeClr val="accent4">
                    <a:tint val="80000"/>
                    <a:satMod val="250000"/>
                    <a:alpha val="45000"/>
                  </a:schemeClr>
                </a:outerShdw>
              </a:effectLst>
            </a:endParaRPr>
          </a:p>
        </p:txBody>
      </p:sp>
      <p:sp>
        <p:nvSpPr>
          <p:cNvPr id="23" name="Rectangle 22"/>
          <p:cNvSpPr/>
          <p:nvPr/>
        </p:nvSpPr>
        <p:spPr>
          <a:xfrm>
            <a:off x="4932040" y="3284984"/>
            <a:ext cx="556563" cy="92333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5400" b="1" cap="none" spc="0" dirty="0" smtClean="0">
                <a:ln>
                  <a:prstDash val="solid"/>
                </a:ln>
                <a:solidFill>
                  <a:srgbClr val="002060"/>
                </a:solidFill>
                <a:effectLst>
                  <a:outerShdw blurRad="88000" dist="50800" dir="5040000" algn="tl">
                    <a:schemeClr val="accent4">
                      <a:tint val="80000"/>
                      <a:satMod val="250000"/>
                      <a:alpha val="45000"/>
                    </a:schemeClr>
                  </a:outerShdw>
                </a:effectLst>
              </a:rPr>
              <a:t>b</a:t>
            </a:r>
            <a:endParaRPr lang="en-US" sz="5400" b="1" cap="none" spc="0" dirty="0">
              <a:ln>
                <a:prstDash val="solid"/>
              </a:ln>
              <a:solidFill>
                <a:srgbClr val="002060"/>
              </a:solidFill>
              <a:effectLst>
                <a:outerShdw blurRad="88000" dist="50800" dir="5040000" algn="tl">
                  <a:schemeClr val="accent4">
                    <a:tint val="80000"/>
                    <a:satMod val="250000"/>
                    <a:alpha val="45000"/>
                  </a:schemeClr>
                </a:outerShdw>
              </a:effectLst>
            </a:endParaRPr>
          </a:p>
        </p:txBody>
      </p:sp>
      <p:sp>
        <p:nvSpPr>
          <p:cNvPr id="24" name="Rectangle 23"/>
          <p:cNvSpPr/>
          <p:nvPr/>
        </p:nvSpPr>
        <p:spPr>
          <a:xfrm>
            <a:off x="5940152" y="3284984"/>
            <a:ext cx="556563" cy="92333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5400" b="1" cap="none" spc="0" dirty="0" smtClean="0">
                <a:ln>
                  <a:prstDash val="solid"/>
                </a:ln>
                <a:solidFill>
                  <a:srgbClr val="002060"/>
                </a:solidFill>
                <a:effectLst>
                  <a:outerShdw blurRad="88000" dist="50800" dir="5040000" algn="tl">
                    <a:schemeClr val="accent4">
                      <a:tint val="80000"/>
                      <a:satMod val="250000"/>
                      <a:alpha val="45000"/>
                    </a:schemeClr>
                  </a:outerShdw>
                </a:effectLst>
              </a:rPr>
              <a:t>b</a:t>
            </a:r>
            <a:endParaRPr lang="en-US" sz="5400" b="1" cap="none" spc="0" dirty="0">
              <a:ln>
                <a:prstDash val="solid"/>
              </a:ln>
              <a:solidFill>
                <a:srgbClr val="002060"/>
              </a:solidFill>
              <a:effectLst>
                <a:outerShdw blurRad="88000" dist="50800" dir="5040000" algn="tl">
                  <a:schemeClr val="accent4">
                    <a:tint val="80000"/>
                    <a:satMod val="250000"/>
                    <a:alpha val="45000"/>
                  </a:schemeClr>
                </a:outerShdw>
              </a:effectLst>
            </a:endParaRPr>
          </a:p>
        </p:txBody>
      </p:sp>
      <p:sp>
        <p:nvSpPr>
          <p:cNvPr id="25" name="Rectangle 24"/>
          <p:cNvSpPr/>
          <p:nvPr/>
        </p:nvSpPr>
        <p:spPr>
          <a:xfrm>
            <a:off x="5220072" y="4149080"/>
            <a:ext cx="556564" cy="923330"/>
          </a:xfrm>
          <a:prstGeom prst="rect">
            <a:avLst/>
          </a:prstGeom>
        </p:spPr>
        <p:txBody>
          <a:bodyPr wrap="none">
            <a:spAutoFit/>
          </a:bodyPr>
          <a:lstStyle/>
          <a:p>
            <a:pPr algn="ctr"/>
            <a:r>
              <a:rPr lang="en-US" sz="5400" b="1" cap="none" spc="0" dirty="0" smtClean="0">
                <a:ln>
                  <a:prstDash val="solid"/>
                </a:ln>
                <a:solidFill>
                  <a:srgbClr val="002060"/>
                </a:solidFill>
                <a:effectLst>
                  <a:outerShdw blurRad="88000" dist="50800" dir="5040000" algn="tl">
                    <a:schemeClr val="accent4">
                      <a:tint val="80000"/>
                      <a:satMod val="250000"/>
                      <a:alpha val="45000"/>
                    </a:schemeClr>
                  </a:outerShdw>
                </a:effectLst>
              </a:rPr>
              <a:t>b</a:t>
            </a:r>
            <a:endParaRPr lang="en-US" sz="5400" b="1" cap="none" spc="0" dirty="0">
              <a:ln>
                <a:prstDash val="solid"/>
              </a:ln>
              <a:solidFill>
                <a:srgbClr val="002060"/>
              </a:solidFill>
              <a:effectLst>
                <a:outerShdw blurRad="88000" dist="50800" dir="5040000" algn="tl">
                  <a:schemeClr val="accent4">
                    <a:tint val="80000"/>
                    <a:satMod val="250000"/>
                    <a:alpha val="45000"/>
                  </a:schemeClr>
                </a:outerShdw>
              </a:effectLst>
            </a:endParaRPr>
          </a:p>
        </p:txBody>
      </p:sp>
      <p:sp>
        <p:nvSpPr>
          <p:cNvPr id="26" name="Rectangle 25"/>
          <p:cNvSpPr/>
          <p:nvPr/>
        </p:nvSpPr>
        <p:spPr>
          <a:xfrm>
            <a:off x="5220072" y="5013176"/>
            <a:ext cx="556564" cy="923330"/>
          </a:xfrm>
          <a:prstGeom prst="rect">
            <a:avLst/>
          </a:prstGeom>
        </p:spPr>
        <p:txBody>
          <a:bodyPr wrap="none">
            <a:spAutoFit/>
          </a:bodyPr>
          <a:lstStyle/>
          <a:p>
            <a:pPr algn="ctr"/>
            <a:r>
              <a:rPr lang="en-US" sz="5400" b="1" cap="none" spc="0" dirty="0" smtClean="0">
                <a:ln>
                  <a:prstDash val="solid"/>
                </a:ln>
                <a:solidFill>
                  <a:srgbClr val="002060"/>
                </a:solidFill>
                <a:effectLst>
                  <a:outerShdw blurRad="88000" dist="50800" dir="5040000" algn="tl">
                    <a:schemeClr val="accent4">
                      <a:tint val="80000"/>
                      <a:satMod val="250000"/>
                      <a:alpha val="45000"/>
                    </a:schemeClr>
                  </a:outerShdw>
                </a:effectLst>
              </a:rPr>
              <a:t>b</a:t>
            </a:r>
            <a:endParaRPr lang="en-US" sz="5400" b="1" cap="none" spc="0" dirty="0">
              <a:ln>
                <a:prstDash val="solid"/>
              </a:ln>
              <a:solidFill>
                <a:srgbClr val="002060"/>
              </a:solidFill>
              <a:effectLst>
                <a:outerShdw blurRad="88000" dist="50800" dir="5040000" algn="tl">
                  <a:schemeClr val="accent4">
                    <a:tint val="80000"/>
                    <a:satMod val="250000"/>
                    <a:alpha val="45000"/>
                  </a:schemeClr>
                </a:outerShdw>
              </a:effectLst>
            </a:endParaRPr>
          </a:p>
        </p:txBody>
      </p:sp>
      <p:sp>
        <p:nvSpPr>
          <p:cNvPr id="27" name="Rectangle 26"/>
          <p:cNvSpPr/>
          <p:nvPr/>
        </p:nvSpPr>
        <p:spPr>
          <a:xfrm>
            <a:off x="6156176" y="4149080"/>
            <a:ext cx="556564" cy="923330"/>
          </a:xfrm>
          <a:prstGeom prst="rect">
            <a:avLst/>
          </a:prstGeom>
        </p:spPr>
        <p:txBody>
          <a:bodyPr wrap="none">
            <a:spAutoFit/>
          </a:bodyPr>
          <a:lstStyle/>
          <a:p>
            <a:pPr algn="ctr"/>
            <a:r>
              <a:rPr lang="en-US" sz="5400" b="1" cap="none" spc="0" dirty="0" smtClean="0">
                <a:ln>
                  <a:prstDash val="solid"/>
                </a:ln>
                <a:solidFill>
                  <a:srgbClr val="002060"/>
                </a:solidFill>
                <a:effectLst>
                  <a:outerShdw blurRad="88000" dist="50800" dir="5040000" algn="tl">
                    <a:schemeClr val="accent4">
                      <a:tint val="80000"/>
                      <a:satMod val="250000"/>
                      <a:alpha val="45000"/>
                    </a:schemeClr>
                  </a:outerShdw>
                </a:effectLst>
              </a:rPr>
              <a:t>b</a:t>
            </a:r>
            <a:endParaRPr lang="en-US" sz="5400" b="1" cap="none" spc="0" dirty="0">
              <a:ln>
                <a:prstDash val="solid"/>
              </a:ln>
              <a:solidFill>
                <a:srgbClr val="002060"/>
              </a:solidFill>
              <a:effectLst>
                <a:outerShdw blurRad="88000" dist="50800" dir="5040000" algn="tl">
                  <a:schemeClr val="accent4">
                    <a:tint val="80000"/>
                    <a:satMod val="250000"/>
                    <a:alpha val="45000"/>
                  </a:schemeClr>
                </a:outerShdw>
              </a:effectLst>
            </a:endParaRPr>
          </a:p>
        </p:txBody>
      </p:sp>
      <p:sp>
        <p:nvSpPr>
          <p:cNvPr id="28" name="Rectangle 27"/>
          <p:cNvSpPr/>
          <p:nvPr/>
        </p:nvSpPr>
        <p:spPr>
          <a:xfrm>
            <a:off x="6084168" y="5013176"/>
            <a:ext cx="556564" cy="923330"/>
          </a:xfrm>
          <a:prstGeom prst="rect">
            <a:avLst/>
          </a:prstGeom>
        </p:spPr>
        <p:txBody>
          <a:bodyPr wrap="none">
            <a:spAutoFit/>
          </a:bodyPr>
          <a:lstStyle/>
          <a:p>
            <a:pPr algn="ctr"/>
            <a:r>
              <a:rPr lang="en-US" sz="5400" b="1" cap="none" spc="0" dirty="0" smtClean="0">
                <a:ln>
                  <a:prstDash val="solid"/>
                </a:ln>
                <a:solidFill>
                  <a:srgbClr val="002060"/>
                </a:solidFill>
                <a:effectLst>
                  <a:outerShdw blurRad="88000" dist="50800" dir="5040000" algn="tl">
                    <a:schemeClr val="accent4">
                      <a:tint val="80000"/>
                      <a:satMod val="250000"/>
                      <a:alpha val="45000"/>
                    </a:schemeClr>
                  </a:outerShdw>
                </a:effectLst>
              </a:rPr>
              <a:t>b</a:t>
            </a:r>
            <a:endParaRPr lang="en-US" sz="5400" b="1" cap="none" spc="0" dirty="0">
              <a:ln>
                <a:prstDash val="solid"/>
              </a:ln>
              <a:solidFill>
                <a:srgbClr val="002060"/>
              </a:solidFill>
              <a:effectLst>
                <a:outerShdw blurRad="88000" dist="50800" dir="5040000" algn="tl">
                  <a:schemeClr val="accent4">
                    <a:tint val="80000"/>
                    <a:satMod val="250000"/>
                    <a:alpha val="45000"/>
                  </a:schemeClr>
                </a:outerShdw>
              </a:effectLst>
            </a:endParaRPr>
          </a:p>
        </p:txBody>
      </p:sp>
      <p:sp>
        <p:nvSpPr>
          <p:cNvPr id="29" name="Rectangle 28"/>
          <p:cNvSpPr/>
          <p:nvPr/>
        </p:nvSpPr>
        <p:spPr>
          <a:xfrm>
            <a:off x="4788024" y="5013176"/>
            <a:ext cx="556564" cy="923330"/>
          </a:xfrm>
          <a:prstGeom prst="rect">
            <a:avLst/>
          </a:prstGeom>
        </p:spPr>
        <p:txBody>
          <a:bodyPr wrap="none">
            <a:spAutoFit/>
          </a:bodyPr>
          <a:lstStyle/>
          <a:p>
            <a:pPr algn="ctr"/>
            <a:r>
              <a:rPr lang="en-US" sz="5400" b="1" cap="none" spc="0" dirty="0" smtClean="0">
                <a:ln>
                  <a:prstDash val="solid"/>
                </a:ln>
                <a:solidFill>
                  <a:srgbClr val="002060"/>
                </a:solidFill>
                <a:effectLst>
                  <a:outerShdw blurRad="88000" dist="50800" dir="5040000" algn="tl">
                    <a:schemeClr val="accent4">
                      <a:tint val="80000"/>
                      <a:satMod val="250000"/>
                      <a:alpha val="45000"/>
                    </a:schemeClr>
                  </a:outerShdw>
                </a:effectLst>
              </a:rPr>
              <a:t>b</a:t>
            </a:r>
            <a:endParaRPr lang="en-US" sz="5400" b="1" cap="none" spc="0" dirty="0">
              <a:ln>
                <a:prstDash val="solid"/>
              </a:ln>
              <a:solidFill>
                <a:srgbClr val="002060"/>
              </a:solidFill>
              <a:effectLst>
                <a:outerShdw blurRad="88000" dist="50800" dir="5040000" algn="tl">
                  <a:schemeClr val="accent4">
                    <a:tint val="80000"/>
                    <a:satMod val="250000"/>
                    <a:alpha val="45000"/>
                  </a:schemeClr>
                </a:outerShdw>
              </a:effectLst>
            </a:endParaRPr>
          </a:p>
        </p:txBody>
      </p:sp>
      <p:sp>
        <p:nvSpPr>
          <p:cNvPr id="30" name="Rectangle 29"/>
          <p:cNvSpPr/>
          <p:nvPr/>
        </p:nvSpPr>
        <p:spPr>
          <a:xfrm>
            <a:off x="5724128" y="5013176"/>
            <a:ext cx="556564" cy="923330"/>
          </a:xfrm>
          <a:prstGeom prst="rect">
            <a:avLst/>
          </a:prstGeom>
        </p:spPr>
        <p:txBody>
          <a:bodyPr wrap="none">
            <a:spAutoFit/>
          </a:bodyPr>
          <a:lstStyle/>
          <a:p>
            <a:pPr algn="ctr"/>
            <a:r>
              <a:rPr lang="en-US" sz="5400" b="1" cap="none" spc="0" dirty="0" smtClean="0">
                <a:ln>
                  <a:prstDash val="solid"/>
                </a:ln>
                <a:solidFill>
                  <a:srgbClr val="002060"/>
                </a:solidFill>
                <a:effectLst>
                  <a:outerShdw blurRad="88000" dist="50800" dir="5040000" algn="tl">
                    <a:schemeClr val="accent4">
                      <a:tint val="80000"/>
                      <a:satMod val="250000"/>
                      <a:alpha val="45000"/>
                    </a:schemeClr>
                  </a:outerShdw>
                </a:effectLst>
              </a:rPr>
              <a:t>b</a:t>
            </a:r>
            <a:endParaRPr lang="en-US" sz="5400" b="1" cap="none" spc="0" dirty="0">
              <a:ln>
                <a:prstDash val="solid"/>
              </a:ln>
              <a:solidFill>
                <a:srgbClr val="002060"/>
              </a:solidFill>
              <a:effectLst>
                <a:outerShdw blurRad="88000" dist="50800" dir="5040000" algn="tl">
                  <a:schemeClr val="accent4">
                    <a:tint val="80000"/>
                    <a:satMod val="250000"/>
                    <a:alpha val="45000"/>
                  </a:schemeClr>
                </a:outerShdw>
              </a:effectLst>
            </a:endParaRPr>
          </a:p>
        </p:txBody>
      </p:sp>
      <p:sp>
        <p:nvSpPr>
          <p:cNvPr id="31" name="Rectangle 30"/>
          <p:cNvSpPr/>
          <p:nvPr/>
        </p:nvSpPr>
        <p:spPr>
          <a:xfrm>
            <a:off x="4788024" y="4149080"/>
            <a:ext cx="572593" cy="923330"/>
          </a:xfrm>
          <a:prstGeom prst="rect">
            <a:avLst/>
          </a:prstGeom>
        </p:spPr>
        <p:txBody>
          <a:bodyPr wrap="none">
            <a:spAutoFit/>
          </a:bodyPr>
          <a:lstStyle/>
          <a:p>
            <a:pPr algn="ctr"/>
            <a:r>
              <a:rPr lang="en-US" sz="5400" b="1" cap="none" spc="0" dirty="0" smtClean="0">
                <a:ln>
                  <a:prstDash val="solid"/>
                </a:ln>
                <a:solidFill>
                  <a:schemeClr val="accent6">
                    <a:lumMod val="50000"/>
                  </a:schemeClr>
                </a:solidFill>
                <a:effectLst>
                  <a:outerShdw blurRad="88000" dist="50800" dir="5040000" algn="tl">
                    <a:schemeClr val="accent4">
                      <a:tint val="80000"/>
                      <a:satMod val="250000"/>
                      <a:alpha val="45000"/>
                    </a:schemeClr>
                  </a:outerShdw>
                </a:effectLst>
              </a:rPr>
              <a:t>B</a:t>
            </a:r>
            <a:endParaRPr lang="en-US" sz="5400" b="1" cap="none" spc="0" dirty="0">
              <a:ln>
                <a:prstDash val="solid"/>
              </a:ln>
              <a:solidFill>
                <a:schemeClr val="accent6">
                  <a:lumMod val="50000"/>
                </a:schemeClr>
              </a:solidFill>
              <a:effectLst>
                <a:outerShdw blurRad="88000" dist="50800" dir="5040000" algn="tl">
                  <a:schemeClr val="accent4">
                    <a:tint val="80000"/>
                    <a:satMod val="250000"/>
                    <a:alpha val="45000"/>
                  </a:schemeClr>
                </a:outerShdw>
              </a:effectLst>
            </a:endParaRPr>
          </a:p>
        </p:txBody>
      </p:sp>
      <p:sp>
        <p:nvSpPr>
          <p:cNvPr id="32" name="Rectangle 31"/>
          <p:cNvSpPr/>
          <p:nvPr/>
        </p:nvSpPr>
        <p:spPr>
          <a:xfrm>
            <a:off x="5724128" y="4149080"/>
            <a:ext cx="572593" cy="923330"/>
          </a:xfrm>
          <a:prstGeom prst="rect">
            <a:avLst/>
          </a:prstGeom>
        </p:spPr>
        <p:txBody>
          <a:bodyPr wrap="none">
            <a:spAutoFit/>
          </a:bodyPr>
          <a:lstStyle/>
          <a:p>
            <a:pPr algn="ctr"/>
            <a:r>
              <a:rPr lang="en-US" sz="5400" b="1" cap="none" spc="0" dirty="0" smtClean="0">
                <a:ln>
                  <a:prstDash val="solid"/>
                </a:ln>
                <a:solidFill>
                  <a:schemeClr val="accent6">
                    <a:lumMod val="50000"/>
                  </a:schemeClr>
                </a:solidFill>
                <a:effectLst>
                  <a:outerShdw blurRad="88000" dist="50800" dir="5040000" algn="tl">
                    <a:schemeClr val="accent4">
                      <a:tint val="80000"/>
                      <a:satMod val="250000"/>
                      <a:alpha val="45000"/>
                    </a:schemeClr>
                  </a:outerShdw>
                </a:effectLst>
              </a:rPr>
              <a:t>B</a:t>
            </a:r>
            <a:endParaRPr lang="en-US" sz="5400" b="1" cap="none" spc="0" dirty="0">
              <a:ln>
                <a:prstDash val="solid"/>
              </a:ln>
              <a:solidFill>
                <a:schemeClr val="accent6">
                  <a:lumMod val="50000"/>
                </a:schemeClr>
              </a:solidFill>
              <a:effectLst>
                <a:outerShdw blurRad="88000" dist="50800" dir="5040000" algn="tl">
                  <a:schemeClr val="accent4">
                    <a:tint val="80000"/>
                    <a:satMod val="250000"/>
                    <a:alpha val="45000"/>
                  </a:schemeClr>
                </a:outerShdw>
              </a:effectLst>
            </a:endParaRPr>
          </a:p>
        </p:txBody>
      </p:sp>
    </p:spTree>
    <p:extLst>
      <p:ext uri="{BB962C8B-B14F-4D97-AF65-F5344CB8AC3E}">
        <p14:creationId xmlns:p14="http://schemas.microsoft.com/office/powerpoint/2010/main" val="1180117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anim calcmode="lin" valueType="num">
                                      <p:cBhvr>
                                        <p:cTn id="18" dur="1000" fill="hold"/>
                                        <p:tgtEl>
                                          <p:spTgt spid="7"/>
                                        </p:tgtEl>
                                        <p:attrNameLst>
                                          <p:attrName>ppt_x</p:attrName>
                                        </p:attrNameLst>
                                      </p:cBhvr>
                                      <p:tavLst>
                                        <p:tav tm="0">
                                          <p:val>
                                            <p:strVal val="#ppt_x"/>
                                          </p:val>
                                        </p:tav>
                                        <p:tav tm="100000">
                                          <p:val>
                                            <p:strVal val="#ppt_x"/>
                                          </p:val>
                                        </p:tav>
                                      </p:tavLst>
                                    </p:anim>
                                    <p:anim calcmode="lin" valueType="num">
                                      <p:cBhvr>
                                        <p:cTn id="1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8">
                                            <p:txEl>
                                              <p:pRg st="0" end="0"/>
                                            </p:txEl>
                                          </p:spTgt>
                                        </p:tgtEl>
                                        <p:attrNameLst>
                                          <p:attrName>style.visibility</p:attrName>
                                        </p:attrNameLst>
                                      </p:cBhvr>
                                      <p:to>
                                        <p:strVal val="visible"/>
                                      </p:to>
                                    </p:set>
                                    <p:animEffect transition="in" filter="fade">
                                      <p:cBhvr>
                                        <p:cTn id="24" dur="1000"/>
                                        <p:tgtEl>
                                          <p:spTgt spid="8">
                                            <p:txEl>
                                              <p:pRg st="0" end="0"/>
                                            </p:txEl>
                                          </p:spTgt>
                                        </p:tgtEl>
                                      </p:cBhvr>
                                    </p:animEffect>
                                    <p:anim calcmode="lin" valueType="num">
                                      <p:cBhvr>
                                        <p:cTn id="25"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26"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9">
                                            <p:txEl>
                                              <p:pRg st="0" end="0"/>
                                            </p:txEl>
                                          </p:spTgt>
                                        </p:tgtEl>
                                        <p:attrNameLst>
                                          <p:attrName>style.visibility</p:attrName>
                                        </p:attrNameLst>
                                      </p:cBhvr>
                                      <p:to>
                                        <p:strVal val="visible"/>
                                      </p:to>
                                    </p:set>
                                    <p:animEffect transition="in" filter="fade">
                                      <p:cBhvr>
                                        <p:cTn id="31" dur="1000"/>
                                        <p:tgtEl>
                                          <p:spTgt spid="9">
                                            <p:txEl>
                                              <p:pRg st="0" end="0"/>
                                            </p:txEl>
                                          </p:spTgt>
                                        </p:tgtEl>
                                      </p:cBhvr>
                                    </p:animEffect>
                                    <p:anim calcmode="lin" valueType="num">
                                      <p:cBhvr>
                                        <p:cTn id="32"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33"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8">
                                            <p:txEl>
                                              <p:pRg st="3" end="3"/>
                                            </p:txEl>
                                          </p:spTgt>
                                        </p:tgtEl>
                                        <p:attrNameLst>
                                          <p:attrName>style.visibility</p:attrName>
                                        </p:attrNameLst>
                                      </p:cBhvr>
                                      <p:to>
                                        <p:strVal val="visible"/>
                                      </p:to>
                                    </p:set>
                                    <p:animEffect transition="in" filter="fade">
                                      <p:cBhvr>
                                        <p:cTn id="38" dur="1000"/>
                                        <p:tgtEl>
                                          <p:spTgt spid="8">
                                            <p:txEl>
                                              <p:pRg st="3" end="3"/>
                                            </p:txEl>
                                          </p:spTgt>
                                        </p:tgtEl>
                                      </p:cBhvr>
                                    </p:animEffect>
                                    <p:anim calcmode="lin" valueType="num">
                                      <p:cBhvr>
                                        <p:cTn id="39"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40"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10">
                                            <p:txEl>
                                              <p:pRg st="0" end="0"/>
                                            </p:txEl>
                                          </p:spTgt>
                                        </p:tgtEl>
                                        <p:attrNameLst>
                                          <p:attrName>style.visibility</p:attrName>
                                        </p:attrNameLst>
                                      </p:cBhvr>
                                      <p:to>
                                        <p:strVal val="visible"/>
                                      </p:to>
                                    </p:set>
                                    <p:animEffect transition="in" filter="fade">
                                      <p:cBhvr>
                                        <p:cTn id="45" dur="1000"/>
                                        <p:tgtEl>
                                          <p:spTgt spid="10">
                                            <p:txEl>
                                              <p:pRg st="0" end="0"/>
                                            </p:txEl>
                                          </p:spTgt>
                                        </p:tgtEl>
                                      </p:cBhvr>
                                    </p:animEffect>
                                    <p:anim calcmode="lin" valueType="num">
                                      <p:cBhvr>
                                        <p:cTn id="46"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47"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fade">
                                      <p:cBhvr>
                                        <p:cTn id="52" dur="500"/>
                                        <p:tgtEl>
                                          <p:spTgt spid="20"/>
                                        </p:tgtEl>
                                      </p:cBhvr>
                                    </p:animEffect>
                                  </p:childTnLst>
                                </p:cTn>
                              </p:par>
                              <p:par>
                                <p:cTn id="53" presetID="10" presetClass="entr" presetSubtype="0" fill="hold" nodeType="with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fade">
                                      <p:cBhvr>
                                        <p:cTn id="55" dur="500"/>
                                        <p:tgtEl>
                                          <p:spTgt spid="19"/>
                                        </p:tgtEl>
                                      </p:cBhvr>
                                    </p:animEffect>
                                  </p:childTnLst>
                                </p:cTn>
                              </p:par>
                              <p:par>
                                <p:cTn id="56" presetID="10" presetClass="entr" presetSubtype="0" fill="hold" nodeType="withEffect">
                                  <p:stCondLst>
                                    <p:cond delay="0"/>
                                  </p:stCondLst>
                                  <p:childTnLst>
                                    <p:set>
                                      <p:cBhvr>
                                        <p:cTn id="57" dur="1" fill="hold">
                                          <p:stCondLst>
                                            <p:cond delay="0"/>
                                          </p:stCondLst>
                                        </p:cTn>
                                        <p:tgtEl>
                                          <p:spTgt spid="18"/>
                                        </p:tgtEl>
                                        <p:attrNameLst>
                                          <p:attrName>style.visibility</p:attrName>
                                        </p:attrNameLst>
                                      </p:cBhvr>
                                      <p:to>
                                        <p:strVal val="visible"/>
                                      </p:to>
                                    </p:set>
                                    <p:animEffect transition="in" filter="fade">
                                      <p:cBhvr>
                                        <p:cTn id="58" dur="500"/>
                                        <p:tgtEl>
                                          <p:spTgt spid="18"/>
                                        </p:tgtEl>
                                      </p:cBhvr>
                                    </p:animEffect>
                                  </p:childTnLst>
                                </p:cTn>
                              </p:par>
                              <p:par>
                                <p:cTn id="59" presetID="10" presetClass="entr" presetSubtype="0" fill="hold" nodeType="withEffect">
                                  <p:stCondLst>
                                    <p:cond delay="0"/>
                                  </p:stCondLst>
                                  <p:childTnLst>
                                    <p:set>
                                      <p:cBhvr>
                                        <p:cTn id="60" dur="1" fill="hold">
                                          <p:stCondLst>
                                            <p:cond delay="0"/>
                                          </p:stCondLst>
                                        </p:cTn>
                                        <p:tgtEl>
                                          <p:spTgt spid="15"/>
                                        </p:tgtEl>
                                        <p:attrNameLst>
                                          <p:attrName>style.visibility</p:attrName>
                                        </p:attrNameLst>
                                      </p:cBhvr>
                                      <p:to>
                                        <p:strVal val="visible"/>
                                      </p:to>
                                    </p:set>
                                    <p:animEffect transition="in" filter="fade">
                                      <p:cBhvr>
                                        <p:cTn id="61" dur="500"/>
                                        <p:tgtEl>
                                          <p:spTgt spid="15"/>
                                        </p:tgtEl>
                                      </p:cBhvr>
                                    </p:animEffect>
                                  </p:childTnLst>
                                </p:cTn>
                              </p:par>
                              <p:par>
                                <p:cTn id="62" presetID="10" presetClass="entr" presetSubtype="0" fill="hold" nodeType="withEffect">
                                  <p:stCondLst>
                                    <p:cond delay="0"/>
                                  </p:stCondLst>
                                  <p:childTnLst>
                                    <p:set>
                                      <p:cBhvr>
                                        <p:cTn id="63" dur="1" fill="hold">
                                          <p:stCondLst>
                                            <p:cond delay="0"/>
                                          </p:stCondLst>
                                        </p:cTn>
                                        <p:tgtEl>
                                          <p:spTgt spid="14"/>
                                        </p:tgtEl>
                                        <p:attrNameLst>
                                          <p:attrName>style.visibility</p:attrName>
                                        </p:attrNameLst>
                                      </p:cBhvr>
                                      <p:to>
                                        <p:strVal val="visible"/>
                                      </p:to>
                                    </p:set>
                                    <p:animEffect transition="in" filter="fade">
                                      <p:cBhvr>
                                        <p:cTn id="64" dur="500"/>
                                        <p:tgtEl>
                                          <p:spTgt spid="14"/>
                                        </p:tgtEl>
                                      </p:cBhvr>
                                    </p:animEffect>
                                  </p:childTnLst>
                                </p:cTn>
                              </p:par>
                              <p:par>
                                <p:cTn id="65" presetID="10" presetClass="entr" presetSubtype="0" fill="hold" nodeType="withEffect">
                                  <p:stCondLst>
                                    <p:cond delay="0"/>
                                  </p:stCondLst>
                                  <p:childTnLst>
                                    <p:set>
                                      <p:cBhvr>
                                        <p:cTn id="66" dur="1" fill="hold">
                                          <p:stCondLst>
                                            <p:cond delay="0"/>
                                          </p:stCondLst>
                                        </p:cTn>
                                        <p:tgtEl>
                                          <p:spTgt spid="13"/>
                                        </p:tgtEl>
                                        <p:attrNameLst>
                                          <p:attrName>style.visibility</p:attrName>
                                        </p:attrNameLst>
                                      </p:cBhvr>
                                      <p:to>
                                        <p:strVal val="visible"/>
                                      </p:to>
                                    </p:set>
                                    <p:animEffect transition="in" filter="fade">
                                      <p:cBhvr>
                                        <p:cTn id="67" dur="500"/>
                                        <p:tgtEl>
                                          <p:spTgt spid="13"/>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23"/>
                                        </p:tgtEl>
                                        <p:attrNameLst>
                                          <p:attrName>style.visibility</p:attrName>
                                        </p:attrNameLst>
                                      </p:cBhvr>
                                      <p:to>
                                        <p:strVal val="visible"/>
                                      </p:to>
                                    </p:set>
                                    <p:animEffect transition="in" filter="fade">
                                      <p:cBhvr>
                                        <p:cTn id="70" dur="500"/>
                                        <p:tgtEl>
                                          <p:spTgt spid="23"/>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24"/>
                                        </p:tgtEl>
                                        <p:attrNameLst>
                                          <p:attrName>style.visibility</p:attrName>
                                        </p:attrNameLst>
                                      </p:cBhvr>
                                      <p:to>
                                        <p:strVal val="visible"/>
                                      </p:to>
                                    </p:set>
                                    <p:animEffect transition="in" filter="fade">
                                      <p:cBhvr>
                                        <p:cTn id="73" dur="500"/>
                                        <p:tgtEl>
                                          <p:spTgt spid="24"/>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27"/>
                                        </p:tgtEl>
                                        <p:attrNameLst>
                                          <p:attrName>style.visibility</p:attrName>
                                        </p:attrNameLst>
                                      </p:cBhvr>
                                      <p:to>
                                        <p:strVal val="visible"/>
                                      </p:to>
                                    </p:set>
                                    <p:animEffect transition="in" filter="fade">
                                      <p:cBhvr>
                                        <p:cTn id="76" dur="500"/>
                                        <p:tgtEl>
                                          <p:spTgt spid="27"/>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32"/>
                                        </p:tgtEl>
                                        <p:attrNameLst>
                                          <p:attrName>style.visibility</p:attrName>
                                        </p:attrNameLst>
                                      </p:cBhvr>
                                      <p:to>
                                        <p:strVal val="visible"/>
                                      </p:to>
                                    </p:set>
                                    <p:animEffect transition="in" filter="fade">
                                      <p:cBhvr>
                                        <p:cTn id="79" dur="500"/>
                                        <p:tgtEl>
                                          <p:spTgt spid="32"/>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28"/>
                                        </p:tgtEl>
                                        <p:attrNameLst>
                                          <p:attrName>style.visibility</p:attrName>
                                        </p:attrNameLst>
                                      </p:cBhvr>
                                      <p:to>
                                        <p:strVal val="visible"/>
                                      </p:to>
                                    </p:set>
                                    <p:animEffect transition="in" filter="fade">
                                      <p:cBhvr>
                                        <p:cTn id="82" dur="500"/>
                                        <p:tgtEl>
                                          <p:spTgt spid="28"/>
                                        </p:tgtEl>
                                      </p:cBhvr>
                                    </p:animEffect>
                                  </p:childTnLst>
                                </p:cTn>
                              </p:par>
                              <p:par>
                                <p:cTn id="83" presetID="10" presetClass="entr" presetSubtype="0" fill="hold" grpId="0" nodeType="withEffect">
                                  <p:stCondLst>
                                    <p:cond delay="0"/>
                                  </p:stCondLst>
                                  <p:childTnLst>
                                    <p:set>
                                      <p:cBhvr>
                                        <p:cTn id="84" dur="1" fill="hold">
                                          <p:stCondLst>
                                            <p:cond delay="0"/>
                                          </p:stCondLst>
                                        </p:cTn>
                                        <p:tgtEl>
                                          <p:spTgt spid="30"/>
                                        </p:tgtEl>
                                        <p:attrNameLst>
                                          <p:attrName>style.visibility</p:attrName>
                                        </p:attrNameLst>
                                      </p:cBhvr>
                                      <p:to>
                                        <p:strVal val="visible"/>
                                      </p:to>
                                    </p:set>
                                    <p:animEffect transition="in" filter="fade">
                                      <p:cBhvr>
                                        <p:cTn id="85" dur="500"/>
                                        <p:tgtEl>
                                          <p:spTgt spid="30"/>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26"/>
                                        </p:tgtEl>
                                        <p:attrNameLst>
                                          <p:attrName>style.visibility</p:attrName>
                                        </p:attrNameLst>
                                      </p:cBhvr>
                                      <p:to>
                                        <p:strVal val="visible"/>
                                      </p:to>
                                    </p:set>
                                    <p:animEffect transition="in" filter="fade">
                                      <p:cBhvr>
                                        <p:cTn id="88" dur="500"/>
                                        <p:tgtEl>
                                          <p:spTgt spid="26"/>
                                        </p:tgtEl>
                                      </p:cBhvr>
                                    </p:animEffect>
                                  </p:childTnLst>
                                </p:cTn>
                              </p:par>
                              <p:par>
                                <p:cTn id="89" presetID="10" presetClass="entr" presetSubtype="0" fill="hold" grpId="0" nodeType="withEffect">
                                  <p:stCondLst>
                                    <p:cond delay="0"/>
                                  </p:stCondLst>
                                  <p:childTnLst>
                                    <p:set>
                                      <p:cBhvr>
                                        <p:cTn id="90" dur="1" fill="hold">
                                          <p:stCondLst>
                                            <p:cond delay="0"/>
                                          </p:stCondLst>
                                        </p:cTn>
                                        <p:tgtEl>
                                          <p:spTgt spid="29"/>
                                        </p:tgtEl>
                                        <p:attrNameLst>
                                          <p:attrName>style.visibility</p:attrName>
                                        </p:attrNameLst>
                                      </p:cBhvr>
                                      <p:to>
                                        <p:strVal val="visible"/>
                                      </p:to>
                                    </p:set>
                                    <p:animEffect transition="in" filter="fade">
                                      <p:cBhvr>
                                        <p:cTn id="91" dur="500"/>
                                        <p:tgtEl>
                                          <p:spTgt spid="29"/>
                                        </p:tgtEl>
                                      </p:cBhvr>
                                    </p:animEffect>
                                  </p:childTnLst>
                                </p:cTn>
                              </p:par>
                              <p:par>
                                <p:cTn id="92" presetID="10" presetClass="entr" presetSubtype="0" fill="hold" grpId="0" nodeType="withEffect">
                                  <p:stCondLst>
                                    <p:cond delay="0"/>
                                  </p:stCondLst>
                                  <p:childTnLst>
                                    <p:set>
                                      <p:cBhvr>
                                        <p:cTn id="93" dur="1" fill="hold">
                                          <p:stCondLst>
                                            <p:cond delay="0"/>
                                          </p:stCondLst>
                                        </p:cTn>
                                        <p:tgtEl>
                                          <p:spTgt spid="25"/>
                                        </p:tgtEl>
                                        <p:attrNameLst>
                                          <p:attrName>style.visibility</p:attrName>
                                        </p:attrNameLst>
                                      </p:cBhvr>
                                      <p:to>
                                        <p:strVal val="visible"/>
                                      </p:to>
                                    </p:set>
                                    <p:animEffect transition="in" filter="fade">
                                      <p:cBhvr>
                                        <p:cTn id="94" dur="500"/>
                                        <p:tgtEl>
                                          <p:spTgt spid="25"/>
                                        </p:tgtEl>
                                      </p:cBhvr>
                                    </p:animEffect>
                                  </p:childTnLst>
                                </p:cTn>
                              </p:par>
                              <p:par>
                                <p:cTn id="95" presetID="10" presetClass="entr" presetSubtype="0" fill="hold" grpId="0" nodeType="withEffect">
                                  <p:stCondLst>
                                    <p:cond delay="0"/>
                                  </p:stCondLst>
                                  <p:childTnLst>
                                    <p:set>
                                      <p:cBhvr>
                                        <p:cTn id="96" dur="1" fill="hold">
                                          <p:stCondLst>
                                            <p:cond delay="0"/>
                                          </p:stCondLst>
                                        </p:cTn>
                                        <p:tgtEl>
                                          <p:spTgt spid="31"/>
                                        </p:tgtEl>
                                        <p:attrNameLst>
                                          <p:attrName>style.visibility</p:attrName>
                                        </p:attrNameLst>
                                      </p:cBhvr>
                                      <p:to>
                                        <p:strVal val="visible"/>
                                      </p:to>
                                    </p:set>
                                    <p:animEffect transition="in" filter="fade">
                                      <p:cBhvr>
                                        <p:cTn id="97" dur="500"/>
                                        <p:tgtEl>
                                          <p:spTgt spid="31"/>
                                        </p:tgtEl>
                                      </p:cBhvr>
                                    </p:animEffect>
                                  </p:childTnLst>
                                </p:cTn>
                              </p:par>
                              <p:par>
                                <p:cTn id="98" presetID="10" presetClass="entr" presetSubtype="0" fill="hold" grpId="0" nodeType="withEffect">
                                  <p:stCondLst>
                                    <p:cond delay="0"/>
                                  </p:stCondLst>
                                  <p:childTnLst>
                                    <p:set>
                                      <p:cBhvr>
                                        <p:cTn id="99" dur="1" fill="hold">
                                          <p:stCondLst>
                                            <p:cond delay="0"/>
                                          </p:stCondLst>
                                        </p:cTn>
                                        <p:tgtEl>
                                          <p:spTgt spid="21"/>
                                        </p:tgtEl>
                                        <p:attrNameLst>
                                          <p:attrName>style.visibility</p:attrName>
                                        </p:attrNameLst>
                                      </p:cBhvr>
                                      <p:to>
                                        <p:strVal val="visible"/>
                                      </p:to>
                                    </p:set>
                                    <p:animEffect transition="in" filter="fade">
                                      <p:cBhvr>
                                        <p:cTn id="100" dur="500"/>
                                        <p:tgtEl>
                                          <p:spTgt spid="21"/>
                                        </p:tgtEl>
                                      </p:cBhvr>
                                    </p:animEffect>
                                  </p:childTnLst>
                                </p:cTn>
                              </p:par>
                              <p:par>
                                <p:cTn id="101" presetID="10" presetClass="entr" presetSubtype="0" fill="hold" grpId="0" nodeType="withEffect">
                                  <p:stCondLst>
                                    <p:cond delay="0"/>
                                  </p:stCondLst>
                                  <p:childTnLst>
                                    <p:set>
                                      <p:cBhvr>
                                        <p:cTn id="102" dur="1" fill="hold">
                                          <p:stCondLst>
                                            <p:cond delay="0"/>
                                          </p:stCondLst>
                                        </p:cTn>
                                        <p:tgtEl>
                                          <p:spTgt spid="22"/>
                                        </p:tgtEl>
                                        <p:attrNameLst>
                                          <p:attrName>style.visibility</p:attrName>
                                        </p:attrNameLst>
                                      </p:cBhvr>
                                      <p:to>
                                        <p:strVal val="visible"/>
                                      </p:to>
                                    </p:set>
                                    <p:animEffect transition="in" filter="fade">
                                      <p:cBhvr>
                                        <p:cTn id="103"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21" grpId="0"/>
      <p:bldP spid="22" grpId="0"/>
      <p:bldP spid="23" grpId="0"/>
      <p:bldP spid="24" grpId="0"/>
      <p:bldP spid="25" grpId="0"/>
      <p:bldP spid="26" grpId="0"/>
      <p:bldP spid="27" grpId="0"/>
      <p:bldP spid="28" grpId="0"/>
      <p:bldP spid="29" grpId="0"/>
      <p:bldP spid="30" grpId="0"/>
      <p:bldP spid="31" grpId="0"/>
      <p:bldP spid="3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51520" y="260648"/>
            <a:ext cx="8640960" cy="2677656"/>
          </a:xfrm>
          <a:prstGeom prst="rect">
            <a:avLst/>
          </a:prstGeom>
          <a:noFill/>
        </p:spPr>
        <p:txBody>
          <a:bodyPr wrap="square" rtlCol="0">
            <a:spAutoFit/>
          </a:bodyPr>
          <a:lstStyle/>
          <a:p>
            <a:r>
              <a:rPr lang="en-GB" sz="2800" dirty="0" smtClean="0"/>
              <a:t>If we know that the following assumptions are true</a:t>
            </a:r>
          </a:p>
          <a:p>
            <a:pPr>
              <a:buFont typeface="Arial" pitchFamily="34" charset="0"/>
              <a:buChar char="•"/>
            </a:pPr>
            <a:endParaRPr lang="en-GB" sz="2800" dirty="0"/>
          </a:p>
          <a:p>
            <a:pPr>
              <a:buFont typeface="Arial" pitchFamily="34" charset="0"/>
              <a:buChar char="•"/>
            </a:pPr>
            <a:r>
              <a:rPr lang="en-GB" sz="2800" dirty="0" smtClean="0"/>
              <a:t> No selection</a:t>
            </a:r>
          </a:p>
          <a:p>
            <a:pPr>
              <a:buFont typeface="Arial" pitchFamily="34" charset="0"/>
              <a:buChar char="•"/>
            </a:pPr>
            <a:r>
              <a:rPr lang="en-GB" sz="2800" dirty="0"/>
              <a:t> </a:t>
            </a:r>
            <a:r>
              <a:rPr lang="en-GB" sz="2800" dirty="0" smtClean="0"/>
              <a:t>No mutations</a:t>
            </a:r>
          </a:p>
          <a:p>
            <a:pPr>
              <a:buFont typeface="Arial" pitchFamily="34" charset="0"/>
              <a:buChar char="•"/>
            </a:pPr>
            <a:r>
              <a:rPr lang="en-GB" sz="2800" dirty="0"/>
              <a:t> </a:t>
            </a:r>
            <a:r>
              <a:rPr lang="en-GB" sz="2800" dirty="0" smtClean="0"/>
              <a:t>Large population</a:t>
            </a:r>
          </a:p>
          <a:p>
            <a:pPr>
              <a:buFont typeface="Arial" pitchFamily="34" charset="0"/>
              <a:buChar char="•"/>
            </a:pPr>
            <a:r>
              <a:rPr lang="en-GB" sz="2800" dirty="0"/>
              <a:t> </a:t>
            </a:r>
            <a:r>
              <a:rPr lang="en-GB" sz="2800" dirty="0" smtClean="0"/>
              <a:t>Allele frequency is constant </a:t>
            </a:r>
            <a:endParaRPr lang="en-GB" sz="2800" dirty="0"/>
          </a:p>
        </p:txBody>
      </p:sp>
      <p:sp>
        <p:nvSpPr>
          <p:cNvPr id="6" name="Rectangle 5"/>
          <p:cNvSpPr/>
          <p:nvPr/>
        </p:nvSpPr>
        <p:spPr>
          <a:xfrm>
            <a:off x="1691680" y="3429000"/>
            <a:ext cx="5681427" cy="1754326"/>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solidFill>
                  <a:srgbClr val="FF0000"/>
                </a:solidFill>
                <a:effectLst>
                  <a:reflection blurRad="12700" stA="50000" endPos="50000" dist="5000" dir="5400000" sy="-100000" rotWithShape="0"/>
                </a:effectLst>
              </a:rPr>
              <a:t>Hardy </a:t>
            </a:r>
            <a:r>
              <a:rPr lang="en-US" sz="5400" b="1" cap="all" spc="0" dirty="0" err="1" smtClean="0">
                <a:ln w="0"/>
                <a:solidFill>
                  <a:srgbClr val="FF0000"/>
                </a:solidFill>
                <a:effectLst>
                  <a:reflection blurRad="12700" stA="50000" endPos="50000" dist="5000" dir="5400000" sy="-100000" rotWithShape="0"/>
                </a:effectLst>
              </a:rPr>
              <a:t>weinberg</a:t>
            </a:r>
            <a:r>
              <a:rPr lang="en-US" sz="5400" b="1" cap="all" spc="0" dirty="0" smtClean="0">
                <a:ln w="0"/>
                <a:solidFill>
                  <a:srgbClr val="FF0000"/>
                </a:solidFill>
                <a:effectLst>
                  <a:reflection blurRad="12700" stA="50000" endPos="50000" dist="5000" dir="5400000" sy="-100000" rotWithShape="0"/>
                </a:effectLst>
              </a:rPr>
              <a:t> </a:t>
            </a:r>
          </a:p>
          <a:p>
            <a:pPr algn="ctr"/>
            <a:r>
              <a:rPr lang="en-US" sz="5400" b="1" cap="all" dirty="0" smtClean="0">
                <a:ln w="0"/>
                <a:solidFill>
                  <a:srgbClr val="FF0000"/>
                </a:solidFill>
                <a:effectLst>
                  <a:reflection blurRad="12700" stA="50000" endPos="50000" dist="5000" dir="5400000" sy="-100000" rotWithShape="0"/>
                </a:effectLst>
              </a:rPr>
              <a:t>equilibrium</a:t>
            </a:r>
            <a:endParaRPr lang="en-US" sz="5400" b="1" cap="all" spc="0" dirty="0">
              <a:ln w="0"/>
              <a:solidFill>
                <a:srgbClr val="FF0000"/>
              </a:solidFill>
              <a:effectLst>
                <a:reflection blurRad="12700" stA="50000" endPos="50000" dist="5000" dir="5400000" sy="-100000" rotWithShape="0"/>
              </a:effectLst>
            </a:endParaRPr>
          </a:p>
        </p:txBody>
      </p:sp>
    </p:spTree>
    <p:extLst>
      <p:ext uri="{BB962C8B-B14F-4D97-AF65-F5344CB8AC3E}">
        <p14:creationId xmlns:p14="http://schemas.microsoft.com/office/powerpoint/2010/main" val="1197098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500"/>
                                        <p:tgtEl>
                                          <p:spTgt spid="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fade">
                                      <p:cBhvr>
                                        <p:cTn id="12" dur="500"/>
                                        <p:tgtEl>
                                          <p:spTgt spid="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fade">
                                      <p:cBhvr>
                                        <p:cTn id="17" dur="5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fade">
                                      <p:cBhvr>
                                        <p:cTn id="22" dur="500"/>
                                        <p:tgtEl>
                                          <p:spTgt spid="5">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6" presetClass="entr" presetSubtype="0" fill="hold"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down)">
                                      <p:cBhvr>
                                        <p:cTn id="27" dur="580">
                                          <p:stCondLst>
                                            <p:cond delay="0"/>
                                          </p:stCondLst>
                                        </p:cTn>
                                        <p:tgtEl>
                                          <p:spTgt spid="6">
                                            <p:txEl>
                                              <p:pRg st="0" end="0"/>
                                            </p:txEl>
                                          </p:spTgt>
                                        </p:tgtEl>
                                      </p:cBhvr>
                                    </p:animEffect>
                                    <p:anim calcmode="lin" valueType="num">
                                      <p:cBhvr>
                                        <p:cTn id="28" dur="1822" tmFilter="0,0; 0.14,0.36; 0.43,0.73; 0.71,0.91; 1.0,1.0">
                                          <p:stCondLst>
                                            <p:cond delay="0"/>
                                          </p:stCondLst>
                                        </p:cTn>
                                        <p:tgtEl>
                                          <p:spTgt spid="6">
                                            <p:txEl>
                                              <p:pRg st="0" end="0"/>
                                            </p:txEl>
                                          </p:spTgt>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6">
                                            <p:txEl>
                                              <p:pRg st="0" end="0"/>
                                            </p:txEl>
                                          </p:spTgt>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6">
                                            <p:txEl>
                                              <p:pRg st="0" end="0"/>
                                            </p:txEl>
                                          </p:spTgt>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6">
                                            <p:txEl>
                                              <p:pRg st="0" end="0"/>
                                            </p:txEl>
                                          </p:spTgt>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6">
                                            <p:txEl>
                                              <p:pRg st="0" end="0"/>
                                            </p:txEl>
                                          </p:spTgt>
                                        </p:tgtEl>
                                        <p:attrNameLst>
                                          <p:attrName>ppt_y</p:attrName>
                                        </p:attrNameLst>
                                      </p:cBhvr>
                                      <p:tavLst>
                                        <p:tav tm="0" fmla="#ppt_y-sin(pi*$)/81">
                                          <p:val>
                                            <p:fltVal val="0"/>
                                          </p:val>
                                        </p:tav>
                                        <p:tav tm="100000">
                                          <p:val>
                                            <p:fltVal val="1"/>
                                          </p:val>
                                        </p:tav>
                                      </p:tavLst>
                                    </p:anim>
                                    <p:animScale>
                                      <p:cBhvr>
                                        <p:cTn id="33" dur="26">
                                          <p:stCondLst>
                                            <p:cond delay="650"/>
                                          </p:stCondLst>
                                        </p:cTn>
                                        <p:tgtEl>
                                          <p:spTgt spid="6">
                                            <p:txEl>
                                              <p:pRg st="0" end="0"/>
                                            </p:txEl>
                                          </p:spTgt>
                                        </p:tgtEl>
                                      </p:cBhvr>
                                      <p:to x="100000" y="60000"/>
                                    </p:animScale>
                                    <p:animScale>
                                      <p:cBhvr>
                                        <p:cTn id="34" dur="166" decel="50000">
                                          <p:stCondLst>
                                            <p:cond delay="676"/>
                                          </p:stCondLst>
                                        </p:cTn>
                                        <p:tgtEl>
                                          <p:spTgt spid="6">
                                            <p:txEl>
                                              <p:pRg st="0" end="0"/>
                                            </p:txEl>
                                          </p:spTgt>
                                        </p:tgtEl>
                                      </p:cBhvr>
                                      <p:to x="100000" y="100000"/>
                                    </p:animScale>
                                    <p:animScale>
                                      <p:cBhvr>
                                        <p:cTn id="35" dur="26">
                                          <p:stCondLst>
                                            <p:cond delay="1312"/>
                                          </p:stCondLst>
                                        </p:cTn>
                                        <p:tgtEl>
                                          <p:spTgt spid="6">
                                            <p:txEl>
                                              <p:pRg st="0" end="0"/>
                                            </p:txEl>
                                          </p:spTgt>
                                        </p:tgtEl>
                                      </p:cBhvr>
                                      <p:to x="100000" y="80000"/>
                                    </p:animScale>
                                    <p:animScale>
                                      <p:cBhvr>
                                        <p:cTn id="36" dur="166" decel="50000">
                                          <p:stCondLst>
                                            <p:cond delay="1338"/>
                                          </p:stCondLst>
                                        </p:cTn>
                                        <p:tgtEl>
                                          <p:spTgt spid="6">
                                            <p:txEl>
                                              <p:pRg st="0" end="0"/>
                                            </p:txEl>
                                          </p:spTgt>
                                        </p:tgtEl>
                                      </p:cBhvr>
                                      <p:to x="100000" y="100000"/>
                                    </p:animScale>
                                    <p:animScale>
                                      <p:cBhvr>
                                        <p:cTn id="37" dur="26">
                                          <p:stCondLst>
                                            <p:cond delay="1642"/>
                                          </p:stCondLst>
                                        </p:cTn>
                                        <p:tgtEl>
                                          <p:spTgt spid="6">
                                            <p:txEl>
                                              <p:pRg st="0" end="0"/>
                                            </p:txEl>
                                          </p:spTgt>
                                        </p:tgtEl>
                                      </p:cBhvr>
                                      <p:to x="100000" y="90000"/>
                                    </p:animScale>
                                    <p:animScale>
                                      <p:cBhvr>
                                        <p:cTn id="38" dur="166" decel="50000">
                                          <p:stCondLst>
                                            <p:cond delay="1668"/>
                                          </p:stCondLst>
                                        </p:cTn>
                                        <p:tgtEl>
                                          <p:spTgt spid="6">
                                            <p:txEl>
                                              <p:pRg st="0" end="0"/>
                                            </p:txEl>
                                          </p:spTgt>
                                        </p:tgtEl>
                                      </p:cBhvr>
                                      <p:to x="100000" y="100000"/>
                                    </p:animScale>
                                    <p:animScale>
                                      <p:cBhvr>
                                        <p:cTn id="39" dur="26">
                                          <p:stCondLst>
                                            <p:cond delay="1808"/>
                                          </p:stCondLst>
                                        </p:cTn>
                                        <p:tgtEl>
                                          <p:spTgt spid="6">
                                            <p:txEl>
                                              <p:pRg st="0" end="0"/>
                                            </p:txEl>
                                          </p:spTgt>
                                        </p:tgtEl>
                                      </p:cBhvr>
                                      <p:to x="100000" y="95000"/>
                                    </p:animScale>
                                    <p:animScale>
                                      <p:cBhvr>
                                        <p:cTn id="40" dur="166" decel="50000">
                                          <p:stCondLst>
                                            <p:cond delay="1834"/>
                                          </p:stCondLst>
                                        </p:cTn>
                                        <p:tgtEl>
                                          <p:spTgt spid="6">
                                            <p:txEl>
                                              <p:pRg st="0" end="0"/>
                                            </p:txEl>
                                          </p:spTgt>
                                        </p:tgtEl>
                                      </p:cBhvr>
                                      <p:to x="100000" y="100000"/>
                                    </p:animScale>
                                  </p:childTnLst>
                                </p:cTn>
                              </p:par>
                              <p:par>
                                <p:cTn id="41" presetID="26" presetClass="entr" presetSubtype="0" fill="hold" nodeType="withEffect">
                                  <p:stCondLst>
                                    <p:cond delay="0"/>
                                  </p:stCondLst>
                                  <p:childTnLst>
                                    <p:set>
                                      <p:cBhvr>
                                        <p:cTn id="42" dur="1" fill="hold">
                                          <p:stCondLst>
                                            <p:cond delay="0"/>
                                          </p:stCondLst>
                                        </p:cTn>
                                        <p:tgtEl>
                                          <p:spTgt spid="6">
                                            <p:txEl>
                                              <p:pRg st="1" end="1"/>
                                            </p:txEl>
                                          </p:spTgt>
                                        </p:tgtEl>
                                        <p:attrNameLst>
                                          <p:attrName>style.visibility</p:attrName>
                                        </p:attrNameLst>
                                      </p:cBhvr>
                                      <p:to>
                                        <p:strVal val="visible"/>
                                      </p:to>
                                    </p:set>
                                    <p:animEffect transition="in" filter="wipe(down)">
                                      <p:cBhvr>
                                        <p:cTn id="43" dur="580">
                                          <p:stCondLst>
                                            <p:cond delay="0"/>
                                          </p:stCondLst>
                                        </p:cTn>
                                        <p:tgtEl>
                                          <p:spTgt spid="6">
                                            <p:txEl>
                                              <p:pRg st="1" end="1"/>
                                            </p:txEl>
                                          </p:spTgt>
                                        </p:tgtEl>
                                      </p:cBhvr>
                                    </p:animEffect>
                                    <p:anim calcmode="lin" valueType="num">
                                      <p:cBhvr>
                                        <p:cTn id="44" dur="1822" tmFilter="0,0; 0.14,0.36; 0.43,0.73; 0.71,0.91; 1.0,1.0">
                                          <p:stCondLst>
                                            <p:cond delay="0"/>
                                          </p:stCondLst>
                                        </p:cTn>
                                        <p:tgtEl>
                                          <p:spTgt spid="6">
                                            <p:txEl>
                                              <p:pRg st="1" end="1"/>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6">
                                            <p:txEl>
                                              <p:pRg st="1" end="1"/>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6">
                                            <p:txEl>
                                              <p:pRg st="1" end="1"/>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6">
                                            <p:txEl>
                                              <p:pRg st="1" end="1"/>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6">
                                            <p:txEl>
                                              <p:pRg st="1" end="1"/>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6">
                                            <p:txEl>
                                              <p:pRg st="1" end="1"/>
                                            </p:txEl>
                                          </p:spTgt>
                                        </p:tgtEl>
                                      </p:cBhvr>
                                      <p:to x="100000" y="60000"/>
                                    </p:animScale>
                                    <p:animScale>
                                      <p:cBhvr>
                                        <p:cTn id="50" dur="166" decel="50000">
                                          <p:stCondLst>
                                            <p:cond delay="676"/>
                                          </p:stCondLst>
                                        </p:cTn>
                                        <p:tgtEl>
                                          <p:spTgt spid="6">
                                            <p:txEl>
                                              <p:pRg st="1" end="1"/>
                                            </p:txEl>
                                          </p:spTgt>
                                        </p:tgtEl>
                                      </p:cBhvr>
                                      <p:to x="100000" y="100000"/>
                                    </p:animScale>
                                    <p:animScale>
                                      <p:cBhvr>
                                        <p:cTn id="51" dur="26">
                                          <p:stCondLst>
                                            <p:cond delay="1312"/>
                                          </p:stCondLst>
                                        </p:cTn>
                                        <p:tgtEl>
                                          <p:spTgt spid="6">
                                            <p:txEl>
                                              <p:pRg st="1" end="1"/>
                                            </p:txEl>
                                          </p:spTgt>
                                        </p:tgtEl>
                                      </p:cBhvr>
                                      <p:to x="100000" y="80000"/>
                                    </p:animScale>
                                    <p:animScale>
                                      <p:cBhvr>
                                        <p:cTn id="52" dur="166" decel="50000">
                                          <p:stCondLst>
                                            <p:cond delay="1338"/>
                                          </p:stCondLst>
                                        </p:cTn>
                                        <p:tgtEl>
                                          <p:spTgt spid="6">
                                            <p:txEl>
                                              <p:pRg st="1" end="1"/>
                                            </p:txEl>
                                          </p:spTgt>
                                        </p:tgtEl>
                                      </p:cBhvr>
                                      <p:to x="100000" y="100000"/>
                                    </p:animScale>
                                    <p:animScale>
                                      <p:cBhvr>
                                        <p:cTn id="53" dur="26">
                                          <p:stCondLst>
                                            <p:cond delay="1642"/>
                                          </p:stCondLst>
                                        </p:cTn>
                                        <p:tgtEl>
                                          <p:spTgt spid="6">
                                            <p:txEl>
                                              <p:pRg st="1" end="1"/>
                                            </p:txEl>
                                          </p:spTgt>
                                        </p:tgtEl>
                                      </p:cBhvr>
                                      <p:to x="100000" y="90000"/>
                                    </p:animScale>
                                    <p:animScale>
                                      <p:cBhvr>
                                        <p:cTn id="54" dur="166" decel="50000">
                                          <p:stCondLst>
                                            <p:cond delay="1668"/>
                                          </p:stCondLst>
                                        </p:cTn>
                                        <p:tgtEl>
                                          <p:spTgt spid="6">
                                            <p:txEl>
                                              <p:pRg st="1" end="1"/>
                                            </p:txEl>
                                          </p:spTgt>
                                        </p:tgtEl>
                                      </p:cBhvr>
                                      <p:to x="100000" y="100000"/>
                                    </p:animScale>
                                    <p:animScale>
                                      <p:cBhvr>
                                        <p:cTn id="55" dur="26">
                                          <p:stCondLst>
                                            <p:cond delay="1808"/>
                                          </p:stCondLst>
                                        </p:cTn>
                                        <p:tgtEl>
                                          <p:spTgt spid="6">
                                            <p:txEl>
                                              <p:pRg st="1" end="1"/>
                                            </p:txEl>
                                          </p:spTgt>
                                        </p:tgtEl>
                                      </p:cBhvr>
                                      <p:to x="100000" y="95000"/>
                                    </p:animScale>
                                    <p:animScale>
                                      <p:cBhvr>
                                        <p:cTn id="56" dur="166" decel="50000">
                                          <p:stCondLst>
                                            <p:cond delay="1834"/>
                                          </p:stCondLst>
                                        </p:cTn>
                                        <p:tgtEl>
                                          <p:spTgt spid="6">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88640"/>
            <a:ext cx="8892480" cy="707886"/>
          </a:xfrm>
          <a:prstGeom prst="rect">
            <a:avLst/>
          </a:prstGeom>
          <a:noFill/>
        </p:spPr>
        <p:txBody>
          <a:bodyPr wrap="square" rtlCol="0">
            <a:spAutoFit/>
          </a:bodyPr>
          <a:lstStyle/>
          <a:p>
            <a:r>
              <a:rPr lang="en-GB" sz="4000" dirty="0" smtClean="0"/>
              <a:t>Now the math part!</a:t>
            </a:r>
            <a:endParaRPr lang="en-GB" sz="4000" dirty="0"/>
          </a:p>
        </p:txBody>
      </p:sp>
      <p:sp>
        <p:nvSpPr>
          <p:cNvPr id="6" name="Rectangle 5"/>
          <p:cNvSpPr/>
          <p:nvPr/>
        </p:nvSpPr>
        <p:spPr>
          <a:xfrm>
            <a:off x="-76142" y="1124744"/>
            <a:ext cx="9299662" cy="2585323"/>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5400" b="1" dirty="0">
                <a:ln>
                  <a:prstDash val="solid"/>
                </a:ln>
                <a:solidFill>
                  <a:schemeClr val="accent5"/>
                </a:solidFill>
                <a:effectLst>
                  <a:outerShdw blurRad="88000" dist="50800" dir="5040000" algn="tl">
                    <a:schemeClr val="accent4">
                      <a:tint val="80000"/>
                      <a:satMod val="250000"/>
                      <a:alpha val="45000"/>
                    </a:schemeClr>
                  </a:outerShdw>
                </a:effectLst>
              </a:rPr>
              <a:t>p</a:t>
            </a:r>
            <a:r>
              <a:rPr lang="en-US" sz="54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 </a:t>
            </a:r>
            <a:r>
              <a:rPr lang="en-US" sz="5400" b="1" cap="none" spc="0" dirty="0" smtClean="0">
                <a:ln>
                  <a:prstDash val="solid"/>
                </a:ln>
                <a:effectLst>
                  <a:outerShdw blurRad="88000" dist="50800" dir="5040000" algn="tl">
                    <a:schemeClr val="accent4">
                      <a:tint val="80000"/>
                      <a:satMod val="250000"/>
                      <a:alpha val="45000"/>
                    </a:schemeClr>
                  </a:outerShdw>
                </a:effectLst>
              </a:rPr>
              <a:t>= frequency of </a:t>
            </a:r>
            <a:r>
              <a:rPr lang="en-US" sz="5400" b="1" cap="none" spc="0" dirty="0" smtClean="0">
                <a:ln>
                  <a:prstDash val="solid"/>
                </a:ln>
                <a:solidFill>
                  <a:srgbClr val="002060"/>
                </a:solidFill>
                <a:effectLst>
                  <a:outerShdw blurRad="88000" dist="50800" dir="5040000" algn="tl">
                    <a:schemeClr val="accent4">
                      <a:tint val="80000"/>
                      <a:satMod val="250000"/>
                      <a:alpha val="45000"/>
                    </a:schemeClr>
                  </a:outerShdw>
                </a:effectLst>
              </a:rPr>
              <a:t>b (blue eyes)</a:t>
            </a:r>
          </a:p>
          <a:p>
            <a:pPr algn="ctr"/>
            <a:r>
              <a:rPr lang="en-US" sz="5400" b="1" dirty="0">
                <a:ln>
                  <a:prstDash val="solid"/>
                </a:ln>
                <a:solidFill>
                  <a:schemeClr val="accent6">
                    <a:lumMod val="75000"/>
                  </a:schemeClr>
                </a:solidFill>
                <a:effectLst>
                  <a:outerShdw blurRad="88000" dist="50800" dir="5040000" algn="tl">
                    <a:schemeClr val="accent4">
                      <a:tint val="80000"/>
                      <a:satMod val="250000"/>
                      <a:alpha val="45000"/>
                    </a:schemeClr>
                  </a:outerShdw>
                </a:effectLst>
              </a:rPr>
              <a:t>q</a:t>
            </a:r>
            <a:r>
              <a:rPr lang="en-US" sz="5400" b="1" dirty="0" smtClean="0">
                <a:ln>
                  <a:prstDash val="solid"/>
                </a:ln>
                <a:solidFill>
                  <a:srgbClr val="FF0000"/>
                </a:solidFill>
                <a:effectLst>
                  <a:outerShdw blurRad="88000" dist="50800" dir="5040000" algn="tl">
                    <a:schemeClr val="accent4">
                      <a:tint val="80000"/>
                      <a:satMod val="250000"/>
                      <a:alpha val="45000"/>
                    </a:schemeClr>
                  </a:outerShdw>
                </a:effectLst>
              </a:rPr>
              <a:t> </a:t>
            </a:r>
            <a:r>
              <a:rPr lang="en-US" sz="5400" b="1" dirty="0" smtClean="0">
                <a:ln>
                  <a:prstDash val="solid"/>
                </a:ln>
                <a:effectLst>
                  <a:outerShdw blurRad="88000" dist="50800" dir="5040000" algn="tl">
                    <a:schemeClr val="accent4">
                      <a:tint val="80000"/>
                      <a:satMod val="250000"/>
                      <a:alpha val="45000"/>
                    </a:schemeClr>
                  </a:outerShdw>
                </a:effectLst>
              </a:rPr>
              <a:t>= frequency of </a:t>
            </a:r>
            <a:r>
              <a:rPr lang="en-US" sz="5400" b="1" dirty="0" smtClean="0">
                <a:ln>
                  <a:prstDash val="solid"/>
                </a:ln>
                <a:solidFill>
                  <a:schemeClr val="accent6">
                    <a:lumMod val="50000"/>
                  </a:schemeClr>
                </a:solidFill>
                <a:effectLst>
                  <a:outerShdw blurRad="88000" dist="50800" dir="5040000" algn="tl">
                    <a:schemeClr val="accent4">
                      <a:tint val="80000"/>
                      <a:satMod val="250000"/>
                      <a:alpha val="45000"/>
                    </a:schemeClr>
                  </a:outerShdw>
                </a:effectLst>
              </a:rPr>
              <a:t>B (brown eyes)</a:t>
            </a:r>
            <a:endParaRPr lang="en-US" sz="5400" b="1" cap="none" spc="0" dirty="0" smtClean="0">
              <a:ln>
                <a:prstDash val="solid"/>
              </a:ln>
              <a:solidFill>
                <a:schemeClr val="accent6">
                  <a:lumMod val="50000"/>
                </a:schemeClr>
              </a:solidFill>
              <a:effectLst>
                <a:outerShdw blurRad="88000" dist="50800" dir="5040000" algn="tl">
                  <a:schemeClr val="accent4">
                    <a:tint val="80000"/>
                    <a:satMod val="250000"/>
                    <a:alpha val="45000"/>
                  </a:schemeClr>
                </a:outerShdw>
              </a:effectLst>
            </a:endParaRPr>
          </a:p>
          <a:p>
            <a:pPr algn="ctr"/>
            <a:endParaRPr lang="en-US" sz="54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7" name="TextBox 6"/>
          <p:cNvSpPr txBox="1"/>
          <p:nvPr/>
        </p:nvSpPr>
        <p:spPr>
          <a:xfrm>
            <a:off x="3103004" y="3068960"/>
            <a:ext cx="2736304" cy="646331"/>
          </a:xfrm>
          <a:prstGeom prst="rect">
            <a:avLst/>
          </a:prstGeom>
          <a:noFill/>
        </p:spPr>
        <p:txBody>
          <a:bodyPr wrap="square" rtlCol="0">
            <a:spAutoFit/>
          </a:bodyPr>
          <a:lstStyle/>
          <a:p>
            <a:r>
              <a:rPr lang="en-GB" sz="3600" b="1" u="sng" dirty="0" smtClean="0">
                <a:solidFill>
                  <a:srgbClr val="FF0000"/>
                </a:solidFill>
              </a:rPr>
              <a:t>p + q = 100%</a:t>
            </a:r>
            <a:endParaRPr lang="en-GB" sz="3600" b="1" u="sng" dirty="0">
              <a:solidFill>
                <a:srgbClr val="FF0000"/>
              </a:solidFill>
            </a:endParaRPr>
          </a:p>
        </p:txBody>
      </p:sp>
      <p:sp>
        <p:nvSpPr>
          <p:cNvPr id="8" name="TextBox 7"/>
          <p:cNvSpPr txBox="1"/>
          <p:nvPr/>
        </p:nvSpPr>
        <p:spPr>
          <a:xfrm>
            <a:off x="0" y="4005064"/>
            <a:ext cx="8964488" cy="646331"/>
          </a:xfrm>
          <a:prstGeom prst="rect">
            <a:avLst/>
          </a:prstGeom>
          <a:noFill/>
        </p:spPr>
        <p:txBody>
          <a:bodyPr wrap="square" rtlCol="0">
            <a:spAutoFit/>
          </a:bodyPr>
          <a:lstStyle/>
          <a:p>
            <a:r>
              <a:rPr lang="en-GB" sz="3600" dirty="0" smtClean="0"/>
              <a:t>So, if 40% of the alleles are     </a:t>
            </a:r>
            <a:r>
              <a:rPr lang="en-GB" sz="3600" dirty="0" smtClean="0">
                <a:solidFill>
                  <a:srgbClr val="002060"/>
                </a:solidFill>
              </a:rPr>
              <a:t>b</a:t>
            </a:r>
            <a:r>
              <a:rPr lang="en-GB" sz="3600" dirty="0" smtClean="0"/>
              <a:t> </a:t>
            </a:r>
            <a:endParaRPr lang="en-GB" sz="3600" dirty="0"/>
          </a:p>
        </p:txBody>
      </p:sp>
      <p:sp>
        <p:nvSpPr>
          <p:cNvPr id="9" name="TextBox 8"/>
          <p:cNvSpPr txBox="1"/>
          <p:nvPr/>
        </p:nvSpPr>
        <p:spPr>
          <a:xfrm>
            <a:off x="0" y="4725144"/>
            <a:ext cx="8172400" cy="646331"/>
          </a:xfrm>
          <a:prstGeom prst="rect">
            <a:avLst/>
          </a:prstGeom>
          <a:noFill/>
        </p:spPr>
        <p:txBody>
          <a:bodyPr wrap="square" rtlCol="0">
            <a:spAutoFit/>
          </a:bodyPr>
          <a:lstStyle/>
          <a:p>
            <a:r>
              <a:rPr lang="en-GB" sz="3600" dirty="0" smtClean="0"/>
              <a:t>The other 60% must be           </a:t>
            </a:r>
            <a:r>
              <a:rPr lang="en-GB" sz="3600" dirty="0" smtClean="0">
                <a:solidFill>
                  <a:schemeClr val="accent6">
                    <a:lumMod val="50000"/>
                  </a:schemeClr>
                </a:solidFill>
              </a:rPr>
              <a:t>B</a:t>
            </a:r>
            <a:endParaRPr lang="en-GB" sz="3600" dirty="0">
              <a:solidFill>
                <a:schemeClr val="accent6">
                  <a:lumMod val="50000"/>
                </a:schemeClr>
              </a:solidFill>
            </a:endParaRPr>
          </a:p>
        </p:txBody>
      </p:sp>
      <p:sp>
        <p:nvSpPr>
          <p:cNvPr id="10" name="Rectangle 9"/>
          <p:cNvSpPr/>
          <p:nvPr/>
        </p:nvSpPr>
        <p:spPr>
          <a:xfrm>
            <a:off x="1475656" y="5589240"/>
            <a:ext cx="5901937"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smtClean="0">
                <a:ln w="11430"/>
                <a:solidFill>
                  <a:srgbClr val="FF0000"/>
                </a:solidFill>
                <a:effectLst>
                  <a:outerShdw blurRad="76200" dist="50800" dir="5400000" algn="tl" rotWithShape="0">
                    <a:srgbClr val="000000">
                      <a:alpha val="65000"/>
                    </a:srgbClr>
                  </a:outerShdw>
                </a:effectLst>
              </a:rPr>
              <a:t>ALLELE FREQUENCY</a:t>
            </a:r>
            <a:endParaRPr lang="en-US" sz="5400" b="1" cap="none" spc="50" dirty="0">
              <a:ln w="11430"/>
              <a:solidFill>
                <a:srgbClr val="FF0000"/>
              </a:solidFill>
              <a:effectLst>
                <a:outerShdw blurRad="76200" dist="50800" dir="5400000" algn="tl" rotWithShape="0">
                  <a:srgbClr val="000000">
                    <a:alpha val="65000"/>
                  </a:srgbClr>
                </a:outerShdw>
              </a:effectLst>
            </a:endParaRPr>
          </a:p>
        </p:txBody>
      </p:sp>
      <p:pic>
        <p:nvPicPr>
          <p:cNvPr id="1026" name="Picture 2" descr="http://upload.wikimedia.org/wikipedia/commons/e/ec/Happy_smiley_fac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92080" y="5255"/>
            <a:ext cx="1152128" cy="11521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7044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1000"/>
                                        <p:tgtEl>
                                          <p:spTgt spid="1026"/>
                                        </p:tgtEl>
                                      </p:cBhvr>
                                    </p:animEffect>
                                    <p:anim calcmode="lin" valueType="num">
                                      <p:cBhvr>
                                        <p:cTn id="8" dur="1000" fill="hold"/>
                                        <p:tgtEl>
                                          <p:spTgt spid="1026"/>
                                        </p:tgtEl>
                                        <p:attrNameLst>
                                          <p:attrName>ppt_x</p:attrName>
                                        </p:attrNameLst>
                                      </p:cBhvr>
                                      <p:tavLst>
                                        <p:tav tm="0">
                                          <p:val>
                                            <p:strVal val="#ppt_x"/>
                                          </p:val>
                                        </p:tav>
                                        <p:tav tm="100000">
                                          <p:val>
                                            <p:strVal val="#ppt_x"/>
                                          </p:val>
                                        </p:tav>
                                      </p:tavLst>
                                    </p:anim>
                                    <p:anim calcmode="lin" valueType="num">
                                      <p:cBhvr>
                                        <p:cTn id="9" dur="1000" fill="hold"/>
                                        <p:tgtEl>
                                          <p:spTgt spid="1026"/>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1000"/>
                                        <p:tgtEl>
                                          <p:spTgt spid="6">
                                            <p:txEl>
                                              <p:pRg st="0" end="0"/>
                                            </p:txEl>
                                          </p:spTgt>
                                        </p:tgtEl>
                                      </p:cBhvr>
                                    </p:animEffect>
                                    <p:anim calcmode="lin" valueType="num">
                                      <p:cBhvr>
                                        <p:cTn id="20"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6">
                                            <p:txEl>
                                              <p:pRg st="1" end="1"/>
                                            </p:txEl>
                                          </p:spTgt>
                                        </p:tgtEl>
                                        <p:attrNameLst>
                                          <p:attrName>style.visibility</p:attrName>
                                        </p:attrNameLst>
                                      </p:cBhvr>
                                      <p:to>
                                        <p:strVal val="visible"/>
                                      </p:to>
                                    </p:set>
                                    <p:animEffect transition="in" filter="fade">
                                      <p:cBhvr>
                                        <p:cTn id="26" dur="1000"/>
                                        <p:tgtEl>
                                          <p:spTgt spid="6">
                                            <p:txEl>
                                              <p:pRg st="1" end="1"/>
                                            </p:txEl>
                                          </p:spTgt>
                                        </p:tgtEl>
                                      </p:cBhvr>
                                    </p:animEffect>
                                    <p:anim calcmode="lin" valueType="num">
                                      <p:cBhvr>
                                        <p:cTn id="27"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6" presetClass="emph" presetSubtype="0" fill="hold" nodeType="clickEffect">
                                  <p:stCondLst>
                                    <p:cond delay="0"/>
                                  </p:stCondLst>
                                  <p:childTnLst>
                                    <p:animScale>
                                      <p:cBhvr>
                                        <p:cTn id="32" dur="2000" fill="hold"/>
                                        <p:tgtEl>
                                          <p:spTgt spid="7">
                                            <p:txEl>
                                              <p:pRg st="0" end="0"/>
                                            </p:txEl>
                                          </p:spTgt>
                                        </p:tgtEl>
                                      </p:cBhvr>
                                      <p:by x="150000" y="150000"/>
                                    </p:animScale>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8">
                                            <p:txEl>
                                              <p:pRg st="0" end="0"/>
                                            </p:txEl>
                                          </p:spTgt>
                                        </p:tgtEl>
                                        <p:attrNameLst>
                                          <p:attrName>style.visibility</p:attrName>
                                        </p:attrNameLst>
                                      </p:cBhvr>
                                      <p:to>
                                        <p:strVal val="visible"/>
                                      </p:to>
                                    </p:set>
                                    <p:animEffect transition="in" filter="fade">
                                      <p:cBhvr>
                                        <p:cTn id="37" dur="1000"/>
                                        <p:tgtEl>
                                          <p:spTgt spid="8">
                                            <p:txEl>
                                              <p:pRg st="0" end="0"/>
                                            </p:txEl>
                                          </p:spTgt>
                                        </p:tgtEl>
                                      </p:cBhvr>
                                    </p:animEffect>
                                    <p:anim calcmode="lin" valueType="num">
                                      <p:cBhvr>
                                        <p:cTn id="3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39"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nodeType="clickEffect">
                                  <p:stCondLst>
                                    <p:cond delay="0"/>
                                  </p:stCondLst>
                                  <p:childTnLst>
                                    <p:set>
                                      <p:cBhvr>
                                        <p:cTn id="43" dur="1" fill="hold">
                                          <p:stCondLst>
                                            <p:cond delay="0"/>
                                          </p:stCondLst>
                                        </p:cTn>
                                        <p:tgtEl>
                                          <p:spTgt spid="9">
                                            <p:txEl>
                                              <p:pRg st="0" end="0"/>
                                            </p:txEl>
                                          </p:spTgt>
                                        </p:tgtEl>
                                        <p:attrNameLst>
                                          <p:attrName>style.visibility</p:attrName>
                                        </p:attrNameLst>
                                      </p:cBhvr>
                                      <p:to>
                                        <p:strVal val="visible"/>
                                      </p:to>
                                    </p:set>
                                    <p:animEffect transition="in" filter="fade">
                                      <p:cBhvr>
                                        <p:cTn id="44" dur="1000"/>
                                        <p:tgtEl>
                                          <p:spTgt spid="9">
                                            <p:txEl>
                                              <p:pRg st="0" end="0"/>
                                            </p:txEl>
                                          </p:spTgt>
                                        </p:tgtEl>
                                      </p:cBhvr>
                                    </p:animEffect>
                                    <p:anim calcmode="lin" valueType="num">
                                      <p:cBhvr>
                                        <p:cTn id="45"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46"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34" presetClass="emph" presetSubtype="0" fill="hold" nodeType="clickEffect">
                                  <p:stCondLst>
                                    <p:cond delay="0"/>
                                  </p:stCondLst>
                                  <p:iterate type="lt">
                                    <p:tmPct val="10000"/>
                                  </p:iterate>
                                  <p:childTnLst>
                                    <p:animMotion origin="layout" path="M 0.0 0.0 L 0.0 -0.07213" pathEditMode="relative" ptsTypes="">
                                      <p:cBhvr>
                                        <p:cTn id="50" dur="250" accel="50000" decel="50000" autoRev="1" fill="hold">
                                          <p:stCondLst>
                                            <p:cond delay="0"/>
                                          </p:stCondLst>
                                        </p:cTn>
                                        <p:tgtEl>
                                          <p:spTgt spid="10">
                                            <p:txEl>
                                              <p:pRg st="0" end="0"/>
                                            </p:txEl>
                                          </p:spTgt>
                                        </p:tgtEl>
                                        <p:attrNameLst>
                                          <p:attrName>ppt_x</p:attrName>
                                          <p:attrName>ppt_y</p:attrName>
                                        </p:attrNameLst>
                                      </p:cBhvr>
                                    </p:animMotion>
                                    <p:animRot by="1500000">
                                      <p:cBhvr>
                                        <p:cTn id="51" dur="125" fill="hold">
                                          <p:stCondLst>
                                            <p:cond delay="0"/>
                                          </p:stCondLst>
                                        </p:cTn>
                                        <p:tgtEl>
                                          <p:spTgt spid="10">
                                            <p:txEl>
                                              <p:pRg st="0" end="0"/>
                                            </p:txEl>
                                          </p:spTgt>
                                        </p:tgtEl>
                                        <p:attrNameLst>
                                          <p:attrName>r</p:attrName>
                                        </p:attrNameLst>
                                      </p:cBhvr>
                                    </p:animRot>
                                    <p:animRot by="-1500000">
                                      <p:cBhvr>
                                        <p:cTn id="52" dur="125" fill="hold">
                                          <p:stCondLst>
                                            <p:cond delay="125"/>
                                          </p:stCondLst>
                                        </p:cTn>
                                        <p:tgtEl>
                                          <p:spTgt spid="10">
                                            <p:txEl>
                                              <p:pRg st="0" end="0"/>
                                            </p:txEl>
                                          </p:spTgt>
                                        </p:tgtEl>
                                        <p:attrNameLst>
                                          <p:attrName>r</p:attrName>
                                        </p:attrNameLst>
                                      </p:cBhvr>
                                    </p:animRot>
                                    <p:animRot by="-1500000">
                                      <p:cBhvr>
                                        <p:cTn id="53" dur="125" fill="hold">
                                          <p:stCondLst>
                                            <p:cond delay="250"/>
                                          </p:stCondLst>
                                        </p:cTn>
                                        <p:tgtEl>
                                          <p:spTgt spid="10">
                                            <p:txEl>
                                              <p:pRg st="0" end="0"/>
                                            </p:txEl>
                                          </p:spTgt>
                                        </p:tgtEl>
                                        <p:attrNameLst>
                                          <p:attrName>r</p:attrName>
                                        </p:attrNameLst>
                                      </p:cBhvr>
                                    </p:animRot>
                                    <p:animRot by="1500000">
                                      <p:cBhvr>
                                        <p:cTn id="54" dur="125" fill="hold">
                                          <p:stCondLst>
                                            <p:cond delay="375"/>
                                          </p:stCondLst>
                                        </p:cTn>
                                        <p:tgtEl>
                                          <p:spTgt spid="10">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60648"/>
            <a:ext cx="9144000" cy="1077218"/>
          </a:xfrm>
          <a:prstGeom prst="rect">
            <a:avLst/>
          </a:prstGeom>
          <a:noFill/>
        </p:spPr>
        <p:txBody>
          <a:bodyPr wrap="square" rtlCol="0">
            <a:spAutoFit/>
          </a:bodyPr>
          <a:lstStyle/>
          <a:p>
            <a:r>
              <a:rPr lang="en-GB" sz="3200" dirty="0" smtClean="0"/>
              <a:t>So we’ve covered allele frequency, lets now look at genotype frequency.</a:t>
            </a:r>
            <a:endParaRPr lang="en-GB" sz="3200" dirty="0"/>
          </a:p>
        </p:txBody>
      </p:sp>
      <p:sp>
        <p:nvSpPr>
          <p:cNvPr id="5" name="Rectangle 4"/>
          <p:cNvSpPr/>
          <p:nvPr/>
        </p:nvSpPr>
        <p:spPr>
          <a:xfrm>
            <a:off x="395536" y="1412776"/>
            <a:ext cx="2597186" cy="92333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5400" b="1" dirty="0" smtClean="0">
                <a:ln>
                  <a:prstDash val="solid"/>
                </a:ln>
                <a:solidFill>
                  <a:srgbClr val="002060"/>
                </a:solidFill>
                <a:effectLst>
                  <a:outerShdw blurRad="88000" dist="50800" dir="5040000" algn="tl">
                    <a:schemeClr val="accent4">
                      <a:tint val="80000"/>
                      <a:satMod val="250000"/>
                      <a:alpha val="45000"/>
                    </a:schemeClr>
                  </a:outerShdw>
                </a:effectLst>
              </a:rPr>
              <a:t>p</a:t>
            </a:r>
            <a:r>
              <a:rPr lang="en-US" sz="54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 </a:t>
            </a:r>
            <a:r>
              <a:rPr lang="en-US" sz="5400" b="1" dirty="0" smtClean="0">
                <a:ln>
                  <a:prstDash val="solid"/>
                </a:ln>
                <a:effectLst>
                  <a:outerShdw blurRad="88000" dist="50800" dir="5040000" algn="tl">
                    <a:schemeClr val="accent4">
                      <a:tint val="80000"/>
                      <a:satMod val="250000"/>
                      <a:alpha val="45000"/>
                    </a:schemeClr>
                  </a:outerShdw>
                </a:effectLst>
              </a:rPr>
              <a:t>+</a:t>
            </a:r>
            <a:r>
              <a:rPr lang="en-US" sz="54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 </a:t>
            </a:r>
            <a:r>
              <a:rPr lang="en-US" sz="5400" b="1" dirty="0" smtClean="0">
                <a:ln>
                  <a:prstDash val="solid"/>
                </a:ln>
                <a:solidFill>
                  <a:schemeClr val="accent6">
                    <a:lumMod val="50000"/>
                  </a:schemeClr>
                </a:solidFill>
                <a:effectLst>
                  <a:outerShdw blurRad="88000" dist="50800" dir="5040000" algn="tl">
                    <a:schemeClr val="accent4">
                      <a:tint val="80000"/>
                      <a:satMod val="250000"/>
                      <a:alpha val="45000"/>
                    </a:schemeClr>
                  </a:outerShdw>
                </a:effectLst>
              </a:rPr>
              <a:t>q</a:t>
            </a:r>
            <a:r>
              <a:rPr lang="en-US" sz="54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 </a:t>
            </a:r>
            <a:r>
              <a:rPr lang="en-US" sz="5400" b="1" dirty="0" smtClean="0">
                <a:ln>
                  <a:prstDash val="solid"/>
                </a:ln>
                <a:effectLst>
                  <a:outerShdw blurRad="88000" dist="50800" dir="5040000" algn="tl">
                    <a:schemeClr val="accent4">
                      <a:tint val="80000"/>
                      <a:satMod val="250000"/>
                      <a:alpha val="45000"/>
                    </a:schemeClr>
                  </a:outerShdw>
                </a:effectLst>
              </a:rPr>
              <a:t>= 1</a:t>
            </a:r>
            <a:endParaRPr lang="en-US" sz="5400" b="1" cap="none" spc="0" dirty="0">
              <a:ln>
                <a:prstDash val="solid"/>
              </a:ln>
              <a:effectLst>
                <a:outerShdw blurRad="88000" dist="50800" dir="5040000" algn="tl">
                  <a:schemeClr val="accent4">
                    <a:tint val="80000"/>
                    <a:satMod val="250000"/>
                    <a:alpha val="45000"/>
                  </a:schemeClr>
                </a:outerShdw>
              </a:effectLst>
            </a:endParaRPr>
          </a:p>
        </p:txBody>
      </p:sp>
      <p:sp>
        <p:nvSpPr>
          <p:cNvPr id="6" name="TextBox 5"/>
          <p:cNvSpPr txBox="1"/>
          <p:nvPr/>
        </p:nvSpPr>
        <p:spPr>
          <a:xfrm>
            <a:off x="3491880" y="1556792"/>
            <a:ext cx="5652120" cy="707886"/>
          </a:xfrm>
          <a:prstGeom prst="rect">
            <a:avLst/>
          </a:prstGeom>
          <a:noFill/>
        </p:spPr>
        <p:txBody>
          <a:bodyPr wrap="square" rtlCol="0">
            <a:spAutoFit/>
          </a:bodyPr>
          <a:lstStyle/>
          <a:p>
            <a:r>
              <a:rPr lang="en-GB" sz="2000" dirty="0" smtClean="0"/>
              <a:t>To get genotype frequency we now need to “square” the allele frequency (cover all possible genotypes)</a:t>
            </a:r>
            <a:endParaRPr lang="en-GB" sz="2000" dirty="0"/>
          </a:p>
        </p:txBody>
      </p:sp>
      <p:sp>
        <p:nvSpPr>
          <p:cNvPr id="7" name="TextBox 6"/>
          <p:cNvSpPr txBox="1"/>
          <p:nvPr/>
        </p:nvSpPr>
        <p:spPr>
          <a:xfrm>
            <a:off x="323528" y="2780928"/>
            <a:ext cx="8820472" cy="923330"/>
          </a:xfrm>
          <a:prstGeom prst="rect">
            <a:avLst/>
          </a:prstGeom>
          <a:noFill/>
        </p:spPr>
        <p:txBody>
          <a:bodyPr wrap="square" rtlCol="0">
            <a:spAutoFit/>
          </a:bodyPr>
          <a:lstStyle/>
          <a:p>
            <a:r>
              <a:rPr lang="en-GB" sz="5400" dirty="0" smtClean="0">
                <a:solidFill>
                  <a:srgbClr val="002060"/>
                </a:solidFill>
              </a:rPr>
              <a:t>p</a:t>
            </a:r>
            <a:r>
              <a:rPr lang="en-GB" sz="5400" baseline="30000" dirty="0" smtClean="0"/>
              <a:t>2</a:t>
            </a:r>
            <a:r>
              <a:rPr lang="en-GB" sz="5400" dirty="0" smtClean="0"/>
              <a:t>    +    2</a:t>
            </a:r>
            <a:r>
              <a:rPr lang="en-GB" sz="5400" dirty="0" smtClean="0">
                <a:solidFill>
                  <a:srgbClr val="002060"/>
                </a:solidFill>
              </a:rPr>
              <a:t>p</a:t>
            </a:r>
            <a:r>
              <a:rPr lang="en-GB" sz="5400" dirty="0" smtClean="0">
                <a:solidFill>
                  <a:schemeClr val="accent6">
                    <a:lumMod val="50000"/>
                  </a:schemeClr>
                </a:solidFill>
              </a:rPr>
              <a:t>q</a:t>
            </a:r>
            <a:r>
              <a:rPr lang="en-GB" sz="5400" dirty="0" smtClean="0"/>
              <a:t>    +    </a:t>
            </a:r>
            <a:r>
              <a:rPr lang="en-GB" sz="5400" dirty="0" smtClean="0">
                <a:solidFill>
                  <a:schemeClr val="accent6">
                    <a:lumMod val="50000"/>
                  </a:schemeClr>
                </a:solidFill>
              </a:rPr>
              <a:t>q</a:t>
            </a:r>
            <a:r>
              <a:rPr lang="en-GB" sz="5400" baseline="30000" dirty="0" smtClean="0"/>
              <a:t>2</a:t>
            </a:r>
            <a:r>
              <a:rPr lang="en-GB" sz="5400" dirty="0" smtClean="0"/>
              <a:t> = 1 </a:t>
            </a:r>
            <a:endParaRPr lang="en-GB" sz="5400" dirty="0"/>
          </a:p>
        </p:txBody>
      </p:sp>
      <p:sp>
        <p:nvSpPr>
          <p:cNvPr id="8" name="Rectangle 7"/>
          <p:cNvSpPr/>
          <p:nvPr/>
        </p:nvSpPr>
        <p:spPr>
          <a:xfrm>
            <a:off x="251520" y="3717032"/>
            <a:ext cx="5721438" cy="92333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5400" b="1" dirty="0" smtClean="0">
                <a:ln>
                  <a:prstDash val="solid"/>
                </a:ln>
                <a:solidFill>
                  <a:srgbClr val="002060"/>
                </a:solidFill>
                <a:effectLst>
                  <a:outerShdw blurRad="88000" dist="50800" dir="5040000" algn="tl">
                    <a:schemeClr val="accent4">
                      <a:tint val="80000"/>
                      <a:satMod val="250000"/>
                      <a:alpha val="45000"/>
                    </a:schemeClr>
                  </a:outerShdw>
                </a:effectLst>
              </a:rPr>
              <a:t>bb</a:t>
            </a:r>
            <a:r>
              <a:rPr lang="en-US" sz="54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       </a:t>
            </a:r>
            <a:r>
              <a:rPr lang="en-US" sz="5400" b="1" dirty="0" err="1" smtClean="0">
                <a:ln>
                  <a:prstDash val="solid"/>
                </a:ln>
                <a:solidFill>
                  <a:srgbClr val="002060"/>
                </a:solidFill>
                <a:effectLst>
                  <a:outerShdw blurRad="88000" dist="50800" dir="5040000" algn="tl">
                    <a:schemeClr val="accent4">
                      <a:tint val="80000"/>
                      <a:satMod val="250000"/>
                      <a:alpha val="45000"/>
                    </a:schemeClr>
                  </a:outerShdw>
                </a:effectLst>
              </a:rPr>
              <a:t>b</a:t>
            </a:r>
            <a:r>
              <a:rPr lang="en-US" sz="5400" b="1" dirty="0" err="1" smtClean="0">
                <a:ln>
                  <a:prstDash val="solid"/>
                </a:ln>
                <a:solidFill>
                  <a:schemeClr val="accent6">
                    <a:lumMod val="50000"/>
                  </a:schemeClr>
                </a:solidFill>
                <a:effectLst>
                  <a:outerShdw blurRad="88000" dist="50800" dir="5040000" algn="tl">
                    <a:schemeClr val="accent4">
                      <a:tint val="80000"/>
                      <a:satMod val="250000"/>
                      <a:alpha val="45000"/>
                    </a:schemeClr>
                  </a:outerShdw>
                </a:effectLst>
              </a:rPr>
              <a:t>B</a:t>
            </a:r>
            <a:r>
              <a:rPr lang="en-US" sz="5400" b="1" dirty="0" smtClean="0">
                <a:ln>
                  <a:prstDash val="solid"/>
                </a:ln>
                <a:effectLst>
                  <a:outerShdw blurRad="88000" dist="50800" dir="5040000" algn="tl">
                    <a:schemeClr val="accent4">
                      <a:tint val="80000"/>
                      <a:satMod val="250000"/>
                      <a:alpha val="45000"/>
                    </a:schemeClr>
                  </a:outerShdw>
                </a:effectLst>
              </a:rPr>
              <a:t>/</a:t>
            </a:r>
            <a:r>
              <a:rPr lang="en-US" sz="5400" b="1" dirty="0" smtClean="0">
                <a:ln>
                  <a:prstDash val="solid"/>
                </a:ln>
                <a:solidFill>
                  <a:schemeClr val="accent6">
                    <a:lumMod val="50000"/>
                  </a:schemeClr>
                </a:solidFill>
                <a:effectLst>
                  <a:outerShdw blurRad="88000" dist="50800" dir="5040000" algn="tl">
                    <a:schemeClr val="accent4">
                      <a:tint val="80000"/>
                      <a:satMod val="250000"/>
                      <a:alpha val="45000"/>
                    </a:schemeClr>
                  </a:outerShdw>
                </a:effectLst>
              </a:rPr>
              <a:t>B</a:t>
            </a:r>
            <a:r>
              <a:rPr lang="en-US" sz="5400" b="1" dirty="0" smtClean="0">
                <a:ln>
                  <a:prstDash val="solid"/>
                </a:ln>
                <a:solidFill>
                  <a:srgbClr val="002060"/>
                </a:solidFill>
                <a:effectLst>
                  <a:outerShdw blurRad="88000" dist="50800" dir="5040000" algn="tl">
                    <a:schemeClr val="accent4">
                      <a:tint val="80000"/>
                      <a:satMod val="250000"/>
                      <a:alpha val="45000"/>
                    </a:schemeClr>
                  </a:outerShdw>
                </a:effectLst>
              </a:rPr>
              <a:t>b</a:t>
            </a:r>
            <a:r>
              <a:rPr lang="en-US" sz="54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       </a:t>
            </a:r>
            <a:r>
              <a:rPr lang="en-US" sz="5400" b="1" dirty="0" err="1" smtClean="0">
                <a:ln>
                  <a:prstDash val="solid"/>
                </a:ln>
                <a:solidFill>
                  <a:schemeClr val="accent6">
                    <a:lumMod val="50000"/>
                  </a:schemeClr>
                </a:solidFill>
                <a:effectLst>
                  <a:outerShdw blurRad="88000" dist="50800" dir="5040000" algn="tl">
                    <a:schemeClr val="accent4">
                      <a:tint val="80000"/>
                      <a:satMod val="250000"/>
                      <a:alpha val="45000"/>
                    </a:schemeClr>
                  </a:outerShdw>
                </a:effectLst>
              </a:rPr>
              <a:t>BB</a:t>
            </a:r>
            <a:endParaRPr lang="en-US" sz="5400" b="1" cap="none" spc="0" dirty="0">
              <a:ln>
                <a:prstDash val="solid"/>
              </a:ln>
              <a:solidFill>
                <a:schemeClr val="accent6">
                  <a:lumMod val="50000"/>
                </a:schemeClr>
              </a:solidFill>
              <a:effectLst>
                <a:outerShdw blurRad="88000" dist="50800" dir="5040000" algn="tl">
                  <a:schemeClr val="accent4">
                    <a:tint val="80000"/>
                    <a:satMod val="250000"/>
                    <a:alpha val="45000"/>
                  </a:schemeClr>
                </a:outerShdw>
              </a:effectLst>
            </a:endParaRPr>
          </a:p>
        </p:txBody>
      </p:sp>
    </p:spTree>
    <p:extLst>
      <p:ext uri="{BB962C8B-B14F-4D97-AF65-F5344CB8AC3E}">
        <p14:creationId xmlns:p14="http://schemas.microsoft.com/office/powerpoint/2010/main" val="627757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fade">
                                      <p:cBhvr>
                                        <p:cTn id="14" dur="1000"/>
                                        <p:tgtEl>
                                          <p:spTgt spid="6">
                                            <p:txEl>
                                              <p:pRg st="0" end="0"/>
                                            </p:txEl>
                                          </p:spTgt>
                                        </p:tgtEl>
                                      </p:cBhvr>
                                    </p:animEffect>
                                    <p:anim calcmode="lin" valueType="num">
                                      <p:cBhvr>
                                        <p:cTn id="15"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Effect transition="in" filter="fade">
                                      <p:cBhvr>
                                        <p:cTn id="21" dur="1000"/>
                                        <p:tgtEl>
                                          <p:spTgt spid="7">
                                            <p:txEl>
                                              <p:pRg st="0" end="0"/>
                                            </p:txEl>
                                          </p:spTgt>
                                        </p:tgtEl>
                                      </p:cBhvr>
                                    </p:animEffect>
                                    <p:anim calcmode="lin" valueType="num">
                                      <p:cBhvr>
                                        <p:cTn id="22"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8">
                                            <p:txEl>
                                              <p:pRg st="0" end="0"/>
                                            </p:txEl>
                                          </p:spTgt>
                                        </p:tgtEl>
                                        <p:attrNameLst>
                                          <p:attrName>style.visibility</p:attrName>
                                        </p:attrNameLst>
                                      </p:cBhvr>
                                      <p:to>
                                        <p:strVal val="visible"/>
                                      </p:to>
                                    </p:set>
                                    <p:animEffect transition="in" filter="fade">
                                      <p:cBhvr>
                                        <p:cTn id="28" dur="1000"/>
                                        <p:tgtEl>
                                          <p:spTgt spid="8">
                                            <p:txEl>
                                              <p:pRg st="0" end="0"/>
                                            </p:txEl>
                                          </p:spTgt>
                                        </p:tgtEl>
                                      </p:cBhvr>
                                    </p:animEffect>
                                    <p:anim calcmode="lin" valueType="num">
                                      <p:cBhvr>
                                        <p:cTn id="29"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9144000" cy="584775"/>
          </a:xfrm>
          <a:prstGeom prst="rect">
            <a:avLst/>
          </a:prstGeom>
          <a:noFill/>
        </p:spPr>
        <p:txBody>
          <a:bodyPr wrap="square" rtlCol="0">
            <a:spAutoFit/>
          </a:bodyPr>
          <a:lstStyle/>
          <a:p>
            <a:r>
              <a:rPr lang="en-GB" sz="3200" dirty="0" smtClean="0"/>
              <a:t>Say we have a population of 100,000 people.</a:t>
            </a:r>
            <a:endParaRPr lang="en-GB" sz="3200" dirty="0"/>
          </a:p>
        </p:txBody>
      </p:sp>
      <p:sp>
        <p:nvSpPr>
          <p:cNvPr id="5" name="TextBox 4"/>
          <p:cNvSpPr txBox="1"/>
          <p:nvPr/>
        </p:nvSpPr>
        <p:spPr>
          <a:xfrm>
            <a:off x="0" y="620688"/>
            <a:ext cx="8964488" cy="1077218"/>
          </a:xfrm>
          <a:prstGeom prst="rect">
            <a:avLst/>
          </a:prstGeom>
          <a:noFill/>
        </p:spPr>
        <p:txBody>
          <a:bodyPr wrap="square" rtlCol="0">
            <a:spAutoFit/>
          </a:bodyPr>
          <a:lstStyle/>
          <a:p>
            <a:r>
              <a:rPr lang="en-GB" sz="3200" dirty="0" smtClean="0"/>
              <a:t>9% of that population have blue eyes (phenotype) of the genotype (</a:t>
            </a:r>
            <a:r>
              <a:rPr lang="en-GB" sz="3200" dirty="0" smtClean="0">
                <a:solidFill>
                  <a:srgbClr val="002060"/>
                </a:solidFill>
              </a:rPr>
              <a:t>bb</a:t>
            </a:r>
            <a:r>
              <a:rPr lang="en-GB" sz="3200" dirty="0" smtClean="0"/>
              <a:t>). (frequency of </a:t>
            </a:r>
            <a:r>
              <a:rPr lang="en-GB" sz="3200" dirty="0" smtClean="0">
                <a:solidFill>
                  <a:srgbClr val="002060"/>
                </a:solidFill>
              </a:rPr>
              <a:t>bb</a:t>
            </a:r>
            <a:r>
              <a:rPr lang="en-GB" sz="3200" dirty="0" smtClean="0"/>
              <a:t> = 9%)</a:t>
            </a:r>
            <a:endParaRPr lang="en-GB" dirty="0" smtClean="0"/>
          </a:p>
        </p:txBody>
      </p:sp>
      <p:sp>
        <p:nvSpPr>
          <p:cNvPr id="6" name="TextBox 5"/>
          <p:cNvSpPr txBox="1"/>
          <p:nvPr/>
        </p:nvSpPr>
        <p:spPr>
          <a:xfrm>
            <a:off x="0" y="1628800"/>
            <a:ext cx="8964488" cy="584775"/>
          </a:xfrm>
          <a:prstGeom prst="rect">
            <a:avLst/>
          </a:prstGeom>
          <a:noFill/>
        </p:spPr>
        <p:txBody>
          <a:bodyPr wrap="square" rtlCol="0">
            <a:spAutoFit/>
          </a:bodyPr>
          <a:lstStyle/>
          <a:p>
            <a:r>
              <a:rPr lang="en-GB" sz="3200" dirty="0" smtClean="0"/>
              <a:t>But is this all the </a:t>
            </a:r>
            <a:r>
              <a:rPr lang="en-GB" sz="3200" dirty="0" smtClean="0">
                <a:solidFill>
                  <a:srgbClr val="002060"/>
                </a:solidFill>
              </a:rPr>
              <a:t>b</a:t>
            </a:r>
            <a:r>
              <a:rPr lang="en-GB" sz="3200" dirty="0" smtClean="0"/>
              <a:t> alleles present in the population?</a:t>
            </a:r>
            <a:endParaRPr lang="en-GB" sz="3200" dirty="0"/>
          </a:p>
        </p:txBody>
      </p:sp>
      <p:sp>
        <p:nvSpPr>
          <p:cNvPr id="7" name="TextBox 6"/>
          <p:cNvSpPr txBox="1"/>
          <p:nvPr/>
        </p:nvSpPr>
        <p:spPr>
          <a:xfrm>
            <a:off x="0" y="2204864"/>
            <a:ext cx="8964488" cy="1077218"/>
          </a:xfrm>
          <a:prstGeom prst="rect">
            <a:avLst/>
          </a:prstGeom>
          <a:noFill/>
        </p:spPr>
        <p:txBody>
          <a:bodyPr wrap="square" rtlCol="0">
            <a:spAutoFit/>
          </a:bodyPr>
          <a:lstStyle/>
          <a:p>
            <a:r>
              <a:rPr lang="en-GB" sz="3200" dirty="0" smtClean="0"/>
              <a:t>No! There must be some other b alleles paired with the dominant B allele.</a:t>
            </a:r>
            <a:endParaRPr lang="en-GB" sz="3200" dirty="0"/>
          </a:p>
        </p:txBody>
      </p:sp>
      <p:sp>
        <p:nvSpPr>
          <p:cNvPr id="8" name="TextBox 7"/>
          <p:cNvSpPr txBox="1"/>
          <p:nvPr/>
        </p:nvSpPr>
        <p:spPr>
          <a:xfrm>
            <a:off x="0" y="3212976"/>
            <a:ext cx="8964488" cy="861774"/>
          </a:xfrm>
          <a:prstGeom prst="rect">
            <a:avLst/>
          </a:prstGeom>
          <a:noFill/>
        </p:spPr>
        <p:txBody>
          <a:bodyPr wrap="square" rtlCol="0">
            <a:spAutoFit/>
          </a:bodyPr>
          <a:lstStyle/>
          <a:p>
            <a:r>
              <a:rPr lang="en-GB" sz="3200" dirty="0" smtClean="0"/>
              <a:t>Back to our equation - </a:t>
            </a:r>
            <a:r>
              <a:rPr lang="en-GB" sz="3200" dirty="0" smtClean="0">
                <a:solidFill>
                  <a:srgbClr val="002060"/>
                </a:solidFill>
              </a:rPr>
              <a:t>p</a:t>
            </a:r>
            <a:r>
              <a:rPr lang="en-GB" sz="3200" baseline="30000" dirty="0" smtClean="0"/>
              <a:t>2</a:t>
            </a:r>
            <a:r>
              <a:rPr lang="en-GB" sz="3200" dirty="0" smtClean="0"/>
              <a:t>    +    2</a:t>
            </a:r>
            <a:r>
              <a:rPr lang="en-GB" sz="3200" dirty="0" smtClean="0">
                <a:solidFill>
                  <a:srgbClr val="002060"/>
                </a:solidFill>
              </a:rPr>
              <a:t>p</a:t>
            </a:r>
            <a:r>
              <a:rPr lang="en-GB" sz="3200" dirty="0" smtClean="0">
                <a:solidFill>
                  <a:schemeClr val="accent6">
                    <a:lumMod val="50000"/>
                  </a:schemeClr>
                </a:solidFill>
              </a:rPr>
              <a:t>q</a:t>
            </a:r>
            <a:r>
              <a:rPr lang="en-GB" sz="3200" dirty="0" smtClean="0"/>
              <a:t>    +    </a:t>
            </a:r>
            <a:r>
              <a:rPr lang="en-GB" sz="3200" dirty="0" smtClean="0">
                <a:solidFill>
                  <a:schemeClr val="accent6">
                    <a:lumMod val="50000"/>
                  </a:schemeClr>
                </a:solidFill>
              </a:rPr>
              <a:t>q</a:t>
            </a:r>
            <a:r>
              <a:rPr lang="en-GB" sz="3200" baseline="30000" dirty="0" smtClean="0"/>
              <a:t>2</a:t>
            </a:r>
            <a:r>
              <a:rPr lang="en-GB" sz="3200" dirty="0" smtClean="0"/>
              <a:t> = 1 </a:t>
            </a:r>
          </a:p>
          <a:p>
            <a:r>
              <a:rPr lang="en-GB" dirty="0" smtClean="0"/>
              <a:t> </a:t>
            </a:r>
            <a:endParaRPr lang="en-GB" dirty="0"/>
          </a:p>
        </p:txBody>
      </p:sp>
      <p:sp>
        <p:nvSpPr>
          <p:cNvPr id="9" name="Oval 8"/>
          <p:cNvSpPr/>
          <p:nvPr/>
        </p:nvSpPr>
        <p:spPr>
          <a:xfrm>
            <a:off x="3707904" y="3212976"/>
            <a:ext cx="576064" cy="64807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p:cNvSpPr txBox="1"/>
          <p:nvPr/>
        </p:nvSpPr>
        <p:spPr>
          <a:xfrm>
            <a:off x="0" y="3789040"/>
            <a:ext cx="8892480" cy="1569660"/>
          </a:xfrm>
          <a:prstGeom prst="rect">
            <a:avLst/>
          </a:prstGeom>
          <a:noFill/>
        </p:spPr>
        <p:txBody>
          <a:bodyPr wrap="square" rtlCol="0">
            <a:spAutoFit/>
          </a:bodyPr>
          <a:lstStyle/>
          <a:p>
            <a:r>
              <a:rPr lang="en-GB" sz="3200" dirty="0" smtClean="0"/>
              <a:t>So we know the frequency of having two </a:t>
            </a:r>
            <a:r>
              <a:rPr lang="en-GB" sz="3200" dirty="0" smtClean="0">
                <a:solidFill>
                  <a:srgbClr val="002060"/>
                </a:solidFill>
              </a:rPr>
              <a:t>bb</a:t>
            </a:r>
            <a:r>
              <a:rPr lang="en-GB" sz="3200" dirty="0" smtClean="0"/>
              <a:t> alleles, how do we work out the total number of </a:t>
            </a:r>
            <a:r>
              <a:rPr lang="en-GB" sz="3200" dirty="0" smtClean="0">
                <a:solidFill>
                  <a:srgbClr val="002060"/>
                </a:solidFill>
              </a:rPr>
              <a:t>b</a:t>
            </a:r>
            <a:r>
              <a:rPr lang="en-GB" sz="3200" dirty="0" smtClean="0"/>
              <a:t> alleles in a population?</a:t>
            </a:r>
            <a:endParaRPr lang="en-GB" sz="3200" dirty="0"/>
          </a:p>
        </p:txBody>
      </p:sp>
      <p:sp>
        <p:nvSpPr>
          <p:cNvPr id="11" name="TextBox 10"/>
          <p:cNvSpPr txBox="1"/>
          <p:nvPr/>
        </p:nvSpPr>
        <p:spPr>
          <a:xfrm>
            <a:off x="0" y="5229200"/>
            <a:ext cx="8964488" cy="1754326"/>
          </a:xfrm>
          <a:prstGeom prst="rect">
            <a:avLst/>
          </a:prstGeom>
          <a:noFill/>
        </p:spPr>
        <p:txBody>
          <a:bodyPr wrap="square" rtlCol="0">
            <a:spAutoFit/>
          </a:bodyPr>
          <a:lstStyle/>
          <a:p>
            <a:r>
              <a:rPr lang="en-GB" sz="3600" dirty="0" smtClean="0"/>
              <a:t>p</a:t>
            </a:r>
            <a:r>
              <a:rPr lang="en-GB" sz="3600" baseline="30000" dirty="0" smtClean="0"/>
              <a:t>2</a:t>
            </a:r>
            <a:r>
              <a:rPr lang="en-GB" sz="3600" dirty="0" smtClean="0"/>
              <a:t> (</a:t>
            </a:r>
            <a:r>
              <a:rPr lang="en-GB" sz="3600" dirty="0" smtClean="0">
                <a:solidFill>
                  <a:srgbClr val="002060"/>
                </a:solidFill>
              </a:rPr>
              <a:t>bb</a:t>
            </a:r>
            <a:r>
              <a:rPr lang="en-GB" sz="3600" dirty="0" smtClean="0"/>
              <a:t>) = 9% so to work out the frequency of the </a:t>
            </a:r>
            <a:r>
              <a:rPr lang="en-GB" sz="3600" dirty="0" smtClean="0">
                <a:solidFill>
                  <a:srgbClr val="002060"/>
                </a:solidFill>
              </a:rPr>
              <a:t>b</a:t>
            </a:r>
            <a:r>
              <a:rPr lang="en-GB" sz="3600" dirty="0" smtClean="0"/>
              <a:t> allele in the population we must do another sum. </a:t>
            </a:r>
            <a:endParaRPr lang="en-GB" sz="3600" dirty="0"/>
          </a:p>
        </p:txBody>
      </p:sp>
    </p:spTree>
    <p:extLst>
      <p:ext uri="{BB962C8B-B14F-4D97-AF65-F5344CB8AC3E}">
        <p14:creationId xmlns:p14="http://schemas.microsoft.com/office/powerpoint/2010/main" val="3810043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fade">
                                      <p:cBhvr>
                                        <p:cTn id="14" dur="1000"/>
                                        <p:tgtEl>
                                          <p:spTgt spid="6">
                                            <p:txEl>
                                              <p:pRg st="0" end="0"/>
                                            </p:txEl>
                                          </p:spTgt>
                                        </p:tgtEl>
                                      </p:cBhvr>
                                    </p:animEffect>
                                    <p:anim calcmode="lin" valueType="num">
                                      <p:cBhvr>
                                        <p:cTn id="15"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1000"/>
                                        <p:tgtEl>
                                          <p:spTgt spid="8"/>
                                        </p:tgtEl>
                                      </p:cBhvr>
                                    </p:animEffect>
                                    <p:anim calcmode="lin" valueType="num">
                                      <p:cBhvr>
                                        <p:cTn id="29" dur="1000" fill="hold"/>
                                        <p:tgtEl>
                                          <p:spTgt spid="8"/>
                                        </p:tgtEl>
                                        <p:attrNameLst>
                                          <p:attrName>ppt_x</p:attrName>
                                        </p:attrNameLst>
                                      </p:cBhvr>
                                      <p:tavLst>
                                        <p:tav tm="0">
                                          <p:val>
                                            <p:strVal val="#ppt_x"/>
                                          </p:val>
                                        </p:tav>
                                        <p:tav tm="100000">
                                          <p:val>
                                            <p:strVal val="#ppt_x"/>
                                          </p:val>
                                        </p:tav>
                                      </p:tavLst>
                                    </p:anim>
                                    <p:anim calcmode="lin" valueType="num">
                                      <p:cBhvr>
                                        <p:cTn id="3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1000"/>
                                        <p:tgtEl>
                                          <p:spTgt spid="10"/>
                                        </p:tgtEl>
                                      </p:cBhvr>
                                    </p:animEffect>
                                    <p:anim calcmode="lin" valueType="num">
                                      <p:cBhvr>
                                        <p:cTn id="36" dur="1000" fill="hold"/>
                                        <p:tgtEl>
                                          <p:spTgt spid="10"/>
                                        </p:tgtEl>
                                        <p:attrNameLst>
                                          <p:attrName>ppt_x</p:attrName>
                                        </p:attrNameLst>
                                      </p:cBhvr>
                                      <p:tavLst>
                                        <p:tav tm="0">
                                          <p:val>
                                            <p:strVal val="#ppt_x"/>
                                          </p:val>
                                        </p:tav>
                                        <p:tav tm="100000">
                                          <p:val>
                                            <p:strVal val="#ppt_x"/>
                                          </p:val>
                                        </p:tav>
                                      </p:tavLst>
                                    </p:anim>
                                    <p:anim calcmode="lin" valueType="num">
                                      <p:cBhvr>
                                        <p:cTn id="3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1000"/>
                                        <p:tgtEl>
                                          <p:spTgt spid="11"/>
                                        </p:tgtEl>
                                      </p:cBhvr>
                                    </p:animEffect>
                                    <p:anim calcmode="lin" valueType="num">
                                      <p:cBhvr>
                                        <p:cTn id="43" dur="1000" fill="hold"/>
                                        <p:tgtEl>
                                          <p:spTgt spid="11"/>
                                        </p:tgtEl>
                                        <p:attrNameLst>
                                          <p:attrName>ppt_x</p:attrName>
                                        </p:attrNameLst>
                                      </p:cBhvr>
                                      <p:tavLst>
                                        <p:tav tm="0">
                                          <p:val>
                                            <p:strVal val="#ppt_x"/>
                                          </p:val>
                                        </p:tav>
                                        <p:tav tm="100000">
                                          <p:val>
                                            <p:strVal val="#ppt_x"/>
                                          </p:val>
                                        </p:tav>
                                      </p:tavLst>
                                    </p:anim>
                                    <p:anim calcmode="lin" valueType="num">
                                      <p:cBhvr>
                                        <p:cTn id="4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animBg="1"/>
      <p:bldP spid="10" grpId="0"/>
      <p:bldP spid="1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TotalTime>
  <Words>1657</Words>
  <Application>Microsoft Office PowerPoint</Application>
  <PresentationFormat>On-screen Show (4:3)</PresentationFormat>
  <Paragraphs>277</Paragraphs>
  <Slides>34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34</vt:i4>
      </vt:variant>
    </vt:vector>
  </HeadingPairs>
  <TitlesOfParts>
    <vt:vector size="37" baseType="lpstr">
      <vt:lpstr>Arial</vt:lpstr>
      <vt:lpstr>Calibri</vt:lpstr>
      <vt:lpstr>Office Theme</vt:lpstr>
      <vt:lpstr>Hardy Weinberg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Equations</vt:lpstr>
      <vt:lpstr>Conditions</vt:lpstr>
      <vt:lpstr>Answer</vt:lpstr>
      <vt:lpstr>Question 1</vt:lpstr>
      <vt:lpstr>Answer 1</vt:lpstr>
      <vt:lpstr>Question 2</vt:lpstr>
      <vt:lpstr>Answer 2</vt:lpstr>
      <vt:lpstr>Question 3 </vt:lpstr>
      <vt:lpstr>Answer 3</vt:lpstr>
      <vt:lpstr>Question 4</vt:lpstr>
      <vt:lpstr>Answer 4</vt:lpstr>
      <vt:lpstr>Question 5 </vt:lpstr>
      <vt:lpstr>Answer 5 </vt:lpstr>
      <vt:lpstr>Question 6 </vt:lpstr>
      <vt:lpstr>Answer 7 </vt:lpstr>
      <vt:lpstr>Question 8 </vt:lpstr>
      <vt:lpstr>Answer  8</vt:lpstr>
      <vt:lpstr>Question 9 </vt:lpstr>
      <vt:lpstr>Answer 9 </vt:lpstr>
      <vt:lpstr>Question 10</vt:lpstr>
      <vt:lpstr>Answer 10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Biotechnology</dc:title>
  <dc:creator>Al</dc:creator>
  <cp:lastModifiedBy>Deborah Haggar</cp:lastModifiedBy>
  <cp:revision>6</cp:revision>
  <dcterms:created xsi:type="dcterms:W3CDTF">2015-11-26T23:00:19Z</dcterms:created>
  <dcterms:modified xsi:type="dcterms:W3CDTF">2017-03-10T09:43:58Z</dcterms:modified>
</cp:coreProperties>
</file>