
<file path=[Content_Types].xml><?xml version="1.0" encoding="utf-8"?>
<Types xmlns="http://schemas.openxmlformats.org/package/2006/content-types">
  <Default Extension="bin" ContentType="application/vnd.ms-office.activeX"/>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activeX/activeX2.xml" ContentType="application/vnd.ms-office.activeX+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sldIdLst>
    <p:sldId id="669" r:id="rId5"/>
    <p:sldId id="671" r:id="rId6"/>
    <p:sldId id="670" r:id="rId7"/>
    <p:sldId id="672" r:id="rId8"/>
    <p:sldId id="673" r:id="rId9"/>
    <p:sldId id="772" r:id="rId10"/>
    <p:sldId id="773" r:id="rId11"/>
    <p:sldId id="774" r:id="rId12"/>
    <p:sldId id="775" r:id="rId13"/>
    <p:sldId id="674" r:id="rId14"/>
    <p:sldId id="675" r:id="rId15"/>
    <p:sldId id="776" r:id="rId16"/>
    <p:sldId id="778" r:id="rId17"/>
    <p:sldId id="777" r:id="rId18"/>
    <p:sldId id="648" r:id="rId19"/>
    <p:sldId id="651" r:id="rId20"/>
    <p:sldId id="652" r:id="rId21"/>
    <p:sldId id="653" r:id="rId22"/>
    <p:sldId id="654" r:id="rId23"/>
    <p:sldId id="655" r:id="rId24"/>
    <p:sldId id="656" r:id="rId25"/>
    <p:sldId id="657" r:id="rId26"/>
    <p:sldId id="658" r:id="rId27"/>
    <p:sldId id="659" r:id="rId28"/>
    <p:sldId id="660" r:id="rId29"/>
    <p:sldId id="661" r:id="rId30"/>
    <p:sldId id="662" r:id="rId31"/>
    <p:sldId id="663" r:id="rId32"/>
    <p:sldId id="664" r:id="rId33"/>
    <p:sldId id="665" r:id="rId34"/>
    <p:sldId id="666" r:id="rId35"/>
    <p:sldId id="667" r:id="rId36"/>
    <p:sldId id="668" r:id="rId37"/>
    <p:sldId id="779" r:id="rId38"/>
    <p:sldId id="780" r:id="rId39"/>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72" autoAdjust="0"/>
    <p:restoredTop sz="94660"/>
  </p:normalViewPr>
  <p:slideViewPr>
    <p:cSldViewPr snapToGrid="0">
      <p:cViewPr varScale="1">
        <p:scale>
          <a:sx n="63" d="100"/>
          <a:sy n="63" d="100"/>
        </p:scale>
        <p:origin x="74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Chappelow" userId="6f2377ed-8587-40c5-949e-efd7e5f698d5" providerId="ADAL" clId="{36EF78BC-35BA-4544-8195-61FE24AA87C7}"/>
    <pc:docChg chg="modSld">
      <pc:chgData name="Alex Chappelow" userId="6f2377ed-8587-40c5-949e-efd7e5f698d5" providerId="ADAL" clId="{36EF78BC-35BA-4544-8195-61FE24AA87C7}" dt="2023-10-02T09:11:49.560" v="0" actId="20577"/>
      <pc:docMkLst>
        <pc:docMk/>
      </pc:docMkLst>
      <pc:sldChg chg="modSp mod">
        <pc:chgData name="Alex Chappelow" userId="6f2377ed-8587-40c5-949e-efd7e5f698d5" providerId="ADAL" clId="{36EF78BC-35BA-4544-8195-61FE24AA87C7}" dt="2023-10-02T09:11:49.560" v="0" actId="20577"/>
        <pc:sldMkLst>
          <pc:docMk/>
          <pc:sldMk cId="2525329643" sldId="664"/>
        </pc:sldMkLst>
        <pc:spChg chg="mod">
          <ac:chgData name="Alex Chappelow" userId="6f2377ed-8587-40c5-949e-efd7e5f698d5" providerId="ADAL" clId="{36EF78BC-35BA-4544-8195-61FE24AA87C7}" dt="2023-10-02T09:11:49.560" v="0" actId="20577"/>
          <ac:spMkLst>
            <pc:docMk/>
            <pc:sldMk cId="2525329643" sldId="66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4359BBC-FE8E-430D-B0E4-70723DFAF905}" type="datetimeFigureOut">
              <a:rPr lang="en-GB" smtClean="0"/>
              <a:pPr/>
              <a:t>02/10/2023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EADBCDB-2CC3-4628-97D8-81393595266B}" type="slidenum">
              <a:rPr lang="en-GB" smtClean="0"/>
              <a:pPr/>
              <a:t>‹#›</a:t>
            </a:fld>
            <a:endParaRPr lang="en-GB"/>
          </a:p>
        </p:txBody>
      </p:sp>
    </p:spTree>
    <p:extLst>
      <p:ext uri="{BB962C8B-B14F-4D97-AF65-F5344CB8AC3E}">
        <p14:creationId xmlns:p14="http://schemas.microsoft.com/office/powerpoint/2010/main" val="38690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31E06FFD-A70B-4B28-9880-1533E4ADFB2B}" type="slidenum">
              <a:rPr lang="en-GB" smtClean="0"/>
              <a:pPr/>
              <a:t>1</a:t>
            </a:fld>
            <a:endParaRPr lang="en-GB"/>
          </a:p>
        </p:txBody>
      </p:sp>
    </p:spTree>
    <p:extLst>
      <p:ext uri="{BB962C8B-B14F-4D97-AF65-F5344CB8AC3E}">
        <p14:creationId xmlns:p14="http://schemas.microsoft.com/office/powerpoint/2010/main" val="87477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Practical/Demo ideas</a:t>
            </a:r>
          </a:p>
          <a:p>
            <a:pPr marL="228600" indent="-228600">
              <a:buAutoNum type="arabicPeriod"/>
            </a:pPr>
            <a:r>
              <a:rPr lang="en-US" dirty="0"/>
              <a:t>Pluck</a:t>
            </a:r>
            <a:r>
              <a:rPr lang="en-US" baseline="0" dirty="0"/>
              <a:t>– tie in gas exchange with this unit.  Also slices of arteries and veins can be taken off the heart of the pluck to be used in the following lessons practical on elasticity of veins and arteries.  (Not sure how much of the arteries and veins will be left on the hearts that the students are dissecting)</a:t>
            </a:r>
          </a:p>
          <a:p>
            <a:pPr marL="228600" indent="-228600">
              <a:buAutoNum type="arabicPeriod"/>
            </a:pPr>
            <a:r>
              <a:rPr lang="en-US" baseline="0" dirty="0"/>
              <a:t>Looking at prepared slides of arteries, veins and capillaries under the microscope</a:t>
            </a:r>
          </a:p>
          <a:p>
            <a:endParaRPr lang="en-MY" dirty="0"/>
          </a:p>
        </p:txBody>
      </p:sp>
      <p:sp>
        <p:nvSpPr>
          <p:cNvPr id="4" name="Slide Number Placeholder 3"/>
          <p:cNvSpPr>
            <a:spLocks noGrp="1"/>
          </p:cNvSpPr>
          <p:nvPr>
            <p:ph type="sldNum" sz="quarter" idx="10"/>
          </p:nvPr>
        </p:nvSpPr>
        <p:spPr/>
        <p:txBody>
          <a:bodyPr/>
          <a:lstStyle/>
          <a:p>
            <a:fld id="{31E06FFD-A70B-4B28-9880-1533E4ADFB2B}"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139373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4946D1E-D0AF-4B2E-A6EE-8BFA41790536}" type="slidenum">
              <a:rPr lang="en-GB" altLang="en-US"/>
              <a:pPr/>
              <a:t>4</a:t>
            </a:fld>
            <a:endParaRPr lang="en-GB" altLang="en-US"/>
          </a:p>
        </p:txBody>
      </p:sp>
      <p:sp>
        <p:nvSpPr>
          <p:cNvPr id="6" name="Rectangle 10"/>
          <p:cNvSpPr>
            <a:spLocks noGrp="1" noChangeArrowheads="1"/>
          </p:cNvSpPr>
          <p:nvPr>
            <p:ph type="hdr" sz="quarter"/>
          </p:nvPr>
        </p:nvSpPr>
        <p:spPr>
          <a:ln/>
        </p:spPr>
        <p:txBody>
          <a:bodyPr/>
          <a:lstStyle/>
          <a:p>
            <a:r>
              <a:rPr lang="en-GB" altLang="en-US"/>
              <a:t>Boardworks A2 Biology </a:t>
            </a:r>
          </a:p>
          <a:p>
            <a:r>
              <a:rPr lang="en-GB" altLang="en-US"/>
              <a:t>Evolution and Natural Selection</a:t>
            </a:r>
          </a:p>
        </p:txBody>
      </p:sp>
      <p:sp>
        <p:nvSpPr>
          <p:cNvPr id="1147906" name="Rectangle 2"/>
          <p:cNvSpPr>
            <a:spLocks noGrp="1" noRot="1" noChangeAspect="1" noChangeArrowheads="1" noTextEdit="1"/>
          </p:cNvSpPr>
          <p:nvPr>
            <p:ph type="sldImg"/>
          </p:nvPr>
        </p:nvSpPr>
        <p:spPr>
          <a:xfrm>
            <a:off x="422275" y="1241425"/>
            <a:ext cx="5953125" cy="3349625"/>
          </a:xfrm>
          <a:ln/>
        </p:spPr>
      </p:sp>
      <p:sp>
        <p:nvSpPr>
          <p:cNvPr id="1147907" name="Rectangle 3"/>
          <p:cNvSpPr>
            <a:spLocks noGrp="1" noChangeArrowheads="1"/>
          </p:cNvSpPr>
          <p:nvPr>
            <p:ph type="body" idx="1"/>
          </p:nvPr>
        </p:nvSpPr>
        <p:spPr/>
        <p:txBody>
          <a:bodyPr/>
          <a:lstStyle/>
          <a:p>
            <a:pPr>
              <a:spcBef>
                <a:spcPct val="50000"/>
              </a:spcBef>
            </a:pPr>
            <a:r>
              <a:rPr lang="en-GB" altLang="en-US" b="1"/>
              <a:t>Teacher notes</a:t>
            </a:r>
          </a:p>
          <a:p>
            <a:pPr>
              <a:spcBef>
                <a:spcPct val="50000"/>
              </a:spcBef>
            </a:pPr>
            <a:r>
              <a:rPr lang="en-GB" altLang="en-US"/>
              <a:t>Those individuals who are unable to reproduce do not contribute to the gene pool.  </a:t>
            </a:r>
          </a:p>
          <a:p>
            <a:endParaRPr lang="en-US" altLang="en-US"/>
          </a:p>
        </p:txBody>
      </p:sp>
    </p:spTree>
    <p:extLst>
      <p:ext uri="{BB962C8B-B14F-4D97-AF65-F5344CB8AC3E}">
        <p14:creationId xmlns:p14="http://schemas.microsoft.com/office/powerpoint/2010/main" val="1865887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6750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73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65808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609600" y="1600200"/>
            <a:ext cx="10972800" cy="4495800"/>
          </a:xfrm>
        </p:spPr>
        <p:txBody>
          <a:bodyPr/>
          <a:lstStyle/>
          <a:p>
            <a:pPr lvl="0"/>
            <a:endParaRPr lang="en-GB" noProof="0"/>
          </a:p>
        </p:txBody>
      </p:sp>
      <p:sp>
        <p:nvSpPr>
          <p:cNvPr id="4" name="Rectangle 7"/>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49F07D4B-1C18-4F1C-BE6B-38BE1131BC6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62974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609600" y="359465"/>
            <a:ext cx="109728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1D8BD707-D9CF-40AE-B4C6-C98DA3205C09}" type="datetimeFigureOut">
              <a:rPr lang="en-US" smtClean="0">
                <a:solidFill>
                  <a:prstClr val="black">
                    <a:tint val="75000"/>
                  </a:prstClr>
                </a:solidFill>
              </a:rPr>
              <a:pPr/>
              <a:t>10/2/2023</a:t>
            </a:fld>
            <a:endParaRPr lang="en-US">
              <a:solidFill>
                <a:prstClr val="black">
                  <a:tint val="75000"/>
                </a:prstClr>
              </a:solidFill>
            </a:endParaRPr>
          </a:p>
        </p:txBody>
      </p:sp>
      <p:sp>
        <p:nvSpPr>
          <p:cNvPr id="12" name="Slide Number Placeholder 11"/>
          <p:cNvSpPr>
            <a:spLocks noGrp="1"/>
          </p:cNvSpPr>
          <p:nvPr>
            <p:ph type="sldNum" sz="quarter" idx="11"/>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
        <p:nvSpPr>
          <p:cNvPr id="13" name="Footer Placeholder 12"/>
          <p:cNvSpPr>
            <a:spLocks noGrp="1"/>
          </p:cNvSpPr>
          <p:nvPr>
            <p:ph type="ftr" sz="quarter" idx="12"/>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62668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2913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587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31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772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569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237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7772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02/10/2023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61359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en-GB" dirty="0">
                <a:solidFill>
                  <a:prstClr val="black">
                    <a:tint val="75000"/>
                  </a:prstClr>
                </a:solidFill>
                <a:latin typeface="Arial" panose="020B0604020202020204" pitchFamily="34" charset="0"/>
                <a:cs typeface="Arial" panose="020B0604020202020204" pitchFamily="34" charset="0"/>
              </a:rPr>
              <a:t>To know crude oil is a mixture of hydrocarbons that can be separated into fractions</a:t>
            </a:r>
          </a:p>
          <a:p>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9765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6" r:id="rId13"/>
  </p:sldLayoutIdLst>
  <p:txStyles>
    <p:titleStyle>
      <a:lvl1pPr algn="ctr" defTabSz="914400" rtl="0" eaLnBrk="1" latinLnBrk="0" hangingPunct="1">
        <a:spcBef>
          <a:spcPct val="0"/>
        </a:spcBef>
        <a:buNone/>
        <a:defRPr sz="4400" kern="1200">
          <a:solidFill>
            <a:srgbClr val="0000CC"/>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00CC"/>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0000C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0000C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control" Target="../activeX/activeX1.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control" Target="../activeX/activeX2.x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videos/search?q=hardy+weinberg+bozeman&amp;&amp;view=detail&amp;mid=1F5EE82F997E1BC5C8061F5EE82F997E1BC5C806&amp;FORM=VRDGAR"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www.phschool.com/science/biology_place/labbench/lab8/quiz.html" TargetMode="External"/><Relationship Id="rId5" Type="http://schemas.openxmlformats.org/officeDocument/2006/relationships/hyperlink" Target="http://www.youtube.com/watch?v=WhFKPaRnTdQ" TargetMode="External"/><Relationship Id="rId4" Type="http://schemas.openxmlformats.org/officeDocument/2006/relationships/hyperlink" Target="https://www.bing.com/videos/search?q=hardy+weinberg+bozeman&amp;&amp;view=detail&amp;mid=0D38334EF2796356D9690D38334EF2796356D969&amp;FORM=VRDGA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2424" y="606944"/>
            <a:ext cx="11911220" cy="1224136"/>
          </a:xfrm>
        </p:spPr>
        <p:txBody>
          <a:bodyPr>
            <a:noAutofit/>
          </a:bodyPr>
          <a:lstStyle/>
          <a:p>
            <a:r>
              <a:rPr lang="en-US" sz="3600" dirty="0"/>
              <a:t>3.7.2 Population genetics</a:t>
            </a:r>
            <a:endParaRPr lang="en-MY" sz="3600" dirty="0"/>
          </a:p>
        </p:txBody>
      </p:sp>
      <p:pic>
        <p:nvPicPr>
          <p:cNvPr id="2050" name="Picture 2" desc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775" y="215481"/>
            <a:ext cx="4249443" cy="245870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s-media-cache-ak0.pinimg.com/236x/2d/d8/b1/2dd8b17d51d41a48c447541cb8a7d8d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775" y="3873081"/>
            <a:ext cx="2589602" cy="258960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campus.murraystate.edu/academic/faculty/tderting/bio116/hardy_weinberg.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47849" y="215481"/>
            <a:ext cx="2163314" cy="63145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01867" y="1831080"/>
            <a:ext cx="2974131" cy="423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3"/>
          <p:cNvSpPr>
            <a:spLocks noGrp="1" noChangeArrowheads="1"/>
          </p:cNvSpPr>
          <p:nvPr>
            <p:ph type="subTitle" idx="1"/>
          </p:nvPr>
        </p:nvSpPr>
        <p:spPr>
          <a:xfrm>
            <a:off x="201018" y="2674189"/>
            <a:ext cx="4964106" cy="1752600"/>
          </a:xfrm>
        </p:spPr>
        <p:txBody>
          <a:bodyPr>
            <a:normAutofit/>
          </a:bodyPr>
          <a:lstStyle/>
          <a:p>
            <a:pPr eaLnBrk="1" hangingPunct="1"/>
            <a:r>
              <a:rPr lang="en-GB" altLang="en-US" sz="2800" dirty="0"/>
              <a:t>LO: </a:t>
            </a:r>
            <a:r>
              <a:rPr lang="en-GB" sz="2800" dirty="0"/>
              <a:t>to consider alleles and genes in an entire population </a:t>
            </a:r>
            <a:endParaRPr lang="en-US" altLang="en-US" sz="2800" dirty="0"/>
          </a:p>
        </p:txBody>
      </p:sp>
    </p:spTree>
    <p:extLst>
      <p:ext uri="{BB962C8B-B14F-4D97-AF65-F5344CB8AC3E}">
        <p14:creationId xmlns:p14="http://schemas.microsoft.com/office/powerpoint/2010/main" val="115114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Rectangle 2"/>
          <p:cNvSpPr>
            <a:spLocks noGrp="1" noChangeArrowheads="1"/>
          </p:cNvSpPr>
          <p:nvPr>
            <p:ph type="title"/>
          </p:nvPr>
        </p:nvSpPr>
        <p:spPr>
          <a:xfrm>
            <a:off x="596900" y="36752"/>
            <a:ext cx="10972800" cy="744298"/>
          </a:xfrm>
        </p:spPr>
        <p:txBody>
          <a:bodyPr>
            <a:normAutofit fontScale="90000"/>
          </a:bodyPr>
          <a:lstStyle/>
          <a:p>
            <a:r>
              <a:rPr lang="en-GB" altLang="en-US" dirty="0"/>
              <a:t>The Hardy-Weinberg principle</a:t>
            </a:r>
          </a:p>
        </p:txBody>
      </p:sp>
      <p:pic>
        <p:nvPicPr>
          <p:cNvPr id="999435" name="ShockwaveFlash1JPG" descr="evolution_player_hardy_weinber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634" y="781050"/>
            <a:ext cx="11599333" cy="530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ontrols>
      <mc:AlternateContent xmlns:mc="http://schemas.openxmlformats.org/markup-compatibility/2006">
        <mc:Choice xmlns:v="urn:schemas-microsoft-com:vml" Requires="v">
          <p:control r:id="rId1" imgW="1828800" imgH="1828800"/>
        </mc:Choice>
        <mc:Fallback>
          <p:control r:id="rId1" imgW="1828800" imgH="1828800">
            <p:pic>
              <p:nvPicPr>
                <p:cNvPr id="2" name="ShockwaveFlash1"/>
                <p:cNvPicPr preferRelativeResize="0">
                  <a:picLocks noChangeArrowheads="1" noChangeShapeType="1"/>
                </p:cNvPicPr>
                <p:nvPr/>
              </p:nvPicPr>
              <p:blipFill>
                <a:blip r:embed="rId4"/>
                <a:srcRect/>
                <a:stretch>
                  <a:fillRect/>
                </a:stretch>
              </p:blipFill>
              <p:spPr bwMode="auto">
                <a:xfrm>
                  <a:off x="284163" y="781050"/>
                  <a:ext cx="11598275" cy="530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ontrol>
        </mc:Fallback>
      </mc:AlternateContent>
    </p:controls>
    <p:extLst>
      <p:ext uri="{BB962C8B-B14F-4D97-AF65-F5344CB8AC3E}">
        <p14:creationId xmlns:p14="http://schemas.microsoft.com/office/powerpoint/2010/main" val="153403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ChangeArrowheads="1"/>
          </p:cNvSpPr>
          <p:nvPr>
            <p:ph type="title"/>
          </p:nvPr>
        </p:nvSpPr>
        <p:spPr>
          <a:xfrm>
            <a:off x="596900" y="144462"/>
            <a:ext cx="10972800" cy="636588"/>
          </a:xfrm>
        </p:spPr>
        <p:txBody>
          <a:bodyPr>
            <a:normAutofit fontScale="90000"/>
          </a:bodyPr>
          <a:lstStyle/>
          <a:p>
            <a:r>
              <a:rPr lang="en-GB" altLang="en-US" dirty="0"/>
              <a:t>Calculating allele frequencies</a:t>
            </a:r>
          </a:p>
        </p:txBody>
      </p:sp>
      <p:pic>
        <p:nvPicPr>
          <p:cNvPr id="998410" name="ShockwaveFlash1JPG" descr="evolution_cr_calculations_HardyWeinber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634" y="781050"/>
            <a:ext cx="11599333" cy="530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ontrols>
      <mc:AlternateContent xmlns:mc="http://schemas.openxmlformats.org/markup-compatibility/2006">
        <mc:Choice xmlns:v="urn:schemas-microsoft-com:vml" Requires="v">
          <p:control r:id="rId1" imgW="1828800" imgH="1828800"/>
        </mc:Choice>
        <mc:Fallback>
          <p:control r:id="rId1" imgW="1828800" imgH="1828800">
            <p:pic>
              <p:nvPicPr>
                <p:cNvPr id="2" name="ShockwaveFlash1"/>
                <p:cNvPicPr preferRelativeResize="0">
                  <a:picLocks noChangeArrowheads="1" noChangeShapeType="1"/>
                </p:cNvPicPr>
                <p:nvPr/>
              </p:nvPicPr>
              <p:blipFill>
                <a:blip r:embed="rId4"/>
                <a:srcRect/>
                <a:stretch>
                  <a:fillRect/>
                </a:stretch>
              </p:blipFill>
              <p:spPr bwMode="auto">
                <a:xfrm>
                  <a:off x="284163" y="781050"/>
                  <a:ext cx="11598275" cy="530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ontrol>
        </mc:Fallback>
      </mc:AlternateContent>
    </p:controls>
    <p:extLst>
      <p:ext uri="{BB962C8B-B14F-4D97-AF65-F5344CB8AC3E}">
        <p14:creationId xmlns:p14="http://schemas.microsoft.com/office/powerpoint/2010/main" val="413468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31801" y="-26988"/>
            <a:ext cx="11343217" cy="1143001"/>
          </a:xfrm>
        </p:spPr>
        <p:txBody>
          <a:bodyPr/>
          <a:lstStyle/>
          <a:p>
            <a:pPr eaLnBrk="1" hangingPunct="1"/>
            <a:r>
              <a:rPr lang="en-GB" altLang="en-US" dirty="0"/>
              <a:t>H-W equation 2: genotype frequency</a:t>
            </a:r>
            <a:endParaRPr lang="en-US" altLang="en-US" dirty="0"/>
          </a:p>
        </p:txBody>
      </p:sp>
      <p:sp>
        <p:nvSpPr>
          <p:cNvPr id="8195" name="Rectangle 3"/>
          <p:cNvSpPr>
            <a:spLocks noGrp="1" noChangeArrowheads="1"/>
          </p:cNvSpPr>
          <p:nvPr>
            <p:ph type="body" idx="1"/>
          </p:nvPr>
        </p:nvSpPr>
        <p:spPr>
          <a:xfrm>
            <a:off x="431800" y="1196975"/>
            <a:ext cx="10972800" cy="5111750"/>
          </a:xfrm>
        </p:spPr>
        <p:txBody>
          <a:bodyPr/>
          <a:lstStyle/>
          <a:p>
            <a:pPr eaLnBrk="1" hangingPunct="1">
              <a:lnSpc>
                <a:spcPct val="80000"/>
              </a:lnSpc>
            </a:pPr>
            <a:r>
              <a:rPr lang="en-GB" altLang="en-US" sz="2800" dirty="0"/>
              <a:t>3 possible genotypes: homozygous rec/homozygous dominant/ heterozygous</a:t>
            </a:r>
          </a:p>
          <a:p>
            <a:pPr eaLnBrk="1" hangingPunct="1">
              <a:lnSpc>
                <a:spcPct val="80000"/>
              </a:lnSpc>
            </a:pPr>
            <a:r>
              <a:rPr lang="en-GB" altLang="en-US" sz="2800" dirty="0"/>
              <a:t>AA  </a:t>
            </a:r>
            <a:r>
              <a:rPr lang="en-GB" altLang="en-US" sz="2800" dirty="0" err="1"/>
              <a:t>Aa</a:t>
            </a:r>
            <a:r>
              <a:rPr lang="en-GB" altLang="en-US" sz="2800" dirty="0"/>
              <a:t>  </a:t>
            </a:r>
            <a:r>
              <a:rPr lang="en-GB" altLang="en-US" sz="2800" dirty="0" err="1"/>
              <a:t>aA</a:t>
            </a:r>
            <a:r>
              <a:rPr lang="en-GB" altLang="en-US" sz="2800" dirty="0"/>
              <a:t>  </a:t>
            </a:r>
            <a:r>
              <a:rPr lang="en-GB" altLang="en-US" sz="2800" dirty="0" err="1"/>
              <a:t>aa</a:t>
            </a:r>
            <a:endParaRPr lang="en-GB" altLang="en-US" sz="2800" dirty="0"/>
          </a:p>
          <a:p>
            <a:pPr eaLnBrk="1" hangingPunct="1">
              <a:lnSpc>
                <a:spcPct val="80000"/>
              </a:lnSpc>
            </a:pPr>
            <a:r>
              <a:rPr lang="en-GB" altLang="en-US" sz="2800" dirty="0"/>
              <a:t>All the possible combinations of alleles A and a must add up to the entire population so:</a:t>
            </a:r>
          </a:p>
          <a:p>
            <a:pPr eaLnBrk="1" hangingPunct="1">
              <a:lnSpc>
                <a:spcPct val="80000"/>
              </a:lnSpc>
            </a:pPr>
            <a:r>
              <a:rPr lang="en-GB" altLang="en-US" sz="2800" dirty="0"/>
              <a:t>AA + </a:t>
            </a:r>
            <a:r>
              <a:rPr lang="en-GB" altLang="en-US" sz="2800" dirty="0" err="1"/>
              <a:t>Aa</a:t>
            </a:r>
            <a:r>
              <a:rPr lang="en-GB" altLang="en-US" sz="2800" dirty="0"/>
              <a:t> + </a:t>
            </a:r>
            <a:r>
              <a:rPr lang="en-GB" altLang="en-US" sz="2800" dirty="0" err="1"/>
              <a:t>aA</a:t>
            </a:r>
            <a:r>
              <a:rPr lang="en-GB" altLang="en-US" sz="2800" dirty="0"/>
              <a:t> + </a:t>
            </a:r>
            <a:r>
              <a:rPr lang="en-GB" altLang="en-US" sz="2800" dirty="0" err="1"/>
              <a:t>aa</a:t>
            </a:r>
            <a:r>
              <a:rPr lang="en-GB" altLang="en-US" sz="2800" dirty="0"/>
              <a:t> = 1.0</a:t>
            </a:r>
          </a:p>
          <a:p>
            <a:pPr eaLnBrk="1" hangingPunct="1">
              <a:lnSpc>
                <a:spcPct val="80000"/>
              </a:lnSpc>
            </a:pPr>
            <a:r>
              <a:rPr lang="en-GB" altLang="en-US" sz="2800" dirty="0"/>
              <a:t>As a frequency;</a:t>
            </a:r>
          </a:p>
          <a:p>
            <a:pPr eaLnBrk="1" hangingPunct="1">
              <a:lnSpc>
                <a:spcPct val="80000"/>
              </a:lnSpc>
            </a:pPr>
            <a:r>
              <a:rPr lang="en-GB" altLang="en-US" sz="2800" i="1" dirty="0"/>
              <a:t>p</a:t>
            </a:r>
            <a:r>
              <a:rPr lang="en-GB" altLang="en-US" sz="2800" baseline="30000" dirty="0"/>
              <a:t>2</a:t>
            </a:r>
            <a:r>
              <a:rPr lang="en-GB" altLang="en-US" sz="2800" dirty="0"/>
              <a:t>  + 2</a:t>
            </a:r>
            <a:r>
              <a:rPr lang="en-GB" altLang="en-US" sz="2800" i="1" dirty="0"/>
              <a:t>pq</a:t>
            </a:r>
            <a:r>
              <a:rPr lang="en-GB" altLang="en-US" sz="2800" dirty="0"/>
              <a:t>  +  </a:t>
            </a:r>
            <a:r>
              <a:rPr lang="en-GB" altLang="en-US" sz="2800" i="1" dirty="0"/>
              <a:t>q</a:t>
            </a:r>
            <a:r>
              <a:rPr lang="en-GB" altLang="en-US" sz="2800" baseline="30000" dirty="0"/>
              <a:t>2</a:t>
            </a:r>
            <a:r>
              <a:rPr lang="en-GB" altLang="en-US" sz="2800" dirty="0"/>
              <a:t>  = 1.0</a:t>
            </a:r>
          </a:p>
          <a:p>
            <a:pPr eaLnBrk="1" hangingPunct="1">
              <a:lnSpc>
                <a:spcPct val="80000"/>
              </a:lnSpc>
            </a:pPr>
            <a:endParaRPr lang="en-GB" altLang="en-US" sz="2800" dirty="0"/>
          </a:p>
          <a:p>
            <a:pPr eaLnBrk="1" hangingPunct="1">
              <a:lnSpc>
                <a:spcPct val="80000"/>
              </a:lnSpc>
            </a:pPr>
            <a:r>
              <a:rPr lang="en-GB" altLang="en-US" sz="2800" dirty="0"/>
              <a:t>We can now rearrange this equation to work out the frequency of any allele in the population</a:t>
            </a:r>
            <a:endParaRPr lang="en-US" altLang="en-US" sz="2800" dirty="0"/>
          </a:p>
        </p:txBody>
      </p:sp>
    </p:spTree>
    <p:extLst>
      <p:ext uri="{BB962C8B-B14F-4D97-AF65-F5344CB8AC3E}">
        <p14:creationId xmlns:p14="http://schemas.microsoft.com/office/powerpoint/2010/main" val="191794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9599" y="247135"/>
            <a:ext cx="11351741" cy="6376087"/>
          </a:xfrm>
        </p:spPr>
        <p:txBody>
          <a:bodyPr>
            <a:normAutofit fontScale="92500" lnSpcReduction="20000"/>
          </a:bodyPr>
          <a:lstStyle/>
          <a:p>
            <a:pPr marL="0" indent="0">
              <a:buNone/>
            </a:pPr>
            <a:r>
              <a:rPr lang="en-MY" dirty="0"/>
              <a:t>There are two alleles for flower colour (R and r), so there are three possible genotypes: RR, Rr and </a:t>
            </a:r>
            <a:r>
              <a:rPr lang="en-MY" dirty="0" err="1"/>
              <a:t>rr</a:t>
            </a:r>
            <a:r>
              <a:rPr lang="en-MY" dirty="0"/>
              <a:t>.  If the frequency of RR is 0.56 in a population, what is the frequency of r?</a:t>
            </a:r>
          </a:p>
          <a:p>
            <a:pPr marL="0" lvl="0" indent="0">
              <a:buNone/>
            </a:pPr>
            <a:br>
              <a:rPr lang="en-MY" dirty="0"/>
            </a:br>
            <a:r>
              <a:rPr lang="en-MY" dirty="0"/>
              <a:t>You know that RR is homozygous dominant genotype so RR = R</a:t>
            </a:r>
            <a:r>
              <a:rPr lang="en-MY" baseline="30000" dirty="0"/>
              <a:t>2</a:t>
            </a:r>
            <a:r>
              <a:rPr lang="en-MY" dirty="0"/>
              <a:t> </a:t>
            </a:r>
            <a:br>
              <a:rPr lang="en-MY" dirty="0"/>
            </a:br>
            <a:r>
              <a:rPr lang="en-MY" dirty="0" err="1"/>
              <a:t>R</a:t>
            </a:r>
            <a:r>
              <a:rPr lang="en-MY" baseline="30000" dirty="0" err="1"/>
              <a:t>2</a:t>
            </a:r>
            <a:r>
              <a:rPr lang="en-MY" dirty="0"/>
              <a:t> = 0.56</a:t>
            </a:r>
            <a:br>
              <a:rPr lang="en-MY" dirty="0"/>
            </a:br>
            <a:r>
              <a:rPr lang="en-MY" dirty="0"/>
              <a:t>R = √0.56</a:t>
            </a:r>
            <a:br>
              <a:rPr lang="en-MY" dirty="0"/>
            </a:br>
            <a:r>
              <a:rPr lang="en-MY" dirty="0"/>
              <a:t>R = 0.75</a:t>
            </a:r>
          </a:p>
          <a:p>
            <a:pPr marL="0" indent="0">
              <a:buNone/>
            </a:pPr>
            <a:br>
              <a:rPr lang="en-MY" dirty="0"/>
            </a:br>
            <a:r>
              <a:rPr lang="en-MY" dirty="0"/>
              <a:t>You know that the allele frequency for R = p</a:t>
            </a:r>
            <a:br>
              <a:rPr lang="en-MY" dirty="0"/>
            </a:br>
            <a:r>
              <a:rPr lang="en-MY" dirty="0" err="1"/>
              <a:t>p</a:t>
            </a:r>
            <a:r>
              <a:rPr lang="en-MY" dirty="0"/>
              <a:t> + q = 1 </a:t>
            </a:r>
            <a:br>
              <a:rPr lang="en-MY" dirty="0"/>
            </a:br>
            <a:r>
              <a:rPr lang="en-MY" dirty="0"/>
              <a:t>R + r = 1</a:t>
            </a:r>
            <a:br>
              <a:rPr lang="en-MY" dirty="0"/>
            </a:br>
            <a:r>
              <a:rPr lang="en-MY" dirty="0"/>
              <a:t>0.75 + r = 1</a:t>
            </a:r>
            <a:br>
              <a:rPr lang="en-MY" dirty="0"/>
            </a:br>
            <a:r>
              <a:rPr lang="en-MY" dirty="0"/>
              <a:t>r = 1 – 0.75</a:t>
            </a:r>
            <a:br>
              <a:rPr lang="en-MY" dirty="0"/>
            </a:br>
            <a:r>
              <a:rPr lang="en-MY" dirty="0"/>
              <a:t>r = 0.25</a:t>
            </a:r>
            <a:endParaRPr lang="en-GB" dirty="0"/>
          </a:p>
        </p:txBody>
      </p:sp>
      <p:sp>
        <p:nvSpPr>
          <p:cNvPr id="8" name="TextBox 7"/>
          <p:cNvSpPr txBox="1"/>
          <p:nvPr/>
        </p:nvSpPr>
        <p:spPr>
          <a:xfrm>
            <a:off x="5313406" y="2287600"/>
            <a:ext cx="6549081" cy="1354217"/>
          </a:xfrm>
          <a:prstGeom prst="rect">
            <a:avLst/>
          </a:prstGeom>
          <a:noFill/>
        </p:spPr>
        <p:txBody>
          <a:bodyPr wrap="square" rtlCol="0">
            <a:spAutoFit/>
          </a:bodyPr>
          <a:lstStyle/>
          <a:p>
            <a:r>
              <a:rPr lang="en-GB" sz="3200" b="1" dirty="0">
                <a:solidFill>
                  <a:srgbClr val="FF0000"/>
                </a:solidFill>
                <a:latin typeface="Arial" panose="020B0604020202020204" pitchFamily="34" charset="0"/>
                <a:cs typeface="Arial" panose="020B0604020202020204" pitchFamily="34" charset="0"/>
              </a:rPr>
              <a:t>p2  + 2pq  +  q2  = 1.0</a:t>
            </a:r>
          </a:p>
          <a:p>
            <a:r>
              <a:rPr lang="en-GB" sz="3200" b="1" dirty="0">
                <a:solidFill>
                  <a:srgbClr val="FF0000"/>
                </a:solidFill>
                <a:latin typeface="Arial" panose="020B0604020202020204" pitchFamily="34" charset="0"/>
                <a:cs typeface="Arial" panose="020B0604020202020204" pitchFamily="34" charset="0"/>
              </a:rPr>
              <a:t>So R</a:t>
            </a:r>
            <a:r>
              <a:rPr lang="en-GB" sz="3200" b="1" baseline="30000" dirty="0">
                <a:solidFill>
                  <a:srgbClr val="FF0000"/>
                </a:solidFill>
                <a:latin typeface="Arial" panose="020B0604020202020204" pitchFamily="34" charset="0"/>
                <a:cs typeface="Arial" panose="020B0604020202020204" pitchFamily="34" charset="0"/>
              </a:rPr>
              <a:t>2</a:t>
            </a:r>
            <a:r>
              <a:rPr lang="en-GB" sz="3200" b="1" dirty="0">
                <a:solidFill>
                  <a:srgbClr val="FF0000"/>
                </a:solidFill>
                <a:latin typeface="Arial" panose="020B0604020202020204" pitchFamily="34" charset="0"/>
                <a:cs typeface="Arial" panose="020B0604020202020204" pitchFamily="34" charset="0"/>
              </a:rPr>
              <a:t> = p</a:t>
            </a:r>
            <a:r>
              <a:rPr lang="en-GB" sz="3200" b="1" baseline="30000" dirty="0">
                <a:solidFill>
                  <a:srgbClr val="FF0000"/>
                </a:solidFill>
                <a:latin typeface="Arial" panose="020B0604020202020204" pitchFamily="34" charset="0"/>
                <a:cs typeface="Arial" panose="020B0604020202020204" pitchFamily="34" charset="0"/>
              </a:rPr>
              <a:t>2</a:t>
            </a:r>
          </a:p>
          <a:p>
            <a:endParaRPr lang="en-GB" dirty="0"/>
          </a:p>
        </p:txBody>
      </p:sp>
    </p:spTree>
    <p:extLst>
      <p:ext uri="{BB962C8B-B14F-4D97-AF65-F5344CB8AC3E}">
        <p14:creationId xmlns:p14="http://schemas.microsoft.com/office/powerpoint/2010/main" val="2401498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Application.</a:t>
            </a:r>
            <a:r>
              <a:rPr lang="en-GB" dirty="0"/>
              <a:t> What you can do?</a:t>
            </a:r>
          </a:p>
        </p:txBody>
      </p:sp>
      <p:sp>
        <p:nvSpPr>
          <p:cNvPr id="3" name="Content Placeholder 2"/>
          <p:cNvSpPr>
            <a:spLocks noGrp="1"/>
          </p:cNvSpPr>
          <p:nvPr>
            <p:ph idx="1"/>
          </p:nvPr>
        </p:nvSpPr>
        <p:spPr/>
        <p:txBody>
          <a:bodyPr/>
          <a:lstStyle/>
          <a:p>
            <a:r>
              <a:rPr lang="en-GB" dirty="0"/>
              <a:t>Predict genotype frequency.</a:t>
            </a:r>
          </a:p>
          <a:p>
            <a:r>
              <a:rPr lang="en-GB" dirty="0"/>
              <a:t>Predict percentage of a population that has a certain genotype</a:t>
            </a:r>
          </a:p>
          <a:p>
            <a:r>
              <a:rPr lang="en-GB" dirty="0"/>
              <a:t>Show if any external factors are affecting allele frequency</a:t>
            </a:r>
          </a:p>
          <a:p>
            <a:endParaRPr lang="en-GB" dirty="0"/>
          </a:p>
        </p:txBody>
      </p:sp>
    </p:spTree>
    <p:extLst>
      <p:ext uri="{BB962C8B-B14F-4D97-AF65-F5344CB8AC3E}">
        <p14:creationId xmlns:p14="http://schemas.microsoft.com/office/powerpoint/2010/main" val="254149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Equations</a:t>
            </a:r>
          </a:p>
        </p:txBody>
      </p:sp>
      <p:sp>
        <p:nvSpPr>
          <p:cNvPr id="3" name="Content Placeholder 2"/>
          <p:cNvSpPr>
            <a:spLocks noGrp="1"/>
          </p:cNvSpPr>
          <p:nvPr>
            <p:ph idx="1"/>
          </p:nvPr>
        </p:nvSpPr>
        <p:spPr>
          <a:xfrm>
            <a:off x="609599" y="1600201"/>
            <a:ext cx="11432875" cy="4525963"/>
          </a:xfrm>
        </p:spPr>
        <p:txBody>
          <a:bodyPr>
            <a:normAutofit/>
          </a:bodyPr>
          <a:lstStyle/>
          <a:p>
            <a:pPr marL="0" indent="0" algn="ctr">
              <a:buNone/>
            </a:pPr>
            <a:r>
              <a:rPr lang="en-US" sz="4400" b="1" dirty="0">
                <a:effectLst/>
              </a:rPr>
              <a:t>p</a:t>
            </a:r>
            <a:r>
              <a:rPr lang="en-US" sz="4400" b="1" i="1" dirty="0">
                <a:effectLst/>
              </a:rPr>
              <a:t>2</a:t>
            </a:r>
            <a:r>
              <a:rPr lang="en-US" sz="4400" b="1" dirty="0">
                <a:effectLst/>
              </a:rPr>
              <a:t> + 2pq + q</a:t>
            </a:r>
            <a:r>
              <a:rPr lang="en-US" sz="4400" b="1" i="1" dirty="0">
                <a:effectLst/>
              </a:rPr>
              <a:t>2</a:t>
            </a:r>
            <a:r>
              <a:rPr lang="en-US" sz="4400" b="1" dirty="0">
                <a:effectLst/>
              </a:rPr>
              <a:t> = 1</a:t>
            </a:r>
          </a:p>
          <a:p>
            <a:r>
              <a:rPr lang="en-US" dirty="0"/>
              <a:t>Use when given information about phenotypes/genotypes</a:t>
            </a:r>
          </a:p>
          <a:p>
            <a:pPr algn="ctr"/>
            <a:endParaRPr lang="en-US" sz="5000" dirty="0">
              <a:effectLst/>
            </a:endParaRPr>
          </a:p>
          <a:p>
            <a:pPr marL="0" indent="0" algn="ctr">
              <a:buNone/>
            </a:pPr>
            <a:r>
              <a:rPr lang="en-GB" sz="4400" b="1" dirty="0"/>
              <a:t>p + q = 1</a:t>
            </a:r>
          </a:p>
          <a:p>
            <a:r>
              <a:rPr lang="en-GB" dirty="0"/>
              <a:t>Use when give information about allele frequency</a:t>
            </a:r>
          </a:p>
        </p:txBody>
      </p:sp>
      <p:sp>
        <p:nvSpPr>
          <p:cNvPr id="4" name="TextBox 3"/>
          <p:cNvSpPr txBox="1"/>
          <p:nvPr/>
        </p:nvSpPr>
        <p:spPr>
          <a:xfrm>
            <a:off x="1087395" y="5634681"/>
            <a:ext cx="9391135" cy="584775"/>
          </a:xfrm>
          <a:prstGeom prst="rect">
            <a:avLst/>
          </a:prstGeom>
          <a:noFill/>
        </p:spPr>
        <p:txBody>
          <a:bodyPr wrap="square" rtlCol="0">
            <a:spAutoFit/>
          </a:bodyPr>
          <a:lstStyle/>
          <a:p>
            <a:r>
              <a:rPr lang="en-GB" sz="3200" b="1" dirty="0">
                <a:solidFill>
                  <a:srgbClr val="FF0000"/>
                </a:solidFill>
                <a:latin typeface="Arial" panose="020B0604020202020204" pitchFamily="34" charset="0"/>
                <a:cs typeface="Arial" panose="020B0604020202020204" pitchFamily="34" charset="0"/>
              </a:rPr>
              <a:t>Badger worksheets – worked examples</a:t>
            </a:r>
          </a:p>
        </p:txBody>
      </p:sp>
    </p:spTree>
    <p:extLst>
      <p:ext uri="{BB962C8B-B14F-4D97-AF65-F5344CB8AC3E}">
        <p14:creationId xmlns:p14="http://schemas.microsoft.com/office/powerpoint/2010/main" val="12255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MWB - Question 1</a:t>
            </a:r>
          </a:p>
        </p:txBody>
      </p:sp>
      <p:sp>
        <p:nvSpPr>
          <p:cNvPr id="3" name="Content Placeholder 2"/>
          <p:cNvSpPr>
            <a:spLocks noGrp="1"/>
          </p:cNvSpPr>
          <p:nvPr>
            <p:ph idx="1"/>
          </p:nvPr>
        </p:nvSpPr>
        <p:spPr/>
        <p:txBody>
          <a:bodyPr/>
          <a:lstStyle/>
          <a:p>
            <a:r>
              <a:rPr lang="en-US" b="1" i="1" dirty="0">
                <a:effectLst/>
              </a:rPr>
              <a:t>If 98 out of 200 individuals in a population express the </a:t>
            </a:r>
            <a:r>
              <a:rPr lang="en-US" b="1" i="1" u="sng" dirty="0">
                <a:solidFill>
                  <a:srgbClr val="FF0000"/>
                </a:solidFill>
                <a:effectLst/>
              </a:rPr>
              <a:t>recessive phenotype</a:t>
            </a:r>
            <a:r>
              <a:rPr lang="en-US" b="1" i="1" dirty="0">
                <a:effectLst/>
              </a:rPr>
              <a:t>, what percent of the population would you predict would be heterozygotes? </a:t>
            </a:r>
            <a:endParaRPr lang="en-GB" dirty="0"/>
          </a:p>
        </p:txBody>
      </p:sp>
    </p:spTree>
    <p:extLst>
      <p:ext uri="{BB962C8B-B14F-4D97-AF65-F5344CB8AC3E}">
        <p14:creationId xmlns:p14="http://schemas.microsoft.com/office/powerpoint/2010/main" val="1047132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4082"/>
          </a:xfrm>
        </p:spPr>
        <p:txBody>
          <a:bodyPr>
            <a:normAutofit fontScale="90000"/>
          </a:bodyPr>
          <a:lstStyle/>
          <a:p>
            <a:r>
              <a:rPr lang="en-GB" dirty="0"/>
              <a:t>Answer 1</a:t>
            </a:r>
          </a:p>
        </p:txBody>
      </p:sp>
      <p:sp>
        <p:nvSpPr>
          <p:cNvPr id="3" name="Content Placeholder 2"/>
          <p:cNvSpPr>
            <a:spLocks noGrp="1"/>
          </p:cNvSpPr>
          <p:nvPr>
            <p:ph idx="1"/>
          </p:nvPr>
        </p:nvSpPr>
        <p:spPr>
          <a:xfrm>
            <a:off x="431371" y="908721"/>
            <a:ext cx="11425269" cy="5217443"/>
          </a:xfrm>
        </p:spPr>
        <p:txBody>
          <a:bodyPr>
            <a:normAutofit lnSpcReduction="10000"/>
          </a:bodyPr>
          <a:lstStyle/>
          <a:p>
            <a:r>
              <a:rPr lang="en-GB" dirty="0"/>
              <a:t>98/200 = (q2)</a:t>
            </a:r>
          </a:p>
          <a:p>
            <a:r>
              <a:rPr lang="en-GB" dirty="0"/>
              <a:t>0.49 = q2</a:t>
            </a:r>
          </a:p>
          <a:p>
            <a:r>
              <a:rPr lang="en-GB" dirty="0"/>
              <a:t>0.7 = q</a:t>
            </a:r>
          </a:p>
          <a:p>
            <a:endParaRPr lang="en-GB" dirty="0"/>
          </a:p>
          <a:p>
            <a:r>
              <a:rPr lang="en-GB" dirty="0"/>
              <a:t>p + q = 1</a:t>
            </a:r>
          </a:p>
          <a:p>
            <a:r>
              <a:rPr lang="en-GB" dirty="0"/>
              <a:t>p = 1 – 0.7</a:t>
            </a:r>
          </a:p>
          <a:p>
            <a:r>
              <a:rPr lang="en-GB" dirty="0"/>
              <a:t>p = 0.3</a:t>
            </a:r>
          </a:p>
          <a:p>
            <a:endParaRPr lang="en-GB" dirty="0"/>
          </a:p>
          <a:p>
            <a:r>
              <a:rPr lang="en-GB" dirty="0"/>
              <a:t>2pq = 2(0.3)(0.7) = 0.42 = 42% heterozygotes</a:t>
            </a:r>
          </a:p>
        </p:txBody>
      </p:sp>
    </p:spTree>
    <p:extLst>
      <p:ext uri="{BB962C8B-B14F-4D97-AF65-F5344CB8AC3E}">
        <p14:creationId xmlns:p14="http://schemas.microsoft.com/office/powerpoint/2010/main" val="2509142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2</a:t>
            </a:r>
          </a:p>
        </p:txBody>
      </p:sp>
      <p:sp>
        <p:nvSpPr>
          <p:cNvPr id="3" name="Content Placeholder 2"/>
          <p:cNvSpPr>
            <a:spLocks noGrp="1"/>
          </p:cNvSpPr>
          <p:nvPr>
            <p:ph idx="1"/>
          </p:nvPr>
        </p:nvSpPr>
        <p:spPr/>
        <p:txBody>
          <a:bodyPr/>
          <a:lstStyle/>
          <a:p>
            <a:r>
              <a:rPr lang="en-US" b="1" i="1" dirty="0">
                <a:effectLst/>
              </a:rPr>
              <a:t>2. Your original population of 200 was hit by a tidal wave and 100 organisms were wiped out, leaving 36 homozygous recessive out of the 100 survivors. If we assume that all individuals were equally likely to be wiped out, how did the tidal wave affect the predicted frequencies of the alleles in the population? </a:t>
            </a:r>
            <a:endParaRPr lang="en-US" dirty="0">
              <a:effectLst/>
            </a:endParaRPr>
          </a:p>
          <a:p>
            <a:endParaRPr lang="en-GB" dirty="0"/>
          </a:p>
        </p:txBody>
      </p:sp>
    </p:spTree>
    <p:extLst>
      <p:ext uri="{BB962C8B-B14F-4D97-AF65-F5344CB8AC3E}">
        <p14:creationId xmlns:p14="http://schemas.microsoft.com/office/powerpoint/2010/main" val="3284261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2</a:t>
            </a:r>
          </a:p>
        </p:txBody>
      </p:sp>
      <p:sp>
        <p:nvSpPr>
          <p:cNvPr id="3" name="Content Placeholder 2"/>
          <p:cNvSpPr>
            <a:spLocks noGrp="1"/>
          </p:cNvSpPr>
          <p:nvPr>
            <p:ph idx="1"/>
          </p:nvPr>
        </p:nvSpPr>
        <p:spPr/>
        <p:txBody>
          <a:bodyPr>
            <a:normAutofit lnSpcReduction="10000"/>
          </a:bodyPr>
          <a:lstStyle/>
          <a:p>
            <a:r>
              <a:rPr lang="en-GB" dirty="0"/>
              <a:t>36/100 = q2</a:t>
            </a:r>
          </a:p>
          <a:p>
            <a:r>
              <a:rPr lang="en-GB" dirty="0"/>
              <a:t>0.6 = q</a:t>
            </a:r>
          </a:p>
          <a:p>
            <a:endParaRPr lang="en-GB" dirty="0"/>
          </a:p>
          <a:p>
            <a:r>
              <a:rPr lang="en-GB" dirty="0"/>
              <a:t>p + q = 1</a:t>
            </a:r>
          </a:p>
          <a:p>
            <a:r>
              <a:rPr lang="en-GB" dirty="0"/>
              <a:t>p = 0.4</a:t>
            </a:r>
          </a:p>
          <a:p>
            <a:endParaRPr lang="en-GB" dirty="0"/>
          </a:p>
          <a:p>
            <a:r>
              <a:rPr lang="en-GB" dirty="0"/>
              <a:t>Heterozygous = 2 (0.4)(0.6) = 0.48 = 48%</a:t>
            </a:r>
          </a:p>
          <a:p>
            <a:r>
              <a:rPr lang="en-GB" dirty="0"/>
              <a:t>Homozygous dominant = (0.4)(0.4) = 0.16 = 16%</a:t>
            </a:r>
          </a:p>
          <a:p>
            <a:endParaRPr lang="en-GB" dirty="0"/>
          </a:p>
        </p:txBody>
      </p:sp>
    </p:spTree>
    <p:extLst>
      <p:ext uri="{BB962C8B-B14F-4D97-AF65-F5344CB8AC3E}">
        <p14:creationId xmlns:p14="http://schemas.microsoft.com/office/powerpoint/2010/main" val="344511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22114"/>
          </a:xfrm>
        </p:spPr>
        <p:txBody>
          <a:bodyPr>
            <a:normAutofit fontScale="90000"/>
          </a:bodyPr>
          <a:lstStyle/>
          <a:p>
            <a:r>
              <a:rPr lang="en-US" dirty="0"/>
              <a:t>Specification 3.7.2</a:t>
            </a:r>
            <a:br>
              <a:rPr lang="en-US" dirty="0"/>
            </a:br>
            <a:r>
              <a:rPr lang="en-US" dirty="0"/>
              <a:t>Population and Hardy-Weinberg</a:t>
            </a:r>
            <a:endParaRPr lang="en-MY" dirty="0"/>
          </a:p>
        </p:txBody>
      </p:sp>
      <p:sp>
        <p:nvSpPr>
          <p:cNvPr id="3" name="Content Placeholder 2"/>
          <p:cNvSpPr>
            <a:spLocks noGrp="1"/>
          </p:cNvSpPr>
          <p:nvPr>
            <p:ph idx="1"/>
          </p:nvPr>
        </p:nvSpPr>
        <p:spPr>
          <a:xfrm>
            <a:off x="609600" y="1595934"/>
            <a:ext cx="10972800" cy="5008065"/>
          </a:xfrm>
          <a:ln>
            <a:solidFill>
              <a:schemeClr val="accent1"/>
            </a:solidFill>
          </a:ln>
        </p:spPr>
        <p:txBody>
          <a:bodyPr>
            <a:noAutofit/>
          </a:bodyPr>
          <a:lstStyle/>
          <a:p>
            <a:pPr marL="0" indent="0">
              <a:spcAft>
                <a:spcPts val="1200"/>
              </a:spcAft>
              <a:buNone/>
            </a:pPr>
            <a:r>
              <a:rPr lang="en-MY" sz="2000" dirty="0"/>
              <a:t>Species exist as one or more populations. </a:t>
            </a:r>
          </a:p>
          <a:p>
            <a:pPr marL="0" indent="0">
              <a:spcAft>
                <a:spcPts val="1200"/>
              </a:spcAft>
              <a:buNone/>
            </a:pPr>
            <a:r>
              <a:rPr lang="en-MY" sz="2000" dirty="0"/>
              <a:t>A population as a group of organisms of the same species occupying a particular space at a particular time that can potentially interbreed. </a:t>
            </a:r>
          </a:p>
          <a:p>
            <a:pPr marL="0" indent="0">
              <a:spcAft>
                <a:spcPts val="1200"/>
              </a:spcAft>
              <a:buNone/>
            </a:pPr>
            <a:r>
              <a:rPr lang="en-MY" sz="2000" dirty="0"/>
              <a:t>The concepts of gene pool and allele frequency. </a:t>
            </a:r>
          </a:p>
          <a:p>
            <a:pPr marL="0" indent="0">
              <a:spcAft>
                <a:spcPts val="1200"/>
              </a:spcAft>
              <a:buNone/>
            </a:pPr>
            <a:r>
              <a:rPr lang="en-MY" sz="2000" dirty="0"/>
              <a:t>The Hardy–Weinberg principle provides a mathematical model, which predicts that allele frequencies will not change from generation to generation. The conditions under which the principle applies. </a:t>
            </a:r>
          </a:p>
          <a:p>
            <a:pPr marL="0" indent="0">
              <a:buNone/>
            </a:pPr>
            <a:r>
              <a:rPr lang="en-MY" sz="2000" dirty="0"/>
              <a:t>The frequency of alleles, genotypes and phenotypes in a population can be calculated using the Hardy–Weinberg equation: </a:t>
            </a:r>
          </a:p>
          <a:p>
            <a:pPr marL="0" indent="0">
              <a:buNone/>
            </a:pPr>
            <a:r>
              <a:rPr lang="en-MY" sz="2000" dirty="0"/>
              <a:t>				p</a:t>
            </a:r>
            <a:r>
              <a:rPr lang="en-MY" sz="2000" baseline="30000" dirty="0"/>
              <a:t>2</a:t>
            </a:r>
            <a:r>
              <a:rPr lang="en-MY" sz="2000" dirty="0"/>
              <a:t> +2pq + q</a:t>
            </a:r>
            <a:r>
              <a:rPr lang="en-MY" sz="2000" baseline="30000" dirty="0"/>
              <a:t>2</a:t>
            </a:r>
            <a:r>
              <a:rPr lang="en-MY" sz="2000" dirty="0"/>
              <a:t> =1 </a:t>
            </a:r>
          </a:p>
          <a:p>
            <a:pPr marL="0" indent="0">
              <a:buNone/>
            </a:pPr>
            <a:r>
              <a:rPr lang="en-MY" sz="2000" dirty="0"/>
              <a:t>where p is the frequency of one (usually the dominant) allele and q is the frequency of the other (usually recessive) allele of the gene.</a:t>
            </a:r>
          </a:p>
          <a:p>
            <a:pPr marL="0" indent="0">
              <a:buNone/>
            </a:pPr>
            <a:endParaRPr lang="en-MY" sz="1800" dirty="0"/>
          </a:p>
        </p:txBody>
      </p:sp>
    </p:spTree>
    <p:extLst>
      <p:ext uri="{BB962C8B-B14F-4D97-AF65-F5344CB8AC3E}">
        <p14:creationId xmlns:p14="http://schemas.microsoft.com/office/powerpoint/2010/main" val="3989184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3	</a:t>
            </a:r>
          </a:p>
        </p:txBody>
      </p:sp>
      <p:sp>
        <p:nvSpPr>
          <p:cNvPr id="3" name="Content Placeholder 2"/>
          <p:cNvSpPr>
            <a:spLocks noGrp="1"/>
          </p:cNvSpPr>
          <p:nvPr>
            <p:ph idx="1"/>
          </p:nvPr>
        </p:nvSpPr>
        <p:spPr/>
        <p:txBody>
          <a:bodyPr/>
          <a:lstStyle/>
          <a:p>
            <a:r>
              <a:rPr lang="en-US" b="1" i="1" dirty="0">
                <a:effectLst/>
              </a:rPr>
              <a:t>Lets say that brown fur coloring is dominant to grey fur coloring in mice. If you have 168 </a:t>
            </a:r>
            <a:r>
              <a:rPr lang="en-US" b="1" i="1" u="sng" dirty="0">
                <a:solidFill>
                  <a:srgbClr val="FF0000"/>
                </a:solidFill>
                <a:effectLst/>
              </a:rPr>
              <a:t>brown mice </a:t>
            </a:r>
            <a:r>
              <a:rPr lang="en-US" b="1" i="1" dirty="0">
                <a:effectLst/>
              </a:rPr>
              <a:t>in a population of 200 mice........</a:t>
            </a:r>
          </a:p>
          <a:p>
            <a:pPr marL="0" indent="0">
              <a:buNone/>
            </a:pPr>
            <a:r>
              <a:rPr lang="en-US" b="1" i="1" dirty="0"/>
              <a:t>What is the predicted frequency of </a:t>
            </a:r>
          </a:p>
          <a:p>
            <a:pPr lvl="1"/>
            <a:r>
              <a:rPr lang="en-US" b="1" i="1" dirty="0"/>
              <a:t>Homozygous dominants</a:t>
            </a:r>
          </a:p>
          <a:p>
            <a:pPr lvl="1"/>
            <a:r>
              <a:rPr lang="en-US" b="1" i="1" dirty="0"/>
              <a:t>Heterozygotes</a:t>
            </a:r>
          </a:p>
          <a:p>
            <a:pPr lvl="1"/>
            <a:r>
              <a:rPr lang="en-US" b="1" i="1" dirty="0"/>
              <a:t>Homozygous recessives</a:t>
            </a:r>
            <a:endParaRPr lang="en-GB" dirty="0"/>
          </a:p>
        </p:txBody>
      </p:sp>
    </p:spTree>
    <p:extLst>
      <p:ext uri="{BB962C8B-B14F-4D97-AF65-F5344CB8AC3E}">
        <p14:creationId xmlns:p14="http://schemas.microsoft.com/office/powerpoint/2010/main" val="4076164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78098"/>
          </a:xfrm>
        </p:spPr>
        <p:txBody>
          <a:bodyPr/>
          <a:lstStyle/>
          <a:p>
            <a:r>
              <a:rPr lang="en-GB" dirty="0"/>
              <a:t>Answer 3</a:t>
            </a:r>
          </a:p>
        </p:txBody>
      </p:sp>
      <p:sp>
        <p:nvSpPr>
          <p:cNvPr id="3" name="Content Placeholder 2"/>
          <p:cNvSpPr>
            <a:spLocks noGrp="1"/>
          </p:cNvSpPr>
          <p:nvPr>
            <p:ph idx="1"/>
          </p:nvPr>
        </p:nvSpPr>
        <p:spPr>
          <a:xfrm>
            <a:off x="609600" y="1196752"/>
            <a:ext cx="10972800" cy="5184576"/>
          </a:xfrm>
        </p:spPr>
        <p:txBody>
          <a:bodyPr>
            <a:normAutofit fontScale="92500" lnSpcReduction="20000"/>
          </a:bodyPr>
          <a:lstStyle/>
          <a:p>
            <a:r>
              <a:rPr lang="en-GB" dirty="0"/>
              <a:t>200 mice in total</a:t>
            </a:r>
          </a:p>
          <a:p>
            <a:r>
              <a:rPr lang="en-GB" dirty="0"/>
              <a:t>168 = brown = p2 + 2pq</a:t>
            </a:r>
          </a:p>
          <a:p>
            <a:r>
              <a:rPr lang="en-GB" dirty="0"/>
              <a:t>32/200 = grey fur = q2</a:t>
            </a:r>
          </a:p>
          <a:p>
            <a:r>
              <a:rPr lang="en-GB" dirty="0"/>
              <a:t>0.16 = q2</a:t>
            </a:r>
          </a:p>
          <a:p>
            <a:r>
              <a:rPr lang="en-GB" dirty="0"/>
              <a:t>0.4 = q</a:t>
            </a:r>
          </a:p>
          <a:p>
            <a:r>
              <a:rPr lang="en-GB" dirty="0"/>
              <a:t>p = 0.6 (p + q = 1)</a:t>
            </a:r>
          </a:p>
          <a:p>
            <a:endParaRPr lang="en-GB" dirty="0"/>
          </a:p>
          <a:p>
            <a:endParaRPr lang="en-GB" dirty="0"/>
          </a:p>
          <a:p>
            <a:r>
              <a:rPr lang="en-GB" dirty="0"/>
              <a:t>p2 = 0.36 = 36%</a:t>
            </a:r>
          </a:p>
          <a:p>
            <a:r>
              <a:rPr lang="en-GB" dirty="0"/>
              <a:t>2pq = 0.48 = 48%</a:t>
            </a:r>
          </a:p>
          <a:p>
            <a:r>
              <a:rPr lang="en-GB" dirty="0"/>
              <a:t>q2 = 0.16 = 16%</a:t>
            </a:r>
          </a:p>
        </p:txBody>
      </p:sp>
    </p:spTree>
    <p:extLst>
      <p:ext uri="{BB962C8B-B14F-4D97-AF65-F5344CB8AC3E}">
        <p14:creationId xmlns:p14="http://schemas.microsoft.com/office/powerpoint/2010/main" val="809571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4</a:t>
            </a:r>
          </a:p>
        </p:txBody>
      </p:sp>
      <p:sp>
        <p:nvSpPr>
          <p:cNvPr id="3" name="Content Placeholder 2"/>
          <p:cNvSpPr>
            <a:spLocks noGrp="1"/>
          </p:cNvSpPr>
          <p:nvPr>
            <p:ph idx="1"/>
          </p:nvPr>
        </p:nvSpPr>
        <p:spPr/>
        <p:txBody>
          <a:bodyPr/>
          <a:lstStyle/>
          <a:p>
            <a:r>
              <a:rPr lang="en-US" b="1" i="1" dirty="0">
                <a:effectLst/>
              </a:rPr>
              <a:t>If 81% of a population is </a:t>
            </a:r>
            <a:r>
              <a:rPr lang="en-US" b="1" i="1" u="sng" dirty="0">
                <a:solidFill>
                  <a:srgbClr val="FF0000"/>
                </a:solidFill>
                <a:effectLst/>
              </a:rPr>
              <a:t>homozygous recessive</a:t>
            </a:r>
            <a:r>
              <a:rPr lang="en-US" b="1" i="1" dirty="0">
                <a:effectLst/>
              </a:rPr>
              <a:t> for a given trait. Calculate</a:t>
            </a:r>
          </a:p>
          <a:p>
            <a:pPr lvl="1"/>
            <a:r>
              <a:rPr lang="en-US" b="1" i="1" dirty="0"/>
              <a:t>Frequency of homozygous dominant</a:t>
            </a:r>
          </a:p>
          <a:p>
            <a:pPr lvl="1"/>
            <a:r>
              <a:rPr lang="en-US" b="1" i="1" dirty="0"/>
              <a:t>Frequency of heterozygotes</a:t>
            </a:r>
          </a:p>
          <a:p>
            <a:pPr lvl="1"/>
            <a:r>
              <a:rPr lang="en-US" b="1" i="1" dirty="0"/>
              <a:t>Frequency of dominant and </a:t>
            </a:r>
            <a:r>
              <a:rPr lang="en-US" b="1" i="1" dirty="0" err="1"/>
              <a:t>recssive</a:t>
            </a:r>
            <a:r>
              <a:rPr lang="en-US" b="1" i="1" dirty="0"/>
              <a:t> alleles</a:t>
            </a:r>
            <a:endParaRPr lang="en-GB" dirty="0"/>
          </a:p>
        </p:txBody>
      </p:sp>
    </p:spTree>
    <p:extLst>
      <p:ext uri="{BB962C8B-B14F-4D97-AF65-F5344CB8AC3E}">
        <p14:creationId xmlns:p14="http://schemas.microsoft.com/office/powerpoint/2010/main" val="553474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4</a:t>
            </a:r>
          </a:p>
        </p:txBody>
      </p:sp>
      <p:sp>
        <p:nvSpPr>
          <p:cNvPr id="3" name="Content Placeholder 2"/>
          <p:cNvSpPr>
            <a:spLocks noGrp="1"/>
          </p:cNvSpPr>
          <p:nvPr>
            <p:ph idx="1"/>
          </p:nvPr>
        </p:nvSpPr>
        <p:spPr/>
        <p:txBody>
          <a:bodyPr/>
          <a:lstStyle/>
          <a:p>
            <a:r>
              <a:rPr lang="en-GB" dirty="0"/>
              <a:t>q2 = 0.81</a:t>
            </a:r>
          </a:p>
          <a:p>
            <a:r>
              <a:rPr lang="en-GB" dirty="0"/>
              <a:t>q = 0.9</a:t>
            </a:r>
          </a:p>
          <a:p>
            <a:r>
              <a:rPr lang="en-GB" dirty="0"/>
              <a:t>p = 0.1</a:t>
            </a:r>
          </a:p>
          <a:p>
            <a:endParaRPr lang="en-GB" dirty="0"/>
          </a:p>
          <a:p>
            <a:r>
              <a:rPr lang="en-GB" dirty="0"/>
              <a:t>p2 = 0.01</a:t>
            </a:r>
          </a:p>
          <a:p>
            <a:r>
              <a:rPr lang="en-GB" dirty="0"/>
              <a:t>2pq = 0.18</a:t>
            </a:r>
          </a:p>
          <a:p>
            <a:endParaRPr lang="en-GB" dirty="0"/>
          </a:p>
        </p:txBody>
      </p:sp>
    </p:spTree>
    <p:extLst>
      <p:ext uri="{BB962C8B-B14F-4D97-AF65-F5344CB8AC3E}">
        <p14:creationId xmlns:p14="http://schemas.microsoft.com/office/powerpoint/2010/main" val="3837307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5 </a:t>
            </a:r>
          </a:p>
        </p:txBody>
      </p:sp>
      <p:sp>
        <p:nvSpPr>
          <p:cNvPr id="3" name="Content Placeholder 2"/>
          <p:cNvSpPr>
            <a:spLocks noGrp="1"/>
          </p:cNvSpPr>
          <p:nvPr>
            <p:ph idx="1"/>
          </p:nvPr>
        </p:nvSpPr>
        <p:spPr/>
        <p:txBody>
          <a:bodyPr/>
          <a:lstStyle/>
          <a:p>
            <a:r>
              <a:rPr lang="en-US" b="1" i="1" dirty="0">
                <a:effectLst/>
              </a:rPr>
              <a:t>If 51% of the population carries at least one copy of the recessive allele</a:t>
            </a:r>
          </a:p>
          <a:p>
            <a:pPr lvl="1"/>
            <a:r>
              <a:rPr lang="en-US" b="1" i="1" dirty="0"/>
              <a:t>what is the predicted frequency of the population expressing the dominant phenotype</a:t>
            </a:r>
            <a:endParaRPr lang="en-GB" dirty="0"/>
          </a:p>
        </p:txBody>
      </p:sp>
    </p:spTree>
    <p:extLst>
      <p:ext uri="{BB962C8B-B14F-4D97-AF65-F5344CB8AC3E}">
        <p14:creationId xmlns:p14="http://schemas.microsoft.com/office/powerpoint/2010/main" val="32342164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5 </a:t>
            </a:r>
          </a:p>
        </p:txBody>
      </p:sp>
      <p:sp>
        <p:nvSpPr>
          <p:cNvPr id="3" name="Content Placeholder 2"/>
          <p:cNvSpPr>
            <a:spLocks noGrp="1"/>
          </p:cNvSpPr>
          <p:nvPr>
            <p:ph idx="1"/>
          </p:nvPr>
        </p:nvSpPr>
        <p:spPr/>
        <p:txBody>
          <a:bodyPr/>
          <a:lstStyle/>
          <a:p>
            <a:r>
              <a:rPr lang="en-GB" dirty="0"/>
              <a:t>51% = 2pq + q2</a:t>
            </a:r>
          </a:p>
          <a:p>
            <a:r>
              <a:rPr lang="en-GB" dirty="0"/>
              <a:t>49% = 0.49 = p2</a:t>
            </a:r>
          </a:p>
          <a:p>
            <a:r>
              <a:rPr lang="en-GB" dirty="0"/>
              <a:t>0.7 = p</a:t>
            </a:r>
          </a:p>
          <a:p>
            <a:r>
              <a:rPr lang="en-GB" dirty="0"/>
              <a:t>0.3 = q</a:t>
            </a:r>
          </a:p>
          <a:p>
            <a:endParaRPr lang="en-GB" dirty="0"/>
          </a:p>
          <a:p>
            <a:r>
              <a:rPr lang="en-GB" dirty="0"/>
              <a:t>p2 + 2pq =</a:t>
            </a:r>
          </a:p>
          <a:p>
            <a:r>
              <a:rPr lang="en-GB" dirty="0"/>
              <a:t>0.49 + 0.42 = 0.91 have dominant phenotype</a:t>
            </a:r>
          </a:p>
          <a:p>
            <a:endParaRPr lang="en-GB" dirty="0"/>
          </a:p>
        </p:txBody>
      </p:sp>
    </p:spTree>
    <p:extLst>
      <p:ext uri="{BB962C8B-B14F-4D97-AF65-F5344CB8AC3E}">
        <p14:creationId xmlns:p14="http://schemas.microsoft.com/office/powerpoint/2010/main" val="1115769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6 </a:t>
            </a:r>
          </a:p>
        </p:txBody>
      </p:sp>
      <p:sp>
        <p:nvSpPr>
          <p:cNvPr id="3" name="Content Placeholder 2"/>
          <p:cNvSpPr>
            <a:spLocks noGrp="1"/>
          </p:cNvSpPr>
          <p:nvPr>
            <p:ph idx="1"/>
          </p:nvPr>
        </p:nvSpPr>
        <p:spPr>
          <a:xfrm>
            <a:off x="609600" y="1196752"/>
            <a:ext cx="10972800" cy="4929411"/>
          </a:xfrm>
        </p:spPr>
        <p:txBody>
          <a:bodyPr>
            <a:normAutofit fontScale="92500"/>
          </a:bodyPr>
          <a:lstStyle/>
          <a:p>
            <a:r>
              <a:rPr lang="en-GB" dirty="0"/>
              <a:t>Albinism is a rare genetically inherited trait that is only expressed in the phenotype of homozygous recessive individuals (</a:t>
            </a:r>
            <a:r>
              <a:rPr lang="en-GB" dirty="0" err="1"/>
              <a:t>aa</a:t>
            </a:r>
            <a:r>
              <a:rPr lang="en-GB" dirty="0"/>
              <a:t>).  The most characteristic symptom is a marked deficiency in the skin and hair pigment melanin.  This condition can occur among any human group as well as among other animal species.  The average human frequency of albinism in North America is only about 1 in 20,000. </a:t>
            </a:r>
          </a:p>
          <a:p>
            <a:r>
              <a:rPr lang="en-GB" dirty="0"/>
              <a:t>calculate the frequency of the dominant allele in North America </a:t>
            </a:r>
          </a:p>
          <a:p>
            <a:r>
              <a:rPr lang="en-GB" dirty="0"/>
              <a:t> the frequency of people expressing the normal phenotype in</a:t>
            </a:r>
          </a:p>
        </p:txBody>
      </p:sp>
    </p:spTree>
    <p:extLst>
      <p:ext uri="{BB962C8B-B14F-4D97-AF65-F5344CB8AC3E}">
        <p14:creationId xmlns:p14="http://schemas.microsoft.com/office/powerpoint/2010/main" val="2172216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7 </a:t>
            </a:r>
          </a:p>
        </p:txBody>
      </p:sp>
      <p:sp>
        <p:nvSpPr>
          <p:cNvPr id="3" name="Content Placeholder 2"/>
          <p:cNvSpPr>
            <a:spLocks noGrp="1"/>
          </p:cNvSpPr>
          <p:nvPr>
            <p:ph idx="1"/>
          </p:nvPr>
        </p:nvSpPr>
        <p:spPr/>
        <p:txBody>
          <a:bodyPr/>
          <a:lstStyle/>
          <a:p>
            <a:r>
              <a:rPr lang="en-GB" dirty="0"/>
              <a:t>q2 = 1/20,000</a:t>
            </a:r>
          </a:p>
          <a:p>
            <a:r>
              <a:rPr lang="en-GB" dirty="0"/>
              <a:t>q = 0.0071</a:t>
            </a:r>
          </a:p>
          <a:p>
            <a:r>
              <a:rPr lang="en-GB" dirty="0"/>
              <a:t>p = 0.9929</a:t>
            </a:r>
          </a:p>
          <a:p>
            <a:endParaRPr lang="en-GB" dirty="0"/>
          </a:p>
          <a:p>
            <a:r>
              <a:rPr lang="en-GB" dirty="0"/>
              <a:t>dominant phenotype = </a:t>
            </a:r>
          </a:p>
          <a:p>
            <a:r>
              <a:rPr lang="en-GB" dirty="0"/>
              <a:t>p2 + 2pq = 0.9859 + 0.01409</a:t>
            </a:r>
          </a:p>
          <a:p>
            <a:r>
              <a:rPr lang="en-GB" dirty="0"/>
              <a:t>=0.999999</a:t>
            </a:r>
          </a:p>
          <a:p>
            <a:endParaRPr lang="en-GB" dirty="0"/>
          </a:p>
        </p:txBody>
      </p:sp>
    </p:spTree>
    <p:extLst>
      <p:ext uri="{BB962C8B-B14F-4D97-AF65-F5344CB8AC3E}">
        <p14:creationId xmlns:p14="http://schemas.microsoft.com/office/powerpoint/2010/main" val="180205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8 </a:t>
            </a:r>
          </a:p>
        </p:txBody>
      </p:sp>
      <p:sp>
        <p:nvSpPr>
          <p:cNvPr id="3" name="Content Placeholder 2"/>
          <p:cNvSpPr>
            <a:spLocks noGrp="1"/>
          </p:cNvSpPr>
          <p:nvPr>
            <p:ph idx="1"/>
          </p:nvPr>
        </p:nvSpPr>
        <p:spPr/>
        <p:txBody>
          <a:bodyPr/>
          <a:lstStyle/>
          <a:p>
            <a:r>
              <a:rPr lang="en-GB" b="1" dirty="0"/>
              <a:t>1 in 1700 US Caucasian new </a:t>
            </a:r>
            <a:r>
              <a:rPr lang="en-GB" b="1" dirty="0" err="1"/>
              <a:t>borns</a:t>
            </a:r>
            <a:r>
              <a:rPr lang="en-GB" b="1" dirty="0"/>
              <a:t> have cystic fibrosis. </a:t>
            </a:r>
          </a:p>
          <a:p>
            <a:r>
              <a:rPr lang="en-GB" b="1" dirty="0"/>
              <a:t>calculate the frequency of the recessive cystic fibrosis allele and the dominant allele in the population</a:t>
            </a:r>
          </a:p>
          <a:p>
            <a:r>
              <a:rPr lang="en-GB" b="1" dirty="0"/>
              <a:t>calculate the frequency of non cystic fibrosis sufferers in the population</a:t>
            </a:r>
          </a:p>
          <a:p>
            <a:endParaRPr lang="en-GB" dirty="0"/>
          </a:p>
        </p:txBody>
      </p:sp>
    </p:spTree>
    <p:extLst>
      <p:ext uri="{BB962C8B-B14F-4D97-AF65-F5344CB8AC3E}">
        <p14:creationId xmlns:p14="http://schemas.microsoft.com/office/powerpoint/2010/main" val="19316057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8</a:t>
            </a:r>
          </a:p>
        </p:txBody>
      </p:sp>
      <p:sp>
        <p:nvSpPr>
          <p:cNvPr id="3" name="Content Placeholder 2"/>
          <p:cNvSpPr>
            <a:spLocks noGrp="1"/>
          </p:cNvSpPr>
          <p:nvPr>
            <p:ph idx="1"/>
          </p:nvPr>
        </p:nvSpPr>
        <p:spPr/>
        <p:txBody>
          <a:bodyPr/>
          <a:lstStyle/>
          <a:p>
            <a:r>
              <a:rPr lang="en-GB" dirty="0"/>
              <a:t>q2 = 1/1700</a:t>
            </a:r>
          </a:p>
          <a:p>
            <a:r>
              <a:rPr lang="en-GB" dirty="0"/>
              <a:t>q = 0.0243</a:t>
            </a:r>
          </a:p>
          <a:p>
            <a:r>
              <a:rPr lang="en-GB" dirty="0"/>
              <a:t>p = 0.9757</a:t>
            </a:r>
          </a:p>
          <a:p>
            <a:endParaRPr lang="en-GB" dirty="0"/>
          </a:p>
          <a:p>
            <a:r>
              <a:rPr lang="en-GB" dirty="0"/>
              <a:t>p2 + 2pq</a:t>
            </a:r>
          </a:p>
          <a:p>
            <a:r>
              <a:rPr lang="en-GB"/>
              <a:t>(0.9757)(0.9757</a:t>
            </a:r>
            <a:r>
              <a:rPr lang="en-GB" dirty="0"/>
              <a:t>) </a:t>
            </a:r>
            <a:r>
              <a:rPr lang="en-GB"/>
              <a:t>+ 2(0.9757</a:t>
            </a:r>
            <a:r>
              <a:rPr lang="en-GB" dirty="0"/>
              <a:t>)(0.0243)</a:t>
            </a:r>
          </a:p>
          <a:p>
            <a:r>
              <a:rPr lang="en-GB" dirty="0"/>
              <a:t>0.9567</a:t>
            </a:r>
          </a:p>
          <a:p>
            <a:endParaRPr lang="en-GB" dirty="0"/>
          </a:p>
        </p:txBody>
      </p:sp>
    </p:spTree>
    <p:extLst>
      <p:ext uri="{BB962C8B-B14F-4D97-AF65-F5344CB8AC3E}">
        <p14:creationId xmlns:p14="http://schemas.microsoft.com/office/powerpoint/2010/main" val="252532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36513" y="432929"/>
            <a:ext cx="8714278" cy="707886"/>
          </a:xfrm>
          <a:prstGeom prst="rect">
            <a:avLst/>
          </a:prstGeom>
          <a:noFill/>
        </p:spPr>
        <p:txBody>
          <a:bodyPr wrap="square" rtlCol="0">
            <a:spAutoFit/>
          </a:bodyPr>
          <a:lstStyle/>
          <a:p>
            <a:pPr algn="ctr"/>
            <a:r>
              <a:rPr lang="en-GB" sz="4000" b="1" dirty="0">
                <a:solidFill>
                  <a:srgbClr val="0000CC"/>
                </a:solidFill>
                <a:latin typeface="Arial" panose="020B0604020202020204" pitchFamily="34" charset="0"/>
                <a:cs typeface="Arial" panose="020B0604020202020204" pitchFamily="34" charset="0"/>
              </a:rPr>
              <a:t>Population genetics</a:t>
            </a:r>
          </a:p>
        </p:txBody>
      </p:sp>
      <p:sp>
        <p:nvSpPr>
          <p:cNvPr id="9" name="Rectangle 8"/>
          <p:cNvSpPr/>
          <p:nvPr/>
        </p:nvSpPr>
        <p:spPr>
          <a:xfrm>
            <a:off x="985388" y="1251305"/>
            <a:ext cx="8571556" cy="3046988"/>
          </a:xfrm>
          <a:prstGeom prst="rect">
            <a:avLst/>
          </a:prstGeom>
        </p:spPr>
        <p:txBody>
          <a:bodyPr wrap="square">
            <a:spAutoFit/>
          </a:bodyPr>
          <a:lstStyle/>
          <a:p>
            <a:r>
              <a:rPr lang="en-GB" sz="2400" b="1" dirty="0">
                <a:solidFill>
                  <a:srgbClr val="FF0000"/>
                </a:solidFill>
                <a:latin typeface="Arial" panose="020B0604020202020204" pitchFamily="34" charset="0"/>
                <a:cs typeface="Arial" panose="020B0604020202020204" pitchFamily="34" charset="0"/>
              </a:rPr>
              <a:t>Objectives:</a:t>
            </a:r>
          </a:p>
          <a:p>
            <a:r>
              <a:rPr lang="en-GB" sz="2400" b="1" dirty="0">
                <a:solidFill>
                  <a:srgbClr val="FF0000"/>
                </a:solidFill>
                <a:latin typeface="Arial" panose="020B0604020202020204" pitchFamily="34" charset="0"/>
                <a:cs typeface="Arial" panose="020B0604020202020204" pitchFamily="34" charset="0"/>
              </a:rPr>
              <a:t> </a:t>
            </a:r>
          </a:p>
          <a:p>
            <a:r>
              <a:rPr lang="en-GB" sz="2400" b="1" dirty="0">
                <a:solidFill>
                  <a:srgbClr val="FF0000"/>
                </a:solidFill>
                <a:latin typeface="Arial" panose="020B0604020202020204" pitchFamily="34" charset="0"/>
                <a:cs typeface="Arial" panose="020B0604020202020204" pitchFamily="34" charset="0"/>
              </a:rPr>
              <a:t>To define the terms gene pool and allelic frequency.</a:t>
            </a:r>
          </a:p>
          <a:p>
            <a:endParaRPr lang="en-GB" sz="2400" dirty="0">
              <a:solidFill>
                <a:srgbClr val="0000CC"/>
              </a:solidFill>
              <a:latin typeface="Arial" panose="020B0604020202020204" pitchFamily="34" charset="0"/>
              <a:cs typeface="Arial" panose="020B0604020202020204" pitchFamily="34" charset="0"/>
            </a:endParaRPr>
          </a:p>
          <a:p>
            <a:r>
              <a:rPr lang="en-GB" sz="2400" b="1" dirty="0">
                <a:solidFill>
                  <a:srgbClr val="00B050"/>
                </a:solidFill>
                <a:latin typeface="Arial" panose="020B0604020202020204" pitchFamily="34" charset="0"/>
                <a:cs typeface="Arial" panose="020B0604020202020204" pitchFamily="34" charset="0"/>
              </a:rPr>
              <a:t>To define and explain the Hardy-Weinberg principle. </a:t>
            </a:r>
          </a:p>
          <a:p>
            <a:endParaRPr lang="en-GB" sz="2400" dirty="0">
              <a:solidFill>
                <a:srgbClr val="0000CC"/>
              </a:solidFill>
              <a:latin typeface="Arial" panose="020B0604020202020204" pitchFamily="34" charset="0"/>
              <a:cs typeface="Arial" panose="020B0604020202020204" pitchFamily="34" charset="0"/>
            </a:endParaRPr>
          </a:p>
          <a:p>
            <a:r>
              <a:rPr lang="en-GB" sz="2400" b="1" dirty="0">
                <a:solidFill>
                  <a:srgbClr val="0000CC"/>
                </a:solidFill>
                <a:latin typeface="Arial" panose="020B0604020202020204" pitchFamily="34" charset="0"/>
                <a:cs typeface="Arial" panose="020B0604020202020204" pitchFamily="34" charset="0"/>
              </a:rPr>
              <a:t>To use the Hardy-Weinberg principle to calculate allele genotype and phenotype frequencies.</a:t>
            </a:r>
            <a:endParaRPr lang="en-GB" sz="2400" dirty="0">
              <a:solidFill>
                <a:srgbClr val="0000CC"/>
              </a:solidFill>
              <a:latin typeface="Arial" panose="020B0604020202020204" pitchFamily="34" charset="0"/>
              <a:cs typeface="Arial" panose="020B0604020202020204" pitchFamily="34" charset="0"/>
            </a:endParaRPr>
          </a:p>
        </p:txBody>
      </p:sp>
      <p:sp>
        <p:nvSpPr>
          <p:cNvPr id="2" name="Rectangle 1"/>
          <p:cNvSpPr/>
          <p:nvPr/>
        </p:nvSpPr>
        <p:spPr>
          <a:xfrm>
            <a:off x="318446" y="4640218"/>
            <a:ext cx="11050137" cy="553998"/>
          </a:xfrm>
          <a:prstGeom prst="rect">
            <a:avLst/>
          </a:prstGeom>
        </p:spPr>
        <p:txBody>
          <a:bodyPr wrap="square">
            <a:spAutoFit/>
          </a:bodyPr>
          <a:lstStyle/>
          <a:p>
            <a:r>
              <a:rPr lang="en-GB" sz="1200" dirty="0">
                <a:latin typeface="Arial" panose="020B0604020202020204" pitchFamily="34" charset="0"/>
                <a:cs typeface="Arial" panose="020B0604020202020204" pitchFamily="34" charset="0"/>
                <a:hlinkClick r:id="rId3"/>
              </a:rPr>
              <a:t>https://www.bing.com/videos/search?q=hardy+weinberg+bozeman&amp;&amp;view=detail&amp;mid=1F5EE82F997E1BC5C8061F5EE82F997E1BC5C806&amp;FORM=VRDGAR</a:t>
            </a:r>
            <a:endParaRPr lang="en-GB" sz="12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Bozeman video on Hardy-Weinberg</a:t>
            </a:r>
          </a:p>
        </p:txBody>
      </p:sp>
      <p:sp>
        <p:nvSpPr>
          <p:cNvPr id="3" name="Rectangle 2"/>
          <p:cNvSpPr/>
          <p:nvPr/>
        </p:nvSpPr>
        <p:spPr>
          <a:xfrm>
            <a:off x="318445" y="5194216"/>
            <a:ext cx="11050137" cy="553998"/>
          </a:xfrm>
          <a:prstGeom prst="rect">
            <a:avLst/>
          </a:prstGeom>
        </p:spPr>
        <p:txBody>
          <a:bodyPr wrap="square">
            <a:spAutoFit/>
          </a:bodyPr>
          <a:lstStyle/>
          <a:p>
            <a:r>
              <a:rPr lang="en-GB" sz="1200" dirty="0">
                <a:latin typeface="Arial" panose="020B0604020202020204" pitchFamily="34" charset="0"/>
                <a:cs typeface="Arial" panose="020B0604020202020204" pitchFamily="34" charset="0"/>
                <a:hlinkClick r:id="rId4"/>
              </a:rPr>
              <a:t>https://www.bing.com/videos/search?q=hardy+weinberg+bozeman&amp;&amp;view=detail&amp;mid=0D38334EF2796356D9690D38334EF2796356D969&amp;FORM=VRDGAR</a:t>
            </a:r>
            <a:endParaRPr lang="en-GB" sz="12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Bozeman video on solving Hardy-Weinberg problems</a:t>
            </a:r>
          </a:p>
        </p:txBody>
      </p:sp>
      <p:sp>
        <p:nvSpPr>
          <p:cNvPr id="4" name="Rectangle 3"/>
          <p:cNvSpPr/>
          <p:nvPr/>
        </p:nvSpPr>
        <p:spPr>
          <a:xfrm>
            <a:off x="318444" y="5748214"/>
            <a:ext cx="9026722" cy="369332"/>
          </a:xfrm>
          <a:prstGeom prst="rect">
            <a:avLst/>
          </a:prstGeom>
        </p:spPr>
        <p:txBody>
          <a:bodyPr wrap="square">
            <a:spAutoFit/>
          </a:bodyPr>
          <a:lstStyle/>
          <a:p>
            <a:r>
              <a:rPr lang="en-GB" sz="1600" dirty="0">
                <a:hlinkClick r:id="rId5"/>
              </a:rPr>
              <a:t>http://www.youtube.com/watch?v=WhFKPaRnTdQ</a:t>
            </a:r>
            <a:r>
              <a:rPr lang="en-GB" sz="1600" dirty="0"/>
              <a:t> </a:t>
            </a:r>
            <a:r>
              <a:rPr lang="en-GB" b="1" dirty="0"/>
              <a:t>Crash Course Biology</a:t>
            </a:r>
          </a:p>
        </p:txBody>
      </p:sp>
      <p:sp>
        <p:nvSpPr>
          <p:cNvPr id="5" name="Rectangle 4"/>
          <p:cNvSpPr/>
          <p:nvPr/>
        </p:nvSpPr>
        <p:spPr>
          <a:xfrm>
            <a:off x="318444" y="6211669"/>
            <a:ext cx="9238500" cy="338554"/>
          </a:xfrm>
          <a:prstGeom prst="rect">
            <a:avLst/>
          </a:prstGeom>
        </p:spPr>
        <p:txBody>
          <a:bodyPr wrap="square">
            <a:spAutoFit/>
          </a:bodyPr>
          <a:lstStyle/>
          <a:p>
            <a:r>
              <a:rPr lang="en-GB" sz="1600" b="1" dirty="0">
                <a:hlinkClick r:id="rId6"/>
              </a:rPr>
              <a:t>http://www.phschool.com/science/biology_place/labbench/lab8/quiz.html</a:t>
            </a:r>
            <a:endParaRPr lang="en-GB" sz="1600" b="1" dirty="0"/>
          </a:p>
        </p:txBody>
      </p:sp>
    </p:spTree>
    <p:extLst>
      <p:ext uri="{BB962C8B-B14F-4D97-AF65-F5344CB8AC3E}">
        <p14:creationId xmlns:p14="http://schemas.microsoft.com/office/powerpoint/2010/main" val="3093737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9 </a:t>
            </a:r>
          </a:p>
        </p:txBody>
      </p:sp>
      <p:sp>
        <p:nvSpPr>
          <p:cNvPr id="3" name="Content Placeholder 2"/>
          <p:cNvSpPr>
            <a:spLocks noGrp="1"/>
          </p:cNvSpPr>
          <p:nvPr>
            <p:ph idx="1"/>
          </p:nvPr>
        </p:nvSpPr>
        <p:spPr/>
        <p:txBody>
          <a:bodyPr/>
          <a:lstStyle/>
          <a:p>
            <a:r>
              <a:rPr lang="en-GB" b="1" dirty="0"/>
              <a:t>If 9% of an African population is born with a severe form of sickle-cell </a:t>
            </a:r>
            <a:r>
              <a:rPr lang="en-GB" b="1" dirty="0" err="1"/>
              <a:t>anemia</a:t>
            </a:r>
            <a:r>
              <a:rPr lang="en-GB" b="1" dirty="0"/>
              <a:t> (</a:t>
            </a:r>
            <a:r>
              <a:rPr lang="en-GB" b="1" dirty="0" err="1"/>
              <a:t>ss</a:t>
            </a:r>
            <a:r>
              <a:rPr lang="en-GB" b="1" dirty="0"/>
              <a:t>), what percentage of the population will be more resistant to malaria because they are heterozygous(</a:t>
            </a:r>
            <a:r>
              <a:rPr lang="en-GB" b="1" dirty="0" err="1"/>
              <a:t>Ss</a:t>
            </a:r>
            <a:r>
              <a:rPr lang="en-GB" b="1" dirty="0"/>
              <a:t>) for the sickle-cell gene? </a:t>
            </a:r>
          </a:p>
          <a:p>
            <a:endParaRPr lang="en-GB" dirty="0"/>
          </a:p>
        </p:txBody>
      </p:sp>
    </p:spTree>
    <p:extLst>
      <p:ext uri="{BB962C8B-B14F-4D97-AF65-F5344CB8AC3E}">
        <p14:creationId xmlns:p14="http://schemas.microsoft.com/office/powerpoint/2010/main" val="1281064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9 </a:t>
            </a:r>
          </a:p>
        </p:txBody>
      </p:sp>
      <p:sp>
        <p:nvSpPr>
          <p:cNvPr id="3" name="Content Placeholder 2"/>
          <p:cNvSpPr>
            <a:spLocks noGrp="1"/>
          </p:cNvSpPr>
          <p:nvPr>
            <p:ph idx="1"/>
          </p:nvPr>
        </p:nvSpPr>
        <p:spPr/>
        <p:txBody>
          <a:bodyPr/>
          <a:lstStyle/>
          <a:p>
            <a:r>
              <a:rPr lang="en-GB" dirty="0"/>
              <a:t>q2 = 9%</a:t>
            </a:r>
          </a:p>
          <a:p>
            <a:r>
              <a:rPr lang="en-GB" dirty="0"/>
              <a:t>q2 = 0.09</a:t>
            </a:r>
          </a:p>
          <a:p>
            <a:r>
              <a:rPr lang="en-GB" dirty="0"/>
              <a:t>q = 0.3</a:t>
            </a:r>
          </a:p>
          <a:p>
            <a:r>
              <a:rPr lang="en-GB" dirty="0"/>
              <a:t>p = 0.7</a:t>
            </a:r>
          </a:p>
          <a:p>
            <a:endParaRPr lang="en-GB" dirty="0"/>
          </a:p>
          <a:p>
            <a:r>
              <a:rPr lang="en-GB" dirty="0"/>
              <a:t>2pq = 2(0.3)(0.7) = 0.42 = 42%</a:t>
            </a:r>
          </a:p>
        </p:txBody>
      </p:sp>
    </p:spTree>
    <p:extLst>
      <p:ext uri="{BB962C8B-B14F-4D97-AF65-F5344CB8AC3E}">
        <p14:creationId xmlns:p14="http://schemas.microsoft.com/office/powerpoint/2010/main" val="2569298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10</a:t>
            </a:r>
          </a:p>
        </p:txBody>
      </p:sp>
      <p:sp>
        <p:nvSpPr>
          <p:cNvPr id="3" name="Content Placeholder 2"/>
          <p:cNvSpPr>
            <a:spLocks noGrp="1"/>
          </p:cNvSpPr>
          <p:nvPr>
            <p:ph idx="1"/>
          </p:nvPr>
        </p:nvSpPr>
        <p:spPr/>
        <p:txBody>
          <a:bodyPr/>
          <a:lstStyle/>
          <a:p>
            <a:r>
              <a:rPr lang="en-GB" dirty="0"/>
              <a:t>The allele </a:t>
            </a:r>
            <a:r>
              <a:rPr lang="en-GB" b="1" dirty="0"/>
              <a:t>y </a:t>
            </a:r>
            <a:r>
              <a:rPr lang="en-GB" dirty="0"/>
              <a:t>occurs with a frequency of 0.8 in a population of clams. Give the frequency of</a:t>
            </a:r>
          </a:p>
          <a:p>
            <a:r>
              <a:rPr lang="en-GB" dirty="0"/>
              <a:t>genotypes </a:t>
            </a:r>
            <a:r>
              <a:rPr lang="en-GB" b="1" dirty="0"/>
              <a:t>YY</a:t>
            </a:r>
            <a:r>
              <a:rPr lang="en-GB" dirty="0"/>
              <a:t>, </a:t>
            </a:r>
            <a:r>
              <a:rPr lang="en-GB" b="1" dirty="0" err="1"/>
              <a:t>Yy</a:t>
            </a:r>
            <a:r>
              <a:rPr lang="en-GB" dirty="0"/>
              <a:t>, and </a:t>
            </a:r>
            <a:r>
              <a:rPr lang="en-GB" b="1" dirty="0" err="1"/>
              <a:t>yy</a:t>
            </a:r>
            <a:r>
              <a:rPr lang="en-GB" dirty="0"/>
              <a:t>. Show your work! </a:t>
            </a:r>
          </a:p>
        </p:txBody>
      </p:sp>
    </p:spTree>
    <p:extLst>
      <p:ext uri="{BB962C8B-B14F-4D97-AF65-F5344CB8AC3E}">
        <p14:creationId xmlns:p14="http://schemas.microsoft.com/office/powerpoint/2010/main" val="1004937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 10 </a:t>
            </a:r>
          </a:p>
        </p:txBody>
      </p:sp>
      <p:sp>
        <p:nvSpPr>
          <p:cNvPr id="3" name="Content Placeholder 2"/>
          <p:cNvSpPr>
            <a:spLocks noGrp="1"/>
          </p:cNvSpPr>
          <p:nvPr>
            <p:ph idx="1"/>
          </p:nvPr>
        </p:nvSpPr>
        <p:spPr/>
        <p:txBody>
          <a:bodyPr>
            <a:normAutofit/>
          </a:bodyPr>
          <a:lstStyle/>
          <a:p>
            <a:r>
              <a:rPr lang="en-GB" i="1" dirty="0"/>
              <a:t>The allele </a:t>
            </a:r>
            <a:r>
              <a:rPr lang="en-GB" b="1" i="1" dirty="0"/>
              <a:t>y (recessive) </a:t>
            </a:r>
            <a:r>
              <a:rPr lang="en-GB" i="1" dirty="0"/>
              <a:t>has a frequency q = 0.8.</a:t>
            </a:r>
          </a:p>
          <a:p>
            <a:r>
              <a:rPr lang="en-GB" i="1" dirty="0"/>
              <a:t>p + q = 1, then p = 1 – 0.8 = 0.2</a:t>
            </a:r>
          </a:p>
          <a:p>
            <a:endParaRPr lang="en-GB" i="1" dirty="0"/>
          </a:p>
          <a:p>
            <a:r>
              <a:rPr lang="en-GB" i="1" dirty="0"/>
              <a:t>genotype:</a:t>
            </a:r>
          </a:p>
          <a:p>
            <a:r>
              <a:rPr lang="en-GB" i="1" dirty="0"/>
              <a:t>YY genotype frequency = p2 = 0.04</a:t>
            </a:r>
          </a:p>
          <a:p>
            <a:r>
              <a:rPr lang="en-GB" i="1" dirty="0" err="1"/>
              <a:t>Yy</a:t>
            </a:r>
            <a:r>
              <a:rPr lang="en-GB" i="1" dirty="0"/>
              <a:t> genotype frequency = 2pq = 0.32</a:t>
            </a:r>
          </a:p>
          <a:p>
            <a:r>
              <a:rPr lang="en-GB" i="1" dirty="0" err="1"/>
              <a:t>yy</a:t>
            </a:r>
            <a:r>
              <a:rPr lang="en-GB" i="1" dirty="0"/>
              <a:t> genotype frequency = q2 = 0.64.</a:t>
            </a:r>
            <a:endParaRPr lang="en-GB" dirty="0"/>
          </a:p>
        </p:txBody>
      </p:sp>
    </p:spTree>
    <p:extLst>
      <p:ext uri="{BB962C8B-B14F-4D97-AF65-F5344CB8AC3E}">
        <p14:creationId xmlns:p14="http://schemas.microsoft.com/office/powerpoint/2010/main" val="991207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Answers booklet questions</a:t>
            </a:r>
          </a:p>
        </p:txBody>
      </p:sp>
      <p:sp>
        <p:nvSpPr>
          <p:cNvPr id="3" name="Content Placeholder 2"/>
          <p:cNvSpPr>
            <a:spLocks noGrp="1"/>
          </p:cNvSpPr>
          <p:nvPr>
            <p:ph idx="1"/>
          </p:nvPr>
        </p:nvSpPr>
        <p:spPr>
          <a:xfrm>
            <a:off x="609600" y="1351129"/>
            <a:ext cx="10972800" cy="4775036"/>
          </a:xfrm>
        </p:spPr>
        <p:txBody>
          <a:bodyPr>
            <a:normAutofit fontScale="92500" lnSpcReduction="20000"/>
          </a:bodyPr>
          <a:lstStyle/>
          <a:p>
            <a:pPr marL="0" indent="0">
              <a:buNone/>
            </a:pPr>
            <a:r>
              <a:rPr lang="en-MY" sz="2600" dirty="0"/>
              <a:t>1.     Sea otters were close to extinction at the start of the 20th century. Following a ban on hunting sea otters, the sizes of their populations began to increase. Scientists studied the frequencies of two alleles of a gene in one population of sea otters. The dominant allele, T, codes for an enzyme. The other allele, t, is recessive and does not produce a functional enzyme.</a:t>
            </a:r>
          </a:p>
          <a:p>
            <a:pPr marL="0" indent="0">
              <a:buNone/>
            </a:pPr>
            <a:r>
              <a:rPr lang="en-MY" sz="2600" dirty="0"/>
              <a:t>In a population of sea otters, the allele frequency for the recessive allele, t, was found to be 0.2.</a:t>
            </a:r>
          </a:p>
          <a:p>
            <a:pPr marL="514350" indent="-514350">
              <a:buAutoNum type="alphaLcParenBoth"/>
            </a:pPr>
            <a:r>
              <a:rPr lang="en-MY" sz="2600" dirty="0"/>
              <a:t>(</a:t>
            </a:r>
            <a:r>
              <a:rPr lang="en-MY" sz="2600" dirty="0" err="1"/>
              <a:t>i</a:t>
            </a:r>
            <a:r>
              <a:rPr lang="en-MY" sz="2600" dirty="0"/>
              <a:t>)      Use the Hardy-Weinberg equation to calculate the percentage of homozygous recessive sea otters in this population. Show your working.</a:t>
            </a:r>
          </a:p>
          <a:p>
            <a:pPr marL="514350" indent="-514350">
              <a:buAutoNum type="alphaLcParenBoth"/>
            </a:pPr>
            <a:endParaRPr lang="en-MY" sz="2600" dirty="0"/>
          </a:p>
          <a:p>
            <a:pPr marL="0" indent="0">
              <a:buNone/>
            </a:pPr>
            <a:r>
              <a:rPr lang="en-MY" sz="2600" dirty="0">
                <a:solidFill>
                  <a:srgbClr val="FF0000"/>
                </a:solidFill>
              </a:rPr>
              <a:t>Mark scheme</a:t>
            </a:r>
          </a:p>
          <a:p>
            <a:pPr marL="0" indent="0">
              <a:buNone/>
            </a:pPr>
            <a:r>
              <a:rPr lang="en-MY" sz="2600" dirty="0">
                <a:solidFill>
                  <a:srgbClr val="FF0000"/>
                </a:solidFill>
              </a:rPr>
              <a:t>(a)     (</a:t>
            </a:r>
            <a:r>
              <a:rPr lang="en-MY" sz="2600" dirty="0" err="1">
                <a:solidFill>
                  <a:srgbClr val="FF0000"/>
                </a:solidFill>
              </a:rPr>
              <a:t>i</a:t>
            </a:r>
            <a:r>
              <a:rPr lang="en-MY" sz="2600" dirty="0">
                <a:solidFill>
                  <a:srgbClr val="FF0000"/>
                </a:solidFill>
              </a:rPr>
              <a:t>)      Two marks for correct answer of 4;;</a:t>
            </a:r>
          </a:p>
          <a:p>
            <a:pPr marL="0" indent="0">
              <a:buNone/>
            </a:pPr>
            <a:r>
              <a:rPr lang="en-MY" sz="2600" dirty="0">
                <a:solidFill>
                  <a:srgbClr val="FF0000"/>
                </a:solidFill>
              </a:rPr>
              <a:t>One mark for calculation involving 0.2 × 0.2 or 0.04;</a:t>
            </a:r>
          </a:p>
          <a:p>
            <a:endParaRPr lang="en-MY" dirty="0"/>
          </a:p>
          <a:p>
            <a:endParaRPr lang="en-GB" dirty="0"/>
          </a:p>
        </p:txBody>
      </p:sp>
    </p:spTree>
    <p:extLst>
      <p:ext uri="{BB962C8B-B14F-4D97-AF65-F5344CB8AC3E}">
        <p14:creationId xmlns:p14="http://schemas.microsoft.com/office/powerpoint/2010/main" val="59777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2137"/>
            <a:ext cx="10972800" cy="6086902"/>
          </a:xfrm>
        </p:spPr>
        <p:txBody>
          <a:bodyPr>
            <a:normAutofit fontScale="70000" lnSpcReduction="20000"/>
          </a:bodyPr>
          <a:lstStyle/>
          <a:p>
            <a:pPr marL="0" indent="0">
              <a:buNone/>
            </a:pPr>
            <a:r>
              <a:rPr lang="en-US" sz="3400" dirty="0"/>
              <a:t>2. The shells of this snail may be </a:t>
            </a:r>
            <a:r>
              <a:rPr lang="en-US" sz="3400" dirty="0" err="1"/>
              <a:t>unbanded</a:t>
            </a:r>
            <a:r>
              <a:rPr lang="en-US" sz="3400" dirty="0"/>
              <a:t> or banded. The absence or presence of bands is controlled by a single gene with two alleles. The allele for </a:t>
            </a:r>
            <a:r>
              <a:rPr lang="en-US" sz="3400" dirty="0" err="1"/>
              <a:t>unbanded</a:t>
            </a:r>
            <a:r>
              <a:rPr lang="en-US" sz="3400" dirty="0"/>
              <a:t>, </a:t>
            </a:r>
            <a:r>
              <a:rPr lang="en-US" sz="3400" b="1" dirty="0"/>
              <a:t>B</a:t>
            </a:r>
            <a:r>
              <a:rPr lang="en-US" sz="3400" dirty="0"/>
              <a:t>, is dominant to the allele for banded, </a:t>
            </a:r>
            <a:r>
              <a:rPr lang="en-US" sz="3400" b="1" dirty="0"/>
              <a:t>b</a:t>
            </a:r>
            <a:r>
              <a:rPr lang="en-US" sz="3400" dirty="0"/>
              <a:t>.</a:t>
            </a:r>
            <a:endParaRPr lang="en-GB" sz="3400" dirty="0"/>
          </a:p>
          <a:p>
            <a:pPr marL="0" indent="0">
              <a:buNone/>
            </a:pPr>
            <a:r>
              <a:rPr lang="en-US" sz="3400" dirty="0"/>
              <a:t>A population of snails contained 51% </a:t>
            </a:r>
            <a:r>
              <a:rPr lang="en-US" sz="3400" dirty="0" err="1"/>
              <a:t>unbanded</a:t>
            </a:r>
            <a:r>
              <a:rPr lang="en-US" sz="3400" dirty="0"/>
              <a:t> snails. Use the Hardy-Weinberg equation to calculate the percentage of this population that you would expect to be heterozygous for this gene. Show your working.   (3)</a:t>
            </a:r>
            <a:endParaRPr lang="en-GB" sz="3400" dirty="0"/>
          </a:p>
          <a:p>
            <a:endParaRPr lang="en-GB" dirty="0"/>
          </a:p>
          <a:p>
            <a:pPr marL="0" indent="0">
              <a:buNone/>
            </a:pPr>
            <a:r>
              <a:rPr lang="en-GB" dirty="0">
                <a:solidFill>
                  <a:srgbClr val="FF0000"/>
                </a:solidFill>
              </a:rPr>
              <a:t>Mark scheme:</a:t>
            </a:r>
          </a:p>
          <a:p>
            <a:pPr marL="0" indent="0">
              <a:buNone/>
            </a:pPr>
            <a:r>
              <a:rPr lang="en-GB" dirty="0">
                <a:solidFill>
                  <a:srgbClr val="FF0000"/>
                </a:solidFill>
              </a:rPr>
              <a:t>1. Correct answer of 42% = 3 marks</a:t>
            </a:r>
          </a:p>
          <a:p>
            <a:pPr marL="0" indent="0">
              <a:buNone/>
            </a:pPr>
            <a:r>
              <a:rPr lang="en-GB" i="1" dirty="0">
                <a:solidFill>
                  <a:srgbClr val="FF0000"/>
                </a:solidFill>
              </a:rPr>
              <a:t>Answer of 0.42 = 2 marks</a:t>
            </a:r>
            <a:endParaRPr lang="en-GB" dirty="0">
              <a:solidFill>
                <a:srgbClr val="FF0000"/>
              </a:solidFill>
            </a:endParaRPr>
          </a:p>
          <a:p>
            <a:pPr marL="0" indent="0">
              <a:buNone/>
            </a:pPr>
            <a:r>
              <a:rPr lang="en-GB" i="1" dirty="0">
                <a:solidFill>
                  <a:srgbClr val="FF0000"/>
                </a:solidFill>
              </a:rPr>
              <a:t>Award </a:t>
            </a:r>
            <a:r>
              <a:rPr lang="en-GB" b="1" i="1" dirty="0">
                <a:solidFill>
                  <a:srgbClr val="FF0000"/>
                </a:solidFill>
              </a:rPr>
              <a:t>one mark maximum</a:t>
            </a:r>
            <a:r>
              <a:rPr lang="en-GB" i="1" dirty="0">
                <a:solidFill>
                  <a:srgbClr val="FF0000"/>
                </a:solidFill>
              </a:rPr>
              <a:t> for answer of</a:t>
            </a:r>
            <a:endParaRPr lang="en-GB" dirty="0">
              <a:solidFill>
                <a:srgbClr val="FF0000"/>
              </a:solidFill>
            </a:endParaRPr>
          </a:p>
          <a:p>
            <a:pPr marL="0" indent="0">
              <a:buNone/>
            </a:pPr>
            <a:r>
              <a:rPr lang="en-GB" i="1" dirty="0">
                <a:solidFill>
                  <a:srgbClr val="FF0000"/>
                </a:solidFill>
              </a:rPr>
              <a:t>49.9 / 49.98 / 50% or 0.49 / 0.5</a:t>
            </a:r>
            <a:endParaRPr lang="en-GB" dirty="0">
              <a:solidFill>
                <a:srgbClr val="FF0000"/>
              </a:solidFill>
            </a:endParaRPr>
          </a:p>
          <a:p>
            <a:pPr marL="0" indent="0">
              <a:buNone/>
            </a:pPr>
            <a:r>
              <a:rPr lang="en-GB" i="1" dirty="0">
                <a:solidFill>
                  <a:srgbClr val="FF0000"/>
                </a:solidFill>
              </a:rPr>
              <a:t> </a:t>
            </a:r>
            <a:endParaRPr lang="en-GB" dirty="0">
              <a:solidFill>
                <a:srgbClr val="FF0000"/>
              </a:solidFill>
            </a:endParaRPr>
          </a:p>
          <a:p>
            <a:pPr marL="0" indent="0">
              <a:buNone/>
            </a:pPr>
            <a:r>
              <a:rPr lang="en-GB" dirty="0">
                <a:solidFill>
                  <a:srgbClr val="FF0000"/>
                </a:solidFill>
              </a:rPr>
              <a:t>2.      q</a:t>
            </a:r>
            <a:r>
              <a:rPr lang="en-GB" baseline="30000" dirty="0">
                <a:solidFill>
                  <a:srgbClr val="FF0000"/>
                </a:solidFill>
              </a:rPr>
              <a:t>2</a:t>
            </a:r>
            <a:r>
              <a:rPr lang="en-GB" dirty="0">
                <a:solidFill>
                  <a:srgbClr val="FF0000"/>
                </a:solidFill>
              </a:rPr>
              <a:t> = 0.49 / 49% </a:t>
            </a:r>
            <a:r>
              <a:rPr lang="en-GB" b="1" i="1" dirty="0">
                <a:solidFill>
                  <a:srgbClr val="FF0000"/>
                </a:solidFill>
              </a:rPr>
              <a:t>OR</a:t>
            </a:r>
            <a:r>
              <a:rPr lang="en-GB" dirty="0">
                <a:solidFill>
                  <a:srgbClr val="FF0000"/>
                </a:solidFill>
              </a:rPr>
              <a:t> q = 0.7 / 70%</a:t>
            </a:r>
          </a:p>
          <a:p>
            <a:pPr marL="0" indent="0">
              <a:buNone/>
            </a:pPr>
            <a:r>
              <a:rPr lang="en-GB" i="1" dirty="0">
                <a:solidFill>
                  <a:srgbClr val="FF0000"/>
                </a:solidFill>
              </a:rPr>
              <a:t>Award </a:t>
            </a:r>
            <a:r>
              <a:rPr lang="en-GB" b="1" i="1" dirty="0">
                <a:solidFill>
                  <a:srgbClr val="FF0000"/>
                </a:solidFill>
              </a:rPr>
              <a:t>one mark maximum</a:t>
            </a:r>
            <a:r>
              <a:rPr lang="en-GB" i="1" dirty="0">
                <a:solidFill>
                  <a:srgbClr val="FF0000"/>
                </a:solidFill>
              </a:rPr>
              <a:t> for answer of 40.8 / 41% or 0.41</a:t>
            </a:r>
            <a:endParaRPr lang="en-GB" dirty="0">
              <a:solidFill>
                <a:srgbClr val="FF0000"/>
              </a:solidFill>
            </a:endParaRPr>
          </a:p>
          <a:p>
            <a:pPr marL="0" indent="0">
              <a:buNone/>
            </a:pPr>
            <a:r>
              <a:rPr lang="en-GB" dirty="0">
                <a:solidFill>
                  <a:srgbClr val="FF0000"/>
                </a:solidFill>
              </a:rPr>
              <a:t>3.      Shows understanding that 2pq = heterozygotes / carriers / shows answer</a:t>
            </a:r>
            <a:br>
              <a:rPr lang="en-GB" dirty="0">
                <a:solidFill>
                  <a:srgbClr val="FF0000"/>
                </a:solidFill>
              </a:rPr>
            </a:br>
            <a:r>
              <a:rPr lang="en-GB" dirty="0">
                <a:solidFill>
                  <a:srgbClr val="FF0000"/>
                </a:solidFill>
              </a:rPr>
              <a:t>is derived from 2pq;</a:t>
            </a:r>
          </a:p>
          <a:p>
            <a:pPr marL="0" indent="0">
              <a:buNone/>
            </a:pPr>
            <a:r>
              <a:rPr lang="en-GB" i="1" dirty="0">
                <a:solidFill>
                  <a:srgbClr val="FF0000"/>
                </a:solidFill>
              </a:rPr>
              <a:t>Accept: b</a:t>
            </a:r>
            <a:r>
              <a:rPr lang="en-GB" i="1" baseline="30000" dirty="0">
                <a:solidFill>
                  <a:srgbClr val="FF0000"/>
                </a:solidFill>
              </a:rPr>
              <a:t>2</a:t>
            </a:r>
            <a:r>
              <a:rPr lang="en-GB" i="1" dirty="0">
                <a:solidFill>
                  <a:srgbClr val="FF0000"/>
                </a:solidFill>
              </a:rPr>
              <a:t> = 0.49 / 49% or b = 0.7 / 70% for mark point 2</a:t>
            </a:r>
            <a:endParaRPr lang="en-GB" dirty="0">
              <a:solidFill>
                <a:srgbClr val="FF0000"/>
              </a:solidFill>
            </a:endParaRPr>
          </a:p>
        </p:txBody>
      </p:sp>
    </p:spTree>
    <p:extLst>
      <p:ext uri="{BB962C8B-B14F-4D97-AF65-F5344CB8AC3E}">
        <p14:creationId xmlns:p14="http://schemas.microsoft.com/office/powerpoint/2010/main" val="115566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Rectangle 2"/>
          <p:cNvSpPr>
            <a:spLocks noGrp="1" noChangeArrowheads="1"/>
          </p:cNvSpPr>
          <p:nvPr>
            <p:ph type="title"/>
          </p:nvPr>
        </p:nvSpPr>
        <p:spPr>
          <a:xfrm>
            <a:off x="609600" y="274638"/>
            <a:ext cx="10972800" cy="747509"/>
          </a:xfrm>
        </p:spPr>
        <p:txBody>
          <a:bodyPr>
            <a:normAutofit fontScale="90000"/>
          </a:bodyPr>
          <a:lstStyle/>
          <a:p>
            <a:r>
              <a:rPr lang="en-GB" altLang="en-US" dirty="0"/>
              <a:t>What is a gene pool?</a:t>
            </a:r>
          </a:p>
        </p:txBody>
      </p:sp>
      <p:sp>
        <p:nvSpPr>
          <p:cNvPr id="1005576" name="Text Box 3"/>
          <p:cNvSpPr txBox="1">
            <a:spLocks noChangeArrowheads="1"/>
          </p:cNvSpPr>
          <p:nvPr/>
        </p:nvSpPr>
        <p:spPr bwMode="auto">
          <a:xfrm>
            <a:off x="478367" y="1022147"/>
            <a:ext cx="84243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0"/>
              </a:spcBef>
              <a:defRPr>
                <a:solidFill>
                  <a:schemeClr val="tx1"/>
                </a:solidFill>
                <a:latin typeface="Arial" pitchFamily="34" charset="0"/>
              </a:defRPr>
            </a:lvl1pPr>
            <a:lvl2pPr marL="742950" indent="-285750">
              <a:spcBef>
                <a:spcPct val="0"/>
              </a:spcBef>
              <a:defRPr>
                <a:solidFill>
                  <a:schemeClr val="tx1"/>
                </a:solidFill>
                <a:latin typeface="Arial" pitchFamily="34" charset="0"/>
              </a:defRPr>
            </a:lvl2pPr>
            <a:lvl3pPr marL="1143000" indent="-228600">
              <a:spcBef>
                <a:spcPct val="0"/>
              </a:spcBef>
              <a:defRPr>
                <a:solidFill>
                  <a:schemeClr val="tx1"/>
                </a:solidFill>
                <a:latin typeface="Arial" pitchFamily="34" charset="0"/>
              </a:defRPr>
            </a:lvl3pPr>
            <a:lvl4pPr marL="1600200" indent="-228600">
              <a:spcBef>
                <a:spcPct val="0"/>
              </a:spcBef>
              <a:defRPr>
                <a:solidFill>
                  <a:schemeClr val="tx1"/>
                </a:solidFill>
                <a:latin typeface="Arial" pitchFamily="34" charset="0"/>
              </a:defRPr>
            </a:lvl4pPr>
            <a:lvl5pPr marL="2057400" indent="-228600">
              <a:spcBef>
                <a:spcPct val="0"/>
              </a:spcBef>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spcBef>
                <a:spcPct val="50000"/>
              </a:spcBef>
            </a:pPr>
            <a:r>
              <a:rPr lang="en-GB" altLang="en-US" sz="2400" dirty="0">
                <a:solidFill>
                  <a:srgbClr val="0000CC"/>
                </a:solidFill>
                <a:cs typeface="Arial" panose="020B0604020202020204" pitchFamily="34" charset="0"/>
              </a:rPr>
              <a:t>What is a </a:t>
            </a:r>
            <a:r>
              <a:rPr lang="en-GB" altLang="en-US" sz="2400" b="1" dirty="0">
                <a:solidFill>
                  <a:srgbClr val="10BC45"/>
                </a:solidFill>
                <a:cs typeface="Arial" panose="020B0604020202020204" pitchFamily="34" charset="0"/>
              </a:rPr>
              <a:t>gene pool</a:t>
            </a:r>
            <a:r>
              <a:rPr lang="en-GB" altLang="en-US" sz="2400" dirty="0">
                <a:solidFill>
                  <a:srgbClr val="010066"/>
                </a:solidFill>
                <a:cs typeface="Arial" panose="020B0604020202020204" pitchFamily="34" charset="0"/>
              </a:rPr>
              <a:t>?</a:t>
            </a:r>
            <a:endParaRPr lang="en-GB" altLang="en-US" sz="2400" dirty="0">
              <a:solidFill>
                <a:srgbClr val="0000CC"/>
              </a:solidFill>
              <a:cs typeface="Arial" panose="020B0604020202020204" pitchFamily="34" charset="0"/>
            </a:endParaRPr>
          </a:p>
        </p:txBody>
      </p:sp>
      <p:sp>
        <p:nvSpPr>
          <p:cNvPr id="1005578" name="Text Box 10"/>
          <p:cNvSpPr txBox="1">
            <a:spLocks noChangeArrowheads="1"/>
          </p:cNvSpPr>
          <p:nvPr/>
        </p:nvSpPr>
        <p:spPr bwMode="auto">
          <a:xfrm>
            <a:off x="478367" y="2552700"/>
            <a:ext cx="818255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en-US" sz="2400" dirty="0">
                <a:solidFill>
                  <a:srgbClr val="0000CC"/>
                </a:solidFill>
                <a:latin typeface="Arial" panose="020B0604020202020204" pitchFamily="34" charset="0"/>
                <a:cs typeface="Arial" panose="020B0604020202020204" pitchFamily="34" charset="0"/>
              </a:rPr>
              <a:t>The gene pool’s composition changes from one generation to the next as the relative proportions of alleles vary. </a:t>
            </a:r>
          </a:p>
        </p:txBody>
      </p:sp>
      <p:sp>
        <p:nvSpPr>
          <p:cNvPr id="1005580" name="AutoShape 12"/>
          <p:cNvSpPr>
            <a:spLocks noChangeArrowheads="1"/>
          </p:cNvSpPr>
          <p:nvPr/>
        </p:nvSpPr>
        <p:spPr bwMode="auto">
          <a:xfrm>
            <a:off x="732367" y="1530598"/>
            <a:ext cx="10703984" cy="792000"/>
          </a:xfrm>
          <a:prstGeom prst="roundRect">
            <a:avLst>
              <a:gd name="adj" fmla="val 10727"/>
            </a:avLst>
          </a:prstGeom>
          <a:solidFill>
            <a:srgbClr val="FFFFCC"/>
          </a:solidFill>
          <a:ln w="38100" algn="ctr">
            <a:solidFill>
              <a:srgbClr val="10BC45"/>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sz="2400">
              <a:latin typeface="Arial" panose="020B0604020202020204" pitchFamily="34" charset="0"/>
              <a:cs typeface="Arial" panose="020B0604020202020204" pitchFamily="34" charset="0"/>
            </a:endParaRPr>
          </a:p>
        </p:txBody>
      </p:sp>
      <p:sp>
        <p:nvSpPr>
          <p:cNvPr id="1005577" name="Text Box 9"/>
          <p:cNvSpPr txBox="1">
            <a:spLocks noChangeArrowheads="1"/>
          </p:cNvSpPr>
          <p:nvPr/>
        </p:nvSpPr>
        <p:spPr bwMode="auto">
          <a:xfrm>
            <a:off x="809625" y="1498227"/>
            <a:ext cx="105494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2400" dirty="0">
                <a:solidFill>
                  <a:srgbClr val="0000CC"/>
                </a:solidFill>
                <a:latin typeface="Arial" panose="020B0604020202020204" pitchFamily="34" charset="0"/>
                <a:cs typeface="Arial" panose="020B0604020202020204" pitchFamily="34" charset="0"/>
              </a:rPr>
              <a:t>All of the alleles of all of the genes of all of the individuals in a population at a given time</a:t>
            </a:r>
            <a:r>
              <a:rPr lang="en-GB" altLang="en-US" sz="2400" dirty="0">
                <a:latin typeface="Arial" panose="020B0604020202020204" pitchFamily="34" charset="0"/>
                <a:cs typeface="Arial" panose="020B0604020202020204" pitchFamily="34" charset="0"/>
              </a:rPr>
              <a:t>.</a:t>
            </a:r>
          </a:p>
        </p:txBody>
      </p:sp>
      <p:sp>
        <p:nvSpPr>
          <p:cNvPr id="1005584" name="Text Box 16"/>
          <p:cNvSpPr txBox="1">
            <a:spLocks noChangeArrowheads="1"/>
          </p:cNvSpPr>
          <p:nvPr/>
        </p:nvSpPr>
        <p:spPr bwMode="auto">
          <a:xfrm>
            <a:off x="478367" y="4615240"/>
            <a:ext cx="639233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a:solidFill>
                  <a:srgbClr val="0000CC"/>
                </a:solidFill>
                <a:latin typeface="Arial" panose="020B0604020202020204" pitchFamily="34" charset="0"/>
                <a:cs typeface="Arial" panose="020B0604020202020204" pitchFamily="34" charset="0"/>
              </a:rPr>
              <a:t>If there is a consistent change in </a:t>
            </a:r>
            <a:br>
              <a:rPr lang="en-GB" altLang="en-US" sz="2400" dirty="0">
                <a:latin typeface="Arial" panose="020B0604020202020204" pitchFamily="34" charset="0"/>
                <a:cs typeface="Arial" panose="020B0604020202020204" pitchFamily="34" charset="0"/>
              </a:rPr>
            </a:br>
            <a:r>
              <a:rPr lang="en-GB" altLang="en-US" sz="2400" b="1" dirty="0">
                <a:solidFill>
                  <a:srgbClr val="10BC45"/>
                </a:solidFill>
                <a:latin typeface="Arial" panose="020B0604020202020204" pitchFamily="34" charset="0"/>
                <a:cs typeface="Arial" panose="020B0604020202020204" pitchFamily="34" charset="0"/>
              </a:rPr>
              <a:t>allele frequency </a:t>
            </a:r>
            <a:r>
              <a:rPr lang="en-GB" altLang="en-US" sz="2400" dirty="0">
                <a:solidFill>
                  <a:srgbClr val="0000CC"/>
                </a:solidFill>
                <a:latin typeface="Arial" panose="020B0604020202020204" pitchFamily="34" charset="0"/>
                <a:cs typeface="Arial" panose="020B0604020202020204" pitchFamily="34" charset="0"/>
              </a:rPr>
              <a:t>(the proportion of organisms in the population carrying a particular allele) then a population is evolving.</a:t>
            </a:r>
          </a:p>
        </p:txBody>
      </p:sp>
      <p:sp>
        <p:nvSpPr>
          <p:cNvPr id="11" name="Text Box 16"/>
          <p:cNvSpPr txBox="1">
            <a:spLocks noChangeArrowheads="1"/>
          </p:cNvSpPr>
          <p:nvPr/>
        </p:nvSpPr>
        <p:spPr bwMode="auto">
          <a:xfrm>
            <a:off x="478367" y="3540832"/>
            <a:ext cx="639233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b="1" dirty="0">
                <a:solidFill>
                  <a:srgbClr val="10BC45"/>
                </a:solidFill>
                <a:latin typeface="Arial" panose="020B0604020202020204" pitchFamily="34" charset="0"/>
                <a:cs typeface="Arial" panose="020B0604020202020204" pitchFamily="34" charset="0"/>
              </a:rPr>
              <a:t>Allele frequency </a:t>
            </a:r>
            <a:r>
              <a:rPr lang="en-GB" altLang="en-US" sz="2400" dirty="0">
                <a:solidFill>
                  <a:srgbClr val="0000CC"/>
                </a:solidFill>
                <a:latin typeface="Arial" panose="020B0604020202020204" pitchFamily="34" charset="0"/>
                <a:cs typeface="Arial" panose="020B0604020202020204" pitchFamily="34" charset="0"/>
              </a:rPr>
              <a:t>is the number of times an allele occurs within the gene pool</a:t>
            </a:r>
          </a:p>
        </p:txBody>
      </p:sp>
      <p:pic>
        <p:nvPicPr>
          <p:cNvPr id="10" name="Picture 4" descr="http://www.brooklyn.cuny.edu/bc/ahp/LAD/C21/graphics/C21_GenePool_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60921" y="3196944"/>
            <a:ext cx="3209212" cy="3209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323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05580"/>
                                        </p:tgtEl>
                                        <p:attrNameLst>
                                          <p:attrName>style.visibility</p:attrName>
                                        </p:attrNameLst>
                                      </p:cBhvr>
                                      <p:to>
                                        <p:strVal val="visible"/>
                                      </p:to>
                                    </p:set>
                                    <p:animEffect transition="in" filter="box(out)">
                                      <p:cBhvr>
                                        <p:cTn id="7" dur="500"/>
                                        <p:tgtEl>
                                          <p:spTgt spid="100558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05577"/>
                                        </p:tgtEl>
                                        <p:attrNameLst>
                                          <p:attrName>style.visibility</p:attrName>
                                        </p:attrNameLst>
                                      </p:cBhvr>
                                      <p:to>
                                        <p:strVal val="visible"/>
                                      </p:to>
                                    </p:set>
                                    <p:animEffect transition="in" filter="dissolve">
                                      <p:cBhvr>
                                        <p:cTn id="11" dur="500"/>
                                        <p:tgtEl>
                                          <p:spTgt spid="100557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05578"/>
                                        </p:tgtEl>
                                        <p:attrNameLst>
                                          <p:attrName>style.visibility</p:attrName>
                                        </p:attrNameLst>
                                      </p:cBhvr>
                                      <p:to>
                                        <p:strVal val="visible"/>
                                      </p:to>
                                    </p:set>
                                    <p:animEffect transition="in" filter="dissolve">
                                      <p:cBhvr>
                                        <p:cTn id="16" dur="500"/>
                                        <p:tgtEl>
                                          <p:spTgt spid="100557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005584"/>
                                        </p:tgtEl>
                                        <p:attrNameLst>
                                          <p:attrName>style.visibility</p:attrName>
                                        </p:attrNameLst>
                                      </p:cBhvr>
                                      <p:to>
                                        <p:strVal val="visible"/>
                                      </p:to>
                                    </p:set>
                                    <p:animEffect transition="in" filter="dissolve">
                                      <p:cBhvr>
                                        <p:cTn id="26" dur="500"/>
                                        <p:tgtEl>
                                          <p:spTgt spid="1005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5578" grpId="0"/>
      <p:bldP spid="1005580" grpId="0" animBg="1"/>
      <p:bldP spid="1005577" grpId="0"/>
      <p:bldP spid="1005584"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834" name="Rectangle 2"/>
          <p:cNvSpPr>
            <a:spLocks noGrp="1" noChangeArrowheads="1"/>
          </p:cNvSpPr>
          <p:nvPr>
            <p:ph type="title"/>
          </p:nvPr>
        </p:nvSpPr>
        <p:spPr>
          <a:xfrm>
            <a:off x="609600" y="274638"/>
            <a:ext cx="10972800" cy="726026"/>
          </a:xfrm>
        </p:spPr>
        <p:txBody>
          <a:bodyPr>
            <a:normAutofit fontScale="90000"/>
          </a:bodyPr>
          <a:lstStyle/>
          <a:p>
            <a:r>
              <a:rPr lang="en-GB" altLang="en-US" dirty="0"/>
              <a:t>Introducing the Hardy-Weinberg principle</a:t>
            </a:r>
          </a:p>
        </p:txBody>
      </p:sp>
      <p:sp>
        <p:nvSpPr>
          <p:cNvPr id="1016836" name="Text Box 4"/>
          <p:cNvSpPr txBox="1">
            <a:spLocks noChangeArrowheads="1"/>
          </p:cNvSpPr>
          <p:nvPr/>
        </p:nvSpPr>
        <p:spPr bwMode="auto">
          <a:xfrm>
            <a:off x="478366" y="1011882"/>
            <a:ext cx="1119293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a:solidFill>
                  <a:srgbClr val="0000CC"/>
                </a:solidFill>
                <a:latin typeface="Arial" panose="020B0604020202020204" pitchFamily="34" charset="0"/>
                <a:cs typeface="Arial" panose="020B0604020202020204" pitchFamily="34" charset="0"/>
              </a:rPr>
              <a:t>The</a:t>
            </a:r>
            <a:r>
              <a:rPr lang="en-GB" altLang="en-US" sz="2400" dirty="0">
                <a:latin typeface="Arial" panose="020B0604020202020204" pitchFamily="34" charset="0"/>
                <a:cs typeface="Arial" panose="020B0604020202020204" pitchFamily="34" charset="0"/>
              </a:rPr>
              <a:t> </a:t>
            </a:r>
            <a:r>
              <a:rPr lang="en-GB" altLang="en-US" sz="2400" b="1" dirty="0">
                <a:solidFill>
                  <a:srgbClr val="10BC45"/>
                </a:solidFill>
                <a:latin typeface="Arial" panose="020B0604020202020204" pitchFamily="34" charset="0"/>
                <a:cs typeface="Arial" panose="020B0604020202020204" pitchFamily="34" charset="0"/>
              </a:rPr>
              <a:t>Hardy-Weinberg principle</a:t>
            </a:r>
            <a:r>
              <a:rPr lang="en-GB" altLang="en-US" sz="2400" dirty="0">
                <a:latin typeface="Arial" panose="020B0604020202020204" pitchFamily="34" charset="0"/>
                <a:cs typeface="Arial" panose="020B0604020202020204" pitchFamily="34" charset="0"/>
              </a:rPr>
              <a:t> </a:t>
            </a:r>
            <a:r>
              <a:rPr lang="en-GB" altLang="en-US" sz="2400" dirty="0">
                <a:solidFill>
                  <a:srgbClr val="0000CC"/>
                </a:solidFill>
                <a:latin typeface="Arial" panose="020B0604020202020204" pitchFamily="34" charset="0"/>
                <a:cs typeface="Arial" panose="020B0604020202020204" pitchFamily="34" charset="0"/>
              </a:rPr>
              <a:t>is a mathematical model used to calculate the </a:t>
            </a:r>
            <a:r>
              <a:rPr lang="en-GB" altLang="en-US" sz="2400" b="1" dirty="0">
                <a:solidFill>
                  <a:srgbClr val="10BC45"/>
                </a:solidFill>
                <a:latin typeface="Arial" panose="020B0604020202020204" pitchFamily="34" charset="0"/>
                <a:cs typeface="Arial" panose="020B0604020202020204" pitchFamily="34" charset="0"/>
              </a:rPr>
              <a:t>allele frequencies</a:t>
            </a:r>
            <a:r>
              <a:rPr lang="en-GB" altLang="en-US" sz="2400" dirty="0">
                <a:latin typeface="Arial" panose="020B0604020202020204" pitchFamily="34" charset="0"/>
                <a:cs typeface="Arial" panose="020B0604020202020204" pitchFamily="34" charset="0"/>
              </a:rPr>
              <a:t> </a:t>
            </a:r>
            <a:r>
              <a:rPr lang="en-GB" altLang="en-US" sz="2400" dirty="0">
                <a:solidFill>
                  <a:srgbClr val="0000CC"/>
                </a:solidFill>
                <a:latin typeface="Arial" panose="020B0604020202020204" pitchFamily="34" charset="0"/>
                <a:cs typeface="Arial" panose="020B0604020202020204" pitchFamily="34" charset="0"/>
              </a:rPr>
              <a:t>of traits with dominant and recessive alleles.</a:t>
            </a:r>
          </a:p>
        </p:txBody>
      </p:sp>
      <p:sp>
        <p:nvSpPr>
          <p:cNvPr id="1016838" name="Text Box 6"/>
          <p:cNvSpPr txBox="1">
            <a:spLocks noChangeArrowheads="1"/>
          </p:cNvSpPr>
          <p:nvPr/>
        </p:nvSpPr>
        <p:spPr bwMode="auto">
          <a:xfrm>
            <a:off x="478367" y="1919242"/>
            <a:ext cx="93027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a:solidFill>
                  <a:srgbClr val="0000CC"/>
                </a:solidFill>
                <a:latin typeface="Arial" panose="020B0604020202020204" pitchFamily="34" charset="0"/>
                <a:cs typeface="Arial" panose="020B0604020202020204" pitchFamily="34" charset="0"/>
              </a:rPr>
              <a:t>The model assumes that the population:</a:t>
            </a:r>
          </a:p>
        </p:txBody>
      </p:sp>
      <p:sp>
        <p:nvSpPr>
          <p:cNvPr id="1016839" name="Text Box 7"/>
          <p:cNvSpPr txBox="1">
            <a:spLocks noChangeArrowheads="1"/>
          </p:cNvSpPr>
          <p:nvPr/>
        </p:nvSpPr>
        <p:spPr bwMode="auto">
          <a:xfrm>
            <a:off x="478366" y="2594065"/>
            <a:ext cx="1119293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723900" indent="-368300">
              <a:spcBef>
                <a:spcPct val="0"/>
              </a:spcBef>
              <a:defRPr>
                <a:solidFill>
                  <a:schemeClr val="tx1"/>
                </a:solidFill>
                <a:latin typeface="Arial" pitchFamily="34" charset="0"/>
              </a:defRPr>
            </a:lvl1pPr>
            <a:lvl2pPr marL="903288">
              <a:spcBef>
                <a:spcPct val="0"/>
              </a:spcBef>
              <a:defRPr>
                <a:solidFill>
                  <a:schemeClr val="tx1"/>
                </a:solidFill>
                <a:latin typeface="Arial" pitchFamily="34" charset="0"/>
              </a:defRPr>
            </a:lvl2pPr>
            <a:lvl3pPr marL="1082675">
              <a:spcBef>
                <a:spcPct val="0"/>
              </a:spcBef>
              <a:defRPr>
                <a:solidFill>
                  <a:schemeClr val="tx1"/>
                </a:solidFill>
                <a:latin typeface="Arial" pitchFamily="34" charset="0"/>
              </a:defRPr>
            </a:lvl3pPr>
            <a:lvl4pPr>
              <a:spcBef>
                <a:spcPct val="0"/>
              </a:spcBef>
              <a:defRPr>
                <a:solidFill>
                  <a:schemeClr val="tx1"/>
                </a:solidFill>
                <a:latin typeface="Arial" pitchFamily="34" charset="0"/>
              </a:defRPr>
            </a:lvl4pPr>
            <a:lvl5pPr>
              <a:spcBef>
                <a:spcPct val="0"/>
              </a:spcBef>
              <a:defRPr>
                <a:solidFill>
                  <a:schemeClr val="tx1"/>
                </a:solidFill>
                <a:latin typeface="Arial" pitchFamily="34" charset="0"/>
              </a:defRPr>
            </a:lvl5pPr>
            <a:lvl6pPr fontAlgn="base">
              <a:spcBef>
                <a:spcPct val="0"/>
              </a:spcBef>
              <a:spcAft>
                <a:spcPct val="0"/>
              </a:spcAft>
              <a:defRPr>
                <a:solidFill>
                  <a:schemeClr val="tx1"/>
                </a:solidFill>
                <a:latin typeface="Arial" pitchFamily="34" charset="0"/>
              </a:defRPr>
            </a:lvl6pPr>
            <a:lvl7pPr fontAlgn="base">
              <a:spcBef>
                <a:spcPct val="0"/>
              </a:spcBef>
              <a:spcAft>
                <a:spcPct val="0"/>
              </a:spcAft>
              <a:defRPr>
                <a:solidFill>
                  <a:schemeClr val="tx1"/>
                </a:solidFill>
                <a:latin typeface="Arial" pitchFamily="34" charset="0"/>
              </a:defRPr>
            </a:lvl7pPr>
            <a:lvl8pPr fontAlgn="base">
              <a:spcBef>
                <a:spcPct val="0"/>
              </a:spcBef>
              <a:spcAft>
                <a:spcPct val="0"/>
              </a:spcAft>
              <a:defRPr>
                <a:solidFill>
                  <a:schemeClr val="tx1"/>
                </a:solidFill>
                <a:latin typeface="Arial" pitchFamily="34" charset="0"/>
              </a:defRPr>
            </a:lvl8pPr>
            <a:lvl9pPr fontAlgn="base">
              <a:spcBef>
                <a:spcPct val="0"/>
              </a:spcBef>
              <a:spcAft>
                <a:spcPct val="0"/>
              </a:spcAft>
              <a:defRPr>
                <a:solidFill>
                  <a:schemeClr val="tx1"/>
                </a:solidFill>
                <a:latin typeface="Arial" pitchFamily="34" charset="0"/>
              </a:defRPr>
            </a:lvl9pPr>
          </a:lstStyle>
          <a:p>
            <a:pPr>
              <a:spcBef>
                <a:spcPct val="50000"/>
              </a:spcBef>
              <a:buClr>
                <a:srgbClr val="10BC45"/>
              </a:buClr>
              <a:buSzPct val="80000"/>
              <a:buFont typeface="Wingdings" pitchFamily="2" charset="2"/>
              <a:buChar char="l"/>
            </a:pPr>
            <a:r>
              <a:rPr lang="en-GB" altLang="en-US" sz="2400" dirty="0">
                <a:solidFill>
                  <a:srgbClr val="0000CC"/>
                </a:solidFill>
                <a:cs typeface="Arial" panose="020B0604020202020204" pitchFamily="34" charset="0"/>
              </a:rPr>
              <a:t>No </a:t>
            </a:r>
            <a:r>
              <a:rPr lang="en-GB" altLang="en-US" sz="2400" b="1" dirty="0">
                <a:solidFill>
                  <a:srgbClr val="10BC45"/>
                </a:solidFill>
                <a:cs typeface="Arial" panose="020B0604020202020204" pitchFamily="34" charset="0"/>
              </a:rPr>
              <a:t>mutations </a:t>
            </a:r>
          </a:p>
          <a:p>
            <a:pPr>
              <a:spcBef>
                <a:spcPct val="50000"/>
              </a:spcBef>
              <a:buClr>
                <a:srgbClr val="10BC45"/>
              </a:buClr>
              <a:buSzPct val="80000"/>
              <a:buFont typeface="Wingdings" pitchFamily="2" charset="2"/>
              <a:buChar char="l"/>
            </a:pPr>
            <a:r>
              <a:rPr lang="en-GB" altLang="en-US" sz="2400" dirty="0">
                <a:solidFill>
                  <a:srgbClr val="0000CC"/>
                </a:solidFill>
                <a:cs typeface="Arial" panose="020B0604020202020204" pitchFamily="34" charset="0"/>
              </a:rPr>
              <a:t>No flow of alleles into or out of the population (emigration or immigration) </a:t>
            </a:r>
          </a:p>
          <a:p>
            <a:pPr>
              <a:spcBef>
                <a:spcPct val="50000"/>
              </a:spcBef>
              <a:buClr>
                <a:srgbClr val="10BC45"/>
              </a:buClr>
              <a:buSzPct val="80000"/>
              <a:buFont typeface="Wingdings" pitchFamily="2" charset="2"/>
              <a:buChar char="l"/>
            </a:pPr>
            <a:r>
              <a:rPr lang="en-GB" altLang="en-US" sz="2400" dirty="0">
                <a:solidFill>
                  <a:srgbClr val="0000CC"/>
                </a:solidFill>
                <a:cs typeface="Arial" panose="020B0604020202020204" pitchFamily="34" charset="0"/>
              </a:rPr>
              <a:t>No selection – alleles are equally likely to be passed onto the next generation</a:t>
            </a:r>
          </a:p>
          <a:p>
            <a:pPr>
              <a:spcBef>
                <a:spcPct val="50000"/>
              </a:spcBef>
              <a:buClr>
                <a:srgbClr val="10BC45"/>
              </a:buClr>
              <a:buSzPct val="80000"/>
              <a:buFont typeface="Wingdings" pitchFamily="2" charset="2"/>
              <a:buChar char="l"/>
            </a:pPr>
            <a:r>
              <a:rPr lang="en-GB" altLang="en-US" sz="2400" dirty="0">
                <a:solidFill>
                  <a:srgbClr val="0000CC"/>
                </a:solidFill>
                <a:cs typeface="Arial" panose="020B0604020202020204" pitchFamily="34" charset="0"/>
              </a:rPr>
              <a:t>Large population</a:t>
            </a:r>
          </a:p>
          <a:p>
            <a:pPr>
              <a:spcBef>
                <a:spcPct val="50000"/>
              </a:spcBef>
              <a:buClr>
                <a:srgbClr val="10BC45"/>
              </a:buClr>
              <a:buSzPct val="80000"/>
              <a:buFont typeface="Wingdings" pitchFamily="2" charset="2"/>
              <a:buChar char="l"/>
            </a:pPr>
            <a:r>
              <a:rPr lang="en-GB" altLang="en-US" sz="2400" dirty="0">
                <a:solidFill>
                  <a:srgbClr val="0000CC"/>
                </a:solidFill>
                <a:cs typeface="Arial" panose="020B0604020202020204" pitchFamily="34" charset="0"/>
              </a:rPr>
              <a:t>Mating within the population is </a:t>
            </a:r>
            <a:r>
              <a:rPr lang="en-GB" altLang="en-US" sz="2400" dirty="0" err="1">
                <a:solidFill>
                  <a:srgbClr val="0000CC"/>
                </a:solidFill>
                <a:cs typeface="Arial" panose="020B0604020202020204" pitchFamily="34" charset="0"/>
              </a:rPr>
              <a:t>randon</a:t>
            </a:r>
            <a:endParaRPr lang="en-GB" altLang="en-US" sz="2400" dirty="0">
              <a:solidFill>
                <a:srgbClr val="0000CC"/>
              </a:solidFill>
              <a:cs typeface="Arial" panose="020B0604020202020204" pitchFamily="34" charset="0"/>
            </a:endParaRPr>
          </a:p>
        </p:txBody>
      </p:sp>
      <p:sp>
        <p:nvSpPr>
          <p:cNvPr id="1016840" name="Text Box 8"/>
          <p:cNvSpPr txBox="1">
            <a:spLocks noChangeArrowheads="1"/>
          </p:cNvSpPr>
          <p:nvPr/>
        </p:nvSpPr>
        <p:spPr bwMode="auto">
          <a:xfrm>
            <a:off x="478368" y="5779076"/>
            <a:ext cx="106320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dirty="0">
                <a:solidFill>
                  <a:srgbClr val="0000CC"/>
                </a:solidFill>
                <a:latin typeface="Arial" panose="020B0604020202020204" pitchFamily="34" charset="0"/>
                <a:cs typeface="Arial" panose="020B0604020202020204" pitchFamily="34" charset="0"/>
              </a:rPr>
              <a:t>If these assumptions are met then the allele frequencies of the population will remain stable over time.</a:t>
            </a:r>
          </a:p>
        </p:txBody>
      </p:sp>
    </p:spTree>
    <p:extLst>
      <p:ext uri="{BB962C8B-B14F-4D97-AF65-F5344CB8AC3E}">
        <p14:creationId xmlns:p14="http://schemas.microsoft.com/office/powerpoint/2010/main" val="2983426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16838"/>
                                        </p:tgtEl>
                                        <p:attrNameLst>
                                          <p:attrName>style.visibility</p:attrName>
                                        </p:attrNameLst>
                                      </p:cBhvr>
                                      <p:to>
                                        <p:strVal val="visible"/>
                                      </p:to>
                                    </p:set>
                                    <p:animEffect transition="in" filter="dissolve">
                                      <p:cBhvr>
                                        <p:cTn id="7" dur="500"/>
                                        <p:tgtEl>
                                          <p:spTgt spid="1016838"/>
                                        </p:tgtEl>
                                      </p:cBhvr>
                                    </p:animEffect>
                                  </p:childTnLst>
                                </p:cTn>
                              </p:par>
                            </p:childTnLst>
                          </p:cTn>
                        </p:par>
                        <p:par>
                          <p:cTn id="8" fill="hold" nodeType="with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16839">
                                            <p:txEl>
                                              <p:pRg st="0" end="0"/>
                                            </p:txEl>
                                          </p:spTgt>
                                        </p:tgtEl>
                                        <p:attrNameLst>
                                          <p:attrName>style.visibility</p:attrName>
                                        </p:attrNameLst>
                                      </p:cBhvr>
                                      <p:to>
                                        <p:strVal val="visible"/>
                                      </p:to>
                                    </p:set>
                                    <p:animEffect transition="in" filter="dissolve">
                                      <p:cBhvr>
                                        <p:cTn id="11" dur="500"/>
                                        <p:tgtEl>
                                          <p:spTgt spid="1016839">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16839">
                                            <p:txEl>
                                              <p:pRg st="1" end="1"/>
                                            </p:txEl>
                                          </p:spTgt>
                                        </p:tgtEl>
                                        <p:attrNameLst>
                                          <p:attrName>style.visibility</p:attrName>
                                        </p:attrNameLst>
                                      </p:cBhvr>
                                      <p:to>
                                        <p:strVal val="visible"/>
                                      </p:to>
                                    </p:set>
                                    <p:animEffect transition="in" filter="dissolve">
                                      <p:cBhvr>
                                        <p:cTn id="16" dur="500"/>
                                        <p:tgtEl>
                                          <p:spTgt spid="10168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16839">
                                            <p:txEl>
                                              <p:pRg st="2" end="2"/>
                                            </p:txEl>
                                          </p:spTgt>
                                        </p:tgtEl>
                                        <p:attrNameLst>
                                          <p:attrName>style.visibility</p:attrName>
                                        </p:attrNameLst>
                                      </p:cBhvr>
                                      <p:to>
                                        <p:strVal val="visible"/>
                                      </p:to>
                                    </p:set>
                                    <p:animEffect transition="in" filter="dissolve">
                                      <p:cBhvr>
                                        <p:cTn id="21" dur="500"/>
                                        <p:tgtEl>
                                          <p:spTgt spid="101683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016839">
                                            <p:txEl>
                                              <p:pRg st="3" end="3"/>
                                            </p:txEl>
                                          </p:spTgt>
                                        </p:tgtEl>
                                        <p:attrNameLst>
                                          <p:attrName>style.visibility</p:attrName>
                                        </p:attrNameLst>
                                      </p:cBhvr>
                                      <p:to>
                                        <p:strVal val="visible"/>
                                      </p:to>
                                    </p:set>
                                    <p:animEffect transition="in" filter="dissolve">
                                      <p:cBhvr>
                                        <p:cTn id="26" dur="500"/>
                                        <p:tgtEl>
                                          <p:spTgt spid="101683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016839">
                                            <p:txEl>
                                              <p:pRg st="4" end="4"/>
                                            </p:txEl>
                                          </p:spTgt>
                                        </p:tgtEl>
                                        <p:attrNameLst>
                                          <p:attrName>style.visibility</p:attrName>
                                        </p:attrNameLst>
                                      </p:cBhvr>
                                      <p:to>
                                        <p:strVal val="visible"/>
                                      </p:to>
                                    </p:set>
                                    <p:animEffect transition="in" filter="dissolve">
                                      <p:cBhvr>
                                        <p:cTn id="31" dur="500"/>
                                        <p:tgtEl>
                                          <p:spTgt spid="1016839">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016840"/>
                                        </p:tgtEl>
                                        <p:attrNameLst>
                                          <p:attrName>style.visibility</p:attrName>
                                        </p:attrNameLst>
                                      </p:cBhvr>
                                      <p:to>
                                        <p:strVal val="visible"/>
                                      </p:to>
                                    </p:set>
                                    <p:animEffect transition="in" filter="dissolve">
                                      <p:cBhvr>
                                        <p:cTn id="36" dur="500"/>
                                        <p:tgtEl>
                                          <p:spTgt spid="10168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6838" grpId="0"/>
      <p:bldP spid="1016839" grpId="0" build="p"/>
      <p:bldP spid="101684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ChangeArrowheads="1"/>
          </p:cNvSpPr>
          <p:nvPr/>
        </p:nvSpPr>
        <p:spPr bwMode="auto">
          <a:xfrm>
            <a:off x="3600451" y="4868864"/>
            <a:ext cx="4800600" cy="11525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70" name="Rectangle 2"/>
          <p:cNvSpPr>
            <a:spLocks noGrp="1" noChangeArrowheads="1"/>
          </p:cNvSpPr>
          <p:nvPr>
            <p:ph type="title"/>
          </p:nvPr>
        </p:nvSpPr>
        <p:spPr>
          <a:xfrm>
            <a:off x="239185" y="274638"/>
            <a:ext cx="11618383" cy="1143000"/>
          </a:xfrm>
        </p:spPr>
        <p:txBody>
          <a:bodyPr/>
          <a:lstStyle/>
          <a:p>
            <a:pPr eaLnBrk="1" hangingPunct="1"/>
            <a:r>
              <a:rPr lang="en-GB" altLang="en-US" sz="4000" dirty="0"/>
              <a:t>H-W equation 1: allele frequency</a:t>
            </a:r>
            <a:endParaRPr lang="en-US" altLang="en-US" sz="4000" dirty="0"/>
          </a:p>
        </p:txBody>
      </p:sp>
      <p:sp>
        <p:nvSpPr>
          <p:cNvPr id="7171" name="Rectangle 3"/>
          <p:cNvSpPr>
            <a:spLocks noGrp="1" noChangeArrowheads="1"/>
          </p:cNvSpPr>
          <p:nvPr>
            <p:ph type="body" idx="1"/>
          </p:nvPr>
        </p:nvSpPr>
        <p:spPr/>
        <p:txBody>
          <a:bodyPr/>
          <a:lstStyle/>
          <a:p>
            <a:pPr eaLnBrk="1" hangingPunct="1"/>
            <a:r>
              <a:rPr lang="en-GB" altLang="en-US" dirty="0"/>
              <a:t>Consider a two allele gene – dominant allele A, recessive allele a</a:t>
            </a:r>
          </a:p>
          <a:p>
            <a:pPr eaLnBrk="1" hangingPunct="1"/>
            <a:endParaRPr lang="en-GB" altLang="en-US" dirty="0"/>
          </a:p>
          <a:p>
            <a:pPr eaLnBrk="1" hangingPunct="1"/>
            <a:r>
              <a:rPr lang="en-GB" altLang="en-US" dirty="0"/>
              <a:t>Frequency of allele A = </a:t>
            </a:r>
            <a:r>
              <a:rPr lang="en-GB" altLang="en-US" i="1" dirty="0"/>
              <a:t>p</a:t>
            </a:r>
          </a:p>
          <a:p>
            <a:pPr eaLnBrk="1" hangingPunct="1"/>
            <a:r>
              <a:rPr lang="en-GB" altLang="en-US" dirty="0"/>
              <a:t>Frequency of allele a = </a:t>
            </a:r>
            <a:r>
              <a:rPr lang="en-GB" altLang="en-US" i="1" dirty="0"/>
              <a:t>q</a:t>
            </a:r>
          </a:p>
          <a:p>
            <a:pPr eaLnBrk="1" hangingPunct="1"/>
            <a:endParaRPr lang="en-GB" altLang="en-US" dirty="0"/>
          </a:p>
          <a:p>
            <a:pPr eaLnBrk="1" hangingPunct="1"/>
            <a:endParaRPr lang="en-GB" altLang="en-US" dirty="0"/>
          </a:p>
          <a:p>
            <a:pPr eaLnBrk="1" hangingPunct="1"/>
            <a:endParaRPr lang="en-US" altLang="en-US" dirty="0"/>
          </a:p>
        </p:txBody>
      </p:sp>
      <p:sp>
        <p:nvSpPr>
          <p:cNvPr id="7174" name="Rectangle 6"/>
          <p:cNvSpPr>
            <a:spLocks noChangeArrowheads="1"/>
          </p:cNvSpPr>
          <p:nvPr/>
        </p:nvSpPr>
        <p:spPr bwMode="auto">
          <a:xfrm>
            <a:off x="4078818" y="5013325"/>
            <a:ext cx="255230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4400" i="1"/>
              <a:t>p</a:t>
            </a:r>
            <a:r>
              <a:rPr lang="en-GB" altLang="en-US" sz="4400"/>
              <a:t> + </a:t>
            </a:r>
            <a:r>
              <a:rPr lang="en-GB" altLang="en-US" sz="4400" i="1"/>
              <a:t>q </a:t>
            </a:r>
            <a:r>
              <a:rPr lang="en-GB" altLang="en-US" sz="4400"/>
              <a:t>= 1.0</a:t>
            </a:r>
            <a:endParaRPr lang="en-US" altLang="en-US" sz="4400"/>
          </a:p>
        </p:txBody>
      </p:sp>
    </p:spTree>
    <p:extLst>
      <p:ext uri="{BB962C8B-B14F-4D97-AF65-F5344CB8AC3E}">
        <p14:creationId xmlns:p14="http://schemas.microsoft.com/office/powerpoint/2010/main" val="2583308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a:t>
            </a:r>
          </a:p>
        </p:txBody>
      </p:sp>
      <p:sp>
        <p:nvSpPr>
          <p:cNvPr id="3" name="Content Placeholder 2"/>
          <p:cNvSpPr>
            <a:spLocks noGrp="1"/>
          </p:cNvSpPr>
          <p:nvPr>
            <p:ph idx="1"/>
          </p:nvPr>
        </p:nvSpPr>
        <p:spPr/>
        <p:txBody>
          <a:bodyPr/>
          <a:lstStyle/>
          <a:p>
            <a:r>
              <a:rPr lang="en-GB" dirty="0"/>
              <a:t>a species of plant has either red or white flowers.  Allele R (red) is dominant to allele r (white).  If the frequency of R is 0.4 in a population, what is the frequency of r?</a:t>
            </a:r>
          </a:p>
          <a:p>
            <a:endParaRPr lang="en-GB" dirty="0"/>
          </a:p>
        </p:txBody>
      </p:sp>
    </p:spTree>
    <p:extLst>
      <p:ext uri="{BB962C8B-B14F-4D97-AF65-F5344CB8AC3E}">
        <p14:creationId xmlns:p14="http://schemas.microsoft.com/office/powerpoint/2010/main" val="155918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 by step</a:t>
            </a:r>
          </a:p>
        </p:txBody>
      </p:sp>
      <p:sp>
        <p:nvSpPr>
          <p:cNvPr id="3" name="Content Placeholder 2"/>
          <p:cNvSpPr>
            <a:spLocks noGrp="1"/>
          </p:cNvSpPr>
          <p:nvPr>
            <p:ph idx="1"/>
          </p:nvPr>
        </p:nvSpPr>
        <p:spPr/>
        <p:txBody>
          <a:bodyPr/>
          <a:lstStyle/>
          <a:p>
            <a:r>
              <a:rPr lang="en-GB" dirty="0"/>
              <a:t>p + q = 1</a:t>
            </a:r>
          </a:p>
          <a:p>
            <a:r>
              <a:rPr lang="en-GB" dirty="0"/>
              <a:t>R + r = 1</a:t>
            </a:r>
          </a:p>
          <a:p>
            <a:r>
              <a:rPr lang="en-GB" dirty="0"/>
              <a:t>0.4 + r = 1</a:t>
            </a:r>
          </a:p>
          <a:p>
            <a:r>
              <a:rPr lang="en-GB" dirty="0"/>
              <a:t>r = 1 – 0.4</a:t>
            </a:r>
          </a:p>
          <a:p>
            <a:r>
              <a:rPr lang="en-GB" dirty="0"/>
              <a:t>r = 0.6</a:t>
            </a:r>
          </a:p>
          <a:p>
            <a:endParaRPr lang="en-GB" dirty="0"/>
          </a:p>
        </p:txBody>
      </p:sp>
    </p:spTree>
    <p:extLst>
      <p:ext uri="{BB962C8B-B14F-4D97-AF65-F5344CB8AC3E}">
        <p14:creationId xmlns:p14="http://schemas.microsoft.com/office/powerpoint/2010/main" val="3042666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1143000"/>
          </a:xfrm>
        </p:spPr>
        <p:txBody>
          <a:bodyPr/>
          <a:lstStyle/>
          <a:p>
            <a:r>
              <a:rPr lang="en-GB" b="1" dirty="0"/>
              <a:t>Your turn:</a:t>
            </a:r>
            <a:endParaRPr lang="en-GB" dirty="0"/>
          </a:p>
        </p:txBody>
      </p:sp>
      <p:sp>
        <p:nvSpPr>
          <p:cNvPr id="3" name="Content Placeholder 2"/>
          <p:cNvSpPr>
            <a:spLocks noGrp="1"/>
          </p:cNvSpPr>
          <p:nvPr>
            <p:ph idx="1"/>
          </p:nvPr>
        </p:nvSpPr>
        <p:spPr>
          <a:xfrm>
            <a:off x="304800" y="1124745"/>
            <a:ext cx="11582400" cy="4525963"/>
          </a:xfrm>
        </p:spPr>
        <p:txBody>
          <a:bodyPr/>
          <a:lstStyle/>
          <a:p>
            <a:r>
              <a:rPr lang="en-GB" dirty="0"/>
              <a:t>ADA is a genetic metabolic disorder caused by a recessive allele (a). The recessive allele frequency in a population is 0.16.  What is the frequency of dominant allele A?</a:t>
            </a:r>
          </a:p>
          <a:p>
            <a:r>
              <a:rPr lang="en-GB" dirty="0"/>
              <a:t>p + q = 1</a:t>
            </a:r>
          </a:p>
          <a:p>
            <a:r>
              <a:rPr lang="en-GB" dirty="0"/>
              <a:t>A + a = 1</a:t>
            </a:r>
          </a:p>
          <a:p>
            <a:r>
              <a:rPr lang="en-GB" dirty="0"/>
              <a:t>A + 0.16 = 1</a:t>
            </a:r>
          </a:p>
          <a:p>
            <a:r>
              <a:rPr lang="en-GB" dirty="0"/>
              <a:t>A = 1 – 0.16</a:t>
            </a:r>
          </a:p>
          <a:p>
            <a:r>
              <a:rPr lang="en-GB" dirty="0"/>
              <a:t>A = 0.84</a:t>
            </a:r>
          </a:p>
          <a:p>
            <a:pPr marL="0" indent="0">
              <a:buNone/>
            </a:pPr>
            <a:endParaRPr lang="en-GB" dirty="0"/>
          </a:p>
        </p:txBody>
      </p:sp>
      <p:sp>
        <p:nvSpPr>
          <p:cNvPr id="4" name="Rectangle 3"/>
          <p:cNvSpPr/>
          <p:nvPr/>
        </p:nvSpPr>
        <p:spPr>
          <a:xfrm>
            <a:off x="7344139" y="5650707"/>
            <a:ext cx="2406236" cy="369332"/>
          </a:xfrm>
          <a:prstGeom prst="rect">
            <a:avLst/>
          </a:prstGeom>
        </p:spPr>
        <p:txBody>
          <a:bodyPr wrap="none">
            <a:spAutoFit/>
          </a:bodyPr>
          <a:lstStyle/>
          <a:p>
            <a:r>
              <a:rPr lang="en-GB" dirty="0"/>
              <a:t>Have a go at the stretch</a:t>
            </a:r>
          </a:p>
        </p:txBody>
      </p:sp>
    </p:spTree>
    <p:extLst>
      <p:ext uri="{BB962C8B-B14F-4D97-AF65-F5344CB8AC3E}">
        <p14:creationId xmlns:p14="http://schemas.microsoft.com/office/powerpoint/2010/main" val="180317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522EE7C74E1E4EB1BC1FBDD525E448" ma:contentTypeVersion="15" ma:contentTypeDescription="Create a new document." ma:contentTypeScope="" ma:versionID="1f40814a82f519bf19d6d776988a7b0e">
  <xsd:schema xmlns:xsd="http://www.w3.org/2001/XMLSchema" xmlns:xs="http://www.w3.org/2001/XMLSchema" xmlns:p="http://schemas.microsoft.com/office/2006/metadata/properties" xmlns:ns3="a25ad733-ca80-4f94-9a2d-053a254dd45c" xmlns:ns4="fe4d60ee-a3f3-4963-8f33-ee4137117fbc" targetNamespace="http://schemas.microsoft.com/office/2006/metadata/properties" ma:root="true" ma:fieldsID="493a285862c3fa85c7de4db490f35f80" ns3:_="" ns4:_="">
    <xsd:import namespace="a25ad733-ca80-4f94-9a2d-053a254dd45c"/>
    <xsd:import namespace="fe4d60ee-a3f3-4963-8f33-ee4137117fb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5ad733-ca80-4f94-9a2d-053a254dd4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4d60ee-a3f3-4963-8f33-ee4137117f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25ad733-ca80-4f94-9a2d-053a254dd45c" xsi:nil="true"/>
  </documentManagement>
</p:properties>
</file>

<file path=customXml/itemProps1.xml><?xml version="1.0" encoding="utf-8"?>
<ds:datastoreItem xmlns:ds="http://schemas.openxmlformats.org/officeDocument/2006/customXml" ds:itemID="{DEB41D6B-08A2-42AE-8F4E-678964724C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5ad733-ca80-4f94-9a2d-053a254dd45c"/>
    <ds:schemaRef ds:uri="fe4d60ee-a3f3-4963-8f33-ee4137117f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39E778-2878-4A2E-8A86-89DE1FFF9945}">
  <ds:schemaRefs>
    <ds:schemaRef ds:uri="http://schemas.microsoft.com/sharepoint/v3/contenttype/forms"/>
  </ds:schemaRefs>
</ds:datastoreItem>
</file>

<file path=customXml/itemProps3.xml><?xml version="1.0" encoding="utf-8"?>
<ds:datastoreItem xmlns:ds="http://schemas.openxmlformats.org/officeDocument/2006/customXml" ds:itemID="{5C0BB702-C8ED-4A6C-B2E3-DAE4A15ADBBD}">
  <ds:schemaRefs>
    <ds:schemaRef ds:uri="http://purl.org/dc/elements/1.1/"/>
    <ds:schemaRef ds:uri="fe4d60ee-a3f3-4963-8f33-ee4137117fbc"/>
    <ds:schemaRef ds:uri="http://www.w3.org/XML/1998/namespace"/>
    <ds:schemaRef ds:uri="http://schemas.microsoft.com/office/2006/documentManagement/types"/>
    <ds:schemaRef ds:uri="http://purl.org/dc/terms/"/>
    <ds:schemaRef ds:uri="a25ad733-ca80-4f94-9a2d-053a254dd45c"/>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6788</TotalTime>
  <Words>2076</Words>
  <Application>Microsoft Office PowerPoint</Application>
  <PresentationFormat>Widescreen</PresentationFormat>
  <Paragraphs>228</Paragraphs>
  <Slides>35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vt:lpstr>
      <vt:lpstr>1_Office Theme</vt:lpstr>
      <vt:lpstr>3.7.2 Population genetics</vt:lpstr>
      <vt:lpstr>Specification 3.7.2 Population and Hardy-Weinberg</vt:lpstr>
      <vt:lpstr>PowerPoint Presentation</vt:lpstr>
      <vt:lpstr>What is a gene pool?</vt:lpstr>
      <vt:lpstr>Introducing the Hardy-Weinberg principle</vt:lpstr>
      <vt:lpstr>H-W equation 1: allele frequency</vt:lpstr>
      <vt:lpstr>Example</vt:lpstr>
      <vt:lpstr>Step by step</vt:lpstr>
      <vt:lpstr>Your turn:</vt:lpstr>
      <vt:lpstr>The Hardy-Weinberg principle</vt:lpstr>
      <vt:lpstr>Calculating allele frequencies</vt:lpstr>
      <vt:lpstr>H-W equation 2: genotype frequency</vt:lpstr>
      <vt:lpstr>PowerPoint Presentation</vt:lpstr>
      <vt:lpstr>Application. What you can do?</vt:lpstr>
      <vt:lpstr>Equations</vt:lpstr>
      <vt:lpstr>MWB - Question 1</vt:lpstr>
      <vt:lpstr>Answer 1</vt:lpstr>
      <vt:lpstr>Question 2</vt:lpstr>
      <vt:lpstr>Answer 2</vt:lpstr>
      <vt:lpstr>Question 3 </vt:lpstr>
      <vt:lpstr>Answer 3</vt:lpstr>
      <vt:lpstr>Question 4</vt:lpstr>
      <vt:lpstr>Answer 4</vt:lpstr>
      <vt:lpstr>Question 5 </vt:lpstr>
      <vt:lpstr>Answer 5 </vt:lpstr>
      <vt:lpstr>Question 6 </vt:lpstr>
      <vt:lpstr>Answer 7 </vt:lpstr>
      <vt:lpstr>Question 8 </vt:lpstr>
      <vt:lpstr>Answer  8</vt:lpstr>
      <vt:lpstr>Question 9 </vt:lpstr>
      <vt:lpstr>Answer 9 </vt:lpstr>
      <vt:lpstr>Question 10</vt:lpstr>
      <vt:lpstr>Answer 10 </vt:lpstr>
      <vt:lpstr>Answers booklet questions</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Justine Chatwin</dc:creator>
  <cp:lastModifiedBy>Alex Chappelow</cp:lastModifiedBy>
  <cp:revision>119</cp:revision>
  <cp:lastPrinted>2016-03-08T14:55:05Z</cp:lastPrinted>
  <dcterms:created xsi:type="dcterms:W3CDTF">2016-03-07T13:38:24Z</dcterms:created>
  <dcterms:modified xsi:type="dcterms:W3CDTF">2023-10-02T09:11:50Z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0x010100CD522EE7C74E1E4EB1BC1FBDD525E448</vt:lpwstr>
  </property>
</Properties>
</file>