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770" r:id="rId2"/>
    <p:sldId id="793" r:id="rId3"/>
    <p:sldId id="769" r:id="rId4"/>
    <p:sldId id="761" r:id="rId5"/>
    <p:sldId id="794" r:id="rId6"/>
    <p:sldId id="795" r:id="rId7"/>
    <p:sldId id="796" r:id="rId8"/>
    <p:sldId id="797" r:id="rId9"/>
    <p:sldId id="676" r:id="rId10"/>
    <p:sldId id="778" r:id="rId11"/>
    <p:sldId id="779" r:id="rId12"/>
    <p:sldId id="780" r:id="rId13"/>
    <p:sldId id="798" r:id="rId14"/>
    <p:sldId id="693" r:id="rId15"/>
    <p:sldId id="782" r:id="rId16"/>
    <p:sldId id="800" r:id="rId17"/>
    <p:sldId id="801" r:id="rId18"/>
    <p:sldId id="783" r:id="rId19"/>
    <p:sldId id="694" r:id="rId20"/>
    <p:sldId id="786" r:id="rId21"/>
    <p:sldId id="788" r:id="rId22"/>
    <p:sldId id="789" r:id="rId23"/>
    <p:sldId id="790" r:id="rId24"/>
    <p:sldId id="703" r:id="rId25"/>
    <p:sldId id="702" r:id="rId26"/>
    <p:sldId id="698" r:id="rId27"/>
    <p:sldId id="699" r:id="rId28"/>
    <p:sldId id="704" r:id="rId29"/>
    <p:sldId id="763" r:id="rId30"/>
    <p:sldId id="706" r:id="rId31"/>
    <p:sldId id="705" r:id="rId32"/>
    <p:sldId id="802" r:id="rId3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2" autoAdjust="0"/>
    <p:restoredTop sz="94660"/>
  </p:normalViewPr>
  <p:slideViewPr>
    <p:cSldViewPr snapToGrid="0">
      <p:cViewPr varScale="1">
        <p:scale>
          <a:sx n="72" d="100"/>
          <a:sy n="72" d="100"/>
        </p:scale>
        <p:origin x="90"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08/03/2017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Practical/Demo ideas</a:t>
            </a:r>
          </a:p>
          <a:p>
            <a:pPr marL="228600" indent="-228600">
              <a:buAutoNum type="arabicPeriod"/>
            </a:pPr>
            <a:r>
              <a:rPr lang="en-US" dirty="0" smtClean="0"/>
              <a:t>Pluck</a:t>
            </a:r>
            <a:r>
              <a:rPr lang="en-US" baseline="0" dirty="0" smtClean="0"/>
              <a:t>– tie in gas exchange with this unit.  Also slices of arteries and veins can be taken off the heart of the pluck to be used in the following lessons practical on elasticity of veins and arteries.  (Not sure how much of the arteries and veins will be left on the hearts that the students are dissecting)</a:t>
            </a:r>
          </a:p>
          <a:p>
            <a:pPr marL="228600" indent="-228600">
              <a:buAutoNum type="arabicPeriod"/>
            </a:pPr>
            <a:r>
              <a:rPr lang="en-US" baseline="0" dirty="0" smtClean="0"/>
              <a:t>Looking at prepared slides of arteries, veins and capillaries under the microscope</a:t>
            </a:r>
          </a:p>
          <a:p>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16497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3/8/2017</a:t>
            </a:fld>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08/03/2017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smtClean="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hhmi.org/biointeractive/natural-selection-lactose-toleranc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EDDBBRRq67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bc.co.uk/nature/adaptations/Antipredator_adaptation#p00c6ht4" TargetMode="Externa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sjeSEngKG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uz7U4k522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volution.berkeley.edu/evolibrary/news/100901_bedbugs%20and%20pesticides%20(1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422276"/>
            <a:ext cx="10363200" cy="1470025"/>
          </a:xfrm>
        </p:spPr>
        <p:txBody>
          <a:bodyPr/>
          <a:lstStyle/>
          <a:p>
            <a:pPr eaLnBrk="1" hangingPunct="1"/>
            <a:r>
              <a:rPr lang="en-GB" u="sng" dirty="0" smtClean="0"/>
              <a:t>Variation and Natural Selection</a:t>
            </a:r>
            <a:endParaRPr lang="en-US" altLang="en-US" u="sng" dirty="0" smtClean="0"/>
          </a:p>
        </p:txBody>
      </p:sp>
      <p:sp>
        <p:nvSpPr>
          <p:cNvPr id="7171" name="Rectangle 3"/>
          <p:cNvSpPr>
            <a:spLocks noGrp="1" noChangeArrowheads="1"/>
          </p:cNvSpPr>
          <p:nvPr>
            <p:ph type="subTitle" idx="1"/>
          </p:nvPr>
        </p:nvSpPr>
        <p:spPr>
          <a:xfrm>
            <a:off x="628650" y="1720850"/>
            <a:ext cx="10687050" cy="1752600"/>
          </a:xfrm>
        </p:spPr>
        <p:txBody>
          <a:bodyPr/>
          <a:lstStyle/>
          <a:p>
            <a:pPr eaLnBrk="1" hangingPunct="1"/>
            <a:r>
              <a:rPr lang="en-GB" altLang="en-US" dirty="0" smtClean="0"/>
              <a:t>LO: </a:t>
            </a:r>
            <a:r>
              <a:rPr lang="en-GB" dirty="0"/>
              <a:t>to consider alleles and genes in an entire population </a:t>
            </a:r>
            <a:endParaRPr lang="en-US" altLang="en-US" dirty="0" smtClean="0"/>
          </a:p>
        </p:txBody>
      </p:sp>
      <p:pic>
        <p:nvPicPr>
          <p:cNvPr id="5" name="Picture 5" descr="Karl_Zebras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615" y="2590800"/>
            <a:ext cx="861477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34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09600" y="274638"/>
            <a:ext cx="10972800" cy="792162"/>
          </a:xfrm>
        </p:spPr>
        <p:txBody>
          <a:bodyPr/>
          <a:lstStyle/>
          <a:p>
            <a:pPr eaLnBrk="1" hangingPunct="1"/>
            <a:r>
              <a:rPr lang="en-GB" altLang="en-US" smtClean="0"/>
              <a:t>What causes variation?</a:t>
            </a:r>
          </a:p>
        </p:txBody>
      </p:sp>
      <p:pic>
        <p:nvPicPr>
          <p:cNvPr id="18435" name="Picture 3" descr="starving_child-sud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600" y="990601"/>
            <a:ext cx="2209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obesity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657601"/>
            <a:ext cx="4165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age2-1015-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seedlings2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3733801"/>
            <a:ext cx="507576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sun-t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300" y="990600"/>
            <a:ext cx="294005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10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997"/>
            <a:ext cx="10972800" cy="1143000"/>
          </a:xfrm>
        </p:spPr>
        <p:txBody>
          <a:bodyPr/>
          <a:lstStyle/>
          <a:p>
            <a:r>
              <a:rPr lang="en-GB" dirty="0" smtClean="0"/>
              <a:t>Variation due to genetic factors</a:t>
            </a:r>
            <a:endParaRPr lang="en-GB" dirty="0"/>
          </a:p>
        </p:txBody>
      </p:sp>
      <p:sp>
        <p:nvSpPr>
          <p:cNvPr id="3" name="Content Placeholder 2"/>
          <p:cNvSpPr>
            <a:spLocks noGrp="1"/>
          </p:cNvSpPr>
          <p:nvPr>
            <p:ph idx="1"/>
          </p:nvPr>
        </p:nvSpPr>
        <p:spPr>
          <a:xfrm>
            <a:off x="609600" y="1256997"/>
            <a:ext cx="10972800" cy="5181903"/>
          </a:xfrm>
        </p:spPr>
        <p:txBody>
          <a:bodyPr>
            <a:normAutofit lnSpcReduction="10000"/>
          </a:bodyPr>
          <a:lstStyle/>
          <a:p>
            <a:r>
              <a:rPr lang="en-GB" sz="2800" dirty="0"/>
              <a:t>Within a population, all members have the same genes.  Genetic differences occur as members of the population have different alleles of these genes.</a:t>
            </a:r>
          </a:p>
          <a:p>
            <a:r>
              <a:rPr lang="en-GB" sz="2800" dirty="0" smtClean="0"/>
              <a:t>Fill the table in your booklet</a:t>
            </a:r>
          </a:p>
          <a:p>
            <a:endParaRPr lang="en-GB" sz="2800" dirty="0"/>
          </a:p>
          <a:p>
            <a:pPr marL="2628900" lvl="6" indent="0">
              <a:buNone/>
            </a:pPr>
            <a:r>
              <a:rPr lang="en-GB" sz="2800" dirty="0" smtClean="0">
                <a:solidFill>
                  <a:srgbClr val="0000CC"/>
                </a:solidFill>
                <a:latin typeface="Arial" panose="020B0604020202020204" pitchFamily="34" charset="0"/>
                <a:cs typeface="Arial" panose="020B0604020202020204" pitchFamily="34" charset="0"/>
              </a:rPr>
              <a:t>Mutations</a:t>
            </a:r>
          </a:p>
          <a:p>
            <a:pPr marL="2628900" lvl="6" indent="0">
              <a:buNone/>
            </a:pPr>
            <a:r>
              <a:rPr lang="en-GB" sz="2800" dirty="0" smtClean="0">
                <a:solidFill>
                  <a:srgbClr val="0000CC"/>
                </a:solidFill>
                <a:latin typeface="Arial" panose="020B0604020202020204" pitchFamily="34" charset="0"/>
                <a:cs typeface="Arial" panose="020B0604020202020204" pitchFamily="34" charset="0"/>
              </a:rPr>
              <a:t>Meiosis</a:t>
            </a:r>
          </a:p>
          <a:p>
            <a:pPr marL="2628900" lvl="6" indent="0">
              <a:buNone/>
            </a:pPr>
            <a:r>
              <a:rPr lang="en-GB" sz="2800" dirty="0" smtClean="0">
                <a:solidFill>
                  <a:srgbClr val="0000CC"/>
                </a:solidFill>
                <a:latin typeface="Arial" panose="020B0604020202020204" pitchFamily="34" charset="0"/>
                <a:cs typeface="Arial" panose="020B0604020202020204" pitchFamily="34" charset="0"/>
              </a:rPr>
              <a:t>Random fertilisation of gametes</a:t>
            </a:r>
          </a:p>
          <a:p>
            <a:endParaRPr lang="en-GB" sz="2800" dirty="0" smtClean="0"/>
          </a:p>
          <a:p>
            <a:pPr marL="0" indent="0">
              <a:buNone/>
            </a:pPr>
            <a:r>
              <a:rPr lang="en-GB" altLang="en-US" sz="2800" b="1" dirty="0" smtClean="0"/>
              <a:t>Mutation </a:t>
            </a:r>
            <a:r>
              <a:rPr lang="en-GB" altLang="en-US" sz="2800" b="1" dirty="0"/>
              <a:t>creates </a:t>
            </a:r>
            <a:r>
              <a:rPr lang="en-GB" altLang="en-US" sz="2800" b="1" dirty="0">
                <a:solidFill>
                  <a:srgbClr val="FF0000"/>
                </a:solidFill>
              </a:rPr>
              <a:t>new</a:t>
            </a:r>
            <a:r>
              <a:rPr lang="en-GB" altLang="en-US" sz="2800" b="1" dirty="0"/>
              <a:t> alleles</a:t>
            </a:r>
            <a:r>
              <a:rPr lang="en-GB" altLang="en-US" sz="2800" dirty="0"/>
              <a:t> while meiosis and random fusion of gametes </a:t>
            </a:r>
            <a:r>
              <a:rPr lang="en-GB" altLang="en-US" sz="2800" b="1" dirty="0">
                <a:solidFill>
                  <a:srgbClr val="FF0000"/>
                </a:solidFill>
              </a:rPr>
              <a:t>re-shuffle </a:t>
            </a:r>
            <a:r>
              <a:rPr lang="en-GB" altLang="en-US" sz="2800" b="1" dirty="0"/>
              <a:t>alleles </a:t>
            </a:r>
            <a:endParaRPr lang="en-GB" altLang="en-US" sz="2800" dirty="0"/>
          </a:p>
          <a:p>
            <a:endParaRPr lang="en-GB" sz="2800" dirty="0"/>
          </a:p>
        </p:txBody>
      </p:sp>
    </p:spTree>
    <p:extLst>
      <p:ext uri="{BB962C8B-B14F-4D97-AF65-F5344CB8AC3E}">
        <p14:creationId xmlns:p14="http://schemas.microsoft.com/office/powerpoint/2010/main" val="40985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check – any questions?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7882288"/>
              </p:ext>
            </p:extLst>
          </p:nvPr>
        </p:nvGraphicFramePr>
        <p:xfrm>
          <a:off x="609600" y="1600200"/>
          <a:ext cx="10972800" cy="3688080"/>
        </p:xfrm>
        <a:graphic>
          <a:graphicData uri="http://schemas.openxmlformats.org/drawingml/2006/table">
            <a:tbl>
              <a:tblPr firstRow="1" bandRow="1">
                <a:tableStyleId>{5C22544A-7EE6-4342-B048-85BDC9FD1C3A}</a:tableStyleId>
              </a:tblPr>
              <a:tblGrid>
                <a:gridCol w="3624648"/>
                <a:gridCol w="734815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0" dirty="0" smtClean="0">
                          <a:solidFill>
                            <a:schemeClr val="tx1"/>
                          </a:solidFill>
                        </a:rPr>
                        <a:t>Random fertilisation of gametes</a:t>
                      </a:r>
                    </a:p>
                    <a:p>
                      <a:endParaRPr lang="en-GB" sz="24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smtClean="0">
                          <a:solidFill>
                            <a:schemeClr val="tx1"/>
                          </a:solidFill>
                        </a:rPr>
                        <a:t>Sexual</a:t>
                      </a:r>
                      <a:r>
                        <a:rPr lang="en-GB" sz="2400" b="0" baseline="0" dirty="0" smtClean="0">
                          <a:solidFill>
                            <a:schemeClr val="tx1"/>
                          </a:solidFill>
                        </a:rPr>
                        <a:t> reproduction results in new combinations of gametes. Which gametes fuse together adds infinite variety to offspring parents can produce</a:t>
                      </a:r>
                      <a:endParaRPr lang="en-GB" sz="24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sz="2400" b="0" dirty="0" smtClean="0">
                          <a:solidFill>
                            <a:schemeClr val="tx1"/>
                          </a:solidFill>
                        </a:rPr>
                        <a:t>Mutations</a:t>
                      </a:r>
                      <a:endParaRPr lang="en-GB" sz="24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smtClean="0"/>
                        <a:t>These sudden changes to genes and chromosomes may or may not be passed</a:t>
                      </a:r>
                      <a:r>
                        <a:rPr lang="en-GB" sz="2400" baseline="0" dirty="0" smtClean="0"/>
                        <a:t> on to the next generation. This is the main cause of variation</a:t>
                      </a: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sz="2400" b="0" dirty="0" smtClean="0">
                          <a:solidFill>
                            <a:schemeClr val="tx1"/>
                          </a:solidFill>
                        </a:rPr>
                        <a:t>Meiosis</a:t>
                      </a:r>
                      <a:endParaRPr lang="en-GB" sz="24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smtClean="0"/>
                        <a:t>Special form of nuclear division produced new</a:t>
                      </a:r>
                      <a:r>
                        <a:rPr lang="en-GB" sz="2400" baseline="0" dirty="0" smtClean="0"/>
                        <a:t> combinations of alleles before they are passed into the gametes.</a:t>
                      </a:r>
                      <a:endParaRPr lang="en-GB"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94241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6350000" cy="4525963"/>
          </a:xfrm>
        </p:spPr>
        <p:txBody>
          <a:bodyPr>
            <a:normAutofit/>
          </a:bodyPr>
          <a:lstStyle/>
          <a:p>
            <a:pPr eaLnBrk="1" hangingPunct="1">
              <a:defRPr/>
            </a:pPr>
            <a:r>
              <a:rPr lang="en-GB" sz="2800" dirty="0" smtClean="0"/>
              <a:t>When variation is a result of genetic factors, discontinuous variation is often seen.</a:t>
            </a:r>
          </a:p>
          <a:p>
            <a:pPr eaLnBrk="1" hangingPunct="1">
              <a:defRPr/>
            </a:pPr>
            <a:r>
              <a:rPr lang="en-GB" sz="2800" dirty="0" smtClean="0"/>
              <a:t>Characteristics </a:t>
            </a:r>
            <a:r>
              <a:rPr lang="en-GB" sz="2800" dirty="0"/>
              <a:t>fit into distinct groups</a:t>
            </a:r>
          </a:p>
          <a:p>
            <a:pPr eaLnBrk="1" hangingPunct="1">
              <a:defRPr/>
            </a:pPr>
            <a:r>
              <a:rPr lang="en-GB" sz="2800" dirty="0"/>
              <a:t>There are no intermediates</a:t>
            </a:r>
          </a:p>
          <a:p>
            <a:pPr eaLnBrk="1" hangingPunct="1">
              <a:defRPr/>
            </a:pPr>
            <a:r>
              <a:rPr lang="en-GB" sz="2800" dirty="0"/>
              <a:t>Usually controlled by one gene with two or more alleles.</a:t>
            </a:r>
          </a:p>
          <a:p>
            <a:pPr eaLnBrk="1" hangingPunct="1">
              <a:defRPr/>
            </a:pPr>
            <a:r>
              <a:rPr lang="en-GB" sz="2800" dirty="0"/>
              <a:t>Environmental factors have little influence.</a:t>
            </a:r>
          </a:p>
          <a:p>
            <a:pPr eaLnBrk="1" hangingPunct="1">
              <a:defRPr/>
            </a:pPr>
            <a:endParaRPr lang="en-GB" sz="2800" dirty="0"/>
          </a:p>
          <a:p>
            <a:pPr marL="0" indent="0">
              <a:buNone/>
              <a:defRPr/>
            </a:pPr>
            <a:endParaRPr lang="en-GB" dirty="0" smtClean="0"/>
          </a:p>
          <a:p>
            <a:pPr marL="0" indent="0">
              <a:buNone/>
              <a:defRPr/>
            </a:pPr>
            <a:endParaRPr lang="en-GB" dirty="0" smtClean="0"/>
          </a:p>
        </p:txBody>
      </p:sp>
      <p:sp>
        <p:nvSpPr>
          <p:cNvPr id="4099" name="Title 1"/>
          <p:cNvSpPr>
            <a:spLocks noGrp="1"/>
          </p:cNvSpPr>
          <p:nvPr>
            <p:ph type="title"/>
          </p:nvPr>
        </p:nvSpPr>
        <p:spPr/>
        <p:txBody>
          <a:bodyPr>
            <a:normAutofit/>
          </a:bodyPr>
          <a:lstStyle/>
          <a:p>
            <a:r>
              <a:rPr lang="en-GB" altLang="en-US" sz="3600" dirty="0"/>
              <a:t>Variation due to genetic factors</a:t>
            </a: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353" y="1911096"/>
            <a:ext cx="4604779" cy="337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88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620688"/>
            <a:ext cx="8229600" cy="778098"/>
          </a:xfrm>
        </p:spPr>
        <p:txBody>
          <a:bodyPr>
            <a:normAutofit fontScale="90000"/>
          </a:bodyPr>
          <a:lstStyle/>
          <a:p>
            <a:r>
              <a:rPr lang="en-GB" b="1" dirty="0" smtClean="0"/>
              <a:t>Twin studies</a:t>
            </a:r>
            <a:r>
              <a:rPr lang="en-GB" b="1" dirty="0"/>
              <a:t/>
            </a:r>
            <a:br>
              <a:rPr lang="en-GB" b="1" dirty="0"/>
            </a:br>
            <a:endParaRPr lang="en-GB" dirty="0"/>
          </a:p>
        </p:txBody>
      </p:sp>
      <p:sp>
        <p:nvSpPr>
          <p:cNvPr id="3" name="Content Placeholder 2"/>
          <p:cNvSpPr>
            <a:spLocks noGrp="1"/>
          </p:cNvSpPr>
          <p:nvPr>
            <p:ph idx="1"/>
          </p:nvPr>
        </p:nvSpPr>
        <p:spPr/>
        <p:txBody>
          <a:bodyPr>
            <a:normAutofit/>
          </a:bodyPr>
          <a:lstStyle/>
          <a:p>
            <a:r>
              <a:rPr lang="en-GB" dirty="0"/>
              <a:t>I</a:t>
            </a:r>
            <a:r>
              <a:rPr lang="en-GB" dirty="0" smtClean="0"/>
              <a:t>f organisms of </a:t>
            </a:r>
            <a:r>
              <a:rPr lang="en-GB" dirty="0"/>
              <a:t>identical genotype are subject to different environmental influences, they show considerable variety</a:t>
            </a:r>
            <a:r>
              <a:rPr lang="en-GB" dirty="0" smtClean="0"/>
              <a:t>.</a:t>
            </a:r>
          </a:p>
          <a:p>
            <a:r>
              <a:rPr lang="en-GB" dirty="0" smtClean="0"/>
              <a:t>Identical twins separated at birth can be studied to see the effect of the environment in which they have been raised.</a:t>
            </a:r>
          </a:p>
          <a:p>
            <a:r>
              <a:rPr lang="en-GB" dirty="0" smtClean="0"/>
              <a:t>Nature or nurture?</a:t>
            </a:r>
            <a:endParaRPr lang="en-GB" dirty="0"/>
          </a:p>
          <a:p>
            <a:endParaRPr lang="en-GB" dirty="0"/>
          </a:p>
        </p:txBody>
      </p:sp>
    </p:spTree>
    <p:extLst>
      <p:ext uri="{BB962C8B-B14F-4D97-AF65-F5344CB8AC3E}">
        <p14:creationId xmlns:p14="http://schemas.microsoft.com/office/powerpoint/2010/main" val="229279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variation</a:t>
            </a:r>
            <a:endParaRPr lang="en-GB" dirty="0"/>
          </a:p>
        </p:txBody>
      </p:sp>
      <p:sp>
        <p:nvSpPr>
          <p:cNvPr id="3" name="Content Placeholder 2"/>
          <p:cNvSpPr>
            <a:spLocks noGrp="1"/>
          </p:cNvSpPr>
          <p:nvPr>
            <p:ph idx="1"/>
          </p:nvPr>
        </p:nvSpPr>
        <p:spPr/>
        <p:txBody>
          <a:bodyPr/>
          <a:lstStyle/>
          <a:p>
            <a:pPr marL="0" indent="0">
              <a:buNone/>
            </a:pPr>
            <a:r>
              <a:rPr lang="en-US" dirty="0"/>
              <a:t>Affects the way the organism’s genes are </a:t>
            </a:r>
            <a:r>
              <a:rPr lang="en-US" dirty="0">
                <a:solidFill>
                  <a:srgbClr val="FF0000"/>
                </a:solidFill>
              </a:rPr>
              <a:t>expressed.  </a:t>
            </a:r>
            <a:r>
              <a:rPr lang="en-US" dirty="0"/>
              <a:t>Genes set the limits but the environment determines where an organism lies in those limits</a:t>
            </a:r>
            <a:endParaRPr lang="en-US" dirty="0">
              <a:solidFill>
                <a:srgbClr val="FF0000"/>
              </a:solidFill>
            </a:endParaRPr>
          </a:p>
          <a:p>
            <a:pPr marL="0" indent="0">
              <a:buNone/>
            </a:pPr>
            <a:r>
              <a:rPr lang="en-GB" dirty="0" smtClean="0"/>
              <a:t>Environmental issues include?</a:t>
            </a:r>
          </a:p>
          <a:p>
            <a:r>
              <a:rPr lang="en-GB" dirty="0" smtClean="0"/>
              <a:t>Climate</a:t>
            </a:r>
          </a:p>
          <a:p>
            <a:r>
              <a:rPr lang="en-GB" dirty="0" smtClean="0"/>
              <a:t>pH</a:t>
            </a:r>
          </a:p>
          <a:p>
            <a:r>
              <a:rPr lang="en-GB" dirty="0" smtClean="0"/>
              <a:t>Food availability</a:t>
            </a:r>
            <a:endParaRPr lang="en-GB" dirty="0"/>
          </a:p>
        </p:txBody>
      </p:sp>
      <p:pic>
        <p:nvPicPr>
          <p:cNvPr id="4" name="Picture 2" descr="http://images.slidesharecdn.com/science-9unitabiologicaldiversitysection2lessonvariation-1234809616120389-3/95/slide-18-728.jpg?1234809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255" y="2665480"/>
            <a:ext cx="5126731" cy="384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dirty="0" smtClean="0"/>
              <a:t>Variation due to environmental influences</a:t>
            </a:r>
          </a:p>
        </p:txBody>
      </p:sp>
      <p:sp>
        <p:nvSpPr>
          <p:cNvPr id="3" name="Content Placeholder 2"/>
          <p:cNvSpPr>
            <a:spLocks noGrp="1"/>
          </p:cNvSpPr>
          <p:nvPr>
            <p:ph idx="1"/>
          </p:nvPr>
        </p:nvSpPr>
        <p:spPr>
          <a:xfrm>
            <a:off x="-1" y="1484784"/>
            <a:ext cx="7324729" cy="4608512"/>
          </a:xfrm>
        </p:spPr>
        <p:txBody>
          <a:bodyPr>
            <a:normAutofit/>
          </a:bodyPr>
          <a:lstStyle/>
          <a:p>
            <a:pPr eaLnBrk="1" hangingPunct="1">
              <a:defRPr/>
            </a:pPr>
            <a:r>
              <a:rPr lang="en-GB" sz="2800" dirty="0"/>
              <a:t>Range of phenotypes </a:t>
            </a:r>
            <a:r>
              <a:rPr lang="en-GB" sz="2800" dirty="0" smtClean="0"/>
              <a:t>seen</a:t>
            </a:r>
            <a:r>
              <a:rPr lang="en-GB" sz="2800" dirty="0"/>
              <a:t>.</a:t>
            </a:r>
          </a:p>
          <a:p>
            <a:pPr eaLnBrk="1" hangingPunct="1">
              <a:defRPr/>
            </a:pPr>
            <a:r>
              <a:rPr lang="en-GB" sz="2800" dirty="0"/>
              <a:t>Controlled by many genes (</a:t>
            </a:r>
            <a:r>
              <a:rPr lang="en-GB" sz="2800" b="1" dirty="0">
                <a:solidFill>
                  <a:srgbClr val="FF0000"/>
                </a:solidFill>
              </a:rPr>
              <a:t>polygenic</a:t>
            </a:r>
            <a:r>
              <a:rPr lang="en-GB" sz="2800" dirty="0"/>
              <a:t>).</a:t>
            </a:r>
          </a:p>
          <a:p>
            <a:pPr>
              <a:defRPr/>
            </a:pPr>
            <a:r>
              <a:rPr lang="en-GB" sz="2800" dirty="0"/>
              <a:t>Influenced by environmental factors (An individual inherits the alleles for tallness but whether or not maximum height reached will depend on nutrition during growth period).</a:t>
            </a:r>
          </a:p>
          <a:p>
            <a:pPr eaLnBrk="1" hangingPunct="1">
              <a:defRPr/>
            </a:pPr>
            <a:r>
              <a:rPr lang="en-GB" sz="2800" dirty="0"/>
              <a:t>Follows a </a:t>
            </a:r>
            <a:r>
              <a:rPr lang="en-GB" sz="2800" b="1" dirty="0">
                <a:solidFill>
                  <a:srgbClr val="FF0000"/>
                </a:solidFill>
              </a:rPr>
              <a:t>‘normal</a:t>
            </a:r>
            <a:r>
              <a:rPr lang="en-GB" sz="2800" dirty="0"/>
              <a:t>’ distribution - a gradation from one extreme to another.</a:t>
            </a:r>
          </a:p>
          <a:p>
            <a:pPr eaLnBrk="1" hangingPunct="1">
              <a:defRPr/>
            </a:pPr>
            <a:endParaRPr lang="en-GB" sz="2800" dirty="0"/>
          </a:p>
          <a:p>
            <a:pPr marL="0" indent="0">
              <a:buNone/>
              <a:defRPr/>
            </a:pPr>
            <a:endParaRPr lang="en-GB" dirty="0" smtClean="0"/>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29" y="2134000"/>
            <a:ext cx="461464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12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19256" cy="1143000"/>
          </a:xfrm>
        </p:spPr>
        <p:txBody>
          <a:bodyPr/>
          <a:lstStyle/>
          <a:p>
            <a:r>
              <a:rPr lang="en-GB" dirty="0" smtClean="0"/>
              <a:t>Environment and plants</a:t>
            </a:r>
            <a:endParaRPr lang="en-GB" dirty="0"/>
          </a:p>
        </p:txBody>
      </p:sp>
      <p:sp>
        <p:nvSpPr>
          <p:cNvPr id="5" name="Rectangle 4"/>
          <p:cNvSpPr/>
          <p:nvPr/>
        </p:nvSpPr>
        <p:spPr>
          <a:xfrm>
            <a:off x="6384032" y="5445225"/>
            <a:ext cx="4032448" cy="830997"/>
          </a:xfrm>
          <a:prstGeom prst="rect">
            <a:avLst/>
          </a:prstGeom>
          <a:ln>
            <a:solidFill>
              <a:schemeClr val="accent1"/>
            </a:solidFill>
          </a:ln>
        </p:spPr>
        <p:txBody>
          <a:bodyPr wrap="square">
            <a:spAutoFit/>
          </a:bodyPr>
          <a:lstStyle/>
          <a:p>
            <a:r>
              <a:rPr lang="en-GB" sz="2400" dirty="0"/>
              <a:t>Low pH soil (5.2-5.5) = Blue flowers. </a:t>
            </a:r>
          </a:p>
        </p:txBody>
      </p:sp>
      <p:sp>
        <p:nvSpPr>
          <p:cNvPr id="6" name="Rectangle 5"/>
          <p:cNvSpPr/>
          <p:nvPr/>
        </p:nvSpPr>
        <p:spPr>
          <a:xfrm>
            <a:off x="2423592" y="5445225"/>
            <a:ext cx="3887924" cy="830997"/>
          </a:xfrm>
          <a:prstGeom prst="rect">
            <a:avLst/>
          </a:prstGeom>
          <a:ln>
            <a:solidFill>
              <a:schemeClr val="accent1"/>
            </a:solidFill>
          </a:ln>
        </p:spPr>
        <p:txBody>
          <a:bodyPr wrap="square">
            <a:spAutoFit/>
          </a:bodyPr>
          <a:lstStyle/>
          <a:p>
            <a:r>
              <a:rPr lang="en-GB" sz="2400" dirty="0"/>
              <a:t>Higher pH soil (6.0-6.2) = Pink hydrangeas.</a:t>
            </a:r>
          </a:p>
        </p:txBody>
      </p:sp>
      <p:pic>
        <p:nvPicPr>
          <p:cNvPr id="7" name="Content Placeholder 6" descr="Screen Shot 2015-04-09 at 17.58.10.png"/>
          <p:cNvPicPr>
            <a:picLocks noGrp="1" noChangeAspect="1"/>
          </p:cNvPicPr>
          <p:nvPr>
            <p:ph idx="1"/>
          </p:nvPr>
        </p:nvPicPr>
        <p:blipFill>
          <a:blip r:embed="rId2">
            <a:extLst>
              <a:ext uri="{28A0092B-C50C-407E-A947-70E740481C1C}">
                <a14:useLocalDpi xmlns:a14="http://schemas.microsoft.com/office/drawing/2010/main" val="0"/>
              </a:ext>
            </a:extLst>
          </a:blip>
          <a:srcRect t="8346" b="8346"/>
          <a:stretch>
            <a:fillRect/>
          </a:stretch>
        </p:blipFill>
        <p:spPr>
          <a:xfrm>
            <a:off x="2423592" y="1268760"/>
            <a:ext cx="7067128" cy="3886648"/>
          </a:xfrm>
        </p:spPr>
      </p:pic>
    </p:spTree>
    <p:extLst>
      <p:ext uri="{BB962C8B-B14F-4D97-AF65-F5344CB8AC3E}">
        <p14:creationId xmlns:p14="http://schemas.microsoft.com/office/powerpoint/2010/main" val="1552085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GB" altLang="en-US" smtClean="0"/>
              <a:t>Environmental variation</a:t>
            </a:r>
          </a:p>
        </p:txBody>
      </p:sp>
      <p:sp>
        <p:nvSpPr>
          <p:cNvPr id="20483" name="Rectangle 3"/>
          <p:cNvSpPr>
            <a:spLocks noGrp="1" noChangeArrowheads="1"/>
          </p:cNvSpPr>
          <p:nvPr>
            <p:ph type="body" idx="4294967295"/>
          </p:nvPr>
        </p:nvSpPr>
        <p:spPr>
          <a:xfrm>
            <a:off x="609600" y="1219201"/>
            <a:ext cx="7296150" cy="4906963"/>
          </a:xfrm>
        </p:spPr>
        <p:txBody>
          <a:bodyPr/>
          <a:lstStyle/>
          <a:p>
            <a:pPr eaLnBrk="1" hangingPunct="1"/>
            <a:r>
              <a:rPr lang="en-GB" altLang="en-US" sz="2800" dirty="0" smtClean="0"/>
              <a:t>Fur colour in the Himalayan rabbit is affected by temperature</a:t>
            </a:r>
          </a:p>
          <a:p>
            <a:pPr lvl="1" eaLnBrk="1" hangingPunct="1"/>
            <a:r>
              <a:rPr lang="en-GB" altLang="en-US" sz="2400" dirty="0" smtClean="0"/>
              <a:t>Most of the fur is white except ears, feet and tail</a:t>
            </a:r>
          </a:p>
          <a:p>
            <a:pPr lvl="1" eaLnBrk="1" hangingPunct="1"/>
            <a:r>
              <a:rPr lang="en-GB" altLang="en-US" sz="2400" dirty="0" smtClean="0"/>
              <a:t>Black colour only develops in temperatures below 25</a:t>
            </a:r>
            <a:r>
              <a:rPr lang="en-GB" altLang="en-US" sz="2400" dirty="0" smtClean="0">
                <a:cs typeface="Arial" charset="0"/>
              </a:rPr>
              <a:t>˚C</a:t>
            </a:r>
          </a:p>
          <a:p>
            <a:pPr lvl="1" eaLnBrk="1" hangingPunct="1"/>
            <a:r>
              <a:rPr lang="en-GB" altLang="en-US" sz="2400" dirty="0" smtClean="0">
                <a:cs typeface="Arial" charset="0"/>
              </a:rPr>
              <a:t>If patch of white fur shaved and cold pad applied the hair will grow back black</a:t>
            </a:r>
            <a:endParaRPr lang="en-GB" altLang="en-US" sz="2400" dirty="0" smtClean="0"/>
          </a:p>
        </p:txBody>
      </p:sp>
      <p:pic>
        <p:nvPicPr>
          <p:cNvPr id="20484" name="Picture 5" descr="californ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49" y="1559074"/>
            <a:ext cx="4353640" cy="35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395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46304"/>
            <a:ext cx="11411712" cy="950976"/>
          </a:xfrm>
        </p:spPr>
        <p:txBody>
          <a:bodyPr>
            <a:normAutofit/>
          </a:bodyPr>
          <a:lstStyle/>
          <a:p>
            <a:r>
              <a:rPr lang="en-GB" b="1" dirty="0" smtClean="0"/>
              <a:t>Evolutionary significance of variation</a:t>
            </a:r>
            <a:endParaRPr lang="en-GB" dirty="0"/>
          </a:p>
        </p:txBody>
      </p:sp>
      <p:sp>
        <p:nvSpPr>
          <p:cNvPr id="3" name="Content Placeholder 2"/>
          <p:cNvSpPr>
            <a:spLocks noGrp="1"/>
          </p:cNvSpPr>
          <p:nvPr>
            <p:ph idx="1"/>
          </p:nvPr>
        </p:nvSpPr>
        <p:spPr>
          <a:xfrm>
            <a:off x="658368" y="1499616"/>
            <a:ext cx="10808208" cy="4132772"/>
          </a:xfrm>
        </p:spPr>
        <p:txBody>
          <a:bodyPr>
            <a:normAutofit fontScale="92500" lnSpcReduction="20000"/>
          </a:bodyPr>
          <a:lstStyle/>
          <a:p>
            <a:r>
              <a:rPr lang="en-GB" dirty="0" smtClean="0"/>
              <a:t>Variations </a:t>
            </a:r>
            <a:r>
              <a:rPr lang="en-GB" dirty="0"/>
              <a:t>due to the effect of the environment have little evolutionary significance as they are </a:t>
            </a:r>
            <a:r>
              <a:rPr lang="en-GB" dirty="0" smtClean="0"/>
              <a:t>not passed </a:t>
            </a:r>
            <a:r>
              <a:rPr lang="en-GB" dirty="0"/>
              <a:t>from one generation to the next. </a:t>
            </a:r>
            <a:endParaRPr lang="en-GB" dirty="0" smtClean="0"/>
          </a:p>
          <a:p>
            <a:r>
              <a:rPr lang="en-GB" dirty="0" smtClean="0"/>
              <a:t>Much </a:t>
            </a:r>
            <a:r>
              <a:rPr lang="en-GB" dirty="0"/>
              <a:t>more important to evolution is </a:t>
            </a:r>
            <a:r>
              <a:rPr lang="en-GB" b="1" dirty="0"/>
              <a:t>inherited variation </a:t>
            </a:r>
            <a:r>
              <a:rPr lang="en-GB" dirty="0" smtClean="0"/>
              <a:t>that results </a:t>
            </a:r>
            <a:r>
              <a:rPr lang="en-GB" dirty="0"/>
              <a:t>from genetic changes</a:t>
            </a:r>
            <a:r>
              <a:rPr lang="en-GB" dirty="0" smtClean="0"/>
              <a:t>.</a:t>
            </a:r>
          </a:p>
          <a:p>
            <a:r>
              <a:rPr lang="en-GB" dirty="0" smtClean="0"/>
              <a:t>Although </a:t>
            </a:r>
            <a:r>
              <a:rPr lang="en-GB" dirty="0"/>
              <a:t>these processes may establish a new combination of alleles in one generation it is </a:t>
            </a:r>
            <a:r>
              <a:rPr lang="en-GB" b="1" dirty="0" smtClean="0"/>
              <a:t>mutations </a:t>
            </a:r>
            <a:r>
              <a:rPr lang="en-GB" dirty="0" smtClean="0"/>
              <a:t>that </a:t>
            </a:r>
            <a:r>
              <a:rPr lang="en-GB" dirty="0"/>
              <a:t>generate long-lasting variation of a novel kind. </a:t>
            </a:r>
            <a:endParaRPr lang="en-GB" dirty="0" smtClean="0"/>
          </a:p>
          <a:p>
            <a:r>
              <a:rPr lang="en-GB" b="1" dirty="0" smtClean="0"/>
              <a:t>However the </a:t>
            </a:r>
            <a:r>
              <a:rPr lang="en-GB" b="1" dirty="0"/>
              <a:t>occurrence of </a:t>
            </a:r>
            <a:r>
              <a:rPr lang="en-GB" b="1" dirty="0" smtClean="0"/>
              <a:t>a useful </a:t>
            </a:r>
            <a:r>
              <a:rPr lang="en-GB" b="1" dirty="0"/>
              <a:t>mutation is a very rare event</a:t>
            </a:r>
            <a:r>
              <a:rPr lang="en-GB" b="1" dirty="0" smtClean="0"/>
              <a:t>.</a:t>
            </a:r>
            <a:endParaRPr lang="en-GB" b="1" dirty="0"/>
          </a:p>
        </p:txBody>
      </p:sp>
    </p:spTree>
    <p:extLst>
      <p:ext uri="{BB962C8B-B14F-4D97-AF65-F5344CB8AC3E}">
        <p14:creationId xmlns:p14="http://schemas.microsoft.com/office/powerpoint/2010/main" val="831384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 pair - share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b="1" dirty="0"/>
              <a:t>1. </a:t>
            </a:r>
            <a:r>
              <a:rPr lang="en-US" dirty="0"/>
              <a:t>What does the Hardy-Weinberg principle predict about the frequency of the </a:t>
            </a:r>
            <a:r>
              <a:rPr lang="en-US" b="1" dirty="0"/>
              <a:t>t </a:t>
            </a:r>
            <a:r>
              <a:rPr lang="en-US" dirty="0"/>
              <a:t>allele after another 10 generations?</a:t>
            </a:r>
            <a:endParaRPr lang="en-GB" dirty="0"/>
          </a:p>
          <a:p>
            <a:pPr marL="0" indent="0">
              <a:buNone/>
            </a:pPr>
            <a:r>
              <a:rPr lang="en-US" dirty="0"/>
              <a:t> </a:t>
            </a:r>
            <a:endParaRPr lang="en-GB" dirty="0"/>
          </a:p>
          <a:p>
            <a:pPr marL="0" indent="0">
              <a:buNone/>
            </a:pPr>
            <a:r>
              <a:rPr lang="en-US" b="1" dirty="0"/>
              <a:t>2</a:t>
            </a:r>
            <a:r>
              <a:rPr lang="en-US" dirty="0"/>
              <a:t>. Why could an allele frequency change</a:t>
            </a:r>
            <a:r>
              <a:rPr lang="en-US" dirty="0" smtClean="0"/>
              <a:t>?</a:t>
            </a:r>
            <a:r>
              <a:rPr lang="en-US" dirty="0"/>
              <a:t> </a:t>
            </a:r>
            <a:endParaRPr lang="en-GB" dirty="0"/>
          </a:p>
          <a:p>
            <a:pPr marL="0" indent="0">
              <a:buNone/>
            </a:pPr>
            <a:r>
              <a:rPr lang="en-US" dirty="0"/>
              <a:t> </a:t>
            </a:r>
            <a:endParaRPr lang="en-GB" dirty="0"/>
          </a:p>
          <a:p>
            <a:pPr marL="0" indent="0">
              <a:buNone/>
            </a:pPr>
            <a:r>
              <a:rPr lang="en-US" b="1" dirty="0"/>
              <a:t>3</a:t>
            </a:r>
            <a:r>
              <a:rPr lang="en-US" dirty="0"/>
              <a:t>. What is variation</a:t>
            </a:r>
            <a:r>
              <a:rPr lang="en-US" dirty="0" smtClean="0"/>
              <a:t>?</a:t>
            </a:r>
            <a:endParaRPr lang="en-GB" dirty="0"/>
          </a:p>
          <a:p>
            <a:pPr marL="0" indent="0">
              <a:buNone/>
            </a:pPr>
            <a:r>
              <a:rPr lang="en-US" b="1" dirty="0"/>
              <a:t> </a:t>
            </a:r>
            <a:endParaRPr lang="en-GB" dirty="0"/>
          </a:p>
          <a:p>
            <a:pPr marL="0" indent="0">
              <a:buNone/>
            </a:pPr>
            <a:r>
              <a:rPr lang="en-US" b="1" dirty="0"/>
              <a:t>4. </a:t>
            </a:r>
            <a:r>
              <a:rPr lang="en-US" dirty="0"/>
              <a:t>What is natural selection? </a:t>
            </a:r>
            <a:endParaRPr lang="en-GB" dirty="0"/>
          </a:p>
          <a:p>
            <a:endParaRPr lang="en-GB" dirty="0"/>
          </a:p>
        </p:txBody>
      </p:sp>
    </p:spTree>
    <p:extLst>
      <p:ext uri="{BB962C8B-B14F-4D97-AF65-F5344CB8AC3E}">
        <p14:creationId xmlns:p14="http://schemas.microsoft.com/office/powerpoint/2010/main" val="3890374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1" y="138712"/>
            <a:ext cx="10972800" cy="1143000"/>
          </a:xfrm>
        </p:spPr>
        <p:txBody>
          <a:bodyPr/>
          <a:lstStyle/>
          <a:p>
            <a:r>
              <a:rPr lang="en-GB" dirty="0" smtClean="0"/>
              <a:t>Natural selection </a:t>
            </a:r>
            <a:endParaRPr lang="en-GB" dirty="0"/>
          </a:p>
        </p:txBody>
      </p:sp>
      <p:sp>
        <p:nvSpPr>
          <p:cNvPr id="3" name="Content Placeholder 2"/>
          <p:cNvSpPr>
            <a:spLocks noGrp="1"/>
          </p:cNvSpPr>
          <p:nvPr>
            <p:ph idx="1"/>
          </p:nvPr>
        </p:nvSpPr>
        <p:spPr>
          <a:xfrm>
            <a:off x="494271" y="1167714"/>
            <a:ext cx="10972800" cy="5356655"/>
          </a:xfrm>
        </p:spPr>
        <p:txBody>
          <a:bodyPr>
            <a:normAutofit/>
          </a:bodyPr>
          <a:lstStyle/>
          <a:p>
            <a:r>
              <a:rPr lang="en-GB" dirty="0" smtClean="0"/>
              <a:t>Every organism is subject to a process of selection based on its suitability for survival under the conditions that exist at the time.  The environmental factors that limit the population of a species are called selection pressures.</a:t>
            </a:r>
          </a:p>
          <a:p>
            <a:r>
              <a:rPr lang="en-GB" dirty="0" smtClean="0"/>
              <a:t>Include predation, disease and competition. </a:t>
            </a:r>
          </a:p>
          <a:p>
            <a:r>
              <a:rPr lang="en-GB" dirty="0" smtClean="0"/>
              <a:t>These selection pressures determine the frequency of all the alleles within the gene pool.</a:t>
            </a:r>
            <a:endParaRPr lang="en-GB" dirty="0"/>
          </a:p>
        </p:txBody>
      </p:sp>
    </p:spTree>
    <p:extLst>
      <p:ext uri="{BB962C8B-B14F-4D97-AF65-F5344CB8AC3E}">
        <p14:creationId xmlns:p14="http://schemas.microsoft.com/office/powerpoint/2010/main" val="13491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Evolution by Natural selection </a:t>
            </a:r>
            <a:endParaRPr lang="en-GB" dirty="0"/>
          </a:p>
        </p:txBody>
      </p:sp>
      <p:sp>
        <p:nvSpPr>
          <p:cNvPr id="3" name="Content Placeholder 2"/>
          <p:cNvSpPr>
            <a:spLocks noGrp="1"/>
          </p:cNvSpPr>
          <p:nvPr>
            <p:ph idx="1"/>
          </p:nvPr>
        </p:nvSpPr>
        <p:spPr/>
        <p:txBody>
          <a:bodyPr/>
          <a:lstStyle/>
          <a:p>
            <a:pPr marL="0" indent="0">
              <a:buNone/>
            </a:pPr>
            <a:r>
              <a:rPr lang="en-GB" dirty="0" smtClean="0"/>
              <a:t>Depends upon:</a:t>
            </a:r>
          </a:p>
          <a:p>
            <a:pPr marL="457200" indent="-457200">
              <a:buFont typeface="+mj-lt"/>
              <a:buAutoNum type="arabicPeriod"/>
            </a:pPr>
            <a:r>
              <a:rPr lang="en-US" dirty="0" smtClean="0"/>
              <a:t>Organisms produce more offspring than can be supported by available supply of food, light, space </a:t>
            </a:r>
            <a:r>
              <a:rPr lang="en-US" dirty="0" err="1" smtClean="0"/>
              <a:t>etc</a:t>
            </a:r>
            <a:endParaRPr lang="en-US" dirty="0" smtClean="0"/>
          </a:p>
          <a:p>
            <a:pPr marL="457200" indent="-457200">
              <a:buFont typeface="+mj-lt"/>
              <a:buAutoNum type="arabicPeriod"/>
            </a:pPr>
            <a:r>
              <a:rPr lang="en-US" dirty="0" smtClean="0"/>
              <a:t>There is genetic variability within population of all species</a:t>
            </a:r>
          </a:p>
          <a:p>
            <a:pPr marL="457200" indent="-457200">
              <a:buFont typeface="+mj-lt"/>
              <a:buAutoNum type="arabicPeriod"/>
            </a:pPr>
            <a:r>
              <a:rPr lang="en-US" dirty="0" smtClean="0"/>
              <a:t>A variety of phenotypes that selection operates against</a:t>
            </a:r>
            <a:r>
              <a:rPr lang="en-GB" dirty="0" smtClean="0"/>
              <a:t>.</a:t>
            </a:r>
            <a:endParaRPr lang="en-GB" dirty="0"/>
          </a:p>
        </p:txBody>
      </p:sp>
    </p:spTree>
    <p:extLst>
      <p:ext uri="{BB962C8B-B14F-4D97-AF65-F5344CB8AC3E}">
        <p14:creationId xmlns:p14="http://schemas.microsoft.com/office/powerpoint/2010/main" val="3138883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GB" sz="4000" dirty="0" smtClean="0"/>
              <a:t>Role of over-production of offspring </a:t>
            </a:r>
            <a:endParaRPr lang="en-GB" sz="4000" dirty="0"/>
          </a:p>
        </p:txBody>
      </p:sp>
      <p:sp>
        <p:nvSpPr>
          <p:cNvPr id="3" name="Content Placeholder 2"/>
          <p:cNvSpPr>
            <a:spLocks noGrp="1"/>
          </p:cNvSpPr>
          <p:nvPr>
            <p:ph idx="1"/>
          </p:nvPr>
        </p:nvSpPr>
        <p:spPr>
          <a:xfrm>
            <a:off x="211494" y="1146968"/>
            <a:ext cx="7315200" cy="4525963"/>
          </a:xfrm>
        </p:spPr>
        <p:txBody>
          <a:bodyPr>
            <a:normAutofit fontScale="92500"/>
          </a:bodyPr>
          <a:lstStyle/>
          <a:p>
            <a:r>
              <a:rPr lang="en-GB" dirty="0" smtClean="0"/>
              <a:t>Theoretically organisms can increase numbers exponentially.</a:t>
            </a:r>
          </a:p>
          <a:p>
            <a:r>
              <a:rPr lang="en-GB" dirty="0" smtClean="0"/>
              <a:t>High reproductive rates ensure species are sufficiently large to survive to breed</a:t>
            </a:r>
          </a:p>
          <a:p>
            <a:r>
              <a:rPr lang="en-GB" dirty="0" smtClean="0"/>
              <a:t>High reproductive rate usually in high death rate species</a:t>
            </a:r>
          </a:p>
          <a:p>
            <a:r>
              <a:rPr lang="en-GB" dirty="0" smtClean="0"/>
              <a:t>Lower reproductive rates coincide with higher degree of parental care to maintain numbers in populations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694" y="1885950"/>
            <a:ext cx="466530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175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49" y="24711"/>
            <a:ext cx="11302313" cy="1143000"/>
          </a:xfrm>
        </p:spPr>
        <p:txBody>
          <a:bodyPr/>
          <a:lstStyle/>
          <a:p>
            <a:r>
              <a:rPr lang="en-GB" dirty="0" smtClean="0"/>
              <a:t>Why is overproduction helpful?</a:t>
            </a:r>
            <a:endParaRPr lang="en-GB" dirty="0"/>
          </a:p>
        </p:txBody>
      </p:sp>
      <p:sp>
        <p:nvSpPr>
          <p:cNvPr id="3" name="Content Placeholder 2"/>
          <p:cNvSpPr>
            <a:spLocks noGrp="1"/>
          </p:cNvSpPr>
          <p:nvPr>
            <p:ph idx="1"/>
          </p:nvPr>
        </p:nvSpPr>
        <p:spPr>
          <a:xfrm>
            <a:off x="428368" y="1315995"/>
            <a:ext cx="11763632" cy="5418437"/>
          </a:xfrm>
        </p:spPr>
        <p:txBody>
          <a:bodyPr>
            <a:normAutofit fontScale="92500" lnSpcReduction="20000"/>
          </a:bodyPr>
          <a:lstStyle/>
          <a:p>
            <a:pPr marL="0" indent="0">
              <a:buNone/>
            </a:pPr>
            <a:r>
              <a:rPr lang="en-GB" dirty="0" smtClean="0"/>
              <a:t>Where there are </a:t>
            </a:r>
            <a:r>
              <a:rPr lang="en-GB" u="sng" dirty="0" smtClean="0"/>
              <a:t>too many/too little </a:t>
            </a:r>
            <a:r>
              <a:rPr lang="en-GB" dirty="0" smtClean="0"/>
              <a:t>offspring for resources there is </a:t>
            </a:r>
            <a:r>
              <a:rPr lang="en-GB" u="sng" dirty="0" smtClean="0"/>
              <a:t>intraspecific/interspecific</a:t>
            </a:r>
            <a:r>
              <a:rPr lang="en-GB" dirty="0" smtClean="0"/>
              <a:t> competition.</a:t>
            </a:r>
          </a:p>
          <a:p>
            <a:pPr marL="0" indent="0">
              <a:buNone/>
            </a:pPr>
            <a:r>
              <a:rPr lang="en-GB" dirty="0" smtClean="0"/>
              <a:t>The </a:t>
            </a:r>
            <a:r>
              <a:rPr lang="en-GB" u="sng" dirty="0" smtClean="0"/>
              <a:t>more/less </a:t>
            </a:r>
            <a:r>
              <a:rPr lang="en-GB" dirty="0" smtClean="0"/>
              <a:t>offspring, the </a:t>
            </a:r>
            <a:r>
              <a:rPr lang="en-GB" u="sng" dirty="0" smtClean="0"/>
              <a:t>greater/less</a:t>
            </a:r>
            <a:r>
              <a:rPr lang="en-GB" dirty="0" smtClean="0"/>
              <a:t> competition, the </a:t>
            </a:r>
            <a:r>
              <a:rPr lang="en-GB" u="sng" dirty="0" smtClean="0"/>
              <a:t>fewer/more</a:t>
            </a:r>
            <a:r>
              <a:rPr lang="en-GB" dirty="0" smtClean="0"/>
              <a:t> offspring die.  </a:t>
            </a:r>
          </a:p>
          <a:p>
            <a:pPr marL="0" indent="0">
              <a:buNone/>
            </a:pPr>
            <a:r>
              <a:rPr lang="en-GB" dirty="0" smtClean="0"/>
              <a:t>But the deaths </a:t>
            </a:r>
            <a:r>
              <a:rPr lang="en-GB" u="sng" dirty="0" smtClean="0"/>
              <a:t>are/are not</a:t>
            </a:r>
            <a:r>
              <a:rPr lang="en-GB" dirty="0" smtClean="0"/>
              <a:t> random.</a:t>
            </a:r>
          </a:p>
          <a:p>
            <a:pPr marL="0" indent="0">
              <a:buNone/>
            </a:pPr>
            <a:r>
              <a:rPr lang="en-GB" dirty="0" smtClean="0"/>
              <a:t>The individuals </a:t>
            </a:r>
            <a:r>
              <a:rPr lang="en-GB" u="sng" dirty="0" smtClean="0"/>
              <a:t>more/less</a:t>
            </a:r>
            <a:r>
              <a:rPr lang="en-GB" dirty="0" smtClean="0"/>
              <a:t> suited to the environment survive, are </a:t>
            </a:r>
            <a:r>
              <a:rPr lang="en-GB" u="sng" dirty="0" smtClean="0"/>
              <a:t>more/less</a:t>
            </a:r>
            <a:r>
              <a:rPr lang="en-GB" dirty="0" smtClean="0"/>
              <a:t> likely to breed and so pass on </a:t>
            </a:r>
            <a:r>
              <a:rPr lang="en-GB" u="sng" dirty="0" smtClean="0"/>
              <a:t>more/less</a:t>
            </a:r>
            <a:r>
              <a:rPr lang="en-GB" dirty="0" smtClean="0"/>
              <a:t> favourable allele combinations to the </a:t>
            </a:r>
            <a:r>
              <a:rPr lang="en-GB" u="sng" dirty="0" smtClean="0"/>
              <a:t>previous/nex</a:t>
            </a:r>
            <a:r>
              <a:rPr lang="en-GB" dirty="0" smtClean="0"/>
              <a:t>t generation.</a:t>
            </a:r>
          </a:p>
          <a:p>
            <a:pPr marL="0" indent="0">
              <a:buNone/>
            </a:pPr>
            <a:r>
              <a:rPr lang="en-GB" dirty="0" smtClean="0"/>
              <a:t>The next generation will therefore have </a:t>
            </a:r>
            <a:r>
              <a:rPr lang="en-GB" u="sng" dirty="0" smtClean="0"/>
              <a:t>the same/a different</a:t>
            </a:r>
            <a:r>
              <a:rPr lang="en-GB" dirty="0" smtClean="0"/>
              <a:t> allele frequency from the previous. </a:t>
            </a:r>
          </a:p>
          <a:p>
            <a:pPr marL="0" indent="0">
              <a:buNone/>
            </a:pPr>
            <a:r>
              <a:rPr lang="en-GB" dirty="0" smtClean="0"/>
              <a:t>The population will have a </a:t>
            </a:r>
            <a:r>
              <a:rPr lang="en-GB" u="sng" dirty="0" smtClean="0"/>
              <a:t>better/worse</a:t>
            </a:r>
            <a:r>
              <a:rPr lang="en-GB" dirty="0" smtClean="0"/>
              <a:t> combination of alleles for the conditions, this is natural selection.</a:t>
            </a:r>
            <a:endParaRPr lang="en-GB" dirty="0"/>
          </a:p>
        </p:txBody>
      </p:sp>
    </p:spTree>
    <p:extLst>
      <p:ext uri="{BB962C8B-B14F-4D97-AF65-F5344CB8AC3E}">
        <p14:creationId xmlns:p14="http://schemas.microsoft.com/office/powerpoint/2010/main" val="320999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2914"/>
          </a:xfrm>
        </p:spPr>
        <p:txBody>
          <a:bodyPr>
            <a:noAutofit/>
          </a:bodyPr>
          <a:lstStyle/>
          <a:p>
            <a:r>
              <a:rPr lang="en-GB" sz="4000" dirty="0" smtClean="0"/>
              <a:t>Selection pressures</a:t>
            </a:r>
            <a:endParaRPr lang="en-GB" sz="4000" dirty="0"/>
          </a:p>
        </p:txBody>
      </p:sp>
      <p:sp>
        <p:nvSpPr>
          <p:cNvPr id="3" name="Content Placeholder 2"/>
          <p:cNvSpPr>
            <a:spLocks noGrp="1"/>
          </p:cNvSpPr>
          <p:nvPr>
            <p:ph idx="1"/>
          </p:nvPr>
        </p:nvSpPr>
        <p:spPr>
          <a:xfrm>
            <a:off x="609600" y="1188721"/>
            <a:ext cx="10972800" cy="4937444"/>
          </a:xfrm>
        </p:spPr>
        <p:txBody>
          <a:bodyPr>
            <a:normAutofit lnSpcReduction="10000"/>
          </a:bodyPr>
          <a:lstStyle/>
          <a:p>
            <a:r>
              <a:rPr lang="en-US" sz="2800" dirty="0"/>
              <a:t>These are </a:t>
            </a:r>
            <a:r>
              <a:rPr lang="en-US" sz="2800" b="1" dirty="0">
                <a:solidFill>
                  <a:srgbClr val="FF0000"/>
                </a:solidFill>
              </a:rPr>
              <a:t>environmental forces </a:t>
            </a:r>
            <a:r>
              <a:rPr lang="en-US" sz="2800" dirty="0"/>
              <a:t>that </a:t>
            </a:r>
            <a:r>
              <a:rPr lang="en-US" sz="2800" b="1" dirty="0">
                <a:solidFill>
                  <a:srgbClr val="FF0000"/>
                </a:solidFill>
              </a:rPr>
              <a:t>alter the frequency of alleles in a population.</a:t>
            </a:r>
          </a:p>
          <a:p>
            <a:r>
              <a:rPr lang="en-US" sz="2800" dirty="0"/>
              <a:t>They increase the chances of some alleles being passed on to the next generation and decrease the chances of others being inherited.</a:t>
            </a:r>
          </a:p>
          <a:p>
            <a:r>
              <a:rPr lang="en-GB" sz="2800" dirty="0" smtClean="0"/>
              <a:t>The </a:t>
            </a:r>
            <a:r>
              <a:rPr lang="en-GB" sz="2800" dirty="0"/>
              <a:t>effect of </a:t>
            </a:r>
            <a:r>
              <a:rPr lang="en-GB" sz="2800" b="1" dirty="0">
                <a:solidFill>
                  <a:srgbClr val="00B050"/>
                </a:solidFill>
              </a:rPr>
              <a:t>selection pressures </a:t>
            </a:r>
            <a:r>
              <a:rPr lang="en-GB" sz="2800" dirty="0"/>
              <a:t>on the frequency of alleles in a population is called </a:t>
            </a:r>
            <a:r>
              <a:rPr lang="en-GB" sz="2800" b="1" dirty="0">
                <a:solidFill>
                  <a:srgbClr val="FF0000"/>
                </a:solidFill>
              </a:rPr>
              <a:t>natural selection</a:t>
            </a:r>
            <a:r>
              <a:rPr lang="en-GB" sz="2800" b="1" dirty="0"/>
              <a:t> which drives evolution</a:t>
            </a:r>
            <a:r>
              <a:rPr lang="en-GB" sz="2800" dirty="0" smtClean="0"/>
              <a:t>.</a:t>
            </a:r>
          </a:p>
          <a:p>
            <a:pPr marL="0" indent="0">
              <a:buNone/>
            </a:pPr>
            <a:endParaRPr lang="en-GB" sz="2800" dirty="0" smtClean="0"/>
          </a:p>
          <a:p>
            <a:pPr marL="0" indent="0">
              <a:buNone/>
            </a:pPr>
            <a:r>
              <a:rPr lang="en-GB" sz="2800" dirty="0" smtClean="0">
                <a:hlinkClick r:id="rId2"/>
              </a:rPr>
              <a:t>https</a:t>
            </a:r>
            <a:r>
              <a:rPr lang="en-GB" sz="2800" dirty="0">
                <a:hlinkClick r:id="rId2"/>
              </a:rPr>
              <a:t>://www.hhmi.org/biointeractive/natural-selection-lactose-tolerance</a:t>
            </a:r>
            <a:r>
              <a:rPr lang="en-GB" sz="2800" dirty="0"/>
              <a:t> demonstrates how supply of food can affect natural selection and hence evolution (I minute)</a:t>
            </a:r>
          </a:p>
          <a:p>
            <a:endParaRPr lang="en-GB" sz="2800" dirty="0"/>
          </a:p>
        </p:txBody>
      </p:sp>
    </p:spTree>
    <p:extLst>
      <p:ext uri="{BB962C8B-B14F-4D97-AF65-F5344CB8AC3E}">
        <p14:creationId xmlns:p14="http://schemas.microsoft.com/office/powerpoint/2010/main" val="745676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Pressures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Selective Agents</a:t>
            </a:r>
            <a:r>
              <a:rPr lang="en-US" dirty="0" smtClean="0"/>
              <a:t>:</a:t>
            </a:r>
          </a:p>
          <a:p>
            <a:r>
              <a:rPr lang="en-US" dirty="0" smtClean="0"/>
              <a:t>Predation</a:t>
            </a:r>
          </a:p>
          <a:p>
            <a:r>
              <a:rPr lang="en-US" dirty="0" smtClean="0"/>
              <a:t>Competition</a:t>
            </a:r>
          </a:p>
          <a:p>
            <a:r>
              <a:rPr lang="en-US" dirty="0" smtClean="0"/>
              <a:t>Disease</a:t>
            </a:r>
          </a:p>
          <a:p>
            <a:r>
              <a:rPr lang="en-US" dirty="0" smtClean="0"/>
              <a:t>Supply of food</a:t>
            </a:r>
          </a:p>
          <a:p>
            <a:r>
              <a:rPr lang="en-US" dirty="0" smtClean="0"/>
              <a:t>Nesting sites</a:t>
            </a:r>
          </a:p>
          <a:p>
            <a:r>
              <a:rPr lang="en-US" dirty="0" smtClean="0"/>
              <a:t>Human influence</a:t>
            </a:r>
          </a:p>
        </p:txBody>
      </p:sp>
    </p:spTree>
    <p:extLst>
      <p:ext uri="{BB962C8B-B14F-4D97-AF65-F5344CB8AC3E}">
        <p14:creationId xmlns:p14="http://schemas.microsoft.com/office/powerpoint/2010/main" val="2239766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47528" y="-171400"/>
            <a:ext cx="8229600" cy="1143000"/>
          </a:xfrm>
        </p:spPr>
        <p:txBody>
          <a:bodyPr/>
          <a:lstStyle/>
          <a:p>
            <a:pPr eaLnBrk="1" hangingPunct="1"/>
            <a:r>
              <a:rPr lang="en-GB" altLang="en-US" dirty="0" smtClean="0"/>
              <a:t>Competition</a:t>
            </a:r>
          </a:p>
        </p:txBody>
      </p:sp>
      <p:sp>
        <p:nvSpPr>
          <p:cNvPr id="7171" name="Rectangle 3"/>
          <p:cNvSpPr>
            <a:spLocks noGrp="1" noChangeArrowheads="1"/>
          </p:cNvSpPr>
          <p:nvPr>
            <p:ph type="body" idx="1"/>
          </p:nvPr>
        </p:nvSpPr>
        <p:spPr>
          <a:xfrm>
            <a:off x="822960" y="955648"/>
            <a:ext cx="10210800" cy="5621239"/>
          </a:xfrm>
        </p:spPr>
        <p:txBody>
          <a:bodyPr>
            <a:normAutofit lnSpcReduction="10000"/>
          </a:bodyPr>
          <a:lstStyle/>
          <a:p>
            <a:pPr eaLnBrk="1" hangingPunct="1"/>
            <a:r>
              <a:rPr lang="en-GB" altLang="en-US" b="1" dirty="0" smtClean="0"/>
              <a:t>Intraspecific competition</a:t>
            </a:r>
            <a:r>
              <a:rPr lang="en-GB" altLang="en-US" dirty="0" smtClean="0"/>
              <a:t> is where members of the </a:t>
            </a:r>
            <a:r>
              <a:rPr lang="en-GB" altLang="en-US" u="sng" dirty="0" smtClean="0"/>
              <a:t>same</a:t>
            </a:r>
            <a:r>
              <a:rPr lang="en-GB" altLang="en-US" dirty="0" smtClean="0"/>
              <a:t> species vie for the same resource in an ecosystem (e.g. food, light, nutrients, space, mates). </a:t>
            </a:r>
          </a:p>
          <a:p>
            <a:pPr eaLnBrk="1" hangingPunct="1"/>
            <a:endParaRPr lang="en-GB" altLang="en-US" b="1" dirty="0" smtClean="0"/>
          </a:p>
          <a:p>
            <a:pPr eaLnBrk="1" hangingPunct="1"/>
            <a:endParaRPr lang="en-GB" altLang="en-US" b="1" dirty="0" smtClean="0"/>
          </a:p>
          <a:p>
            <a:pPr eaLnBrk="1" hangingPunct="1"/>
            <a:endParaRPr lang="en-GB" altLang="en-US" b="1" dirty="0"/>
          </a:p>
          <a:p>
            <a:pPr eaLnBrk="1" hangingPunct="1"/>
            <a:endParaRPr lang="en-GB" altLang="en-US" b="1" dirty="0"/>
          </a:p>
          <a:p>
            <a:pPr eaLnBrk="1" hangingPunct="1"/>
            <a:endParaRPr lang="en-GB" altLang="en-US" b="1" dirty="0" smtClean="0"/>
          </a:p>
          <a:p>
            <a:endParaRPr lang="en-GB" altLang="en-US" dirty="0" smtClean="0">
              <a:hlinkClick r:id="rId2"/>
            </a:endParaRPr>
          </a:p>
          <a:p>
            <a:r>
              <a:rPr lang="en-GB" altLang="en-US" dirty="0" smtClean="0">
                <a:hlinkClick r:id="rId2"/>
              </a:rPr>
              <a:t>https</a:t>
            </a:r>
            <a:r>
              <a:rPr lang="en-GB" altLang="en-US" dirty="0">
                <a:hlinkClick r:id="rId2"/>
              </a:rPr>
              <a:t>://</a:t>
            </a:r>
            <a:r>
              <a:rPr lang="en-GB" altLang="en-US" dirty="0" smtClean="0">
                <a:hlinkClick r:id="rId2"/>
              </a:rPr>
              <a:t>www.youtube.com/watch?v=EDDBBRRq67M</a:t>
            </a:r>
            <a:r>
              <a:rPr lang="en-GB" altLang="en-US" dirty="0" smtClean="0"/>
              <a:t> Dawson’s bees show competition for mates</a:t>
            </a:r>
          </a:p>
          <a:p>
            <a:endParaRPr lang="en-GB" altLang="en-US" dirty="0" smtClean="0"/>
          </a:p>
        </p:txBody>
      </p:sp>
      <p:pic>
        <p:nvPicPr>
          <p:cNvPr id="4" name="Picture 2" descr="http://4.bp.blogspot.com/_zJKPM_cCfjI/SwWXedbrh0I/AAAAAAAAACQ/AaSnLXYWh2I/s1600/IMG_05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808" y="2492896"/>
            <a:ext cx="3744416" cy="249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9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6731"/>
            <a:ext cx="8229600" cy="1143000"/>
          </a:xfrm>
        </p:spPr>
        <p:txBody>
          <a:bodyPr/>
          <a:lstStyle/>
          <a:p>
            <a:r>
              <a:rPr lang="en-GB" dirty="0" smtClean="0"/>
              <a:t>Interspecific competition</a:t>
            </a:r>
            <a:endParaRPr lang="en-GB" dirty="0"/>
          </a:p>
        </p:txBody>
      </p:sp>
      <p:sp>
        <p:nvSpPr>
          <p:cNvPr id="3" name="Content Placeholder 2"/>
          <p:cNvSpPr>
            <a:spLocks noGrp="1"/>
          </p:cNvSpPr>
          <p:nvPr>
            <p:ph idx="1"/>
          </p:nvPr>
        </p:nvSpPr>
        <p:spPr>
          <a:xfrm>
            <a:off x="219456" y="1124745"/>
            <a:ext cx="11972544" cy="5001419"/>
          </a:xfrm>
        </p:spPr>
        <p:txBody>
          <a:bodyPr>
            <a:normAutofit/>
          </a:bodyPr>
          <a:lstStyle/>
          <a:p>
            <a:r>
              <a:rPr lang="en-GB" altLang="en-US" sz="2400" b="1" dirty="0"/>
              <a:t>Interspecific competition </a:t>
            </a:r>
            <a:r>
              <a:rPr lang="en-GB" altLang="en-US" sz="2400" dirty="0"/>
              <a:t>is where individuals of </a:t>
            </a:r>
            <a:r>
              <a:rPr lang="en-GB" altLang="en-US" sz="2400" u="sng" dirty="0"/>
              <a:t>different</a:t>
            </a:r>
            <a:r>
              <a:rPr lang="en-GB" altLang="en-US" sz="2400" dirty="0"/>
              <a:t> species vie for the same resource in an ecosystem. </a:t>
            </a:r>
          </a:p>
          <a:p>
            <a:r>
              <a:rPr lang="en-GB" sz="2400" dirty="0"/>
              <a:t>Where food, space, NOT mates, are limited</a:t>
            </a:r>
          </a:p>
          <a:p>
            <a:r>
              <a:rPr lang="en-GB" sz="2400" dirty="0" smtClean="0"/>
              <a:t>Predator </a:t>
            </a:r>
            <a:r>
              <a:rPr lang="en-GB" sz="2400" dirty="0"/>
              <a:t>– prey relationships</a:t>
            </a:r>
          </a:p>
        </p:txBody>
      </p:sp>
      <p:pic>
        <p:nvPicPr>
          <p:cNvPr id="7170" name="Picture 2" descr="http://www.sci.sdsu.edu/classes/bio100/Lectures/Lect21/Image2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944" y="2417008"/>
            <a:ext cx="4680520" cy="30531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456" y="4648836"/>
            <a:ext cx="5912304" cy="1477328"/>
          </a:xfrm>
          <a:prstGeom prst="rect">
            <a:avLst/>
          </a:prstGeom>
          <a:noFill/>
        </p:spPr>
        <p:txBody>
          <a:bodyPr wrap="square" rtlCol="0">
            <a:spAutoFit/>
          </a:bodyPr>
          <a:lstStyle/>
          <a:p>
            <a:r>
              <a:rPr lang="en-US" dirty="0">
                <a:hlinkClick r:id="rId3"/>
              </a:rPr>
              <a:t>http://www.bbc.co.uk/nature/adaptations/Antipredator_adaptation#p00c6ht4</a:t>
            </a:r>
            <a:endParaRPr lang="en-US" dirty="0"/>
          </a:p>
          <a:p>
            <a:r>
              <a:rPr lang="en-US" dirty="0"/>
              <a:t>Aerial attack from the life of birds shows different species competing for food/protecting their young. Can impact on  the survival of the species.</a:t>
            </a:r>
          </a:p>
        </p:txBody>
      </p:sp>
    </p:spTree>
    <p:extLst>
      <p:ext uri="{BB962C8B-B14F-4D97-AF65-F5344CB8AC3E}">
        <p14:creationId xmlns:p14="http://schemas.microsoft.com/office/powerpoint/2010/main" val="1023629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Pocket Mice</a:t>
            </a:r>
            <a:endParaRPr lang="en-US" dirty="0"/>
          </a:p>
        </p:txBody>
      </p:sp>
      <p:sp>
        <p:nvSpPr>
          <p:cNvPr id="3" name="Content Placeholder 2"/>
          <p:cNvSpPr>
            <a:spLocks noGrp="1"/>
          </p:cNvSpPr>
          <p:nvPr>
            <p:ph idx="1"/>
          </p:nvPr>
        </p:nvSpPr>
        <p:spPr/>
        <p:txBody>
          <a:bodyPr>
            <a:normAutofit/>
          </a:bodyPr>
          <a:lstStyle/>
          <a:p>
            <a:r>
              <a:rPr lang="en-US" dirty="0" smtClean="0"/>
              <a:t>The effect of selection pressures (volcanic larval flow changes the desert landscape) on coat </a:t>
            </a:r>
            <a:r>
              <a:rPr lang="en-US" dirty="0" err="1" smtClean="0"/>
              <a:t>colour</a:t>
            </a:r>
            <a:r>
              <a:rPr lang="en-US" dirty="0" smtClean="0"/>
              <a:t> of pocket mice living in Mexico.</a:t>
            </a:r>
          </a:p>
          <a:p>
            <a:r>
              <a:rPr lang="en-US" dirty="0" smtClean="0"/>
              <a:t>Google: </a:t>
            </a:r>
            <a:r>
              <a:rPr lang="en-US" b="1" dirty="0" smtClean="0">
                <a:solidFill>
                  <a:srgbClr val="FF0000"/>
                </a:solidFill>
              </a:rPr>
              <a:t>Natural Selection and the rock pocket mouse – you tube</a:t>
            </a:r>
            <a:r>
              <a:rPr lang="en-US" dirty="0" smtClean="0"/>
              <a:t>, watch the video and answer the questions in the question booklet.</a:t>
            </a:r>
          </a:p>
          <a:p>
            <a:endParaRPr lang="en-US" dirty="0"/>
          </a:p>
        </p:txBody>
      </p:sp>
      <p:sp>
        <p:nvSpPr>
          <p:cNvPr id="4" name="TextBox 3"/>
          <p:cNvSpPr txBox="1"/>
          <p:nvPr/>
        </p:nvSpPr>
        <p:spPr>
          <a:xfrm>
            <a:off x="2783632" y="5085184"/>
            <a:ext cx="6264696" cy="369332"/>
          </a:xfrm>
          <a:prstGeom prst="rect">
            <a:avLst/>
          </a:prstGeom>
          <a:noFill/>
        </p:spPr>
        <p:txBody>
          <a:bodyPr wrap="square" rtlCol="0">
            <a:spAutoFit/>
          </a:bodyPr>
          <a:lstStyle/>
          <a:p>
            <a:r>
              <a:rPr lang="en-GB" dirty="0">
                <a:hlinkClick r:id="rId2"/>
              </a:rPr>
              <a:t>https://www.youtube.com/watch?v=sjeSEngKGrg</a:t>
            </a:r>
            <a:r>
              <a:rPr lang="en-GB" dirty="0"/>
              <a:t> </a:t>
            </a:r>
          </a:p>
        </p:txBody>
      </p:sp>
    </p:spTree>
    <p:extLst>
      <p:ext uri="{BB962C8B-B14F-4D97-AF65-F5344CB8AC3E}">
        <p14:creationId xmlns:p14="http://schemas.microsoft.com/office/powerpoint/2010/main" val="2289386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42F56F3A-720D-441F-9C06-17079FB7070D}" type="slidenum">
              <a:rPr lang="en-US"/>
              <a:pPr>
                <a:defRPr/>
              </a:pPr>
              <a:t>29</a:t>
            </a:fld>
            <a:endParaRPr lang="en-US" dirty="0"/>
          </a:p>
        </p:txBody>
      </p:sp>
      <p:sp>
        <p:nvSpPr>
          <p:cNvPr id="37891" name="Rectangle 1"/>
          <p:cNvSpPr>
            <a:spLocks noGrp="1" noChangeArrowheads="1"/>
          </p:cNvSpPr>
          <p:nvPr>
            <p:ph type="title"/>
          </p:nvPr>
        </p:nvSpPr>
        <p:spPr>
          <a:xfrm>
            <a:off x="1979414" y="-250031"/>
            <a:ext cx="8233172" cy="1692176"/>
          </a:xfrm>
        </p:spPr>
        <p:txBody>
          <a:bodyPr vert="horz" lIns="91440" tIns="45720" rIns="116994" bIns="45720" rtlCol="0" anchor="ctr">
            <a:normAutofit/>
          </a:bodyPr>
          <a:lstStyle/>
          <a:p>
            <a:pPr marL="40182"/>
            <a:r>
              <a:rPr lang="en-US" sz="3400" dirty="0"/>
              <a:t>Darwin’s theory of Natural Selection</a:t>
            </a:r>
          </a:p>
        </p:txBody>
      </p:sp>
      <p:sp>
        <p:nvSpPr>
          <p:cNvPr id="37892" name="Rectangle 2"/>
          <p:cNvSpPr>
            <a:spLocks noGrp="1" noChangeArrowheads="1"/>
          </p:cNvSpPr>
          <p:nvPr>
            <p:ph type="body" idx="1"/>
          </p:nvPr>
        </p:nvSpPr>
        <p:spPr>
          <a:xfrm>
            <a:off x="310896" y="955477"/>
            <a:ext cx="11137392" cy="5464969"/>
          </a:xfrm>
        </p:spPr>
        <p:txBody>
          <a:bodyPr vert="horz" lIns="91440" tIns="45720" rIns="116994" bIns="45720" rtlCol="0">
            <a:normAutofit/>
          </a:bodyPr>
          <a:lstStyle/>
          <a:p>
            <a:pPr marL="0" indent="0" eaLnBrk="1" hangingPunct="1">
              <a:buNone/>
            </a:pPr>
            <a:r>
              <a:rPr lang="en-US" sz="2400" b="1" dirty="0">
                <a:solidFill>
                  <a:srgbClr val="FF0000"/>
                </a:solidFill>
              </a:rPr>
              <a:t>Observations</a:t>
            </a:r>
          </a:p>
          <a:p>
            <a:r>
              <a:rPr lang="en-GB" sz="2400" dirty="0"/>
              <a:t>In any population there is </a:t>
            </a:r>
            <a:r>
              <a:rPr lang="en-GB" sz="2400" b="1" dirty="0"/>
              <a:t>variation</a:t>
            </a:r>
            <a:r>
              <a:rPr lang="en-GB" sz="2400" b="1" dirty="0">
                <a:solidFill>
                  <a:srgbClr val="00B050"/>
                </a:solidFill>
              </a:rPr>
              <a:t>. </a:t>
            </a:r>
            <a:r>
              <a:rPr lang="en-US" sz="2400" b="1" dirty="0">
                <a:solidFill>
                  <a:srgbClr val="00B050"/>
                </a:solidFill>
              </a:rPr>
              <a:t>Genetic variation</a:t>
            </a:r>
          </a:p>
          <a:p>
            <a:r>
              <a:rPr lang="en-GB" sz="2400" dirty="0"/>
              <a:t>Individuals within a population have the potential to produce large numbers of offspring yet the number of adults tends to stay the same from one generation to the next</a:t>
            </a:r>
            <a:r>
              <a:rPr lang="en-GB" sz="2400" dirty="0">
                <a:solidFill>
                  <a:srgbClr val="00B050"/>
                </a:solidFill>
              </a:rPr>
              <a:t>. </a:t>
            </a:r>
            <a:r>
              <a:rPr lang="en-US" sz="2400" b="1" dirty="0">
                <a:solidFill>
                  <a:srgbClr val="00B050"/>
                </a:solidFill>
              </a:rPr>
              <a:t>Overproduction of offspring </a:t>
            </a:r>
          </a:p>
          <a:p>
            <a:pPr marL="0" indent="0">
              <a:buNone/>
            </a:pPr>
            <a:r>
              <a:rPr lang="en-GB" sz="2400" b="1" dirty="0">
                <a:solidFill>
                  <a:srgbClr val="FF0000"/>
                </a:solidFill>
              </a:rPr>
              <a:t>From these observations, two deductions were made:</a:t>
            </a:r>
          </a:p>
          <a:p>
            <a:r>
              <a:rPr lang="en-US" sz="2200" b="1" dirty="0">
                <a:solidFill>
                  <a:srgbClr val="00B050"/>
                </a:solidFill>
              </a:rPr>
              <a:t>Struggle for existence </a:t>
            </a:r>
            <a:r>
              <a:rPr lang="en-US" sz="2200" dirty="0"/>
              <a:t>with the fittest surviving (Competition causing a high mortality rate)</a:t>
            </a:r>
          </a:p>
          <a:p>
            <a:pPr eaLnBrk="1" hangingPunct="1"/>
            <a:r>
              <a:rPr lang="en-US" sz="2200" b="1" dirty="0">
                <a:solidFill>
                  <a:srgbClr val="00B050"/>
                </a:solidFill>
              </a:rPr>
              <a:t>Individuals that survive and reproduce pass on </a:t>
            </a:r>
            <a:r>
              <a:rPr lang="en-US" sz="2200" b="1" dirty="0" err="1">
                <a:solidFill>
                  <a:srgbClr val="00B050"/>
                </a:solidFill>
              </a:rPr>
              <a:t>favourable</a:t>
            </a:r>
            <a:r>
              <a:rPr lang="en-US" sz="2200" b="1" dirty="0">
                <a:solidFill>
                  <a:srgbClr val="FFFF33"/>
                </a:solidFill>
              </a:rPr>
              <a:t> </a:t>
            </a:r>
            <a:r>
              <a:rPr lang="en-US" sz="2200" b="1" dirty="0">
                <a:solidFill>
                  <a:srgbClr val="00B050"/>
                </a:solidFill>
              </a:rPr>
              <a:t>characteristics</a:t>
            </a:r>
            <a:r>
              <a:rPr lang="en-US" sz="2200" dirty="0">
                <a:solidFill>
                  <a:srgbClr val="00B050"/>
                </a:solidFill>
              </a:rPr>
              <a:t> </a:t>
            </a:r>
            <a:r>
              <a:rPr lang="en-US" sz="2200" dirty="0"/>
              <a:t>(A selective advantage)</a:t>
            </a:r>
          </a:p>
          <a:p>
            <a:pPr eaLnBrk="1" hangingPunct="1"/>
            <a:r>
              <a:rPr lang="en-US" sz="2200" dirty="0"/>
              <a:t>Natural selection drives the development of new species</a:t>
            </a:r>
          </a:p>
          <a:p>
            <a:r>
              <a:rPr lang="en-US" sz="2200" dirty="0">
                <a:hlinkClick r:id="rId2"/>
              </a:rPr>
              <a:t>https://www.youtube.com/watch?v=uz7U4k522Pglopment of new species</a:t>
            </a:r>
            <a:endParaRPr lang="en-US" sz="2200" dirty="0"/>
          </a:p>
        </p:txBody>
      </p:sp>
      <p:pic>
        <p:nvPicPr>
          <p:cNvPr id="3789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864" y="155082"/>
            <a:ext cx="2252136" cy="16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59174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21" y="-248529"/>
            <a:ext cx="13164065" cy="1143000"/>
          </a:xfrm>
        </p:spPr>
        <p:txBody>
          <a:bodyPr/>
          <a:lstStyle/>
          <a:p>
            <a:r>
              <a:rPr lang="en-GB" sz="4000" dirty="0" smtClean="0"/>
              <a:t>Answers </a:t>
            </a:r>
            <a:r>
              <a:rPr lang="en-GB" sz="4000" dirty="0" smtClean="0">
                <a:solidFill>
                  <a:schemeClr val="accent2"/>
                </a:solidFill>
              </a:rPr>
              <a:t>self-assess</a:t>
            </a:r>
            <a:endParaRPr lang="en-GB" sz="4000" dirty="0">
              <a:solidFill>
                <a:schemeClr val="accent2"/>
              </a:solidFill>
            </a:endParaRPr>
          </a:p>
        </p:txBody>
      </p:sp>
      <p:sp>
        <p:nvSpPr>
          <p:cNvPr id="3" name="Content Placeholder 2"/>
          <p:cNvSpPr>
            <a:spLocks noGrp="1"/>
          </p:cNvSpPr>
          <p:nvPr>
            <p:ph idx="1"/>
          </p:nvPr>
        </p:nvSpPr>
        <p:spPr>
          <a:xfrm>
            <a:off x="647700" y="750375"/>
            <a:ext cx="10820400" cy="4525963"/>
          </a:xfrm>
        </p:spPr>
        <p:txBody>
          <a:bodyPr>
            <a:normAutofit/>
          </a:bodyPr>
          <a:lstStyle/>
          <a:p>
            <a:pPr marL="0" indent="0">
              <a:buNone/>
            </a:pPr>
            <a:r>
              <a:rPr lang="en-GB" dirty="0"/>
              <a:t>1. It will be the same (HWP predicts that allele frequency will not change from one generation to the next)</a:t>
            </a:r>
          </a:p>
          <a:p>
            <a:pPr marL="0" indent="0">
              <a:buNone/>
            </a:pPr>
            <a:r>
              <a:rPr lang="en-GB" dirty="0"/>
              <a:t>2. The allele codes for a characteristic that affects the chance of an organisms surviving.</a:t>
            </a:r>
          </a:p>
          <a:p>
            <a:pPr marL="0" indent="0">
              <a:buNone/>
            </a:pPr>
            <a:r>
              <a:rPr lang="en-GB" dirty="0"/>
              <a:t>3.  The difference between organisms of the same species. (</a:t>
            </a:r>
            <a:r>
              <a:rPr lang="en-GB" b="1" u="sng" dirty="0"/>
              <a:t>a</a:t>
            </a:r>
            <a:r>
              <a:rPr lang="en-GB" dirty="0"/>
              <a:t> species)</a:t>
            </a:r>
          </a:p>
          <a:p>
            <a:pPr marL="0" indent="0">
              <a:buNone/>
            </a:pPr>
            <a:r>
              <a:rPr lang="en-GB" dirty="0"/>
              <a:t>4. mutation; have an advantage; more likely to survive, reproduce; and pass on successful alleles.</a:t>
            </a:r>
          </a:p>
          <a:p>
            <a:endParaRPr lang="en-GB" dirty="0"/>
          </a:p>
        </p:txBody>
      </p:sp>
    </p:spTree>
    <p:extLst>
      <p:ext uri="{BB962C8B-B14F-4D97-AF65-F5344CB8AC3E}">
        <p14:creationId xmlns:p14="http://schemas.microsoft.com/office/powerpoint/2010/main" val="307149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5600" y="980729"/>
            <a:ext cx="7344816" cy="4921027"/>
          </a:xfrm>
          <a:prstGeom prst="rect">
            <a:avLst/>
          </a:prstGeom>
        </p:spPr>
      </p:pic>
    </p:spTree>
    <p:extLst>
      <p:ext uri="{BB962C8B-B14F-4D97-AF65-F5344CB8AC3E}">
        <p14:creationId xmlns:p14="http://schemas.microsoft.com/office/powerpoint/2010/main" val="363343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Human influence: Antibiotic selection pressure/selective agent</a:t>
            </a:r>
            <a:endParaRPr lang="en-GB" dirty="0"/>
          </a:p>
        </p:txBody>
      </p:sp>
      <p:sp>
        <p:nvSpPr>
          <p:cNvPr id="3" name="Content Placeholder 2"/>
          <p:cNvSpPr>
            <a:spLocks noGrp="1"/>
          </p:cNvSpPr>
          <p:nvPr>
            <p:ph idx="1"/>
          </p:nvPr>
        </p:nvSpPr>
        <p:spPr>
          <a:xfrm>
            <a:off x="2135560" y="6093296"/>
            <a:ext cx="8229600" cy="532656"/>
          </a:xfrm>
        </p:spPr>
        <p:txBody>
          <a:bodyPr>
            <a:normAutofit fontScale="55000" lnSpcReduction="20000"/>
          </a:bodyPr>
          <a:lstStyle/>
          <a:p>
            <a:r>
              <a:rPr lang="en-GB" dirty="0">
                <a:hlinkClick r:id="rId2"/>
              </a:rPr>
              <a:t>http://</a:t>
            </a:r>
            <a:r>
              <a:rPr lang="en-GB" dirty="0" smtClean="0">
                <a:hlinkClick r:id="rId2"/>
              </a:rPr>
              <a:t>evolution.berkeley.edu/evolibrary/news/100901_bedbugs and pesticides (11</a:t>
            </a:r>
            <a:r>
              <a:rPr lang="en-GB" dirty="0" smtClean="0"/>
              <a:t> </a:t>
            </a:r>
            <a:r>
              <a:rPr lang="en-GB" dirty="0" err="1" smtClean="0"/>
              <a:t>mins</a:t>
            </a:r>
            <a:r>
              <a:rPr lang="en-GB" dirty="0" smtClean="0"/>
              <a:t>)</a:t>
            </a:r>
          </a:p>
          <a:p>
            <a:endParaRPr lang="en-GB" dirty="0"/>
          </a:p>
        </p:txBody>
      </p:sp>
      <p:pic>
        <p:nvPicPr>
          <p:cNvPr id="9218" name="Picture 2" descr="http://archive.defra.gov.uk/foodfarm/farmanimal/diseases/vetsurveillance/images/amr-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3" y="1484784"/>
            <a:ext cx="5732909" cy="456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97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780928"/>
            <a:ext cx="8229600" cy="1143000"/>
          </a:xfrm>
        </p:spPr>
        <p:txBody>
          <a:bodyPr/>
          <a:lstStyle/>
          <a:p>
            <a:r>
              <a:rPr lang="en-US" b="1" dirty="0" smtClean="0">
                <a:solidFill>
                  <a:srgbClr val="000000"/>
                </a:solidFill>
              </a:rPr>
              <a:t>Breeding Bunnies Activity</a:t>
            </a:r>
            <a:endParaRPr lang="en-US" b="1" dirty="0">
              <a:solidFill>
                <a:srgbClr val="000000"/>
              </a:solidFill>
            </a:endParaRPr>
          </a:p>
        </p:txBody>
      </p:sp>
    </p:spTree>
    <p:extLst>
      <p:ext uri="{BB962C8B-B14F-4D97-AF65-F5344CB8AC3E}">
        <p14:creationId xmlns:p14="http://schemas.microsoft.com/office/powerpoint/2010/main" val="24025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36513" y="432929"/>
            <a:ext cx="8714278" cy="707886"/>
          </a:xfrm>
          <a:prstGeom prst="rect">
            <a:avLst/>
          </a:prstGeom>
          <a:noFill/>
        </p:spPr>
        <p:txBody>
          <a:bodyPr wrap="square" rtlCol="0">
            <a:spAutoFit/>
          </a:bodyPr>
          <a:lstStyle/>
          <a:p>
            <a:pPr algn="ctr"/>
            <a:r>
              <a:rPr lang="en-GB" sz="4000" b="1" dirty="0" smtClean="0">
                <a:solidFill>
                  <a:srgbClr val="0000CC"/>
                </a:solidFill>
                <a:latin typeface="Arial" panose="020B0604020202020204" pitchFamily="34" charset="0"/>
                <a:cs typeface="Arial" panose="020B0604020202020204" pitchFamily="34" charset="0"/>
              </a:rPr>
              <a:t>Variation and Natural Selection</a:t>
            </a:r>
            <a:endParaRPr lang="en-GB" sz="4000" b="1"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1844924" y="1756367"/>
            <a:ext cx="8571556" cy="3416320"/>
          </a:xfrm>
          <a:prstGeom prst="rect">
            <a:avLst/>
          </a:prstGeom>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Objectives:</a:t>
            </a:r>
          </a:p>
          <a:p>
            <a:r>
              <a:rPr lang="en-GB" sz="2400" b="1" dirty="0">
                <a:solidFill>
                  <a:srgbClr val="FF0000"/>
                </a:solidFill>
                <a:latin typeface="Arial" panose="020B0604020202020204" pitchFamily="34" charset="0"/>
                <a:cs typeface="Arial" panose="020B0604020202020204" pitchFamily="34" charset="0"/>
              </a:rPr>
              <a:t> </a:t>
            </a:r>
          </a:p>
          <a:p>
            <a:r>
              <a:rPr lang="en-GB" sz="2400" b="1" dirty="0" smtClean="0">
                <a:solidFill>
                  <a:srgbClr val="FF0000"/>
                </a:solidFill>
                <a:latin typeface="Arial" panose="020B0604020202020204" pitchFamily="34" charset="0"/>
                <a:cs typeface="Arial" panose="020B0604020202020204" pitchFamily="34" charset="0"/>
              </a:rPr>
              <a:t>To describe the factors that affect variation due to genetic factors and due to environmental influences</a:t>
            </a:r>
            <a:endParaRPr lang="en-GB" sz="2400" b="1" dirty="0">
              <a:solidFill>
                <a:srgbClr val="FF000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smtClean="0">
                <a:solidFill>
                  <a:srgbClr val="00B050"/>
                </a:solidFill>
                <a:latin typeface="Arial" panose="020B0604020202020204" pitchFamily="34" charset="0"/>
                <a:cs typeface="Arial" panose="020B0604020202020204" pitchFamily="34" charset="0"/>
              </a:rPr>
              <a:t>To explain the role of variation in natural selection</a:t>
            </a:r>
          </a:p>
          <a:p>
            <a:endParaRPr lang="en-GB" sz="2400" dirty="0" smtClean="0">
              <a:solidFill>
                <a:srgbClr val="0000CC"/>
              </a:solidFill>
              <a:latin typeface="Arial" panose="020B0604020202020204" pitchFamily="34" charset="0"/>
              <a:cs typeface="Arial" panose="020B0604020202020204" pitchFamily="34" charset="0"/>
            </a:endParaRPr>
          </a:p>
          <a:p>
            <a:r>
              <a:rPr lang="en-GB" sz="2400" b="1" dirty="0" smtClean="0">
                <a:solidFill>
                  <a:srgbClr val="0000CC"/>
                </a:solidFill>
                <a:latin typeface="Arial" panose="020B0604020202020204" pitchFamily="34" charset="0"/>
                <a:cs typeface="Arial" panose="020B0604020202020204" pitchFamily="34" charset="0"/>
              </a:rPr>
              <a:t>To explain the role of overproduction of offspring in natural selection</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03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whatsontv.co.uk/images/09711_105506_11267941.jpg"/>
          <p:cNvPicPr>
            <a:picLocks noChangeAspect="1" noChangeArrowheads="1"/>
          </p:cNvPicPr>
          <p:nvPr/>
        </p:nvPicPr>
        <p:blipFill>
          <a:blip r:embed="rId2" cstate="print"/>
          <a:srcRect l="17287" r="18504"/>
          <a:stretch>
            <a:fillRect/>
          </a:stretch>
        </p:blipFill>
        <p:spPr bwMode="auto">
          <a:xfrm>
            <a:off x="8040216" y="4185522"/>
            <a:ext cx="2304256" cy="2627854"/>
          </a:xfrm>
          <a:prstGeom prst="rect">
            <a:avLst/>
          </a:prstGeom>
          <a:noFill/>
        </p:spPr>
      </p:pic>
      <p:pic>
        <p:nvPicPr>
          <p:cNvPr id="5124" name="Picture 4" descr="http://www.bbc.co.uk/radioscotland/images/gallery/stepbackintime/3.jpg"/>
          <p:cNvPicPr>
            <a:picLocks noChangeAspect="1" noChangeArrowheads="1"/>
          </p:cNvPicPr>
          <p:nvPr/>
        </p:nvPicPr>
        <p:blipFill>
          <a:blip r:embed="rId3" cstate="print"/>
          <a:srcRect l="19817" r="17183"/>
          <a:stretch>
            <a:fillRect/>
          </a:stretch>
        </p:blipFill>
        <p:spPr bwMode="auto">
          <a:xfrm>
            <a:off x="1919536" y="708698"/>
            <a:ext cx="2448272" cy="2720303"/>
          </a:xfrm>
          <a:prstGeom prst="rect">
            <a:avLst/>
          </a:prstGeom>
          <a:noFill/>
        </p:spPr>
      </p:pic>
      <p:pic>
        <p:nvPicPr>
          <p:cNvPr id="5126" name="Picture 6" descr="http://www.hollywoodtoday.net/wp-content/uploads/2007/08/john-lennon.jpg"/>
          <p:cNvPicPr>
            <a:picLocks noChangeAspect="1" noChangeArrowheads="1"/>
          </p:cNvPicPr>
          <p:nvPr/>
        </p:nvPicPr>
        <p:blipFill>
          <a:blip r:embed="rId4" cstate="print"/>
          <a:srcRect/>
          <a:stretch>
            <a:fillRect/>
          </a:stretch>
        </p:blipFill>
        <p:spPr bwMode="auto">
          <a:xfrm>
            <a:off x="4583833" y="692696"/>
            <a:ext cx="2643317" cy="2592288"/>
          </a:xfrm>
          <a:prstGeom prst="rect">
            <a:avLst/>
          </a:prstGeom>
          <a:noFill/>
        </p:spPr>
      </p:pic>
      <p:pic>
        <p:nvPicPr>
          <p:cNvPr id="5128" name="Picture 8" descr="http://i.telegraph.co.uk/multimedia/archive/01418/julian-lennon-460_1418667c.jpg"/>
          <p:cNvPicPr>
            <a:picLocks noChangeAspect="1" noChangeArrowheads="1"/>
          </p:cNvPicPr>
          <p:nvPr/>
        </p:nvPicPr>
        <p:blipFill>
          <a:blip r:embed="rId5" cstate="print"/>
          <a:srcRect/>
          <a:stretch>
            <a:fillRect/>
          </a:stretch>
        </p:blipFill>
        <p:spPr bwMode="auto">
          <a:xfrm>
            <a:off x="1596008" y="4492532"/>
            <a:ext cx="3131840" cy="1960805"/>
          </a:xfrm>
          <a:prstGeom prst="rect">
            <a:avLst/>
          </a:prstGeom>
          <a:noFill/>
        </p:spPr>
      </p:pic>
      <p:pic>
        <p:nvPicPr>
          <p:cNvPr id="5130" name="Picture 10" descr="http://www.femalefirst.co.uk/image-library/port/376/k/kirk-douglas-awi-10.jpg"/>
          <p:cNvPicPr>
            <a:picLocks noChangeAspect="1" noChangeArrowheads="1"/>
          </p:cNvPicPr>
          <p:nvPr/>
        </p:nvPicPr>
        <p:blipFill>
          <a:blip r:embed="rId6" cstate="print"/>
          <a:srcRect/>
          <a:stretch>
            <a:fillRect/>
          </a:stretch>
        </p:blipFill>
        <p:spPr bwMode="auto">
          <a:xfrm>
            <a:off x="7752185" y="696428"/>
            <a:ext cx="1872207" cy="2804581"/>
          </a:xfrm>
          <a:prstGeom prst="rect">
            <a:avLst/>
          </a:prstGeom>
          <a:noFill/>
        </p:spPr>
      </p:pic>
      <p:pic>
        <p:nvPicPr>
          <p:cNvPr id="5132" name="Picture 12" descr="http://topnews.in/light/files/Michael-Douglas_14.jpg"/>
          <p:cNvPicPr>
            <a:picLocks noChangeAspect="1" noChangeArrowheads="1"/>
          </p:cNvPicPr>
          <p:nvPr/>
        </p:nvPicPr>
        <p:blipFill>
          <a:blip r:embed="rId7" cstate="print"/>
          <a:srcRect b="15673"/>
          <a:stretch>
            <a:fillRect/>
          </a:stretch>
        </p:blipFill>
        <p:spPr bwMode="auto">
          <a:xfrm>
            <a:off x="4943872" y="4344722"/>
            <a:ext cx="2376264" cy="2324639"/>
          </a:xfrm>
          <a:prstGeom prst="rect">
            <a:avLst/>
          </a:prstGeom>
          <a:noFill/>
        </p:spPr>
      </p:pic>
      <p:sp>
        <p:nvSpPr>
          <p:cNvPr id="8" name="TextBox 7"/>
          <p:cNvSpPr txBox="1"/>
          <p:nvPr/>
        </p:nvSpPr>
        <p:spPr>
          <a:xfrm>
            <a:off x="2855640" y="1"/>
            <a:ext cx="6408712" cy="769441"/>
          </a:xfrm>
          <a:prstGeom prst="rect">
            <a:avLst/>
          </a:prstGeom>
          <a:noFill/>
        </p:spPr>
        <p:txBody>
          <a:bodyPr wrap="square" rtlCol="0">
            <a:spAutoFit/>
          </a:bodyPr>
          <a:lstStyle/>
          <a:p>
            <a:pPr algn="ctr"/>
            <a:r>
              <a:rPr lang="en-GB" sz="4400" b="1" dirty="0"/>
              <a:t>Parents</a:t>
            </a:r>
          </a:p>
        </p:txBody>
      </p:sp>
      <p:sp>
        <p:nvSpPr>
          <p:cNvPr id="10" name="TextBox 9"/>
          <p:cNvSpPr txBox="1"/>
          <p:nvPr/>
        </p:nvSpPr>
        <p:spPr>
          <a:xfrm>
            <a:off x="2927648" y="3356993"/>
            <a:ext cx="6408712" cy="769441"/>
          </a:xfrm>
          <a:prstGeom prst="rect">
            <a:avLst/>
          </a:prstGeom>
          <a:noFill/>
        </p:spPr>
        <p:txBody>
          <a:bodyPr wrap="square" rtlCol="0">
            <a:spAutoFit/>
          </a:bodyPr>
          <a:lstStyle/>
          <a:p>
            <a:pPr algn="ctr"/>
            <a:r>
              <a:rPr lang="en-GB" sz="4400" b="1" dirty="0"/>
              <a:t>Progeny (children)</a:t>
            </a:r>
          </a:p>
        </p:txBody>
      </p:sp>
      <p:sp>
        <p:nvSpPr>
          <p:cNvPr id="11" name="Rounded Rectangle 10"/>
          <p:cNvSpPr/>
          <p:nvPr/>
        </p:nvSpPr>
        <p:spPr>
          <a:xfrm>
            <a:off x="1775520" y="5486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A</a:t>
            </a:r>
            <a:endParaRPr lang="en-GB" dirty="0"/>
          </a:p>
        </p:txBody>
      </p:sp>
      <p:sp>
        <p:nvSpPr>
          <p:cNvPr id="12" name="Rounded Rectangle 11"/>
          <p:cNvSpPr/>
          <p:nvPr/>
        </p:nvSpPr>
        <p:spPr>
          <a:xfrm>
            <a:off x="451182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B</a:t>
            </a:r>
            <a:endParaRPr lang="en-GB" dirty="0"/>
          </a:p>
        </p:txBody>
      </p:sp>
      <p:sp>
        <p:nvSpPr>
          <p:cNvPr id="13" name="Rounded Rectangle 12"/>
          <p:cNvSpPr/>
          <p:nvPr/>
        </p:nvSpPr>
        <p:spPr>
          <a:xfrm>
            <a:off x="739214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C</a:t>
            </a:r>
            <a:endParaRPr lang="en-GB" dirty="0"/>
          </a:p>
        </p:txBody>
      </p:sp>
      <p:sp>
        <p:nvSpPr>
          <p:cNvPr id="14" name="Rounded Rectangle 13"/>
          <p:cNvSpPr/>
          <p:nvPr/>
        </p:nvSpPr>
        <p:spPr>
          <a:xfrm>
            <a:off x="1524000" y="42210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1</a:t>
            </a:r>
            <a:endParaRPr lang="en-GB" dirty="0"/>
          </a:p>
        </p:txBody>
      </p:sp>
      <p:sp>
        <p:nvSpPr>
          <p:cNvPr id="15" name="Rounded Rectangle 14"/>
          <p:cNvSpPr/>
          <p:nvPr/>
        </p:nvSpPr>
        <p:spPr>
          <a:xfrm>
            <a:off x="4799856" y="41490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2</a:t>
            </a:r>
            <a:endParaRPr lang="en-GB" dirty="0"/>
          </a:p>
        </p:txBody>
      </p:sp>
      <p:sp>
        <p:nvSpPr>
          <p:cNvPr id="16" name="Rounded Rectangle 15"/>
          <p:cNvSpPr/>
          <p:nvPr/>
        </p:nvSpPr>
        <p:spPr>
          <a:xfrm>
            <a:off x="7680176" y="4077072"/>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3</a:t>
            </a:r>
            <a:endParaRPr lang="en-GB" dirty="0"/>
          </a:p>
        </p:txBody>
      </p:sp>
    </p:spTree>
    <p:extLst>
      <p:ext uri="{BB962C8B-B14F-4D97-AF65-F5344CB8AC3E}">
        <p14:creationId xmlns:p14="http://schemas.microsoft.com/office/powerpoint/2010/main" val="3024574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whatsontv.co.uk/images/09711_105506_11267941.jpg"/>
          <p:cNvPicPr>
            <a:picLocks noChangeAspect="1" noChangeArrowheads="1"/>
          </p:cNvPicPr>
          <p:nvPr/>
        </p:nvPicPr>
        <p:blipFill>
          <a:blip r:embed="rId2" cstate="print"/>
          <a:srcRect l="17287" r="18504"/>
          <a:stretch>
            <a:fillRect/>
          </a:stretch>
        </p:blipFill>
        <p:spPr bwMode="auto">
          <a:xfrm>
            <a:off x="8040216" y="4185522"/>
            <a:ext cx="2304256" cy="2627854"/>
          </a:xfrm>
          <a:prstGeom prst="rect">
            <a:avLst/>
          </a:prstGeom>
          <a:noFill/>
        </p:spPr>
      </p:pic>
      <p:pic>
        <p:nvPicPr>
          <p:cNvPr id="5124" name="Picture 4" descr="http://www.bbc.co.uk/radioscotland/images/gallery/stepbackintime/3.jpg"/>
          <p:cNvPicPr>
            <a:picLocks noChangeAspect="1" noChangeArrowheads="1"/>
          </p:cNvPicPr>
          <p:nvPr/>
        </p:nvPicPr>
        <p:blipFill>
          <a:blip r:embed="rId3" cstate="print"/>
          <a:srcRect l="19817" r="17183"/>
          <a:stretch>
            <a:fillRect/>
          </a:stretch>
        </p:blipFill>
        <p:spPr bwMode="auto">
          <a:xfrm>
            <a:off x="1919536" y="708698"/>
            <a:ext cx="2448272" cy="2720303"/>
          </a:xfrm>
          <a:prstGeom prst="rect">
            <a:avLst/>
          </a:prstGeom>
          <a:noFill/>
        </p:spPr>
      </p:pic>
      <p:pic>
        <p:nvPicPr>
          <p:cNvPr id="5126" name="Picture 6" descr="http://www.hollywoodtoday.net/wp-content/uploads/2007/08/john-lennon.jpg"/>
          <p:cNvPicPr>
            <a:picLocks noChangeAspect="1" noChangeArrowheads="1"/>
          </p:cNvPicPr>
          <p:nvPr/>
        </p:nvPicPr>
        <p:blipFill>
          <a:blip r:embed="rId4" cstate="print"/>
          <a:srcRect/>
          <a:stretch>
            <a:fillRect/>
          </a:stretch>
        </p:blipFill>
        <p:spPr bwMode="auto">
          <a:xfrm>
            <a:off x="4583833" y="692696"/>
            <a:ext cx="2643317" cy="2592288"/>
          </a:xfrm>
          <a:prstGeom prst="rect">
            <a:avLst/>
          </a:prstGeom>
          <a:noFill/>
        </p:spPr>
      </p:pic>
      <p:pic>
        <p:nvPicPr>
          <p:cNvPr id="5128" name="Picture 8" descr="http://i.telegraph.co.uk/multimedia/archive/01418/julian-lennon-460_1418667c.jpg"/>
          <p:cNvPicPr>
            <a:picLocks noChangeAspect="1" noChangeArrowheads="1"/>
          </p:cNvPicPr>
          <p:nvPr/>
        </p:nvPicPr>
        <p:blipFill>
          <a:blip r:embed="rId5" cstate="print"/>
          <a:srcRect/>
          <a:stretch>
            <a:fillRect/>
          </a:stretch>
        </p:blipFill>
        <p:spPr bwMode="auto">
          <a:xfrm>
            <a:off x="1596008" y="4492532"/>
            <a:ext cx="3131840" cy="1960805"/>
          </a:xfrm>
          <a:prstGeom prst="rect">
            <a:avLst/>
          </a:prstGeom>
          <a:noFill/>
        </p:spPr>
      </p:pic>
      <p:pic>
        <p:nvPicPr>
          <p:cNvPr id="5130" name="Picture 10" descr="http://www.femalefirst.co.uk/image-library/port/376/k/kirk-douglas-awi-10.jpg"/>
          <p:cNvPicPr>
            <a:picLocks noChangeAspect="1" noChangeArrowheads="1"/>
          </p:cNvPicPr>
          <p:nvPr/>
        </p:nvPicPr>
        <p:blipFill>
          <a:blip r:embed="rId6" cstate="print"/>
          <a:srcRect/>
          <a:stretch>
            <a:fillRect/>
          </a:stretch>
        </p:blipFill>
        <p:spPr bwMode="auto">
          <a:xfrm>
            <a:off x="7752185" y="696428"/>
            <a:ext cx="1872207" cy="2804581"/>
          </a:xfrm>
          <a:prstGeom prst="rect">
            <a:avLst/>
          </a:prstGeom>
          <a:noFill/>
        </p:spPr>
      </p:pic>
      <p:pic>
        <p:nvPicPr>
          <p:cNvPr id="5132" name="Picture 12" descr="http://topnews.in/light/files/Michael-Douglas_14.jpg"/>
          <p:cNvPicPr>
            <a:picLocks noChangeAspect="1" noChangeArrowheads="1"/>
          </p:cNvPicPr>
          <p:nvPr/>
        </p:nvPicPr>
        <p:blipFill>
          <a:blip r:embed="rId7" cstate="print"/>
          <a:srcRect b="15673"/>
          <a:stretch>
            <a:fillRect/>
          </a:stretch>
        </p:blipFill>
        <p:spPr bwMode="auto">
          <a:xfrm>
            <a:off x="4943872" y="4344722"/>
            <a:ext cx="2376264" cy="2324639"/>
          </a:xfrm>
          <a:prstGeom prst="rect">
            <a:avLst/>
          </a:prstGeom>
          <a:noFill/>
        </p:spPr>
      </p:pic>
      <p:sp>
        <p:nvSpPr>
          <p:cNvPr id="8" name="TextBox 7"/>
          <p:cNvSpPr txBox="1"/>
          <p:nvPr/>
        </p:nvSpPr>
        <p:spPr>
          <a:xfrm>
            <a:off x="2855640" y="1"/>
            <a:ext cx="6408712" cy="769441"/>
          </a:xfrm>
          <a:prstGeom prst="rect">
            <a:avLst/>
          </a:prstGeom>
          <a:noFill/>
        </p:spPr>
        <p:txBody>
          <a:bodyPr wrap="square" rtlCol="0">
            <a:spAutoFit/>
          </a:bodyPr>
          <a:lstStyle/>
          <a:p>
            <a:pPr algn="ctr"/>
            <a:r>
              <a:rPr lang="en-GB" sz="4400" b="1" dirty="0"/>
              <a:t>Parents</a:t>
            </a:r>
          </a:p>
        </p:txBody>
      </p:sp>
      <p:sp>
        <p:nvSpPr>
          <p:cNvPr id="10" name="TextBox 9"/>
          <p:cNvSpPr txBox="1"/>
          <p:nvPr/>
        </p:nvSpPr>
        <p:spPr>
          <a:xfrm>
            <a:off x="2927648" y="3356993"/>
            <a:ext cx="6408712" cy="769441"/>
          </a:xfrm>
          <a:prstGeom prst="rect">
            <a:avLst/>
          </a:prstGeom>
          <a:noFill/>
        </p:spPr>
        <p:txBody>
          <a:bodyPr wrap="square" rtlCol="0">
            <a:spAutoFit/>
          </a:bodyPr>
          <a:lstStyle/>
          <a:p>
            <a:pPr algn="ctr"/>
            <a:r>
              <a:rPr lang="en-GB" sz="4400" b="1" dirty="0"/>
              <a:t>Progeny (children)</a:t>
            </a:r>
          </a:p>
        </p:txBody>
      </p:sp>
      <p:sp>
        <p:nvSpPr>
          <p:cNvPr id="11" name="Rounded Rectangle 10"/>
          <p:cNvSpPr/>
          <p:nvPr/>
        </p:nvSpPr>
        <p:spPr>
          <a:xfrm>
            <a:off x="1775520" y="5486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A</a:t>
            </a:r>
            <a:endParaRPr lang="en-GB" dirty="0"/>
          </a:p>
        </p:txBody>
      </p:sp>
      <p:sp>
        <p:nvSpPr>
          <p:cNvPr id="12" name="Rounded Rectangle 11"/>
          <p:cNvSpPr/>
          <p:nvPr/>
        </p:nvSpPr>
        <p:spPr>
          <a:xfrm>
            <a:off x="451182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B</a:t>
            </a:r>
            <a:endParaRPr lang="en-GB" dirty="0"/>
          </a:p>
        </p:txBody>
      </p:sp>
      <p:sp>
        <p:nvSpPr>
          <p:cNvPr id="13" name="Rounded Rectangle 12"/>
          <p:cNvSpPr/>
          <p:nvPr/>
        </p:nvSpPr>
        <p:spPr>
          <a:xfrm>
            <a:off x="739214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C</a:t>
            </a:r>
            <a:endParaRPr lang="en-GB" dirty="0"/>
          </a:p>
        </p:txBody>
      </p:sp>
      <p:sp>
        <p:nvSpPr>
          <p:cNvPr id="14" name="Rounded Rectangle 13"/>
          <p:cNvSpPr/>
          <p:nvPr/>
        </p:nvSpPr>
        <p:spPr>
          <a:xfrm>
            <a:off x="1524000" y="42210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1</a:t>
            </a:r>
            <a:endParaRPr lang="en-GB" dirty="0"/>
          </a:p>
        </p:txBody>
      </p:sp>
      <p:sp>
        <p:nvSpPr>
          <p:cNvPr id="15" name="Rounded Rectangle 14"/>
          <p:cNvSpPr/>
          <p:nvPr/>
        </p:nvSpPr>
        <p:spPr>
          <a:xfrm>
            <a:off x="4799856" y="41490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2</a:t>
            </a:r>
            <a:endParaRPr lang="en-GB" dirty="0"/>
          </a:p>
        </p:txBody>
      </p:sp>
      <p:sp>
        <p:nvSpPr>
          <p:cNvPr id="16" name="Rounded Rectangle 15"/>
          <p:cNvSpPr/>
          <p:nvPr/>
        </p:nvSpPr>
        <p:spPr>
          <a:xfrm>
            <a:off x="7680176" y="4077072"/>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3</a:t>
            </a:r>
            <a:endParaRPr lang="en-GB" dirty="0"/>
          </a:p>
        </p:txBody>
      </p:sp>
      <p:cxnSp>
        <p:nvCxnSpPr>
          <p:cNvPr id="18" name="Straight Arrow Connector 17"/>
          <p:cNvCxnSpPr/>
          <p:nvPr/>
        </p:nvCxnSpPr>
        <p:spPr>
          <a:xfrm>
            <a:off x="3647728" y="2852936"/>
            <a:ext cx="4176464" cy="151216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847528" y="3140968"/>
            <a:ext cx="2592288"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Johnny Ball</a:t>
            </a:r>
          </a:p>
        </p:txBody>
      </p:sp>
      <p:sp>
        <p:nvSpPr>
          <p:cNvPr id="20" name="Rounded Rectangle 19"/>
          <p:cNvSpPr/>
          <p:nvPr/>
        </p:nvSpPr>
        <p:spPr>
          <a:xfrm>
            <a:off x="7824192" y="6425952"/>
            <a:ext cx="2592288"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Zoe Ball</a:t>
            </a:r>
          </a:p>
        </p:txBody>
      </p:sp>
    </p:spTree>
    <p:extLst>
      <p:ext uri="{BB962C8B-B14F-4D97-AF65-F5344CB8AC3E}">
        <p14:creationId xmlns:p14="http://schemas.microsoft.com/office/powerpoint/2010/main" val="77675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whatsontv.co.uk/images/09711_105506_11267941.jpg"/>
          <p:cNvPicPr>
            <a:picLocks noChangeAspect="1" noChangeArrowheads="1"/>
          </p:cNvPicPr>
          <p:nvPr/>
        </p:nvPicPr>
        <p:blipFill>
          <a:blip r:embed="rId2" cstate="print"/>
          <a:srcRect l="17287" r="18504"/>
          <a:stretch>
            <a:fillRect/>
          </a:stretch>
        </p:blipFill>
        <p:spPr bwMode="auto">
          <a:xfrm>
            <a:off x="8040216" y="4185522"/>
            <a:ext cx="2304256" cy="2627854"/>
          </a:xfrm>
          <a:prstGeom prst="rect">
            <a:avLst/>
          </a:prstGeom>
          <a:noFill/>
        </p:spPr>
      </p:pic>
      <p:pic>
        <p:nvPicPr>
          <p:cNvPr id="5124" name="Picture 4" descr="http://www.bbc.co.uk/radioscotland/images/gallery/stepbackintime/3.jpg"/>
          <p:cNvPicPr>
            <a:picLocks noChangeAspect="1" noChangeArrowheads="1"/>
          </p:cNvPicPr>
          <p:nvPr/>
        </p:nvPicPr>
        <p:blipFill>
          <a:blip r:embed="rId3" cstate="print"/>
          <a:srcRect l="19817" r="17183"/>
          <a:stretch>
            <a:fillRect/>
          </a:stretch>
        </p:blipFill>
        <p:spPr bwMode="auto">
          <a:xfrm>
            <a:off x="1919536" y="708698"/>
            <a:ext cx="2448272" cy="2720303"/>
          </a:xfrm>
          <a:prstGeom prst="rect">
            <a:avLst/>
          </a:prstGeom>
          <a:noFill/>
        </p:spPr>
      </p:pic>
      <p:pic>
        <p:nvPicPr>
          <p:cNvPr id="5126" name="Picture 6" descr="http://www.hollywoodtoday.net/wp-content/uploads/2007/08/john-lennon.jpg"/>
          <p:cNvPicPr>
            <a:picLocks noChangeAspect="1" noChangeArrowheads="1"/>
          </p:cNvPicPr>
          <p:nvPr/>
        </p:nvPicPr>
        <p:blipFill>
          <a:blip r:embed="rId4" cstate="print"/>
          <a:srcRect/>
          <a:stretch>
            <a:fillRect/>
          </a:stretch>
        </p:blipFill>
        <p:spPr bwMode="auto">
          <a:xfrm>
            <a:off x="4583833" y="692696"/>
            <a:ext cx="2643317" cy="2592288"/>
          </a:xfrm>
          <a:prstGeom prst="rect">
            <a:avLst/>
          </a:prstGeom>
          <a:noFill/>
        </p:spPr>
      </p:pic>
      <p:pic>
        <p:nvPicPr>
          <p:cNvPr id="5128" name="Picture 8" descr="http://i.telegraph.co.uk/multimedia/archive/01418/julian-lennon-460_1418667c.jpg"/>
          <p:cNvPicPr>
            <a:picLocks noChangeAspect="1" noChangeArrowheads="1"/>
          </p:cNvPicPr>
          <p:nvPr/>
        </p:nvPicPr>
        <p:blipFill>
          <a:blip r:embed="rId5" cstate="print"/>
          <a:srcRect/>
          <a:stretch>
            <a:fillRect/>
          </a:stretch>
        </p:blipFill>
        <p:spPr bwMode="auto">
          <a:xfrm>
            <a:off x="1596008" y="4492532"/>
            <a:ext cx="3131840" cy="1960805"/>
          </a:xfrm>
          <a:prstGeom prst="rect">
            <a:avLst/>
          </a:prstGeom>
          <a:noFill/>
        </p:spPr>
      </p:pic>
      <p:pic>
        <p:nvPicPr>
          <p:cNvPr id="5130" name="Picture 10" descr="http://www.femalefirst.co.uk/image-library/port/376/k/kirk-douglas-awi-10.jpg"/>
          <p:cNvPicPr>
            <a:picLocks noChangeAspect="1" noChangeArrowheads="1"/>
          </p:cNvPicPr>
          <p:nvPr/>
        </p:nvPicPr>
        <p:blipFill>
          <a:blip r:embed="rId6" cstate="print"/>
          <a:srcRect/>
          <a:stretch>
            <a:fillRect/>
          </a:stretch>
        </p:blipFill>
        <p:spPr bwMode="auto">
          <a:xfrm>
            <a:off x="7752185" y="696428"/>
            <a:ext cx="1872207" cy="2804581"/>
          </a:xfrm>
          <a:prstGeom prst="rect">
            <a:avLst/>
          </a:prstGeom>
          <a:noFill/>
        </p:spPr>
      </p:pic>
      <p:pic>
        <p:nvPicPr>
          <p:cNvPr id="5132" name="Picture 12" descr="http://topnews.in/light/files/Michael-Douglas_14.jpg"/>
          <p:cNvPicPr>
            <a:picLocks noChangeAspect="1" noChangeArrowheads="1"/>
          </p:cNvPicPr>
          <p:nvPr/>
        </p:nvPicPr>
        <p:blipFill>
          <a:blip r:embed="rId7" cstate="print"/>
          <a:srcRect b="15673"/>
          <a:stretch>
            <a:fillRect/>
          </a:stretch>
        </p:blipFill>
        <p:spPr bwMode="auto">
          <a:xfrm>
            <a:off x="4943872" y="4344722"/>
            <a:ext cx="2376264" cy="2324639"/>
          </a:xfrm>
          <a:prstGeom prst="rect">
            <a:avLst/>
          </a:prstGeom>
          <a:noFill/>
        </p:spPr>
      </p:pic>
      <p:sp>
        <p:nvSpPr>
          <p:cNvPr id="8" name="TextBox 7"/>
          <p:cNvSpPr txBox="1"/>
          <p:nvPr/>
        </p:nvSpPr>
        <p:spPr>
          <a:xfrm>
            <a:off x="2855640" y="1"/>
            <a:ext cx="6408712" cy="769441"/>
          </a:xfrm>
          <a:prstGeom prst="rect">
            <a:avLst/>
          </a:prstGeom>
          <a:noFill/>
        </p:spPr>
        <p:txBody>
          <a:bodyPr wrap="square" rtlCol="0">
            <a:spAutoFit/>
          </a:bodyPr>
          <a:lstStyle/>
          <a:p>
            <a:pPr algn="ctr"/>
            <a:r>
              <a:rPr lang="en-GB" sz="4400" b="1" dirty="0"/>
              <a:t>Parents</a:t>
            </a:r>
          </a:p>
        </p:txBody>
      </p:sp>
      <p:sp>
        <p:nvSpPr>
          <p:cNvPr id="10" name="TextBox 9"/>
          <p:cNvSpPr txBox="1"/>
          <p:nvPr/>
        </p:nvSpPr>
        <p:spPr>
          <a:xfrm>
            <a:off x="2927648" y="3356993"/>
            <a:ext cx="6408712" cy="769441"/>
          </a:xfrm>
          <a:prstGeom prst="rect">
            <a:avLst/>
          </a:prstGeom>
          <a:noFill/>
        </p:spPr>
        <p:txBody>
          <a:bodyPr wrap="square" rtlCol="0">
            <a:spAutoFit/>
          </a:bodyPr>
          <a:lstStyle/>
          <a:p>
            <a:pPr algn="ctr"/>
            <a:r>
              <a:rPr lang="en-GB" sz="4400" b="1" dirty="0"/>
              <a:t>Progeny (children)</a:t>
            </a:r>
          </a:p>
        </p:txBody>
      </p:sp>
      <p:sp>
        <p:nvSpPr>
          <p:cNvPr id="11" name="Rounded Rectangle 10"/>
          <p:cNvSpPr/>
          <p:nvPr/>
        </p:nvSpPr>
        <p:spPr>
          <a:xfrm>
            <a:off x="1775520" y="5486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A</a:t>
            </a:r>
            <a:endParaRPr lang="en-GB" dirty="0"/>
          </a:p>
        </p:txBody>
      </p:sp>
      <p:sp>
        <p:nvSpPr>
          <p:cNvPr id="12" name="Rounded Rectangle 11"/>
          <p:cNvSpPr/>
          <p:nvPr/>
        </p:nvSpPr>
        <p:spPr>
          <a:xfrm>
            <a:off x="451182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B</a:t>
            </a:r>
            <a:endParaRPr lang="en-GB" dirty="0"/>
          </a:p>
        </p:txBody>
      </p:sp>
      <p:sp>
        <p:nvSpPr>
          <p:cNvPr id="13" name="Rounded Rectangle 12"/>
          <p:cNvSpPr/>
          <p:nvPr/>
        </p:nvSpPr>
        <p:spPr>
          <a:xfrm>
            <a:off x="739214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C</a:t>
            </a:r>
            <a:endParaRPr lang="en-GB" dirty="0"/>
          </a:p>
        </p:txBody>
      </p:sp>
      <p:sp>
        <p:nvSpPr>
          <p:cNvPr id="14" name="Rounded Rectangle 13"/>
          <p:cNvSpPr/>
          <p:nvPr/>
        </p:nvSpPr>
        <p:spPr>
          <a:xfrm>
            <a:off x="1524000" y="42210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1</a:t>
            </a:r>
            <a:endParaRPr lang="en-GB" dirty="0"/>
          </a:p>
        </p:txBody>
      </p:sp>
      <p:sp>
        <p:nvSpPr>
          <p:cNvPr id="15" name="Rounded Rectangle 14"/>
          <p:cNvSpPr/>
          <p:nvPr/>
        </p:nvSpPr>
        <p:spPr>
          <a:xfrm>
            <a:off x="4799856" y="41490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2</a:t>
            </a:r>
            <a:endParaRPr lang="en-GB" dirty="0"/>
          </a:p>
        </p:txBody>
      </p:sp>
      <p:sp>
        <p:nvSpPr>
          <p:cNvPr id="16" name="Rounded Rectangle 15"/>
          <p:cNvSpPr/>
          <p:nvPr/>
        </p:nvSpPr>
        <p:spPr>
          <a:xfrm>
            <a:off x="7680176" y="4077072"/>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3</a:t>
            </a:r>
            <a:endParaRPr lang="en-GB" dirty="0"/>
          </a:p>
        </p:txBody>
      </p:sp>
      <p:cxnSp>
        <p:nvCxnSpPr>
          <p:cNvPr id="18" name="Straight Arrow Connector 17"/>
          <p:cNvCxnSpPr/>
          <p:nvPr/>
        </p:nvCxnSpPr>
        <p:spPr>
          <a:xfrm flipH="1">
            <a:off x="1991544" y="2996952"/>
            <a:ext cx="2952328" cy="151216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655840" y="3140968"/>
            <a:ext cx="2592288"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John Lennon</a:t>
            </a:r>
          </a:p>
        </p:txBody>
      </p:sp>
      <p:sp>
        <p:nvSpPr>
          <p:cNvPr id="20" name="Rounded Rectangle 19"/>
          <p:cNvSpPr/>
          <p:nvPr/>
        </p:nvSpPr>
        <p:spPr>
          <a:xfrm>
            <a:off x="1919536" y="6425952"/>
            <a:ext cx="2592288"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Julian Lennon</a:t>
            </a:r>
          </a:p>
        </p:txBody>
      </p:sp>
    </p:spTree>
    <p:extLst>
      <p:ext uri="{BB962C8B-B14F-4D97-AF65-F5344CB8AC3E}">
        <p14:creationId xmlns:p14="http://schemas.microsoft.com/office/powerpoint/2010/main" val="2637606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whatsontv.co.uk/images/09711_105506_11267941.jpg"/>
          <p:cNvPicPr>
            <a:picLocks noChangeAspect="1" noChangeArrowheads="1"/>
          </p:cNvPicPr>
          <p:nvPr/>
        </p:nvPicPr>
        <p:blipFill>
          <a:blip r:embed="rId2" cstate="print"/>
          <a:srcRect l="17287" r="18504"/>
          <a:stretch>
            <a:fillRect/>
          </a:stretch>
        </p:blipFill>
        <p:spPr bwMode="auto">
          <a:xfrm>
            <a:off x="8040216" y="4185522"/>
            <a:ext cx="2304256" cy="2627854"/>
          </a:xfrm>
          <a:prstGeom prst="rect">
            <a:avLst/>
          </a:prstGeom>
          <a:noFill/>
        </p:spPr>
      </p:pic>
      <p:pic>
        <p:nvPicPr>
          <p:cNvPr id="5124" name="Picture 4" descr="http://www.bbc.co.uk/radioscotland/images/gallery/stepbackintime/3.jpg"/>
          <p:cNvPicPr>
            <a:picLocks noChangeAspect="1" noChangeArrowheads="1"/>
          </p:cNvPicPr>
          <p:nvPr/>
        </p:nvPicPr>
        <p:blipFill>
          <a:blip r:embed="rId3" cstate="print"/>
          <a:srcRect l="19817" r="17183"/>
          <a:stretch>
            <a:fillRect/>
          </a:stretch>
        </p:blipFill>
        <p:spPr bwMode="auto">
          <a:xfrm>
            <a:off x="1919536" y="708698"/>
            <a:ext cx="2448272" cy="2720303"/>
          </a:xfrm>
          <a:prstGeom prst="rect">
            <a:avLst/>
          </a:prstGeom>
          <a:noFill/>
        </p:spPr>
      </p:pic>
      <p:pic>
        <p:nvPicPr>
          <p:cNvPr id="5126" name="Picture 6" descr="http://www.hollywoodtoday.net/wp-content/uploads/2007/08/john-lennon.jpg"/>
          <p:cNvPicPr>
            <a:picLocks noChangeAspect="1" noChangeArrowheads="1"/>
          </p:cNvPicPr>
          <p:nvPr/>
        </p:nvPicPr>
        <p:blipFill>
          <a:blip r:embed="rId4" cstate="print"/>
          <a:srcRect/>
          <a:stretch>
            <a:fillRect/>
          </a:stretch>
        </p:blipFill>
        <p:spPr bwMode="auto">
          <a:xfrm>
            <a:off x="4583833" y="692696"/>
            <a:ext cx="2643317" cy="2592288"/>
          </a:xfrm>
          <a:prstGeom prst="rect">
            <a:avLst/>
          </a:prstGeom>
          <a:noFill/>
        </p:spPr>
      </p:pic>
      <p:pic>
        <p:nvPicPr>
          <p:cNvPr id="5128" name="Picture 8" descr="http://i.telegraph.co.uk/multimedia/archive/01418/julian-lennon-460_1418667c.jpg"/>
          <p:cNvPicPr>
            <a:picLocks noChangeAspect="1" noChangeArrowheads="1"/>
          </p:cNvPicPr>
          <p:nvPr/>
        </p:nvPicPr>
        <p:blipFill>
          <a:blip r:embed="rId5" cstate="print"/>
          <a:srcRect/>
          <a:stretch>
            <a:fillRect/>
          </a:stretch>
        </p:blipFill>
        <p:spPr bwMode="auto">
          <a:xfrm>
            <a:off x="1596008" y="4492532"/>
            <a:ext cx="3131840" cy="1960805"/>
          </a:xfrm>
          <a:prstGeom prst="rect">
            <a:avLst/>
          </a:prstGeom>
          <a:noFill/>
        </p:spPr>
      </p:pic>
      <p:pic>
        <p:nvPicPr>
          <p:cNvPr id="5130" name="Picture 10" descr="http://www.femalefirst.co.uk/image-library/port/376/k/kirk-douglas-awi-10.jpg"/>
          <p:cNvPicPr>
            <a:picLocks noChangeAspect="1" noChangeArrowheads="1"/>
          </p:cNvPicPr>
          <p:nvPr/>
        </p:nvPicPr>
        <p:blipFill>
          <a:blip r:embed="rId6" cstate="print"/>
          <a:srcRect/>
          <a:stretch>
            <a:fillRect/>
          </a:stretch>
        </p:blipFill>
        <p:spPr bwMode="auto">
          <a:xfrm>
            <a:off x="7752185" y="696428"/>
            <a:ext cx="1872207" cy="2804581"/>
          </a:xfrm>
          <a:prstGeom prst="rect">
            <a:avLst/>
          </a:prstGeom>
          <a:noFill/>
        </p:spPr>
      </p:pic>
      <p:pic>
        <p:nvPicPr>
          <p:cNvPr id="5132" name="Picture 12" descr="http://topnews.in/light/files/Michael-Douglas_14.jpg"/>
          <p:cNvPicPr>
            <a:picLocks noChangeAspect="1" noChangeArrowheads="1"/>
          </p:cNvPicPr>
          <p:nvPr/>
        </p:nvPicPr>
        <p:blipFill>
          <a:blip r:embed="rId7" cstate="print"/>
          <a:srcRect b="15673"/>
          <a:stretch>
            <a:fillRect/>
          </a:stretch>
        </p:blipFill>
        <p:spPr bwMode="auto">
          <a:xfrm>
            <a:off x="4943872" y="4344722"/>
            <a:ext cx="2376264" cy="2324639"/>
          </a:xfrm>
          <a:prstGeom prst="rect">
            <a:avLst/>
          </a:prstGeom>
          <a:noFill/>
        </p:spPr>
      </p:pic>
      <p:sp>
        <p:nvSpPr>
          <p:cNvPr id="8" name="TextBox 7"/>
          <p:cNvSpPr txBox="1"/>
          <p:nvPr/>
        </p:nvSpPr>
        <p:spPr>
          <a:xfrm>
            <a:off x="2855640" y="1"/>
            <a:ext cx="6408712" cy="769441"/>
          </a:xfrm>
          <a:prstGeom prst="rect">
            <a:avLst/>
          </a:prstGeom>
          <a:noFill/>
        </p:spPr>
        <p:txBody>
          <a:bodyPr wrap="square" rtlCol="0">
            <a:spAutoFit/>
          </a:bodyPr>
          <a:lstStyle/>
          <a:p>
            <a:pPr algn="ctr"/>
            <a:r>
              <a:rPr lang="en-GB" sz="4400" b="1" dirty="0"/>
              <a:t>Parents</a:t>
            </a:r>
          </a:p>
        </p:txBody>
      </p:sp>
      <p:sp>
        <p:nvSpPr>
          <p:cNvPr id="10" name="TextBox 9"/>
          <p:cNvSpPr txBox="1"/>
          <p:nvPr/>
        </p:nvSpPr>
        <p:spPr>
          <a:xfrm>
            <a:off x="2927648" y="3356993"/>
            <a:ext cx="6408712" cy="769441"/>
          </a:xfrm>
          <a:prstGeom prst="rect">
            <a:avLst/>
          </a:prstGeom>
          <a:noFill/>
        </p:spPr>
        <p:txBody>
          <a:bodyPr wrap="square" rtlCol="0">
            <a:spAutoFit/>
          </a:bodyPr>
          <a:lstStyle/>
          <a:p>
            <a:pPr algn="ctr"/>
            <a:r>
              <a:rPr lang="en-GB" sz="4400" b="1" dirty="0"/>
              <a:t>Progeny (children)</a:t>
            </a:r>
          </a:p>
        </p:txBody>
      </p:sp>
      <p:sp>
        <p:nvSpPr>
          <p:cNvPr id="11" name="Rounded Rectangle 10"/>
          <p:cNvSpPr/>
          <p:nvPr/>
        </p:nvSpPr>
        <p:spPr>
          <a:xfrm>
            <a:off x="1775520" y="5486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A</a:t>
            </a:r>
            <a:endParaRPr lang="en-GB" dirty="0"/>
          </a:p>
        </p:txBody>
      </p:sp>
      <p:sp>
        <p:nvSpPr>
          <p:cNvPr id="12" name="Rounded Rectangle 11"/>
          <p:cNvSpPr/>
          <p:nvPr/>
        </p:nvSpPr>
        <p:spPr>
          <a:xfrm>
            <a:off x="451182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B</a:t>
            </a:r>
            <a:endParaRPr lang="en-GB" dirty="0"/>
          </a:p>
        </p:txBody>
      </p:sp>
      <p:sp>
        <p:nvSpPr>
          <p:cNvPr id="13" name="Rounded Rectangle 12"/>
          <p:cNvSpPr/>
          <p:nvPr/>
        </p:nvSpPr>
        <p:spPr>
          <a:xfrm>
            <a:off x="7392144" y="6206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C</a:t>
            </a:r>
            <a:endParaRPr lang="en-GB" dirty="0"/>
          </a:p>
        </p:txBody>
      </p:sp>
      <p:sp>
        <p:nvSpPr>
          <p:cNvPr id="14" name="Rounded Rectangle 13"/>
          <p:cNvSpPr/>
          <p:nvPr/>
        </p:nvSpPr>
        <p:spPr>
          <a:xfrm>
            <a:off x="1524000" y="4221088"/>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1</a:t>
            </a:r>
            <a:endParaRPr lang="en-GB" dirty="0"/>
          </a:p>
        </p:txBody>
      </p:sp>
      <p:sp>
        <p:nvSpPr>
          <p:cNvPr id="15" name="Rounded Rectangle 14"/>
          <p:cNvSpPr/>
          <p:nvPr/>
        </p:nvSpPr>
        <p:spPr>
          <a:xfrm>
            <a:off x="4799856" y="4149080"/>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2</a:t>
            </a:r>
            <a:endParaRPr lang="en-GB" dirty="0"/>
          </a:p>
        </p:txBody>
      </p:sp>
      <p:sp>
        <p:nvSpPr>
          <p:cNvPr id="16" name="Rounded Rectangle 15"/>
          <p:cNvSpPr/>
          <p:nvPr/>
        </p:nvSpPr>
        <p:spPr>
          <a:xfrm>
            <a:off x="7680176" y="4077072"/>
            <a:ext cx="7200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3</a:t>
            </a:r>
            <a:endParaRPr lang="en-GB" dirty="0"/>
          </a:p>
        </p:txBody>
      </p:sp>
      <p:cxnSp>
        <p:nvCxnSpPr>
          <p:cNvPr id="18" name="Straight Arrow Connector 17"/>
          <p:cNvCxnSpPr/>
          <p:nvPr/>
        </p:nvCxnSpPr>
        <p:spPr>
          <a:xfrm flipH="1">
            <a:off x="5303912" y="2924944"/>
            <a:ext cx="2952328" cy="151216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7392144" y="3212976"/>
            <a:ext cx="2592288"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Kirk Douglas</a:t>
            </a:r>
          </a:p>
        </p:txBody>
      </p:sp>
      <p:sp>
        <p:nvSpPr>
          <p:cNvPr id="20" name="Rounded Rectangle 19"/>
          <p:cNvSpPr/>
          <p:nvPr/>
        </p:nvSpPr>
        <p:spPr>
          <a:xfrm>
            <a:off x="4799856" y="6425952"/>
            <a:ext cx="2592288"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Michael Douglas</a:t>
            </a:r>
          </a:p>
        </p:txBody>
      </p:sp>
    </p:spTree>
    <p:extLst>
      <p:ext uri="{BB962C8B-B14F-4D97-AF65-F5344CB8AC3E}">
        <p14:creationId xmlns:p14="http://schemas.microsoft.com/office/powerpoint/2010/main" val="24173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is variation?</a:t>
            </a:r>
            <a:endParaRPr lang="en-GB" dirty="0"/>
          </a:p>
        </p:txBody>
      </p:sp>
      <p:sp>
        <p:nvSpPr>
          <p:cNvPr id="3" name="Content Placeholder 2"/>
          <p:cNvSpPr>
            <a:spLocks noGrp="1"/>
          </p:cNvSpPr>
          <p:nvPr>
            <p:ph idx="1"/>
          </p:nvPr>
        </p:nvSpPr>
        <p:spPr/>
        <p:txBody>
          <a:bodyPr>
            <a:normAutofit/>
          </a:bodyPr>
          <a:lstStyle/>
          <a:p>
            <a:r>
              <a:rPr lang="en-GB" dirty="0" smtClean="0"/>
              <a:t>Variation is the term used to describe the differences that exist between living organisms.</a:t>
            </a:r>
          </a:p>
          <a:p>
            <a:r>
              <a:rPr lang="en-GB" dirty="0" smtClean="0"/>
              <a:t>All living organisms show considerable variation.</a:t>
            </a:r>
          </a:p>
          <a:p>
            <a:r>
              <a:rPr lang="en-US" dirty="0" smtClean="0"/>
              <a:t>Variation is a </a:t>
            </a:r>
            <a:r>
              <a:rPr lang="en-US" dirty="0"/>
              <a:t>combination of </a:t>
            </a:r>
            <a:r>
              <a:rPr lang="en-US" b="1" dirty="0"/>
              <a:t>genetic</a:t>
            </a:r>
            <a:r>
              <a:rPr lang="en-US" dirty="0"/>
              <a:t> and </a:t>
            </a:r>
            <a:r>
              <a:rPr lang="en-US" b="1" dirty="0"/>
              <a:t>environmental factors</a:t>
            </a:r>
            <a:r>
              <a:rPr lang="en-US" dirty="0"/>
              <a:t>, it can often be difficult to distinguish between these two effects:</a:t>
            </a:r>
          </a:p>
          <a:p>
            <a:r>
              <a:rPr lang="en-US" dirty="0"/>
              <a:t>Genetic variation = </a:t>
            </a:r>
            <a:r>
              <a:rPr lang="en-US" dirty="0">
                <a:solidFill>
                  <a:srgbClr val="FF0000"/>
                </a:solidFill>
              </a:rPr>
              <a:t>heritable variation</a:t>
            </a:r>
          </a:p>
          <a:p>
            <a:r>
              <a:rPr lang="en-US" dirty="0"/>
              <a:t>Environmental variation = </a:t>
            </a:r>
            <a:r>
              <a:rPr lang="en-US" dirty="0">
                <a:solidFill>
                  <a:srgbClr val="FF0000"/>
                </a:solidFill>
              </a:rPr>
              <a:t>non heritable variation</a:t>
            </a:r>
          </a:p>
          <a:p>
            <a:endParaRPr lang="en-GB" dirty="0" smtClean="0"/>
          </a:p>
          <a:p>
            <a:pPr marL="0" indent="0">
              <a:buNone/>
            </a:pPr>
            <a:endParaRPr lang="en-GB" dirty="0"/>
          </a:p>
        </p:txBody>
      </p:sp>
    </p:spTree>
    <p:extLst>
      <p:ext uri="{BB962C8B-B14F-4D97-AF65-F5344CB8AC3E}">
        <p14:creationId xmlns:p14="http://schemas.microsoft.com/office/powerpoint/2010/main" val="20053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6925</TotalTime>
  <Words>1444</Words>
  <Application>Microsoft Office PowerPoint</Application>
  <PresentationFormat>Widescreen</PresentationFormat>
  <Paragraphs>190</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1_Office Theme</vt:lpstr>
      <vt:lpstr>Variation and Natural Selection</vt:lpstr>
      <vt:lpstr>Think – pair - share</vt:lpstr>
      <vt:lpstr>Answers self-assess</vt:lpstr>
      <vt:lpstr>PowerPoint Presentation</vt:lpstr>
      <vt:lpstr>PowerPoint Presentation</vt:lpstr>
      <vt:lpstr>PowerPoint Presentation</vt:lpstr>
      <vt:lpstr>PowerPoint Presentation</vt:lpstr>
      <vt:lpstr>PowerPoint Presentation</vt:lpstr>
      <vt:lpstr>What is variation?</vt:lpstr>
      <vt:lpstr>What causes variation?</vt:lpstr>
      <vt:lpstr>Variation due to genetic factors</vt:lpstr>
      <vt:lpstr>Quick check – any questions?</vt:lpstr>
      <vt:lpstr>Variation due to genetic factors</vt:lpstr>
      <vt:lpstr>Twin studies </vt:lpstr>
      <vt:lpstr>Environmental variation</vt:lpstr>
      <vt:lpstr>Variation due to environmental influences</vt:lpstr>
      <vt:lpstr>Environment and plants</vt:lpstr>
      <vt:lpstr>Environmental variation</vt:lpstr>
      <vt:lpstr>Evolutionary significance of variation</vt:lpstr>
      <vt:lpstr>Natural selection </vt:lpstr>
      <vt:lpstr>Evolution by Natural selection </vt:lpstr>
      <vt:lpstr>Role of over-production of offspring </vt:lpstr>
      <vt:lpstr>Why is overproduction helpful?</vt:lpstr>
      <vt:lpstr>Selection pressures</vt:lpstr>
      <vt:lpstr>Selection Pressures</vt:lpstr>
      <vt:lpstr>Competition</vt:lpstr>
      <vt:lpstr>Interspecific competition</vt:lpstr>
      <vt:lpstr>Rock Pocket Mice</vt:lpstr>
      <vt:lpstr>Darwin’s theory of Natural Selection</vt:lpstr>
      <vt:lpstr>PowerPoint Presentation</vt:lpstr>
      <vt:lpstr>Human influence: Antibiotic selection pressure/selective agent</vt:lpstr>
      <vt:lpstr>Breeding Bunnies Activity</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123</cp:revision>
  <cp:lastPrinted>2016-03-08T14:55:05Z</cp:lastPrinted>
  <dcterms:created xsi:type="dcterms:W3CDTF">2016-03-07T13:38:24Z</dcterms:created>
  <dcterms:modified xsi:type="dcterms:W3CDTF">2017-03-08T15:32:12Z</dcterms:modified>
</cp:coreProperties>
</file>