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768" r:id="rId2"/>
    <p:sldId id="770" r:id="rId3"/>
    <p:sldId id="765" r:id="rId4"/>
    <p:sldId id="776" r:id="rId5"/>
    <p:sldId id="774" r:id="rId6"/>
    <p:sldId id="775" r:id="rId7"/>
    <p:sldId id="780" r:id="rId8"/>
    <p:sldId id="781" r:id="rId9"/>
    <p:sldId id="793" r:id="rId10"/>
    <p:sldId id="786" r:id="rId11"/>
    <p:sldId id="787" r:id="rId12"/>
    <p:sldId id="794" r:id="rId13"/>
    <p:sldId id="788" r:id="rId14"/>
    <p:sldId id="797" r:id="rId15"/>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111" d="100"/>
          <a:sy n="111" d="100"/>
        </p:scale>
        <p:origin x="22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4359BBC-FE8E-430D-B0E4-70723DFAF905}" type="datetimeFigureOut">
              <a:rPr lang="en-GB" smtClean="0"/>
              <a:pPr/>
              <a:t>02/03/2022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EADBCDB-2CC3-4628-97D8-81393595266B}" type="slidenum">
              <a:rPr lang="en-GB" smtClean="0"/>
              <a:pPr/>
              <a:t>‹#›</a:t>
            </a:fld>
            <a:endParaRPr lang="en-GB"/>
          </a:p>
        </p:txBody>
      </p:sp>
    </p:spTree>
    <p:extLst>
      <p:ext uri="{BB962C8B-B14F-4D97-AF65-F5344CB8AC3E}">
        <p14:creationId xmlns:p14="http://schemas.microsoft.com/office/powerpoint/2010/main" val="386906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Practical/Demo ideas</a:t>
            </a:r>
          </a:p>
          <a:p>
            <a:pPr marL="228600" indent="-228600">
              <a:buAutoNum type="arabicPeriod"/>
            </a:pPr>
            <a:r>
              <a:rPr lang="en-US" dirty="0"/>
              <a:t>Pluck</a:t>
            </a:r>
            <a:r>
              <a:rPr lang="en-US" baseline="0" dirty="0"/>
              <a:t>– tie in gas exchange with this unit.  Also slices of arteries and veins can be taken off the heart of the pluck to be used in the following lessons practical on elasticity of veins and arteries.  (Not sure how much of the arteries and veins will be left on the hearts that the students are dissecting)</a:t>
            </a:r>
          </a:p>
          <a:p>
            <a:pPr marL="228600" indent="-228600">
              <a:buAutoNum type="arabicPeriod"/>
            </a:pPr>
            <a:r>
              <a:rPr lang="en-US" baseline="0" dirty="0"/>
              <a:t>Looking at prepared slides of arteries, veins and capillaries under the microscope</a:t>
            </a:r>
          </a:p>
          <a:p>
            <a:endParaRPr lang="en-MY" dirty="0"/>
          </a:p>
        </p:txBody>
      </p:sp>
      <p:sp>
        <p:nvSpPr>
          <p:cNvPr id="4" name="Slide Number Placeholder 3"/>
          <p:cNvSpPr>
            <a:spLocks noGrp="1"/>
          </p:cNvSpPr>
          <p:nvPr>
            <p:ph type="sldNum" sz="quarter" idx="10"/>
          </p:nvPr>
        </p:nvSpPr>
        <p:spPr/>
        <p:txBody>
          <a:bodyPr/>
          <a:lstStyle/>
          <a:p>
            <a:fld id="{31E06FFD-A70B-4B28-9880-1533E4ADFB2B}"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43425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67505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4734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65808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609600" y="1600200"/>
            <a:ext cx="10972800" cy="4495800"/>
          </a:xfrm>
        </p:spPr>
        <p:txBody>
          <a:bodyPr/>
          <a:lstStyle/>
          <a:p>
            <a:pPr lvl="0"/>
            <a:endParaRPr lang="en-GB" noProof="0"/>
          </a:p>
        </p:txBody>
      </p:sp>
      <p:sp>
        <p:nvSpPr>
          <p:cNvPr id="4" name="Rectangle 7"/>
          <p:cNvSpPr>
            <a:spLocks noGrp="1" noChangeArrowheads="1"/>
          </p:cNvSpPr>
          <p:nvPr>
            <p:ph type="dt" sz="half" idx="10"/>
          </p:nvPr>
        </p:nvSpPr>
        <p:spPr>
          <a:ln/>
        </p:spPr>
        <p:txBody>
          <a:bodyPr/>
          <a:lstStyle>
            <a:lvl1pPr>
              <a:defRPr/>
            </a:lvl1pPr>
          </a:lstStyle>
          <a:p>
            <a:pPr>
              <a:defRPr/>
            </a:pPr>
            <a:endParaRPr lang="en-GB">
              <a:solidFill>
                <a:prstClr val="black">
                  <a:tint val="75000"/>
                </a:prstClr>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GB">
              <a:solidFill>
                <a:prstClr val="black">
                  <a:tint val="75000"/>
                </a:prstClr>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49F07D4B-1C18-4F1C-BE6B-38BE1131BC6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462974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609600" y="359465"/>
            <a:ext cx="109728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1D8BD707-D9CF-40AE-B4C6-C98DA3205C09}" type="datetimeFigureOut">
              <a:rPr lang="en-US" smtClean="0">
                <a:solidFill>
                  <a:prstClr val="black">
                    <a:tint val="75000"/>
                  </a:prstClr>
                </a:solidFill>
              </a:rPr>
              <a:pPr/>
              <a:t>3/2/2022</a:t>
            </a:fld>
            <a:endParaRPr lang="en-US">
              <a:solidFill>
                <a:prstClr val="black">
                  <a:tint val="75000"/>
                </a:prstClr>
              </a:solidFill>
            </a:endParaRPr>
          </a:p>
        </p:txBody>
      </p:sp>
      <p:sp>
        <p:nvSpPr>
          <p:cNvPr id="12" name="Slide Number Placeholder 11"/>
          <p:cNvSpPr>
            <a:spLocks noGrp="1"/>
          </p:cNvSpPr>
          <p:nvPr>
            <p:ph type="sldNum" sz="quarter" idx="11"/>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
        <p:nvSpPr>
          <p:cNvPr id="13" name="Footer Placeholder 12"/>
          <p:cNvSpPr>
            <a:spLocks noGrp="1"/>
          </p:cNvSpPr>
          <p:nvPr>
            <p:ph type="ftr" sz="quarter" idx="12"/>
          </p:nvPr>
        </p:nvSpPr>
        <p:spPr/>
        <p:txBody>
          <a:bodyPr/>
          <a:lstStyle/>
          <a:p>
            <a:endParaRPr lang="en-US">
              <a:solidFill>
                <a:prstClr val="black">
                  <a:tint val="75000"/>
                </a:prstClr>
              </a:solidFill>
            </a:endParaRPr>
          </a:p>
        </p:txBody>
      </p:sp>
    </p:spTree>
    <p:extLst>
      <p:ext uri="{BB962C8B-B14F-4D97-AF65-F5344CB8AC3E}">
        <p14:creationId xmlns:p14="http://schemas.microsoft.com/office/powerpoint/2010/main" val="362668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2913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5873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731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772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85694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237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77723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02/03/2022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61359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defRPr>
            </a:lvl1pPr>
          </a:lstStyle>
          <a:p>
            <a:r>
              <a:rPr lang="en-GB" dirty="0">
                <a:solidFill>
                  <a:prstClr val="black">
                    <a:tint val="75000"/>
                  </a:prstClr>
                </a:solidFill>
                <a:latin typeface="Arial" panose="020B0604020202020204" pitchFamily="34" charset="0"/>
                <a:cs typeface="Arial" panose="020B0604020202020204" pitchFamily="34" charset="0"/>
              </a:rPr>
              <a:t>To know crude oil is a mixture of hydrocarbons that can be separated into fractions</a:t>
            </a:r>
          </a:p>
          <a:p>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19765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6" r:id="rId13"/>
  </p:sldLayoutIdLst>
  <p:txStyles>
    <p:titleStyle>
      <a:lvl1pPr algn="ctr" defTabSz="914400" rtl="0" eaLnBrk="1" latinLnBrk="0" hangingPunct="1">
        <a:spcBef>
          <a:spcPct val="0"/>
        </a:spcBef>
        <a:buNone/>
        <a:defRPr sz="4400" kern="1200">
          <a:solidFill>
            <a:srgbClr val="0000CC"/>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0000CC"/>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0000CC"/>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0000CC"/>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biologycorner.com/worksheets/pepperedmoth.html" TargetMode="Externa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6616"/>
            <a:ext cx="10972800" cy="639762"/>
          </a:xfrm>
        </p:spPr>
        <p:txBody>
          <a:bodyPr>
            <a:noAutofit/>
          </a:bodyPr>
          <a:lstStyle/>
          <a:p>
            <a:r>
              <a:rPr lang="en-US" sz="3600" dirty="0"/>
              <a:t>Specification 3.7.3           Selection and </a:t>
            </a:r>
            <a:r>
              <a:rPr lang="en-US" sz="3600" dirty="0" err="1"/>
              <a:t>Speciatoin</a:t>
            </a:r>
            <a:endParaRPr lang="en-MY" sz="3600" dirty="0"/>
          </a:p>
        </p:txBody>
      </p:sp>
      <p:sp>
        <p:nvSpPr>
          <p:cNvPr id="3" name="Content Placeholder 2"/>
          <p:cNvSpPr>
            <a:spLocks noGrp="1"/>
          </p:cNvSpPr>
          <p:nvPr>
            <p:ph idx="1"/>
          </p:nvPr>
        </p:nvSpPr>
        <p:spPr>
          <a:xfrm>
            <a:off x="256032" y="776378"/>
            <a:ext cx="11722608" cy="5935318"/>
          </a:xfrm>
          <a:ln>
            <a:solidFill>
              <a:schemeClr val="accent1"/>
            </a:solidFill>
          </a:ln>
        </p:spPr>
        <p:txBody>
          <a:bodyPr>
            <a:noAutofit/>
          </a:bodyPr>
          <a:lstStyle/>
          <a:p>
            <a:pPr marL="0" indent="0">
              <a:spcAft>
                <a:spcPts val="1200"/>
              </a:spcAft>
              <a:buNone/>
            </a:pPr>
            <a:r>
              <a:rPr lang="en-MY" sz="2000" dirty="0"/>
              <a:t>The effects of stabilising, directional and disruptive selection. </a:t>
            </a:r>
          </a:p>
          <a:p>
            <a:pPr marL="0" indent="0">
              <a:spcAft>
                <a:spcPts val="1200"/>
              </a:spcAft>
              <a:buNone/>
            </a:pPr>
            <a:r>
              <a:rPr lang="en-MY" sz="2000" dirty="0"/>
              <a:t>Evolution as a change in the allele frequencies in a population. </a:t>
            </a:r>
          </a:p>
          <a:p>
            <a:pPr marL="0" indent="0">
              <a:spcAft>
                <a:spcPts val="1200"/>
              </a:spcAft>
              <a:buNone/>
            </a:pPr>
            <a:r>
              <a:rPr lang="en-MY" sz="2000" dirty="0"/>
              <a:t>Reproductive separation of two populations can result in the accumulation of difference in their gene pools. New species arise when these genetic differences lead to an inability of members of the populations to interbreed and produce fertile offspring. In this way, new species arise from existing species.</a:t>
            </a:r>
          </a:p>
          <a:p>
            <a:pPr marL="0" indent="0">
              <a:spcAft>
                <a:spcPts val="1200"/>
              </a:spcAft>
              <a:buNone/>
            </a:pPr>
            <a:r>
              <a:rPr lang="en-MY" sz="2000" dirty="0"/>
              <a:t>Allopatric and sympatric speciation. The importance of genetic drift in causing changes in allele frequency in small populations. </a:t>
            </a:r>
          </a:p>
          <a:p>
            <a:pPr marL="0" indent="0">
              <a:spcBef>
                <a:spcPts val="0"/>
              </a:spcBef>
              <a:buNone/>
            </a:pPr>
            <a:r>
              <a:rPr lang="en-MY" sz="2000" dirty="0"/>
              <a:t>Students should be able to:  </a:t>
            </a:r>
          </a:p>
          <a:p>
            <a:pPr marL="0" indent="0">
              <a:spcBef>
                <a:spcPts val="0"/>
              </a:spcBef>
              <a:buNone/>
            </a:pPr>
            <a:r>
              <a:rPr lang="en-MY" sz="2000" dirty="0"/>
              <a:t>• explain why individuals within a population of a species may show a wide range of variation in phenotype </a:t>
            </a:r>
          </a:p>
          <a:p>
            <a:pPr marL="0" indent="0">
              <a:spcBef>
                <a:spcPts val="0"/>
              </a:spcBef>
              <a:buNone/>
            </a:pPr>
            <a:r>
              <a:rPr lang="en-MY" sz="2000" dirty="0"/>
              <a:t>• explain why genetic drift is important only in small populations </a:t>
            </a:r>
          </a:p>
          <a:p>
            <a:pPr marL="0" indent="0">
              <a:spcBef>
                <a:spcPts val="0"/>
              </a:spcBef>
              <a:buNone/>
            </a:pPr>
            <a:r>
              <a:rPr lang="en-MY" sz="2000" dirty="0"/>
              <a:t>• explain how natural selection and isolation may result in change in the allele and phenotype frequency and lead to the formation of a new species</a:t>
            </a:r>
          </a:p>
          <a:p>
            <a:pPr marL="0" indent="0">
              <a:spcBef>
                <a:spcPts val="0"/>
              </a:spcBef>
              <a:buNone/>
            </a:pPr>
            <a:r>
              <a:rPr lang="en-MY" sz="2000" dirty="0"/>
              <a:t>• explain how evolutionary change over a long period of time has resulted in a great diversity of species.</a:t>
            </a:r>
          </a:p>
          <a:p>
            <a:pPr marL="0" indent="0">
              <a:buNone/>
            </a:pPr>
            <a:endParaRPr lang="en-MY" sz="1800" dirty="0"/>
          </a:p>
        </p:txBody>
      </p:sp>
    </p:spTree>
    <p:extLst>
      <p:ext uri="{BB962C8B-B14F-4D97-AF65-F5344CB8AC3E}">
        <p14:creationId xmlns:p14="http://schemas.microsoft.com/office/powerpoint/2010/main" val="3055409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Disruptive Selection</a:t>
            </a:r>
          </a:p>
        </p:txBody>
      </p:sp>
      <p:sp>
        <p:nvSpPr>
          <p:cNvPr id="3" name="Content Placeholder 2"/>
          <p:cNvSpPr>
            <a:spLocks noGrp="1"/>
          </p:cNvSpPr>
          <p:nvPr>
            <p:ph idx="1"/>
          </p:nvPr>
        </p:nvSpPr>
        <p:spPr/>
        <p:txBody>
          <a:bodyPr/>
          <a:lstStyle/>
          <a:p>
            <a:r>
              <a:rPr lang="en-GB" dirty="0"/>
              <a:t>This is opposite to stabilising selection</a:t>
            </a:r>
          </a:p>
          <a:p>
            <a:r>
              <a:rPr lang="en-GB" dirty="0"/>
              <a:t>It favours extreme phenotypes at the expense of intermediates</a:t>
            </a:r>
          </a:p>
          <a:p>
            <a:r>
              <a:rPr lang="en-GB" dirty="0"/>
              <a:t>Least common but most important for evolution</a:t>
            </a:r>
          </a:p>
          <a:p>
            <a:r>
              <a:rPr lang="en-GB" dirty="0"/>
              <a:t>Occurs when </a:t>
            </a:r>
            <a:r>
              <a:rPr lang="en-GB" dirty="0" err="1"/>
              <a:t>env</a:t>
            </a:r>
            <a:r>
              <a:rPr lang="en-GB" dirty="0"/>
              <a:t> factor takes two or more distinct forms</a:t>
            </a:r>
          </a:p>
        </p:txBody>
      </p:sp>
    </p:spTree>
    <p:extLst>
      <p:ext uri="{BB962C8B-B14F-4D97-AF65-F5344CB8AC3E}">
        <p14:creationId xmlns:p14="http://schemas.microsoft.com/office/powerpoint/2010/main" val="766625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349" y="116632"/>
            <a:ext cx="10972800" cy="721568"/>
          </a:xfrm>
        </p:spPr>
        <p:txBody>
          <a:bodyPr>
            <a:normAutofit fontScale="90000"/>
          </a:bodyPr>
          <a:lstStyle/>
          <a:p>
            <a:r>
              <a:rPr lang="en-GB" dirty="0"/>
              <a:t>Example 1 - temperature</a:t>
            </a:r>
          </a:p>
        </p:txBody>
      </p:sp>
      <p:sp>
        <p:nvSpPr>
          <p:cNvPr id="3" name="Content Placeholder 2"/>
          <p:cNvSpPr>
            <a:spLocks noGrp="1"/>
          </p:cNvSpPr>
          <p:nvPr>
            <p:ph idx="1"/>
          </p:nvPr>
        </p:nvSpPr>
        <p:spPr>
          <a:xfrm>
            <a:off x="246171" y="821482"/>
            <a:ext cx="10972800" cy="5337720"/>
          </a:xfrm>
        </p:spPr>
        <p:txBody>
          <a:bodyPr>
            <a:normAutofit/>
          </a:bodyPr>
          <a:lstStyle/>
          <a:p>
            <a:pPr marL="514350" indent="-514350">
              <a:buFont typeface="+mj-lt"/>
              <a:buAutoNum type="arabicPeriod"/>
            </a:pPr>
            <a:r>
              <a:rPr lang="en-GB" sz="2800" dirty="0"/>
              <a:t>If there was a wide range of temperatures throughout the year – continuous variation in fur length (graph A)</a:t>
            </a:r>
          </a:p>
          <a:p>
            <a:pPr marL="514350" indent="-514350">
              <a:buFont typeface="+mj-lt"/>
              <a:buAutoNum type="arabicPeriod"/>
            </a:pPr>
            <a:r>
              <a:rPr lang="en-GB" sz="2800" dirty="0"/>
              <a:t>If summer temperatures is static (15oC) and winter (5oC) individuals with 2 distinct fur lengths predominate either active in the summer or winter. (graph B)</a:t>
            </a:r>
          </a:p>
          <a:p>
            <a:pPr marL="514350" indent="-514350">
              <a:buFont typeface="+mj-lt"/>
              <a:buAutoNum type="arabicPeriod"/>
            </a:pPr>
            <a:r>
              <a:rPr lang="en-GB" sz="2800" dirty="0"/>
              <a:t>After many generations 2 distinct sub-populations are formed (graph C)</a:t>
            </a:r>
          </a:p>
          <a:p>
            <a:pPr marL="0" indent="0">
              <a:buNone/>
            </a:pPr>
            <a:endParaRPr lang="en-GB" sz="2800" dirty="0"/>
          </a:p>
          <a:p>
            <a:pPr marL="0" indent="0">
              <a:buNone/>
            </a:pPr>
            <a:endParaRPr lang="en-GB" sz="2800" dirty="0"/>
          </a:p>
          <a:p>
            <a:pPr marL="0" indent="0">
              <a:buNone/>
            </a:pPr>
            <a:endParaRPr lang="en-GB" sz="2800" dirty="0"/>
          </a:p>
          <a:p>
            <a:pPr marL="0" indent="0">
              <a:buNone/>
            </a:pPr>
            <a:endParaRPr lang="en-GB" sz="2800" dirty="0"/>
          </a:p>
          <a:p>
            <a:endParaRPr lang="en-GB" dirty="0"/>
          </a:p>
        </p:txBody>
      </p:sp>
      <p:pic>
        <p:nvPicPr>
          <p:cNvPr id="1026" name="Picture 2" descr="Image result for disruptive selection"/>
          <p:cNvPicPr>
            <a:picLocks noChangeAspect="1" noChangeArrowheads="1"/>
          </p:cNvPicPr>
          <p:nvPr/>
        </p:nvPicPr>
        <p:blipFill rotWithShape="1">
          <a:blip r:embed="rId2">
            <a:extLst>
              <a:ext uri="{28A0092B-C50C-407E-A947-70E740481C1C}">
                <a14:useLocalDpi xmlns:a14="http://schemas.microsoft.com/office/drawing/2010/main" val="0"/>
              </a:ext>
            </a:extLst>
          </a:blip>
          <a:srcRect l="13557" t="56959" r="5525" b="12140"/>
          <a:stretch/>
        </p:blipFill>
        <p:spPr bwMode="auto">
          <a:xfrm>
            <a:off x="571500" y="4152899"/>
            <a:ext cx="10679788" cy="23240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292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Autofit/>
          </a:bodyPr>
          <a:lstStyle/>
          <a:p>
            <a:r>
              <a:rPr lang="en-GB" altLang="en-US" sz="3600" dirty="0"/>
              <a:t>Industrial </a:t>
            </a:r>
            <a:r>
              <a:rPr lang="en-GB" altLang="en-US" sz="3600" dirty="0" err="1"/>
              <a:t>melanism</a:t>
            </a:r>
            <a:r>
              <a:rPr lang="en-GB" altLang="en-US" sz="3600" dirty="0"/>
              <a:t> in the peppered moth</a:t>
            </a:r>
          </a:p>
        </p:txBody>
      </p:sp>
      <p:sp>
        <p:nvSpPr>
          <p:cNvPr id="6147" name="Content Placeholder 2"/>
          <p:cNvSpPr>
            <a:spLocks noGrp="1"/>
          </p:cNvSpPr>
          <p:nvPr>
            <p:ph idx="1"/>
          </p:nvPr>
        </p:nvSpPr>
        <p:spPr>
          <a:xfrm>
            <a:off x="475488" y="1484313"/>
            <a:ext cx="7060673" cy="1873250"/>
          </a:xfrm>
        </p:spPr>
        <p:txBody>
          <a:bodyPr>
            <a:noAutofit/>
          </a:bodyPr>
          <a:lstStyle/>
          <a:p>
            <a:pPr eaLnBrk="1" hangingPunct="1"/>
            <a:r>
              <a:rPr lang="en-GB" altLang="en-US" sz="2400" dirty="0"/>
              <a:t>Dark form due to a single gene mutation resulting in the production of more melanin</a:t>
            </a:r>
          </a:p>
          <a:p>
            <a:pPr eaLnBrk="1" hangingPunct="1"/>
            <a:r>
              <a:rPr lang="en-GB" altLang="en-US" sz="2400" dirty="0"/>
              <a:t>The moth flies at night and rests on the bark of trees during the day.</a:t>
            </a:r>
          </a:p>
          <a:p>
            <a:pPr eaLnBrk="1" hangingPunct="1"/>
            <a:r>
              <a:rPr lang="en-GB" altLang="en-US" sz="2400" dirty="0"/>
              <a:t>Before the industrial revolution there were many light and very few dark moths.</a:t>
            </a:r>
          </a:p>
          <a:p>
            <a:pPr eaLnBrk="1" hangingPunct="1"/>
            <a:r>
              <a:rPr lang="en-GB" altLang="en-US" sz="2400" dirty="0"/>
              <a:t>1950s onwards dark moths became prevalent in areas with heavy pollution.</a:t>
            </a:r>
          </a:p>
          <a:p>
            <a:pPr eaLnBrk="1" hangingPunct="1"/>
            <a:r>
              <a:rPr lang="en-GB" altLang="en-US" sz="2400" dirty="0"/>
              <a:t>Why?</a:t>
            </a:r>
          </a:p>
          <a:p>
            <a:r>
              <a:rPr lang="en-GB" sz="2400" dirty="0">
                <a:hlinkClick r:id="rId2"/>
              </a:rPr>
              <a:t>Peppered moth simulation</a:t>
            </a:r>
            <a:endParaRPr lang="en-GB" sz="2400" dirty="0"/>
          </a:p>
          <a:p>
            <a:pPr eaLnBrk="1" hangingPunct="1"/>
            <a:endParaRPr lang="en-GB" altLang="en-US" sz="2400" dirty="0"/>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8168" y="3356992"/>
            <a:ext cx="2736304" cy="3184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7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08168" y="1628800"/>
            <a:ext cx="2724150"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57351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519" y="0"/>
            <a:ext cx="10972800" cy="1143000"/>
          </a:xfrm>
        </p:spPr>
        <p:txBody>
          <a:bodyPr/>
          <a:lstStyle/>
          <a:p>
            <a:r>
              <a:rPr lang="en-GB" dirty="0"/>
              <a:t>Example 2 – Coho salmon</a:t>
            </a:r>
          </a:p>
        </p:txBody>
      </p:sp>
      <p:sp>
        <p:nvSpPr>
          <p:cNvPr id="3" name="Content Placeholder 2"/>
          <p:cNvSpPr>
            <a:spLocks noGrp="1"/>
          </p:cNvSpPr>
          <p:nvPr>
            <p:ph idx="1"/>
          </p:nvPr>
        </p:nvSpPr>
        <p:spPr>
          <a:xfrm>
            <a:off x="541671" y="1174821"/>
            <a:ext cx="10972800" cy="4525963"/>
          </a:xfrm>
        </p:spPr>
        <p:txBody>
          <a:bodyPr/>
          <a:lstStyle/>
          <a:p>
            <a:r>
              <a:rPr lang="en-GB" dirty="0"/>
              <a:t>Large and small males both an advantage to pass on alleles to next generation</a:t>
            </a:r>
          </a:p>
          <a:p>
            <a:r>
              <a:rPr lang="en-GB" dirty="0"/>
              <a:t>Small – sneak up on females in spawning ground  </a:t>
            </a:r>
          </a:p>
          <a:p>
            <a:r>
              <a:rPr lang="en-GB" dirty="0"/>
              <a:t>Large – fierce competitors</a:t>
            </a:r>
          </a:p>
          <a:p>
            <a:endParaRPr lang="en-GB" dirty="0"/>
          </a:p>
        </p:txBody>
      </p:sp>
    </p:spTree>
    <p:extLst>
      <p:ext uri="{BB962C8B-B14F-4D97-AF65-F5344CB8AC3E}">
        <p14:creationId xmlns:p14="http://schemas.microsoft.com/office/powerpoint/2010/main" val="3896599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http://content.doublestruck.eu/getPicture.asp?sub=AA_BIO&amp;CT=Q&amp;org=011d22bba75b83bbeebb009a85980dc3&amp;folder=QAS06501_files&amp;file=image001.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74638"/>
            <a:ext cx="5596890" cy="6217602"/>
          </a:xfrm>
          <a:prstGeom prst="rect">
            <a:avLst/>
          </a:prstGeom>
          <a:noFill/>
          <a:ln>
            <a:noFill/>
          </a:ln>
        </p:spPr>
      </p:pic>
      <p:sp>
        <p:nvSpPr>
          <p:cNvPr id="5" name="Rectangle 4"/>
          <p:cNvSpPr/>
          <p:nvPr/>
        </p:nvSpPr>
        <p:spPr>
          <a:xfrm>
            <a:off x="7291387" y="395584"/>
            <a:ext cx="3795713" cy="2308324"/>
          </a:xfrm>
          <a:prstGeom prst="rect">
            <a:avLst/>
          </a:prstGeom>
        </p:spPr>
        <p:txBody>
          <a:bodyPr wrap="square">
            <a:spAutoFit/>
          </a:bodyPr>
          <a:lstStyle/>
          <a:p>
            <a:pPr>
              <a:spcBef>
                <a:spcPts val="1200"/>
              </a:spcBef>
              <a:spcAft>
                <a:spcPts val="0"/>
              </a:spcAft>
            </a:pPr>
            <a:r>
              <a:rPr lang="en-US" sz="2400" dirty="0">
                <a:latin typeface="Calibri" panose="020F0502020204030204" pitchFamily="34" charset="0"/>
                <a:ea typeface="Times New Roman" panose="02020603050405020304" pitchFamily="18" charset="0"/>
                <a:cs typeface="Calibri" panose="020F0502020204030204" pitchFamily="34" charset="0"/>
              </a:rPr>
              <a:t>What type of natural selection took place in the populations of both species after they had </a:t>
            </a:r>
            <a:r>
              <a:rPr lang="en-US" sz="2400" dirty="0" err="1">
                <a:latin typeface="Calibri" panose="020F0502020204030204" pitchFamily="34" charset="0"/>
                <a:ea typeface="Times New Roman" panose="02020603050405020304" pitchFamily="18" charset="0"/>
                <a:cs typeface="Calibri" panose="020F0502020204030204" pitchFamily="34" charset="0"/>
              </a:rPr>
              <a:t>colonised</a:t>
            </a:r>
            <a:r>
              <a:rPr lang="en-US" sz="2400" dirty="0">
                <a:latin typeface="Calibri" panose="020F0502020204030204" pitchFamily="34" charset="0"/>
                <a:ea typeface="Times New Roman" panose="02020603050405020304" pitchFamily="18" charset="0"/>
                <a:cs typeface="Calibri" panose="020F0502020204030204" pitchFamily="34" charset="0"/>
              </a:rPr>
              <a:t> island 3? Explain your answer.</a:t>
            </a:r>
            <a:endParaRPr lang="en-GB" sz="2400" dirty="0">
              <a:effectLst/>
              <a:latin typeface="Times New Roman" panose="02020603050405020304" pitchFamily="18" charset="0"/>
              <a:ea typeface="Arial Unicode MS" panose="020B0604020202020204" pitchFamily="34" charset="-128"/>
            </a:endParaRPr>
          </a:p>
        </p:txBody>
      </p:sp>
    </p:spTree>
    <p:extLst>
      <p:ext uri="{BB962C8B-B14F-4D97-AF65-F5344CB8AC3E}">
        <p14:creationId xmlns:p14="http://schemas.microsoft.com/office/powerpoint/2010/main" val="1254150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914400" y="612776"/>
            <a:ext cx="10363200" cy="1470025"/>
          </a:xfrm>
        </p:spPr>
        <p:txBody>
          <a:bodyPr/>
          <a:lstStyle/>
          <a:p>
            <a:pPr eaLnBrk="1" hangingPunct="1"/>
            <a:r>
              <a:rPr lang="en-GB" altLang="en-US" u="sng" dirty="0"/>
              <a:t>Selection and Evolution</a:t>
            </a:r>
            <a:endParaRPr lang="en-US" altLang="en-US" u="sng" dirty="0"/>
          </a:p>
        </p:txBody>
      </p:sp>
      <p:sp>
        <p:nvSpPr>
          <p:cNvPr id="7171" name="Rectangle 3"/>
          <p:cNvSpPr>
            <a:spLocks noGrp="1" noChangeArrowheads="1"/>
          </p:cNvSpPr>
          <p:nvPr>
            <p:ph type="subTitle" idx="1"/>
          </p:nvPr>
        </p:nvSpPr>
        <p:spPr>
          <a:xfrm>
            <a:off x="1828800" y="1835150"/>
            <a:ext cx="8534400" cy="1752600"/>
          </a:xfrm>
        </p:spPr>
        <p:txBody>
          <a:bodyPr/>
          <a:lstStyle/>
          <a:p>
            <a:pPr eaLnBrk="1" hangingPunct="1"/>
            <a:r>
              <a:rPr lang="en-GB" altLang="en-US" dirty="0"/>
              <a:t>LO: to appreciate what happens when HWP does not apply</a:t>
            </a:r>
            <a:endParaRPr lang="en-US" altLang="en-US"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22" b="8372"/>
          <a:stretch/>
        </p:blipFill>
        <p:spPr>
          <a:xfrm>
            <a:off x="3271277" y="3008218"/>
            <a:ext cx="5649446" cy="3603811"/>
          </a:xfrm>
          <a:prstGeom prst="rect">
            <a:avLst/>
          </a:prstGeom>
        </p:spPr>
      </p:pic>
    </p:spTree>
    <p:extLst>
      <p:ext uri="{BB962C8B-B14F-4D97-AF65-F5344CB8AC3E}">
        <p14:creationId xmlns:p14="http://schemas.microsoft.com/office/powerpoint/2010/main" val="2573545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04992" y="414641"/>
            <a:ext cx="10168975" cy="707886"/>
          </a:xfrm>
          <a:prstGeom prst="rect">
            <a:avLst/>
          </a:prstGeom>
          <a:noFill/>
        </p:spPr>
        <p:txBody>
          <a:bodyPr wrap="square" rtlCol="0">
            <a:spAutoFit/>
          </a:bodyPr>
          <a:lstStyle/>
          <a:p>
            <a:pPr algn="ctr"/>
            <a:r>
              <a:rPr lang="en-GB" sz="4000" b="1" dirty="0">
                <a:solidFill>
                  <a:srgbClr val="0000CC"/>
                </a:solidFill>
                <a:latin typeface="Arial" panose="020B0604020202020204" pitchFamily="34" charset="0"/>
                <a:cs typeface="Arial" panose="020B0604020202020204" pitchFamily="34" charset="0"/>
              </a:rPr>
              <a:t>Effects of different forms of selection</a:t>
            </a:r>
          </a:p>
        </p:txBody>
      </p:sp>
      <p:sp>
        <p:nvSpPr>
          <p:cNvPr id="9" name="Rectangle 8"/>
          <p:cNvSpPr/>
          <p:nvPr/>
        </p:nvSpPr>
        <p:spPr>
          <a:xfrm>
            <a:off x="418460" y="1598777"/>
            <a:ext cx="10517764" cy="2677656"/>
          </a:xfrm>
          <a:prstGeom prst="rect">
            <a:avLst/>
          </a:prstGeom>
        </p:spPr>
        <p:txBody>
          <a:bodyPr wrap="square">
            <a:spAutoFit/>
          </a:bodyPr>
          <a:lstStyle/>
          <a:p>
            <a:r>
              <a:rPr lang="en-GB" sz="2400" b="1" dirty="0">
                <a:solidFill>
                  <a:srgbClr val="FF0000"/>
                </a:solidFill>
                <a:latin typeface="Arial" panose="020B0604020202020204" pitchFamily="34" charset="0"/>
                <a:cs typeface="Arial" panose="020B0604020202020204" pitchFamily="34" charset="0"/>
              </a:rPr>
              <a:t>Objectives:</a:t>
            </a:r>
          </a:p>
          <a:p>
            <a:r>
              <a:rPr lang="en-GB" sz="2400" b="1" dirty="0">
                <a:solidFill>
                  <a:srgbClr val="FF0000"/>
                </a:solidFill>
                <a:latin typeface="Arial" panose="020B0604020202020204" pitchFamily="34" charset="0"/>
                <a:cs typeface="Arial" panose="020B0604020202020204" pitchFamily="34" charset="0"/>
              </a:rPr>
              <a:t> </a:t>
            </a:r>
          </a:p>
          <a:p>
            <a:r>
              <a:rPr lang="en-GB" sz="2400" b="1" dirty="0">
                <a:solidFill>
                  <a:srgbClr val="FF0000"/>
                </a:solidFill>
                <a:latin typeface="Arial" panose="020B0604020202020204" pitchFamily="34" charset="0"/>
                <a:cs typeface="Arial" panose="020B0604020202020204" pitchFamily="34" charset="0"/>
              </a:rPr>
              <a:t>To describe stabilising, directional and disruptive selection.</a:t>
            </a:r>
          </a:p>
          <a:p>
            <a:endParaRPr lang="en-GB" sz="2400" dirty="0">
              <a:solidFill>
                <a:srgbClr val="0000CC"/>
              </a:solidFill>
              <a:latin typeface="Arial" panose="020B0604020202020204" pitchFamily="34" charset="0"/>
              <a:cs typeface="Arial" panose="020B0604020202020204" pitchFamily="34" charset="0"/>
            </a:endParaRPr>
          </a:p>
          <a:p>
            <a:r>
              <a:rPr lang="en-GB" sz="2400" b="1" dirty="0">
                <a:solidFill>
                  <a:srgbClr val="00B050"/>
                </a:solidFill>
                <a:latin typeface="Arial" panose="020B0604020202020204" pitchFamily="34" charset="0"/>
                <a:cs typeface="Arial" panose="020B0604020202020204" pitchFamily="34" charset="0"/>
              </a:rPr>
              <a:t>To explain the effects of each of these forms of selection on evolution. </a:t>
            </a:r>
          </a:p>
          <a:p>
            <a:endParaRPr lang="en-GB" sz="2400" dirty="0">
              <a:solidFill>
                <a:srgbClr val="0000CC"/>
              </a:solidFill>
              <a:latin typeface="Arial" panose="020B0604020202020204" pitchFamily="34" charset="0"/>
              <a:cs typeface="Arial" panose="020B0604020202020204" pitchFamily="34" charset="0"/>
            </a:endParaRPr>
          </a:p>
          <a:p>
            <a:endParaRPr lang="en-GB" sz="2400" dirty="0">
              <a:solidFill>
                <a:srgbClr val="0000CC"/>
              </a:solidFill>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609600" y="4276433"/>
            <a:ext cx="10972800" cy="184973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rgbClr val="0000CC"/>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0000CC"/>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0000CC"/>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b="1" dirty="0"/>
              <a:t>Starter</a:t>
            </a:r>
          </a:p>
          <a:p>
            <a:pPr marL="0" indent="0">
              <a:buNone/>
            </a:pPr>
            <a:r>
              <a:rPr lang="en-GB" dirty="0"/>
              <a:t>What happens in natural selection? </a:t>
            </a:r>
          </a:p>
          <a:p>
            <a:r>
              <a:rPr lang="en-GB" dirty="0"/>
              <a:t>(5 marks)</a:t>
            </a:r>
          </a:p>
        </p:txBody>
      </p:sp>
    </p:spTree>
    <p:extLst>
      <p:ext uri="{BB962C8B-B14F-4D97-AF65-F5344CB8AC3E}">
        <p14:creationId xmlns:p14="http://schemas.microsoft.com/office/powerpoint/2010/main" val="3077459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26988"/>
            <a:ext cx="10972800" cy="1143001"/>
          </a:xfrm>
        </p:spPr>
        <p:txBody>
          <a:bodyPr/>
          <a:lstStyle/>
          <a:p>
            <a:pPr eaLnBrk="1" hangingPunct="1"/>
            <a:r>
              <a:rPr lang="en-GB" altLang="en-US"/>
              <a:t>So what is selection?</a:t>
            </a:r>
            <a:endParaRPr lang="en-US" altLang="en-US"/>
          </a:p>
        </p:txBody>
      </p:sp>
      <p:sp>
        <p:nvSpPr>
          <p:cNvPr id="4099" name="Rectangle 3"/>
          <p:cNvSpPr>
            <a:spLocks noGrp="1" noChangeArrowheads="1"/>
          </p:cNvSpPr>
          <p:nvPr>
            <p:ph type="body" idx="1"/>
          </p:nvPr>
        </p:nvSpPr>
        <p:spPr>
          <a:xfrm>
            <a:off x="609600" y="1052513"/>
            <a:ext cx="10972800" cy="4525962"/>
          </a:xfrm>
        </p:spPr>
        <p:txBody>
          <a:bodyPr/>
          <a:lstStyle/>
          <a:p>
            <a:pPr eaLnBrk="1" hangingPunct="1">
              <a:lnSpc>
                <a:spcPct val="90000"/>
              </a:lnSpc>
            </a:pPr>
            <a:r>
              <a:rPr lang="en-GB" altLang="en-US" dirty="0"/>
              <a:t>Process by which organisms that are better adapted to their environment survive and breed (whilst other don’t!)</a:t>
            </a:r>
          </a:p>
          <a:p>
            <a:pPr eaLnBrk="1" hangingPunct="1">
              <a:lnSpc>
                <a:spcPct val="90000"/>
              </a:lnSpc>
            </a:pPr>
            <a:r>
              <a:rPr lang="en-GB" altLang="en-US" dirty="0"/>
              <a:t>When certain individuals are reproductively more successful and they pass on their alleles</a:t>
            </a:r>
            <a:endParaRPr lang="en-US" altLang="en-US" dirty="0"/>
          </a:p>
          <a:p>
            <a:pPr eaLnBrk="1" hangingPunct="1">
              <a:lnSpc>
                <a:spcPct val="90000"/>
              </a:lnSpc>
            </a:pPr>
            <a:r>
              <a:rPr lang="en-GB" altLang="en-US" dirty="0"/>
              <a:t>This means that not all alleles are as likely to be passed on to next generation</a:t>
            </a:r>
            <a:endParaRPr lang="en-US" altLang="en-US" dirty="0"/>
          </a:p>
        </p:txBody>
      </p:sp>
    </p:spTree>
    <p:extLst>
      <p:ext uri="{BB962C8B-B14F-4D97-AF65-F5344CB8AC3E}">
        <p14:creationId xmlns:p14="http://schemas.microsoft.com/office/powerpoint/2010/main" val="25142335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linds(horizontal)">
                                      <p:cBhvr>
                                        <p:cTn id="7" dur="500"/>
                                        <p:tgtEl>
                                          <p:spTgt spid="4099">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099">
                                            <p:txEl>
                                              <p:pRg st="1" end="1"/>
                                            </p:txEl>
                                          </p:spTgt>
                                        </p:tgtEl>
                                        <p:attrNameLst>
                                          <p:attrName>style.visibility</p:attrName>
                                        </p:attrNameLst>
                                      </p:cBhvr>
                                      <p:to>
                                        <p:strVal val="visible"/>
                                      </p:to>
                                    </p:set>
                                    <p:animEffect transition="in" filter="blinds(horizontal)">
                                      <p:cBhvr>
                                        <p:cTn id="10" dur="500"/>
                                        <p:tgtEl>
                                          <p:spTgt spid="4099">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Effect transition="in" filter="blinds(horizontal)">
                                      <p:cBhvr>
                                        <p:cTn id="13"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1" y="-99392"/>
            <a:ext cx="12048661" cy="1143000"/>
          </a:xfrm>
        </p:spPr>
        <p:txBody>
          <a:bodyPr/>
          <a:lstStyle/>
          <a:p>
            <a:r>
              <a:rPr lang="en-GB" sz="3600" dirty="0"/>
              <a:t>Recap – Variation: normal distribution</a:t>
            </a:r>
          </a:p>
        </p:txBody>
      </p:sp>
      <p:sp>
        <p:nvSpPr>
          <p:cNvPr id="3" name="Content Placeholder 2"/>
          <p:cNvSpPr>
            <a:spLocks noGrp="1"/>
          </p:cNvSpPr>
          <p:nvPr>
            <p:ph idx="1"/>
          </p:nvPr>
        </p:nvSpPr>
        <p:spPr>
          <a:xfrm>
            <a:off x="609600" y="2359422"/>
            <a:ext cx="10972800" cy="4525963"/>
          </a:xfrm>
        </p:spPr>
        <p: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5" name="Picture 4"/>
          <p:cNvPicPr>
            <a:picLocks noChangeAspect="1"/>
          </p:cNvPicPr>
          <p:nvPr/>
        </p:nvPicPr>
        <p:blipFill>
          <a:blip r:embed="rId2"/>
          <a:stretch>
            <a:fillRect/>
          </a:stretch>
        </p:blipFill>
        <p:spPr>
          <a:xfrm>
            <a:off x="1212850" y="908720"/>
            <a:ext cx="9766300" cy="5314950"/>
          </a:xfrm>
          <a:prstGeom prst="rect">
            <a:avLst/>
          </a:prstGeom>
        </p:spPr>
      </p:pic>
      <p:sp>
        <p:nvSpPr>
          <p:cNvPr id="6" name="Rectangle 5"/>
          <p:cNvSpPr/>
          <p:nvPr/>
        </p:nvSpPr>
        <p:spPr>
          <a:xfrm>
            <a:off x="1103445" y="5949281"/>
            <a:ext cx="10478955" cy="5431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639616" y="6021288"/>
            <a:ext cx="7104789" cy="369332"/>
          </a:xfrm>
          <a:prstGeom prst="rect">
            <a:avLst/>
          </a:prstGeom>
          <a:noFill/>
        </p:spPr>
        <p:txBody>
          <a:bodyPr wrap="square" rtlCol="0">
            <a:spAutoFit/>
          </a:bodyPr>
          <a:lstStyle/>
          <a:p>
            <a:r>
              <a:rPr lang="en-GB" dirty="0"/>
              <a:t>A trait on a continuum </a:t>
            </a:r>
            <a:r>
              <a:rPr lang="en-GB" dirty="0" err="1"/>
              <a:t>eg</a:t>
            </a:r>
            <a:r>
              <a:rPr lang="en-GB" dirty="0"/>
              <a:t> height</a:t>
            </a:r>
          </a:p>
        </p:txBody>
      </p:sp>
      <p:sp>
        <p:nvSpPr>
          <p:cNvPr id="8" name="TextBox 7"/>
          <p:cNvSpPr txBox="1"/>
          <p:nvPr/>
        </p:nvSpPr>
        <p:spPr>
          <a:xfrm rot="16200000">
            <a:off x="-889755" y="2940477"/>
            <a:ext cx="3712766" cy="369332"/>
          </a:xfrm>
          <a:prstGeom prst="rect">
            <a:avLst/>
          </a:prstGeom>
          <a:noFill/>
        </p:spPr>
        <p:txBody>
          <a:bodyPr wrap="square" rtlCol="0">
            <a:spAutoFit/>
          </a:bodyPr>
          <a:lstStyle/>
          <a:p>
            <a:r>
              <a:rPr lang="en-GB" dirty="0"/>
              <a:t>Number of individuals</a:t>
            </a:r>
          </a:p>
        </p:txBody>
      </p:sp>
      <p:sp>
        <p:nvSpPr>
          <p:cNvPr id="9" name="Rectangle 8"/>
          <p:cNvSpPr/>
          <p:nvPr/>
        </p:nvSpPr>
        <p:spPr>
          <a:xfrm>
            <a:off x="4597166" y="3692686"/>
            <a:ext cx="2997679" cy="830997"/>
          </a:xfrm>
          <a:prstGeom prst="rect">
            <a:avLst/>
          </a:prstGeom>
          <a:noFill/>
        </p:spPr>
        <p:txBody>
          <a:bodyPr wrap="none" lIns="91440" tIns="45720" rIns="91440" bIns="45720">
            <a:spAutoFit/>
          </a:bodyPr>
          <a:lstStyle/>
          <a:p>
            <a:pPr algn="ctr"/>
            <a:r>
              <a:rPr lang="en-US" sz="2400" b="1" cap="none" spc="0" dirty="0">
                <a:ln w="22225">
                  <a:solidFill>
                    <a:schemeClr val="accent2"/>
                  </a:solidFill>
                  <a:prstDash val="solid"/>
                </a:ln>
                <a:solidFill>
                  <a:schemeClr val="accent2">
                    <a:lumMod val="40000"/>
                    <a:lumOff val="60000"/>
                  </a:schemeClr>
                </a:solidFill>
                <a:effectLst/>
              </a:rPr>
              <a:t>Think, pair, share</a:t>
            </a:r>
          </a:p>
          <a:p>
            <a:pPr algn="ctr"/>
            <a:r>
              <a:rPr lang="en-US" sz="2400" b="1" cap="none" spc="0" dirty="0">
                <a:ln w="22225">
                  <a:solidFill>
                    <a:schemeClr val="accent2"/>
                  </a:solidFill>
                  <a:prstDash val="solid"/>
                </a:ln>
                <a:solidFill>
                  <a:schemeClr val="accent2">
                    <a:lumMod val="40000"/>
                    <a:lumOff val="60000"/>
                  </a:schemeClr>
                </a:solidFill>
                <a:effectLst/>
              </a:rPr>
              <a:t>What does this show?</a:t>
            </a:r>
          </a:p>
        </p:txBody>
      </p:sp>
    </p:spTree>
    <p:extLst>
      <p:ext uri="{BB962C8B-B14F-4D97-AF65-F5344CB8AC3E}">
        <p14:creationId xmlns:p14="http://schemas.microsoft.com/office/powerpoint/2010/main" val="1642547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1410950" cy="1143000"/>
          </a:xfrm>
        </p:spPr>
        <p:txBody>
          <a:bodyPr>
            <a:normAutofit fontScale="90000"/>
          </a:bodyPr>
          <a:lstStyle/>
          <a:p>
            <a:r>
              <a:rPr lang="en-GB" dirty="0"/>
              <a:t>Extend understanding - What we need to look at?</a:t>
            </a:r>
          </a:p>
        </p:txBody>
      </p:sp>
      <p:sp>
        <p:nvSpPr>
          <p:cNvPr id="3" name="Content Placeholder 2"/>
          <p:cNvSpPr>
            <a:spLocks noGrp="1"/>
          </p:cNvSpPr>
          <p:nvPr>
            <p:ph idx="1"/>
          </p:nvPr>
        </p:nvSpPr>
        <p:spPr/>
        <p:txBody>
          <a:bodyPr/>
          <a:lstStyle/>
          <a:p>
            <a:r>
              <a:rPr lang="en-GB" dirty="0"/>
              <a:t>What happens to the curve if natural selection occurs.</a:t>
            </a:r>
          </a:p>
        </p:txBody>
      </p:sp>
      <p:pic>
        <p:nvPicPr>
          <p:cNvPr id="44034" name="Picture 2" descr="http://www.detectingdesign.com/images/NaturalSelection/natura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3765" y="3140968"/>
            <a:ext cx="381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321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242888"/>
            <a:ext cx="10972800" cy="1143001"/>
          </a:xfrm>
        </p:spPr>
        <p:txBody>
          <a:bodyPr/>
          <a:lstStyle/>
          <a:p>
            <a:pPr eaLnBrk="1" hangingPunct="1"/>
            <a:r>
              <a:rPr lang="en-GB" altLang="en-US" dirty="0">
                <a:solidFill>
                  <a:srgbClr val="7030A0"/>
                </a:solidFill>
              </a:rPr>
              <a:t>Check -</a:t>
            </a:r>
            <a:r>
              <a:rPr lang="en-GB" altLang="en-US" dirty="0"/>
              <a:t> Stabilising selection</a:t>
            </a:r>
            <a:endParaRPr lang="en-US" altLang="en-US" dirty="0"/>
          </a:p>
        </p:txBody>
      </p:sp>
      <p:sp>
        <p:nvSpPr>
          <p:cNvPr id="12291" name="Rectangle 3"/>
          <p:cNvSpPr>
            <a:spLocks noGrp="1" noChangeArrowheads="1"/>
          </p:cNvSpPr>
          <p:nvPr>
            <p:ph type="body" idx="1"/>
          </p:nvPr>
        </p:nvSpPr>
        <p:spPr>
          <a:xfrm>
            <a:off x="609600" y="620689"/>
            <a:ext cx="10972800" cy="4525963"/>
          </a:xfrm>
        </p:spPr>
        <p:txBody>
          <a:bodyPr>
            <a:normAutofit/>
          </a:bodyPr>
          <a:lstStyle/>
          <a:p>
            <a:pPr eaLnBrk="1" hangingPunct="1"/>
            <a:r>
              <a:rPr lang="en-GB" altLang="en-US" sz="2800" dirty="0"/>
              <a:t>When environmental conditions remain stable, this favours average individuals closest to the mean and preserves a characteristic of a population.  This eliminates extreme phenotypes</a:t>
            </a:r>
          </a:p>
          <a:p>
            <a:pPr marL="0" indent="0" eaLnBrk="1" hangingPunct="1">
              <a:buNone/>
            </a:pPr>
            <a:r>
              <a:rPr lang="en-GB" altLang="en-US" sz="2800" dirty="0"/>
              <a:t>Normal distribution curve becomes higher and has a narrower spread – </a:t>
            </a:r>
          </a:p>
          <a:p>
            <a:pPr marL="0" indent="0" eaLnBrk="1" hangingPunct="1">
              <a:buNone/>
            </a:pPr>
            <a:endParaRPr lang="en-GB" altLang="en-US" sz="2800" dirty="0"/>
          </a:p>
          <a:p>
            <a:pPr eaLnBrk="1" hangingPunct="1"/>
            <a:endParaRPr lang="en-US" altLang="en-US" dirty="0"/>
          </a:p>
        </p:txBody>
      </p:sp>
      <p:pic>
        <p:nvPicPr>
          <p:cNvPr id="12292" name="Picture 4" descr="706px-Lhasa_apso_r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27951" y="3900213"/>
            <a:ext cx="3748616" cy="238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5" descr="german+short-hair+do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533" y="3566839"/>
            <a:ext cx="2713567" cy="305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AutoShape 6"/>
          <p:cNvSpPr>
            <a:spLocks noChangeArrowheads="1"/>
          </p:cNvSpPr>
          <p:nvPr/>
        </p:nvSpPr>
        <p:spPr bwMode="auto">
          <a:xfrm>
            <a:off x="4368801" y="4436791"/>
            <a:ext cx="2976033" cy="936625"/>
          </a:xfrm>
          <a:prstGeom prst="leftRightArrow">
            <a:avLst>
              <a:gd name="adj1" fmla="val 50000"/>
              <a:gd name="adj2" fmla="val 47661"/>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defRPr>
            </a:lvl1pPr>
            <a:lvl2pPr marL="742950" indent="-285750" eaLnBrk="0" hangingPunct="0">
              <a:defRPr>
                <a:solidFill>
                  <a:schemeClr val="tx1"/>
                </a:solidFill>
                <a:latin typeface="Comic Sans MS" panose="030F0702030302020204" pitchFamily="66" charset="0"/>
              </a:defRPr>
            </a:lvl2pPr>
            <a:lvl3pPr marL="1143000" indent="-228600" eaLnBrk="0" hangingPunct="0">
              <a:defRPr>
                <a:solidFill>
                  <a:schemeClr val="tx1"/>
                </a:solidFill>
                <a:latin typeface="Comic Sans MS" panose="030F0702030302020204" pitchFamily="66" charset="0"/>
              </a:defRPr>
            </a:lvl3pPr>
            <a:lvl4pPr marL="1600200" indent="-228600" eaLnBrk="0" hangingPunct="0">
              <a:defRPr>
                <a:solidFill>
                  <a:schemeClr val="tx1"/>
                </a:solidFill>
                <a:latin typeface="Comic Sans MS" panose="030F0702030302020204" pitchFamily="66" charset="0"/>
              </a:defRPr>
            </a:lvl4pPr>
            <a:lvl5pPr marL="2057400" indent="-228600" eaLnBrk="0" hangingPunct="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endParaRPr lang="en-US" altLang="en-US"/>
          </a:p>
        </p:txBody>
      </p:sp>
      <p:sp>
        <p:nvSpPr>
          <p:cNvPr id="12295" name="Text Box 7"/>
          <p:cNvSpPr txBox="1">
            <a:spLocks noChangeArrowheads="1"/>
          </p:cNvSpPr>
          <p:nvPr/>
        </p:nvSpPr>
        <p:spPr bwMode="auto">
          <a:xfrm>
            <a:off x="4944534" y="4725715"/>
            <a:ext cx="230293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anose="030F0702030302020204" pitchFamily="66" charset="0"/>
              </a:defRPr>
            </a:lvl1pPr>
            <a:lvl2pPr marL="742950" indent="-285750" eaLnBrk="0" hangingPunct="0">
              <a:defRPr>
                <a:solidFill>
                  <a:schemeClr val="tx1"/>
                </a:solidFill>
                <a:latin typeface="Comic Sans MS" panose="030F0702030302020204" pitchFamily="66" charset="0"/>
              </a:defRPr>
            </a:lvl2pPr>
            <a:lvl3pPr marL="1143000" indent="-228600" eaLnBrk="0" hangingPunct="0">
              <a:defRPr>
                <a:solidFill>
                  <a:schemeClr val="tx1"/>
                </a:solidFill>
                <a:latin typeface="Comic Sans MS" panose="030F0702030302020204" pitchFamily="66" charset="0"/>
              </a:defRPr>
            </a:lvl3pPr>
            <a:lvl4pPr marL="1600200" indent="-228600" eaLnBrk="0" hangingPunct="0">
              <a:defRPr>
                <a:solidFill>
                  <a:schemeClr val="tx1"/>
                </a:solidFill>
                <a:latin typeface="Comic Sans MS" panose="030F0702030302020204" pitchFamily="66" charset="0"/>
              </a:defRPr>
            </a:lvl4pPr>
            <a:lvl5pPr marL="2057400" indent="-228600" eaLnBrk="0" hangingPunct="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spcBef>
                <a:spcPct val="50000"/>
              </a:spcBef>
            </a:pPr>
            <a:r>
              <a:rPr lang="en-GB" altLang="en-US"/>
              <a:t>Who wins?!?</a:t>
            </a:r>
            <a:endParaRPr lang="en-US" altLang="en-US"/>
          </a:p>
        </p:txBody>
      </p:sp>
    </p:spTree>
    <p:extLst>
      <p:ext uri="{BB962C8B-B14F-4D97-AF65-F5344CB8AC3E}">
        <p14:creationId xmlns:p14="http://schemas.microsoft.com/office/powerpoint/2010/main" val="827692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9600" y="-171450"/>
            <a:ext cx="10972800" cy="1143000"/>
          </a:xfrm>
        </p:spPr>
        <p:txBody>
          <a:bodyPr/>
          <a:lstStyle/>
          <a:p>
            <a:pPr eaLnBrk="1" hangingPunct="1"/>
            <a:r>
              <a:rPr lang="en-GB" altLang="en-US" dirty="0">
                <a:solidFill>
                  <a:srgbClr val="7030A0"/>
                </a:solidFill>
              </a:rPr>
              <a:t>Check -</a:t>
            </a:r>
            <a:r>
              <a:rPr lang="en-GB" altLang="en-US" dirty="0"/>
              <a:t> Directional selection</a:t>
            </a:r>
            <a:endParaRPr lang="en-US" altLang="en-US" dirty="0"/>
          </a:p>
        </p:txBody>
      </p:sp>
      <p:sp>
        <p:nvSpPr>
          <p:cNvPr id="10243" name="Rectangle 3"/>
          <p:cNvSpPr>
            <a:spLocks noGrp="1" noChangeArrowheads="1"/>
          </p:cNvSpPr>
          <p:nvPr>
            <p:ph type="body" idx="1"/>
          </p:nvPr>
        </p:nvSpPr>
        <p:spPr>
          <a:xfrm>
            <a:off x="609600" y="836712"/>
            <a:ext cx="10972800" cy="5370512"/>
          </a:xfrm>
        </p:spPr>
        <p:txBody>
          <a:bodyPr>
            <a:normAutofit/>
          </a:bodyPr>
          <a:lstStyle/>
          <a:p>
            <a:pPr eaLnBrk="1" hangingPunct="1"/>
            <a:r>
              <a:rPr lang="en-GB" altLang="en-US" sz="2800" dirty="0"/>
              <a:t>Environmental change that favours individuals that vary in one direction from the mean. (an extreme phenotype, eliminating opposite extreme) </a:t>
            </a:r>
          </a:p>
          <a:p>
            <a:pPr eaLnBrk="1" hangingPunct="1"/>
            <a:r>
              <a:rPr lang="en-GB" altLang="en-US" sz="2800" dirty="0"/>
              <a:t>Effect – normal distribution curve stays same height but moves either left or right</a:t>
            </a:r>
          </a:p>
          <a:p>
            <a:pPr eaLnBrk="1" hangingPunct="1"/>
            <a:endParaRPr lang="en-GB" altLang="en-US" dirty="0"/>
          </a:p>
          <a:p>
            <a:pPr eaLnBrk="1" hangingPunct="1"/>
            <a:endParaRPr lang="en-US" altLang="en-US" dirty="0"/>
          </a:p>
        </p:txBody>
      </p:sp>
      <p:pic>
        <p:nvPicPr>
          <p:cNvPr id="10244" name="Picture 5" descr="706px-Lhasa_apso_r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27951" y="3213746"/>
            <a:ext cx="3748616" cy="238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7" descr="german+short-hair+do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534" y="2708921"/>
            <a:ext cx="2713567" cy="305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AutoShape 9"/>
          <p:cNvSpPr>
            <a:spLocks noChangeArrowheads="1"/>
          </p:cNvSpPr>
          <p:nvPr/>
        </p:nvSpPr>
        <p:spPr bwMode="auto">
          <a:xfrm>
            <a:off x="4368801" y="4293246"/>
            <a:ext cx="2976033" cy="936625"/>
          </a:xfrm>
          <a:prstGeom prst="leftRightArrow">
            <a:avLst>
              <a:gd name="adj1" fmla="val 50000"/>
              <a:gd name="adj2" fmla="val 47661"/>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defRPr>
            </a:lvl1pPr>
            <a:lvl2pPr marL="742950" indent="-285750" eaLnBrk="0" hangingPunct="0">
              <a:defRPr>
                <a:solidFill>
                  <a:schemeClr val="tx1"/>
                </a:solidFill>
                <a:latin typeface="Comic Sans MS" panose="030F0702030302020204" pitchFamily="66" charset="0"/>
              </a:defRPr>
            </a:lvl2pPr>
            <a:lvl3pPr marL="1143000" indent="-228600" eaLnBrk="0" hangingPunct="0">
              <a:defRPr>
                <a:solidFill>
                  <a:schemeClr val="tx1"/>
                </a:solidFill>
                <a:latin typeface="Comic Sans MS" panose="030F0702030302020204" pitchFamily="66" charset="0"/>
              </a:defRPr>
            </a:lvl3pPr>
            <a:lvl4pPr marL="1600200" indent="-228600" eaLnBrk="0" hangingPunct="0">
              <a:defRPr>
                <a:solidFill>
                  <a:schemeClr val="tx1"/>
                </a:solidFill>
                <a:latin typeface="Comic Sans MS" panose="030F0702030302020204" pitchFamily="66" charset="0"/>
              </a:defRPr>
            </a:lvl4pPr>
            <a:lvl5pPr marL="2057400" indent="-228600" eaLnBrk="0" hangingPunct="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endParaRPr lang="en-US" altLang="en-US"/>
          </a:p>
        </p:txBody>
      </p:sp>
      <p:sp>
        <p:nvSpPr>
          <p:cNvPr id="10247" name="Text Box 8"/>
          <p:cNvSpPr txBox="1">
            <a:spLocks noChangeArrowheads="1"/>
          </p:cNvSpPr>
          <p:nvPr/>
        </p:nvSpPr>
        <p:spPr bwMode="auto">
          <a:xfrm>
            <a:off x="4944534" y="4582170"/>
            <a:ext cx="230293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anose="030F0702030302020204" pitchFamily="66" charset="0"/>
              </a:defRPr>
            </a:lvl1pPr>
            <a:lvl2pPr marL="742950" indent="-285750" eaLnBrk="0" hangingPunct="0">
              <a:defRPr>
                <a:solidFill>
                  <a:schemeClr val="tx1"/>
                </a:solidFill>
                <a:latin typeface="Comic Sans MS" panose="030F0702030302020204" pitchFamily="66" charset="0"/>
              </a:defRPr>
            </a:lvl2pPr>
            <a:lvl3pPr marL="1143000" indent="-228600" eaLnBrk="0" hangingPunct="0">
              <a:defRPr>
                <a:solidFill>
                  <a:schemeClr val="tx1"/>
                </a:solidFill>
                <a:latin typeface="Comic Sans MS" panose="030F0702030302020204" pitchFamily="66" charset="0"/>
              </a:defRPr>
            </a:lvl3pPr>
            <a:lvl4pPr marL="1600200" indent="-228600" eaLnBrk="0" hangingPunct="0">
              <a:defRPr>
                <a:solidFill>
                  <a:schemeClr val="tx1"/>
                </a:solidFill>
                <a:latin typeface="Comic Sans MS" panose="030F0702030302020204" pitchFamily="66" charset="0"/>
              </a:defRPr>
            </a:lvl4pPr>
            <a:lvl5pPr marL="2057400" indent="-228600" eaLnBrk="0" hangingPunct="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pPr eaLnBrk="1" hangingPunct="1">
              <a:spcBef>
                <a:spcPct val="50000"/>
              </a:spcBef>
            </a:pPr>
            <a:r>
              <a:rPr lang="en-GB" altLang="en-US"/>
              <a:t>Who wins?!?</a:t>
            </a:r>
            <a:endParaRPr lang="en-US" altLang="en-US"/>
          </a:p>
        </p:txBody>
      </p:sp>
    </p:spTree>
    <p:extLst>
      <p:ext uri="{BB962C8B-B14F-4D97-AF65-F5344CB8AC3E}">
        <p14:creationId xmlns:p14="http://schemas.microsoft.com/office/powerpoint/2010/main" val="1940121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11212"/>
          </a:xfrm>
        </p:spPr>
        <p:txBody>
          <a:bodyPr/>
          <a:lstStyle/>
          <a:p>
            <a:r>
              <a:rPr lang="en-GB" dirty="0"/>
              <a:t>Types of Natural Selection</a:t>
            </a:r>
          </a:p>
        </p:txBody>
      </p:sp>
      <p:sp>
        <p:nvSpPr>
          <p:cNvPr id="3" name="Content Placeholder 2"/>
          <p:cNvSpPr>
            <a:spLocks noGrp="1"/>
          </p:cNvSpPr>
          <p:nvPr>
            <p:ph idx="1"/>
          </p:nvPr>
        </p:nvSpPr>
        <p:spPr>
          <a:xfrm>
            <a:off x="533400" y="1204118"/>
            <a:ext cx="5966453" cy="4525963"/>
          </a:xfrm>
        </p:spPr>
        <p:txBody>
          <a:bodyPr/>
          <a:lstStyle/>
          <a:p>
            <a:r>
              <a:rPr lang="en-GB" b="1" dirty="0">
                <a:solidFill>
                  <a:srgbClr val="FF0000"/>
                </a:solidFill>
              </a:rPr>
              <a:t>Stabilising Selection</a:t>
            </a:r>
          </a:p>
          <a:p>
            <a:pPr lvl="1"/>
            <a:r>
              <a:rPr lang="en-GB" dirty="0"/>
              <a:t>Stable environment so extreme phenotypes eliminated</a:t>
            </a:r>
          </a:p>
          <a:p>
            <a:pPr lvl="1"/>
            <a:endParaRPr lang="en-GB" dirty="0"/>
          </a:p>
          <a:p>
            <a:pPr lvl="1"/>
            <a:endParaRPr lang="en-GB" dirty="0"/>
          </a:p>
          <a:p>
            <a:r>
              <a:rPr lang="en-GB" b="1" dirty="0">
                <a:solidFill>
                  <a:srgbClr val="FF0000"/>
                </a:solidFill>
              </a:rPr>
              <a:t>Directional Selection</a:t>
            </a:r>
          </a:p>
          <a:p>
            <a:pPr lvl="1"/>
            <a:r>
              <a:rPr lang="en-GB" dirty="0"/>
              <a:t>Environment changes so extreme phenotype favoured</a:t>
            </a:r>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5296" y="1271042"/>
            <a:ext cx="5327154" cy="21960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6160" y="3708649"/>
            <a:ext cx="3832835" cy="2996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85750" y="5981700"/>
            <a:ext cx="6686550" cy="523220"/>
          </a:xfrm>
          <a:prstGeom prst="rect">
            <a:avLst/>
          </a:prstGeom>
          <a:solidFill>
            <a:srgbClr val="FFC000"/>
          </a:solidFill>
        </p:spPr>
        <p:txBody>
          <a:bodyPr wrap="square" rtlCol="0">
            <a:spAutoFit/>
          </a:bodyPr>
          <a:lstStyle/>
          <a:p>
            <a:r>
              <a:rPr lang="en-GB" sz="2800" dirty="0">
                <a:solidFill>
                  <a:srgbClr val="0000CC"/>
                </a:solidFill>
                <a:latin typeface="Arial" panose="020B0604020202020204" pitchFamily="34" charset="0"/>
                <a:cs typeface="Arial" panose="020B0604020202020204" pitchFamily="34" charset="0"/>
              </a:rPr>
              <a:t>Caribou question in booklet</a:t>
            </a:r>
          </a:p>
        </p:txBody>
      </p:sp>
    </p:spTree>
    <p:extLst>
      <p:ext uri="{BB962C8B-B14F-4D97-AF65-F5344CB8AC3E}">
        <p14:creationId xmlns:p14="http://schemas.microsoft.com/office/powerpoint/2010/main" val="714985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7043</TotalTime>
  <Words>753</Words>
  <Application>Microsoft Office PowerPoint</Application>
  <PresentationFormat>Widescreen</PresentationFormat>
  <Paragraphs>82</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 Unicode MS</vt:lpstr>
      <vt:lpstr>Arial</vt:lpstr>
      <vt:lpstr>Calibri</vt:lpstr>
      <vt:lpstr>Comic Sans MS</vt:lpstr>
      <vt:lpstr>Times New Roman</vt:lpstr>
      <vt:lpstr>1_Office Theme</vt:lpstr>
      <vt:lpstr>Specification 3.7.3           Selection and Speciatoin</vt:lpstr>
      <vt:lpstr>Selection and Evolution</vt:lpstr>
      <vt:lpstr>PowerPoint Presentation</vt:lpstr>
      <vt:lpstr>So what is selection?</vt:lpstr>
      <vt:lpstr>Recap – Variation: normal distribution</vt:lpstr>
      <vt:lpstr>Extend understanding - What we need to look at?</vt:lpstr>
      <vt:lpstr>Check - Stabilising selection</vt:lpstr>
      <vt:lpstr>Check - Directional selection</vt:lpstr>
      <vt:lpstr>Types of Natural Selection</vt:lpstr>
      <vt:lpstr>Disruptive Selection</vt:lpstr>
      <vt:lpstr>Example 1 - temperature</vt:lpstr>
      <vt:lpstr>Industrial melanism in the peppered moth</vt:lpstr>
      <vt:lpstr>Example 2 – Coho salmon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Justine Chatwin</dc:creator>
  <cp:lastModifiedBy>Justine Chatwin</cp:lastModifiedBy>
  <cp:revision>124</cp:revision>
  <cp:lastPrinted>2016-03-08T14:55:05Z</cp:lastPrinted>
  <dcterms:created xsi:type="dcterms:W3CDTF">2016-03-07T13:38:24Z</dcterms:created>
  <dcterms:modified xsi:type="dcterms:W3CDTF">2022-03-02T08:13:42Z</dcterms:modified>
</cp:coreProperties>
</file>