
<file path=[Content_Types].xml><?xml version="1.0" encoding="utf-8"?>
<Types xmlns="http://schemas.openxmlformats.org/package/2006/content-types">
  <Default Extension="bin" ContentType="application/vnd.ms-office.activeX"/>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activeX/activeX2.xml" ContentType="application/vnd.ms-office.activeX+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769" r:id="rId2"/>
    <p:sldId id="767" r:id="rId3"/>
    <p:sldId id="772" r:id="rId4"/>
    <p:sldId id="773" r:id="rId5"/>
    <p:sldId id="774" r:id="rId6"/>
    <p:sldId id="783" r:id="rId7"/>
    <p:sldId id="777" r:id="rId8"/>
    <p:sldId id="778" r:id="rId9"/>
    <p:sldId id="786" r:id="rId10"/>
    <p:sldId id="787" r:id="rId11"/>
    <p:sldId id="788" r:id="rId12"/>
    <p:sldId id="789" r:id="rId13"/>
    <p:sldId id="790" r:id="rId14"/>
    <p:sldId id="791" r:id="rId15"/>
    <p:sldId id="801" r:id="rId16"/>
    <p:sldId id="802" r:id="rId17"/>
    <p:sldId id="803" r:id="rId18"/>
    <p:sldId id="737" r:id="rId19"/>
    <p:sldId id="740" r:id="rId20"/>
    <p:sldId id="741" r:id="rId21"/>
    <p:sldId id="745" r:id="rId22"/>
    <p:sldId id="746" r:id="rId23"/>
    <p:sldId id="748" r:id="rId24"/>
    <p:sldId id="749" r:id="rId25"/>
    <p:sldId id="739" r:id="rId26"/>
    <p:sldId id="793" r:id="rId27"/>
    <p:sldId id="779" r:id="rId28"/>
    <p:sldId id="796" r:id="rId29"/>
    <p:sldId id="797" r:id="rId30"/>
    <p:sldId id="798" r:id="rId31"/>
    <p:sldId id="799" r:id="rId32"/>
    <p:sldId id="792" r:id="rId33"/>
    <p:sldId id="754" r:id="rId34"/>
    <p:sldId id="755" r:id="rId35"/>
    <p:sldId id="800" r:id="rId36"/>
    <p:sldId id="756" r:id="rId37"/>
    <p:sldId id="757" r:id="rId38"/>
    <p:sldId id="758" r:id="rId39"/>
    <p:sldId id="759" r:id="rId4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83" d="100"/>
          <a:sy n="83" d="100"/>
        </p:scale>
        <p:origin x="45"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4359BBC-FE8E-430D-B0E4-70723DFAF905}" type="datetimeFigureOut">
              <a:rPr lang="en-GB" smtClean="0"/>
              <a:pPr/>
              <a:t>02/03/2021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EADBCDB-2CC3-4628-97D8-81393595266B}" type="slidenum">
              <a:rPr lang="en-GB" smtClean="0"/>
              <a:pPr/>
              <a:t>‹#›</a:t>
            </a:fld>
            <a:endParaRPr lang="en-GB"/>
          </a:p>
        </p:txBody>
      </p:sp>
    </p:spTree>
    <p:extLst>
      <p:ext uri="{BB962C8B-B14F-4D97-AF65-F5344CB8AC3E}">
        <p14:creationId xmlns:p14="http://schemas.microsoft.com/office/powerpoint/2010/main" val="38690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Practical/Demo ideas</a:t>
            </a:r>
          </a:p>
          <a:p>
            <a:pPr marL="228600" indent="-228600">
              <a:buAutoNum type="arabicPeriod"/>
            </a:pPr>
            <a:r>
              <a:rPr lang="en-US" dirty="0"/>
              <a:t>Pluck</a:t>
            </a:r>
            <a:r>
              <a:rPr lang="en-US" baseline="0" dirty="0"/>
              <a:t>– tie in gas exchange with this unit.  Also slices of arteries and veins can be taken off the heart of the pluck to be used in the following lessons practical on elasticity of veins and arteries.  (Not sure how much of the arteries and veins will be left on the hearts that the students are dissecting)</a:t>
            </a:r>
          </a:p>
          <a:p>
            <a:pPr marL="228600" indent="-228600">
              <a:buAutoNum type="arabicPeriod"/>
            </a:pPr>
            <a:r>
              <a:rPr lang="en-US" baseline="0" dirty="0"/>
              <a:t>Looking at prepared slides of arteries, veins and capillaries under the microscope</a:t>
            </a:r>
          </a:p>
          <a:p>
            <a:endParaRPr lang="en-MY" dirty="0"/>
          </a:p>
        </p:txBody>
      </p:sp>
      <p:sp>
        <p:nvSpPr>
          <p:cNvPr id="4" name="Slide Number Placeholder 3"/>
          <p:cNvSpPr>
            <a:spLocks noGrp="1"/>
          </p:cNvSpPr>
          <p:nvPr>
            <p:ph type="sldNum" sz="quarter" idx="10"/>
          </p:nvPr>
        </p:nvSpPr>
        <p:spPr/>
        <p:txBody>
          <a:bodyPr/>
          <a:lstStyle/>
          <a:p>
            <a:fld id="{31E06FFD-A70B-4B28-9880-1533E4ADFB2B}"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10060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31E8A8A-78CB-4EFD-8A63-BAF85B1A6BD9}" type="slidenum">
              <a:rPr lang="en-GB" altLang="en-US">
                <a:solidFill>
                  <a:srgbClr val="000000"/>
                </a:solidFill>
              </a:rPr>
              <a:pPr/>
              <a:t>27</a:t>
            </a:fld>
            <a:endParaRPr lang="en-GB" altLang="en-US">
              <a:solidFill>
                <a:srgbClr val="000000"/>
              </a:solidFill>
            </a:endParaRPr>
          </a:p>
        </p:txBody>
      </p:sp>
      <p:sp>
        <p:nvSpPr>
          <p:cNvPr id="6" name="Rectangle 10"/>
          <p:cNvSpPr>
            <a:spLocks noGrp="1" noChangeArrowheads="1"/>
          </p:cNvSpPr>
          <p:nvPr>
            <p:ph type="hdr" sz="quarter"/>
          </p:nvPr>
        </p:nvSpPr>
        <p:spPr>
          <a:ln/>
        </p:spPr>
        <p:txBody>
          <a:bodyPr/>
          <a:lstStyle/>
          <a:p>
            <a:r>
              <a:rPr lang="en-GB" altLang="en-US">
                <a:solidFill>
                  <a:srgbClr val="000000"/>
                </a:solidFill>
              </a:rPr>
              <a:t>Boardworks A2 Biology </a:t>
            </a:r>
          </a:p>
          <a:p>
            <a:r>
              <a:rPr lang="en-GB" altLang="en-US">
                <a:solidFill>
                  <a:srgbClr val="000000"/>
                </a:solidFill>
              </a:rPr>
              <a:t>Evolution and Natural Selection</a:t>
            </a:r>
          </a:p>
        </p:txBody>
      </p:sp>
      <p:sp>
        <p:nvSpPr>
          <p:cNvPr id="967682" name="Rectangle 2"/>
          <p:cNvSpPr>
            <a:spLocks noGrp="1" noRot="1" noChangeAspect="1" noChangeArrowheads="1" noTextEdit="1"/>
          </p:cNvSpPr>
          <p:nvPr>
            <p:ph type="sldImg"/>
          </p:nvPr>
        </p:nvSpPr>
        <p:spPr>
          <a:xfrm>
            <a:off x="422275" y="1241425"/>
            <a:ext cx="5953125" cy="3349625"/>
          </a:xfrm>
          <a:ln/>
        </p:spPr>
      </p:sp>
      <p:sp>
        <p:nvSpPr>
          <p:cNvPr id="967683" name="Rectangle 3"/>
          <p:cNvSpPr>
            <a:spLocks noGrp="1" noChangeArrowheads="1"/>
          </p:cNvSpPr>
          <p:nvPr>
            <p:ph type="body" idx="1"/>
          </p:nvPr>
        </p:nvSpPr>
        <p:spPr>
          <a:xfrm>
            <a:off x="906357" y="4715907"/>
            <a:ext cx="4984962" cy="4467701"/>
          </a:xfrm>
        </p:spPr>
        <p:txBody>
          <a:bodyPr/>
          <a:lstStyle/>
          <a:p>
            <a:endParaRPr lang="en-GB" altLang="en-US"/>
          </a:p>
        </p:txBody>
      </p:sp>
    </p:spTree>
    <p:extLst>
      <p:ext uri="{BB962C8B-B14F-4D97-AF65-F5344CB8AC3E}">
        <p14:creationId xmlns:p14="http://schemas.microsoft.com/office/powerpoint/2010/main" val="104805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4D5E4EE-B267-4079-99C4-EA54A72D20A4}" type="slidenum">
              <a:rPr lang="en-GB" altLang="en-US"/>
              <a:pPr/>
              <a:t>35</a:t>
            </a:fld>
            <a:endParaRPr lang="en-GB" altLang="en-US"/>
          </a:p>
        </p:txBody>
      </p:sp>
      <p:sp>
        <p:nvSpPr>
          <p:cNvPr id="6" name="Rectangle 10"/>
          <p:cNvSpPr>
            <a:spLocks noGrp="1" noChangeArrowheads="1"/>
          </p:cNvSpPr>
          <p:nvPr>
            <p:ph type="hdr" sz="quarter"/>
          </p:nvPr>
        </p:nvSpPr>
        <p:spPr>
          <a:ln/>
        </p:spPr>
        <p:txBody>
          <a:bodyPr/>
          <a:lstStyle/>
          <a:p>
            <a:r>
              <a:rPr lang="en-GB" altLang="en-US"/>
              <a:t>Boardworks A2 Biology </a:t>
            </a:r>
          </a:p>
          <a:p>
            <a:r>
              <a:rPr lang="en-GB" altLang="en-US"/>
              <a:t>Evolution and Natural Selection</a:t>
            </a:r>
          </a:p>
        </p:txBody>
      </p:sp>
      <p:sp>
        <p:nvSpPr>
          <p:cNvPr id="1021954" name="Rectangle 2"/>
          <p:cNvSpPr>
            <a:spLocks noGrp="1" noRot="1" noChangeAspect="1" noChangeArrowheads="1" noTextEdit="1"/>
          </p:cNvSpPr>
          <p:nvPr>
            <p:ph type="sldImg"/>
          </p:nvPr>
        </p:nvSpPr>
        <p:spPr>
          <a:ln/>
        </p:spPr>
      </p:sp>
      <p:sp>
        <p:nvSpPr>
          <p:cNvPr id="1021955" name="Rectangle 3"/>
          <p:cNvSpPr>
            <a:spLocks noGrp="1" noChangeArrowheads="1"/>
          </p:cNvSpPr>
          <p:nvPr>
            <p:ph type="body" idx="1"/>
          </p:nvPr>
        </p:nvSpPr>
        <p:spPr/>
        <p:txBody>
          <a:bodyPr/>
          <a:lstStyle/>
          <a:p>
            <a:pPr>
              <a:spcBef>
                <a:spcPts val="450"/>
              </a:spcBef>
            </a:pPr>
            <a:r>
              <a:rPr lang="en-GB" altLang="en-US" b="1"/>
              <a:t>Teacher notes</a:t>
            </a:r>
          </a:p>
          <a:p>
            <a:r>
              <a:rPr lang="en-GB" altLang="en-US"/>
              <a:t>See the </a:t>
            </a:r>
            <a:r>
              <a:rPr lang="en-GB" altLang="en-US" b="1"/>
              <a:t>Boardworks AS Biology </a:t>
            </a:r>
            <a:r>
              <a:rPr lang="en-GB" altLang="en-US"/>
              <a:t>‘</a:t>
            </a:r>
            <a:r>
              <a:rPr lang="en-GB" altLang="en-US" b="1"/>
              <a:t>Classification</a:t>
            </a:r>
            <a:r>
              <a:rPr lang="en-GB" altLang="en-US"/>
              <a:t>’ presentation for more information about how to define a species.</a:t>
            </a:r>
          </a:p>
          <a:p>
            <a:pPr>
              <a:spcBef>
                <a:spcPts val="450"/>
              </a:spcBef>
            </a:pPr>
            <a:r>
              <a:rPr lang="en-GB" altLang="en-US"/>
              <a:t>A </a:t>
            </a:r>
            <a:r>
              <a:rPr lang="en-GB" altLang="en-US" i="1"/>
              <a:t>liger</a:t>
            </a:r>
            <a:r>
              <a:rPr lang="en-GB" altLang="en-US"/>
              <a:t> is specifically a cross between a male lion and female tiger; a cross between a female lion and a male tiger is called a </a:t>
            </a:r>
            <a:r>
              <a:rPr lang="en-GB" altLang="en-US" i="1"/>
              <a:t>tigon</a:t>
            </a:r>
            <a:r>
              <a:rPr lang="en-GB" altLang="en-US"/>
              <a:t>. More information on ligers is available at http://www.liger.org/</a:t>
            </a:r>
          </a:p>
          <a:p>
            <a:pPr>
              <a:spcBef>
                <a:spcPts val="450"/>
              </a:spcBef>
            </a:pPr>
            <a:endParaRPr lang="en-GB" altLang="en-US"/>
          </a:p>
          <a:p>
            <a:pPr>
              <a:spcBef>
                <a:spcPts val="450"/>
              </a:spcBef>
            </a:pPr>
            <a:r>
              <a:rPr lang="en-GB" altLang="en-US" b="1"/>
              <a:t>Photo credit: </a:t>
            </a:r>
            <a:r>
              <a:rPr lang="en-GB" altLang="en-US"/>
              <a:t>Tom Nord</a:t>
            </a:r>
          </a:p>
          <a:p>
            <a:pPr>
              <a:spcBef>
                <a:spcPts val="450"/>
              </a:spcBef>
            </a:pPr>
            <a:r>
              <a:rPr lang="en-GB" altLang="en-US"/>
              <a:t>Patrick, a male liger</a:t>
            </a:r>
          </a:p>
          <a:p>
            <a:pPr>
              <a:spcBef>
                <a:spcPts val="450"/>
              </a:spcBef>
            </a:pPr>
            <a:endParaRPr lang="en-GB" altLang="en-US"/>
          </a:p>
          <a:p>
            <a:endParaRPr lang="en-GB" altLang="en-US"/>
          </a:p>
        </p:txBody>
      </p:sp>
    </p:spTree>
    <p:extLst>
      <p:ext uri="{BB962C8B-B14F-4D97-AF65-F5344CB8AC3E}">
        <p14:creationId xmlns:p14="http://schemas.microsoft.com/office/powerpoint/2010/main" val="2266656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02/03/2021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750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02/03/2021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734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02/03/2021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5808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0"/>
            <a:ext cx="10972800" cy="4495800"/>
          </a:xfrm>
        </p:spPr>
        <p:txBody>
          <a:bodyPr/>
          <a:lstStyle/>
          <a:p>
            <a:pPr lvl="0"/>
            <a:endParaRPr lang="en-GB" noProof="0"/>
          </a:p>
        </p:txBody>
      </p:sp>
      <p:sp>
        <p:nvSpPr>
          <p:cNvPr id="4" name="Rectangle 7"/>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49F07D4B-1C18-4F1C-BE6B-38BE1131BC6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62974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1"/>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609600" y="359465"/>
            <a:ext cx="10972800" cy="1143000"/>
          </a:xfrm>
          <a:prstGeom prst="rect">
            <a:avLst/>
          </a:prstGeom>
        </p:spPr>
        <p:txBody>
          <a:bodyPr anchor="b" anchorCtr="0">
            <a:normAutofit/>
          </a:bodyPr>
          <a:lstStyle/>
          <a:p>
            <a:pPr algn="l"/>
            <a:r>
              <a:rPr lang="en-US"/>
              <a:t>Click to edit Master title style</a:t>
            </a:r>
          </a:p>
        </p:txBody>
      </p:sp>
      <p:sp>
        <p:nvSpPr>
          <p:cNvPr id="10" name="Date Placeholder 9"/>
          <p:cNvSpPr>
            <a:spLocks noGrp="1"/>
          </p:cNvSpPr>
          <p:nvPr>
            <p:ph type="dt" sz="half" idx="10"/>
          </p:nvPr>
        </p:nvSpPr>
        <p:spPr/>
        <p:txBody>
          <a:bodyPr/>
          <a:lstStyle/>
          <a:p>
            <a:fld id="{1D8BD707-D9CF-40AE-B4C6-C98DA3205C09}" type="datetimeFigureOut">
              <a:rPr lang="en-US" smtClean="0">
                <a:solidFill>
                  <a:prstClr val="black">
                    <a:tint val="75000"/>
                  </a:prstClr>
                </a:solidFill>
              </a:rPr>
              <a:pPr/>
              <a:t>3/2/2021</a:t>
            </a:fld>
            <a:endParaRPr lang="en-US">
              <a:solidFill>
                <a:prstClr val="black">
                  <a:tint val="75000"/>
                </a:prstClr>
              </a:solidFill>
            </a:endParaRPr>
          </a:p>
        </p:txBody>
      </p:sp>
      <p:sp>
        <p:nvSpPr>
          <p:cNvPr id="12" name="Slide Number Placeholder 11"/>
          <p:cNvSpPr>
            <a:spLocks noGrp="1"/>
          </p:cNvSpPr>
          <p:nvPr>
            <p:ph type="sldNum" sz="quarter" idx="11"/>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13" name="Footer Placeholder 12"/>
          <p:cNvSpPr>
            <a:spLocks noGrp="1"/>
          </p:cNvSpPr>
          <p:nvPr>
            <p:ph type="ftr" sz="quarter" idx="12"/>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62668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6684" y="301625"/>
            <a:ext cx="9751483"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826684" y="1827213"/>
            <a:ext cx="4773083"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802967" y="1827213"/>
            <a:ext cx="4775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802967" y="3960813"/>
            <a:ext cx="4775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a:xfrm>
            <a:off x="609600" y="6248400"/>
            <a:ext cx="28448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844800" cy="457200"/>
          </a:xfrm>
        </p:spPr>
        <p:txBody>
          <a:bodyPr/>
          <a:lstStyle>
            <a:lvl1pPr>
              <a:defRPr/>
            </a:lvl1pPr>
          </a:lstStyle>
          <a:p>
            <a:fld id="{5A0FD46B-BE4E-4B8C-9818-78E3BD25EAAD}" type="slidenum">
              <a:rPr lang="en-US"/>
              <a:pPr/>
              <a:t>‹#›</a:t>
            </a:fld>
            <a:endParaRPr lang="en-US"/>
          </a:p>
        </p:txBody>
      </p:sp>
    </p:spTree>
    <p:extLst>
      <p:ext uri="{BB962C8B-B14F-4D97-AF65-F5344CB8AC3E}">
        <p14:creationId xmlns:p14="http://schemas.microsoft.com/office/powerpoint/2010/main" val="164540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02/03/2021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913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02/03/2021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587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EF8A10-2AAB-4E24-A952-FED8F00087D6}" type="datetimeFigureOut">
              <a:rPr lang="en-GB" smtClean="0">
                <a:solidFill>
                  <a:prstClr val="black">
                    <a:tint val="75000"/>
                  </a:prstClr>
                </a:solidFill>
              </a:rPr>
              <a:pPr/>
              <a:t>02/03/2021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31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EF8A10-2AAB-4E24-A952-FED8F00087D6}" type="datetimeFigureOut">
              <a:rPr lang="en-GB" smtClean="0">
                <a:solidFill>
                  <a:prstClr val="black">
                    <a:tint val="75000"/>
                  </a:prstClr>
                </a:solidFill>
              </a:rPr>
              <a:pPr/>
              <a:t>02/03/2021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772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EF8A10-2AAB-4E24-A952-FED8F00087D6}" type="datetimeFigureOut">
              <a:rPr lang="en-GB" smtClean="0">
                <a:solidFill>
                  <a:prstClr val="black">
                    <a:tint val="75000"/>
                  </a:prstClr>
                </a:solidFill>
              </a:rPr>
              <a:pPr/>
              <a:t>02/03/2021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569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F8A10-2AAB-4E24-A952-FED8F00087D6}" type="datetimeFigureOut">
              <a:rPr lang="en-GB" smtClean="0">
                <a:solidFill>
                  <a:prstClr val="black">
                    <a:tint val="75000"/>
                  </a:prstClr>
                </a:solidFill>
              </a:rPr>
              <a:pPr/>
              <a:t>02/03/2021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2378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EF8A10-2AAB-4E24-A952-FED8F00087D6}" type="datetimeFigureOut">
              <a:rPr lang="en-GB" smtClean="0">
                <a:solidFill>
                  <a:prstClr val="black">
                    <a:tint val="75000"/>
                  </a:prstClr>
                </a:solidFill>
              </a:rPr>
              <a:pPr/>
              <a:t>02/03/2021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772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EF8A10-2AAB-4E24-A952-FED8F00087D6}" type="datetimeFigureOut">
              <a:rPr lang="en-GB" smtClean="0">
                <a:solidFill>
                  <a:prstClr val="black">
                    <a:tint val="75000"/>
                  </a:prstClr>
                </a:solidFill>
              </a:rPr>
              <a:pPr/>
              <a:t>02/03/2021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135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en-GB" dirty="0">
                <a:solidFill>
                  <a:prstClr val="black">
                    <a:tint val="75000"/>
                  </a:prstClr>
                </a:solidFill>
                <a:latin typeface="Arial" panose="020B0604020202020204" pitchFamily="34" charset="0"/>
                <a:cs typeface="Arial" panose="020B0604020202020204" pitchFamily="34" charset="0"/>
              </a:rPr>
              <a:t>To know crude oil is a mixture of hydrocarbons that can be separated into fractions</a:t>
            </a:r>
          </a:p>
          <a:p>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9765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77" r:id="rId14"/>
  </p:sldLayoutIdLst>
  <p:txStyles>
    <p:titleStyle>
      <a:lvl1pPr algn="ctr" defTabSz="914400" rtl="0" eaLnBrk="1" latinLnBrk="0" hangingPunct="1">
        <a:spcBef>
          <a:spcPct val="0"/>
        </a:spcBef>
        <a:buNone/>
        <a:defRPr sz="4400" kern="1200">
          <a:solidFill>
            <a:srgbClr val="0000C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youtube.com/watch?v=Q6JEA2olNt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H6IrUUDboZ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5NdMnlt2ke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rlfNvoyijmo" TargetMode="External"/><Relationship Id="rId2" Type="http://schemas.openxmlformats.org/officeDocument/2006/relationships/hyperlink" Target="http://www.youtube.com/watch?v=2oKlKmrbLo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slideLayout" Target="../slideLayouts/slideLayout6.xml"/><Relationship Id="rId7" Type="http://schemas.openxmlformats.org/officeDocument/2006/relationships/image" Target="../media/image16.jpe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2.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youtube.com/watch?v=ZbRrxw-H6xA&amp;feature=related"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gif"/><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Layout" Target="../slideLayouts/slideLayout2.xml"/><Relationship Id="rId7" Type="http://schemas.openxmlformats.org/officeDocument/2006/relationships/image" Target="../media/image28.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3.xml"/><Relationship Id="rId9" Type="http://schemas.openxmlformats.org/officeDocument/2006/relationships/image" Target="../media/image27.wmf"/></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youtube.com/watch?v=rlfNvoyijmo"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bc.co.uk/learningzone/clips/darwins-finches/13929.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VTC3SpXWd-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bozemanscience.com/003-genetic-drift/"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14400" y="0"/>
            <a:ext cx="10363200" cy="1470025"/>
          </a:xfrm>
        </p:spPr>
        <p:txBody>
          <a:bodyPr/>
          <a:lstStyle/>
          <a:p>
            <a:pPr eaLnBrk="1" hangingPunct="1"/>
            <a:r>
              <a:rPr lang="en-GB" altLang="en-US" u="sng" dirty="0"/>
              <a:t>Isolation and Speciation</a:t>
            </a:r>
            <a:endParaRPr lang="en-US" altLang="en-US" u="sng" dirty="0"/>
          </a:p>
        </p:txBody>
      </p:sp>
      <p:sp>
        <p:nvSpPr>
          <p:cNvPr id="7171" name="Rectangle 3"/>
          <p:cNvSpPr>
            <a:spLocks noGrp="1" noChangeArrowheads="1"/>
          </p:cNvSpPr>
          <p:nvPr>
            <p:ph type="subTitle" idx="1"/>
          </p:nvPr>
        </p:nvSpPr>
        <p:spPr>
          <a:xfrm>
            <a:off x="1828800" y="1268412"/>
            <a:ext cx="8534400" cy="1752600"/>
          </a:xfrm>
        </p:spPr>
        <p:txBody>
          <a:bodyPr/>
          <a:lstStyle/>
          <a:p>
            <a:pPr eaLnBrk="1" hangingPunct="1"/>
            <a:r>
              <a:rPr lang="en-GB" altLang="en-US" dirty="0"/>
              <a:t>LO: to appreciate how new species arise</a:t>
            </a:r>
            <a:endParaRPr lang="en-US" altLang="en-US" dirty="0"/>
          </a:p>
        </p:txBody>
      </p:sp>
      <p:pic>
        <p:nvPicPr>
          <p:cNvPr id="2" name="Picture 1"/>
          <p:cNvPicPr>
            <a:picLocks noChangeAspect="1"/>
          </p:cNvPicPr>
          <p:nvPr/>
        </p:nvPicPr>
        <p:blipFill>
          <a:blip r:embed="rId2"/>
          <a:stretch>
            <a:fillRect/>
          </a:stretch>
        </p:blipFill>
        <p:spPr>
          <a:xfrm>
            <a:off x="2790825" y="2117724"/>
            <a:ext cx="6953250" cy="4343400"/>
          </a:xfrm>
          <a:prstGeom prst="rect">
            <a:avLst/>
          </a:prstGeom>
        </p:spPr>
      </p:pic>
    </p:spTree>
    <p:extLst>
      <p:ext uri="{BB962C8B-B14F-4D97-AF65-F5344CB8AC3E}">
        <p14:creationId xmlns:p14="http://schemas.microsoft.com/office/powerpoint/2010/main" val="3638009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064" y="764704"/>
            <a:ext cx="7651170"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351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9576" y="404664"/>
            <a:ext cx="7079944" cy="171147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570" y="2492896"/>
            <a:ext cx="7091143" cy="2880320"/>
          </a:xfrm>
          <a:prstGeom prst="rect">
            <a:avLst/>
          </a:prstGeom>
        </p:spPr>
      </p:pic>
    </p:spTree>
    <p:extLst>
      <p:ext uri="{BB962C8B-B14F-4D97-AF65-F5344CB8AC3E}">
        <p14:creationId xmlns:p14="http://schemas.microsoft.com/office/powerpoint/2010/main" val="1230675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7529" y="280572"/>
            <a:ext cx="8423849" cy="221232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576" y="3212976"/>
            <a:ext cx="7537576" cy="2016224"/>
          </a:xfrm>
          <a:prstGeom prst="rect">
            <a:avLst/>
          </a:prstGeom>
        </p:spPr>
      </p:pic>
      <p:cxnSp>
        <p:nvCxnSpPr>
          <p:cNvPr id="7" name="Straight Arrow Connector 6"/>
          <p:cNvCxnSpPr/>
          <p:nvPr/>
        </p:nvCxnSpPr>
        <p:spPr>
          <a:xfrm>
            <a:off x="4367808" y="4581128"/>
            <a:ext cx="216024"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367808" y="4401108"/>
            <a:ext cx="288032"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367808" y="4257092"/>
            <a:ext cx="288032" cy="324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70966" y="4105000"/>
            <a:ext cx="284874" cy="224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331804" y="3987062"/>
            <a:ext cx="324036" cy="18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482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8970" y="2060849"/>
            <a:ext cx="8074060" cy="1947763"/>
          </a:xfrm>
        </p:spPr>
      </p:pic>
    </p:spTree>
    <p:extLst>
      <p:ext uri="{BB962C8B-B14F-4D97-AF65-F5344CB8AC3E}">
        <p14:creationId xmlns:p14="http://schemas.microsoft.com/office/powerpoint/2010/main" val="942889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2996952"/>
            <a:ext cx="8229600" cy="1143000"/>
          </a:xfrm>
        </p:spPr>
        <p:txBody>
          <a:bodyPr>
            <a:normAutofit fontScale="90000"/>
          </a:bodyPr>
          <a:lstStyle/>
          <a:p>
            <a:r>
              <a:rPr lang="en-GB" dirty="0"/>
              <a:t>Then answer the questions in your booklet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536" y="404664"/>
            <a:ext cx="7695092" cy="1872208"/>
          </a:xfrm>
        </p:spPr>
      </p:pic>
    </p:spTree>
    <p:extLst>
      <p:ext uri="{BB962C8B-B14F-4D97-AF65-F5344CB8AC3E}">
        <p14:creationId xmlns:p14="http://schemas.microsoft.com/office/powerpoint/2010/main" val="3051168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a:t>The founder effect (Extension not on specification)</a:t>
            </a:r>
            <a:br>
              <a:rPr lang="en-GB" dirty="0"/>
            </a:br>
            <a:r>
              <a:rPr lang="en-GB" sz="2200" dirty="0">
                <a:hlinkClick r:id="rId2"/>
              </a:rPr>
              <a:t>http://www.youtube.com/watch?v=Q6JEA2olNts</a:t>
            </a:r>
            <a:endParaRPr lang="en-GB" sz="2200" dirty="0"/>
          </a:p>
        </p:txBody>
      </p:sp>
      <p:sp>
        <p:nvSpPr>
          <p:cNvPr id="3" name="Content Placeholder 2"/>
          <p:cNvSpPr>
            <a:spLocks noGrp="1"/>
          </p:cNvSpPr>
          <p:nvPr>
            <p:ph idx="1"/>
          </p:nvPr>
        </p:nvSpPr>
        <p:spPr>
          <a:xfrm>
            <a:off x="402336" y="1484785"/>
            <a:ext cx="11521440" cy="4641379"/>
          </a:xfrm>
        </p:spPr>
        <p:txBody>
          <a:bodyPr/>
          <a:lstStyle/>
          <a:p>
            <a:r>
              <a:rPr lang="en-GB" dirty="0"/>
              <a:t>An important example of </a:t>
            </a:r>
            <a:r>
              <a:rPr lang="en-GB" b="1" dirty="0"/>
              <a:t>genetic drift </a:t>
            </a:r>
            <a:r>
              <a:rPr lang="en-GB" dirty="0"/>
              <a:t>is when a few individuals become isolated from the rest of the species and start a new population, for example, when a few individuals colonise an isolated island or some new habitat.</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736" y="4002733"/>
            <a:ext cx="3971478" cy="259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7479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Founder effect and genetic drift</a:t>
            </a:r>
          </a:p>
        </p:txBody>
      </p:sp>
      <p:sp>
        <p:nvSpPr>
          <p:cNvPr id="3" name="Content Placeholder 2"/>
          <p:cNvSpPr>
            <a:spLocks noGrp="1"/>
          </p:cNvSpPr>
          <p:nvPr>
            <p:ph idx="1"/>
          </p:nvPr>
        </p:nvSpPr>
        <p:spPr/>
        <p:txBody>
          <a:bodyPr>
            <a:normAutofit fontScale="92500"/>
          </a:bodyPr>
          <a:lstStyle/>
          <a:p>
            <a:r>
              <a:rPr lang="en-GB" dirty="0"/>
              <a:t>Founder members of the new population are a small sample of the population from which they originated. By chance they may have a very different gene frequency.</a:t>
            </a:r>
          </a:p>
          <a:p>
            <a:r>
              <a:rPr lang="en-GB" dirty="0"/>
              <a:t> While the founder population remains small it may undergo genetic drift and become even more different from the large parental population. This process is called the </a:t>
            </a:r>
            <a:r>
              <a:rPr lang="en-GB" b="1" dirty="0"/>
              <a:t>founder effect</a:t>
            </a:r>
            <a:r>
              <a:rPr lang="en-GB" dirty="0"/>
              <a:t>. The effect undoubtedly contributed to the evolutionary divergence of Darwin’s finches after strays from the South American mainland reached the remote Galapagos Islands.</a:t>
            </a:r>
          </a:p>
        </p:txBody>
      </p:sp>
    </p:spTree>
    <p:extLst>
      <p:ext uri="{BB962C8B-B14F-4D97-AF65-F5344CB8AC3E}">
        <p14:creationId xmlns:p14="http://schemas.microsoft.com/office/powerpoint/2010/main" val="2376936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Founder effect and genetic drift</a:t>
            </a:r>
          </a:p>
        </p:txBody>
      </p:sp>
      <p:sp>
        <p:nvSpPr>
          <p:cNvPr id="3" name="Content Placeholder 2"/>
          <p:cNvSpPr>
            <a:spLocks noGrp="1"/>
          </p:cNvSpPr>
          <p:nvPr>
            <p:ph idx="1"/>
          </p:nvPr>
        </p:nvSpPr>
        <p:spPr/>
        <p:txBody>
          <a:bodyPr>
            <a:normAutofit fontScale="92500" lnSpcReduction="10000"/>
          </a:bodyPr>
          <a:lstStyle/>
          <a:p>
            <a:r>
              <a:rPr lang="en-GB" dirty="0"/>
              <a:t>Disasters such as earthquakes, floods, and fires may reduce the size of a population drastically. The result is that the genetic makeup of the surviving population is unlikely to be representative of the makeup of the original population. </a:t>
            </a:r>
          </a:p>
          <a:p>
            <a:r>
              <a:rPr lang="en-GB" dirty="0"/>
              <a:t>By chance certain alleles will be over represented among survivors, other alleles will be underrepresented, and some alleles will be eliminated completely.  </a:t>
            </a:r>
          </a:p>
          <a:p>
            <a:r>
              <a:rPr lang="en-GB" dirty="0"/>
              <a:t>Because alleles for at least some loci are likely to be lost from the gene pool, the overall genetic variability in the population is usually reduced.</a:t>
            </a:r>
          </a:p>
          <a:p>
            <a:endParaRPr lang="en-GB" dirty="0"/>
          </a:p>
        </p:txBody>
      </p:sp>
    </p:spTree>
    <p:extLst>
      <p:ext uri="{BB962C8B-B14F-4D97-AF65-F5344CB8AC3E}">
        <p14:creationId xmlns:p14="http://schemas.microsoft.com/office/powerpoint/2010/main" val="1786668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CD05943-FA42-43E0-9552-25E2F72E056C}" type="slidenum">
              <a:rPr lang="en-US"/>
              <a:pPr/>
              <a:t>18</a:t>
            </a:fld>
            <a:endParaRPr lang="en-US"/>
          </a:p>
        </p:txBody>
      </p:sp>
      <p:sp>
        <p:nvSpPr>
          <p:cNvPr id="225282" name="Rectangle 2"/>
          <p:cNvSpPr>
            <a:spLocks noGrp="1" noChangeArrowheads="1"/>
          </p:cNvSpPr>
          <p:nvPr>
            <p:ph type="title"/>
          </p:nvPr>
        </p:nvSpPr>
        <p:spPr/>
        <p:txBody>
          <a:bodyPr/>
          <a:lstStyle/>
          <a:p>
            <a:r>
              <a:rPr lang="en-GB" dirty="0">
                <a:latin typeface="Calibri" panose="020F0502020204030204" pitchFamily="34" charset="0"/>
              </a:rPr>
              <a:t>How does a new species arise?</a:t>
            </a:r>
            <a:endParaRPr lang="en-US" dirty="0">
              <a:latin typeface="Calibri" panose="020F0502020204030204" pitchFamily="34" charset="0"/>
            </a:endParaRPr>
          </a:p>
        </p:txBody>
      </p:sp>
      <p:sp>
        <p:nvSpPr>
          <p:cNvPr id="225283" name="Rectangle 3"/>
          <p:cNvSpPr>
            <a:spLocks noGrp="1" noChangeArrowheads="1"/>
          </p:cNvSpPr>
          <p:nvPr>
            <p:ph type="body" idx="1"/>
          </p:nvPr>
        </p:nvSpPr>
        <p:spPr>
          <a:xfrm>
            <a:off x="152400" y="908720"/>
            <a:ext cx="11449050" cy="3744416"/>
          </a:xfrm>
        </p:spPr>
        <p:txBody>
          <a:bodyPr/>
          <a:lstStyle/>
          <a:p>
            <a:pPr marL="0" indent="0">
              <a:buNone/>
            </a:pPr>
            <a:endParaRPr lang="en-GB" dirty="0"/>
          </a:p>
          <a:p>
            <a:pPr marL="552450" indent="-552450"/>
            <a:r>
              <a:rPr lang="en-GB" dirty="0">
                <a:solidFill>
                  <a:srgbClr val="FF0000"/>
                </a:solidFill>
              </a:rPr>
              <a:t>Evolution</a:t>
            </a:r>
            <a:r>
              <a:rPr lang="en-GB" dirty="0"/>
              <a:t> is the mechanism by which speciation occurs and involves changes to the genotype &amp; phenotype.</a:t>
            </a:r>
          </a:p>
          <a:p>
            <a:pPr marL="552450" indent="-552450"/>
            <a:r>
              <a:rPr lang="en-GB" dirty="0"/>
              <a:t>These changes enable the organism to better exploit the environment.</a:t>
            </a:r>
          </a:p>
          <a:p>
            <a:pPr marL="552450" indent="-552450"/>
            <a:endParaRPr lang="en-GB" dirty="0">
              <a:latin typeface="Comic Sans MS" pitchFamily="66" charset="0"/>
            </a:endParaRPr>
          </a:p>
        </p:txBody>
      </p:sp>
      <p:sp>
        <p:nvSpPr>
          <p:cNvPr id="2" name="TextBox 1"/>
          <p:cNvSpPr txBox="1"/>
          <p:nvPr/>
        </p:nvSpPr>
        <p:spPr>
          <a:xfrm>
            <a:off x="1854002" y="3926955"/>
            <a:ext cx="8064896" cy="954107"/>
          </a:xfrm>
          <a:prstGeom prst="rect">
            <a:avLst/>
          </a:prstGeom>
          <a:noFill/>
          <a:ln>
            <a:solidFill>
              <a:srgbClr val="002060"/>
            </a:solidFill>
          </a:ln>
        </p:spPr>
        <p:txBody>
          <a:bodyPr wrap="square" rtlCol="0">
            <a:spAutoFit/>
          </a:bodyPr>
          <a:lstStyle/>
          <a:p>
            <a:r>
              <a:rPr lang="en-GB" sz="2800" b="1" dirty="0">
                <a:solidFill>
                  <a:srgbClr val="00B050"/>
                </a:solidFill>
              </a:rPr>
              <a:t>The concept of evolution is that species existing today have arisen from pre-existing ones</a:t>
            </a:r>
          </a:p>
        </p:txBody>
      </p:sp>
      <p:sp>
        <p:nvSpPr>
          <p:cNvPr id="3" name="Rectangle 2"/>
          <p:cNvSpPr/>
          <p:nvPr/>
        </p:nvSpPr>
        <p:spPr>
          <a:xfrm>
            <a:off x="463352" y="5661512"/>
            <a:ext cx="4572000" cy="646331"/>
          </a:xfrm>
          <a:prstGeom prst="rect">
            <a:avLst/>
          </a:prstGeom>
        </p:spPr>
        <p:txBody>
          <a:bodyPr>
            <a:spAutoFit/>
          </a:bodyPr>
          <a:lstStyle/>
          <a:p>
            <a:r>
              <a:rPr lang="en-GB" dirty="0">
                <a:hlinkClick r:id="rId2"/>
              </a:rPr>
              <a:t>The tree of life</a:t>
            </a:r>
            <a:r>
              <a:rPr lang="en-GB" dirty="0"/>
              <a:t> showing evolution and common ancestry.</a:t>
            </a:r>
          </a:p>
        </p:txBody>
      </p:sp>
    </p:spTree>
    <p:extLst>
      <p:ext uri="{BB962C8B-B14F-4D97-AF65-F5344CB8AC3E}">
        <p14:creationId xmlns:p14="http://schemas.microsoft.com/office/powerpoint/2010/main" val="1944709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283">
                                            <p:txEl>
                                              <p:pRg st="1" end="1"/>
                                            </p:txEl>
                                          </p:spTgt>
                                        </p:tgtEl>
                                        <p:attrNameLst>
                                          <p:attrName>style.visibility</p:attrName>
                                        </p:attrNameLst>
                                      </p:cBhvr>
                                      <p:to>
                                        <p:strVal val="visible"/>
                                      </p:to>
                                    </p:set>
                                    <p:animEffect transition="in" filter="blinds(horizontal)">
                                      <p:cBhvr>
                                        <p:cTn id="7" dur="500"/>
                                        <p:tgtEl>
                                          <p:spTgt spid="2252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5283">
                                            <p:txEl>
                                              <p:pRg st="2" end="2"/>
                                            </p:txEl>
                                          </p:spTgt>
                                        </p:tgtEl>
                                        <p:attrNameLst>
                                          <p:attrName>style.visibility</p:attrName>
                                        </p:attrNameLst>
                                      </p:cBhvr>
                                      <p:to>
                                        <p:strVal val="visible"/>
                                      </p:to>
                                    </p:set>
                                    <p:animEffect transition="in" filter="blinds(horizontal)">
                                      <p:cBhvr>
                                        <p:cTn id="12" dur="500"/>
                                        <p:tgtEl>
                                          <p:spTgt spid="225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54A95B2-3899-4001-BA36-7BE7AEAE3D1A}" type="slidenum">
              <a:rPr lang="en-US"/>
              <a:pPr/>
              <a:t>19</a:t>
            </a:fld>
            <a:endParaRPr lang="en-US"/>
          </a:p>
        </p:txBody>
      </p:sp>
      <p:sp>
        <p:nvSpPr>
          <p:cNvPr id="226306" name="Rectangle 2"/>
          <p:cNvSpPr>
            <a:spLocks noGrp="1" noChangeArrowheads="1"/>
          </p:cNvSpPr>
          <p:nvPr>
            <p:ph type="title"/>
          </p:nvPr>
        </p:nvSpPr>
        <p:spPr/>
        <p:txBody>
          <a:bodyPr/>
          <a:lstStyle/>
          <a:p>
            <a:r>
              <a:rPr lang="en-GB" dirty="0">
                <a:latin typeface="Arial"/>
                <a:cs typeface="Arial"/>
              </a:rPr>
              <a:t>Stages in Speciation</a:t>
            </a:r>
            <a:endParaRPr lang="en-US" dirty="0">
              <a:latin typeface="Arial"/>
              <a:cs typeface="Arial"/>
            </a:endParaRPr>
          </a:p>
        </p:txBody>
      </p:sp>
      <p:sp>
        <p:nvSpPr>
          <p:cNvPr id="226307" name="Rectangle 3"/>
          <p:cNvSpPr>
            <a:spLocks noGrp="1" noChangeArrowheads="1"/>
          </p:cNvSpPr>
          <p:nvPr>
            <p:ph type="body" idx="1"/>
          </p:nvPr>
        </p:nvSpPr>
        <p:spPr/>
        <p:txBody>
          <a:bodyPr/>
          <a:lstStyle/>
          <a:p>
            <a:pPr marL="552450" indent="-552450">
              <a:buNone/>
            </a:pPr>
            <a:r>
              <a:rPr lang="en-GB" dirty="0"/>
              <a:t>There are 6 stages</a:t>
            </a:r>
          </a:p>
          <a:p>
            <a:pPr marL="552450" indent="-552450">
              <a:buNone/>
            </a:pPr>
            <a:endParaRPr lang="en-GB" dirty="0"/>
          </a:p>
          <a:p>
            <a:pPr marL="552450" indent="-552450">
              <a:buNone/>
            </a:pPr>
            <a:r>
              <a:rPr lang="en-GB" dirty="0">
                <a:solidFill>
                  <a:srgbClr val="FF0000"/>
                </a:solidFill>
              </a:rPr>
              <a:t>Stage 1</a:t>
            </a:r>
          </a:p>
          <a:p>
            <a:pPr marL="552450" indent="-552450"/>
            <a:r>
              <a:rPr lang="en-GB" dirty="0"/>
              <a:t>A large interbreeding population of one species exists- sharing the same gene pool.</a:t>
            </a:r>
          </a:p>
          <a:p>
            <a:pPr marL="552450" indent="-552450"/>
            <a:endParaRPr lang="en-GB" dirty="0">
              <a:latin typeface="Comic Sans MS" pitchFamily="66" charset="0"/>
            </a:endParaRPr>
          </a:p>
        </p:txBody>
      </p:sp>
    </p:spTree>
    <p:extLst>
      <p:ext uri="{BB962C8B-B14F-4D97-AF65-F5344CB8AC3E}">
        <p14:creationId xmlns:p14="http://schemas.microsoft.com/office/powerpoint/2010/main" val="2716727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animEffect transition="in" filter="blinds(horizontal)">
                                      <p:cBhvr>
                                        <p:cTn id="7" dur="500"/>
                                        <p:tgtEl>
                                          <p:spTgt spid="226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6307">
                                            <p:txEl>
                                              <p:pRg st="2" end="2"/>
                                            </p:txEl>
                                          </p:spTgt>
                                        </p:tgtEl>
                                        <p:attrNameLst>
                                          <p:attrName>style.visibility</p:attrName>
                                        </p:attrNameLst>
                                      </p:cBhvr>
                                      <p:to>
                                        <p:strVal val="visible"/>
                                      </p:to>
                                    </p:set>
                                    <p:animEffect transition="in" filter="blinds(horizontal)">
                                      <p:cBhvr>
                                        <p:cTn id="12" dur="500"/>
                                        <p:tgtEl>
                                          <p:spTgt spid="2263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6307">
                                            <p:txEl>
                                              <p:pRg st="3" end="3"/>
                                            </p:txEl>
                                          </p:spTgt>
                                        </p:tgtEl>
                                        <p:attrNameLst>
                                          <p:attrName>style.visibility</p:attrName>
                                        </p:attrNameLst>
                                      </p:cBhvr>
                                      <p:to>
                                        <p:strVal val="visible"/>
                                      </p:to>
                                    </p:set>
                                    <p:animEffect transition="in" filter="blinds(horizontal)">
                                      <p:cBhvr>
                                        <p:cTn id="17" dur="500"/>
                                        <p:tgtEl>
                                          <p:spTgt spid="226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36513" y="432929"/>
            <a:ext cx="8714278" cy="707886"/>
          </a:xfrm>
          <a:prstGeom prst="rect">
            <a:avLst/>
          </a:prstGeom>
          <a:noFill/>
        </p:spPr>
        <p:txBody>
          <a:bodyPr wrap="square" rtlCol="0">
            <a:spAutoFit/>
          </a:bodyPr>
          <a:lstStyle/>
          <a:p>
            <a:pPr algn="ctr"/>
            <a:r>
              <a:rPr lang="en-GB" sz="4000" b="1" dirty="0">
                <a:solidFill>
                  <a:srgbClr val="0000CC"/>
                </a:solidFill>
                <a:latin typeface="Arial" panose="020B0604020202020204" pitchFamily="34" charset="0"/>
                <a:cs typeface="Arial" panose="020B0604020202020204" pitchFamily="34" charset="0"/>
              </a:rPr>
              <a:t>Speciation</a:t>
            </a:r>
          </a:p>
        </p:txBody>
      </p:sp>
      <p:sp>
        <p:nvSpPr>
          <p:cNvPr id="9" name="Rectangle 8"/>
          <p:cNvSpPr/>
          <p:nvPr/>
        </p:nvSpPr>
        <p:spPr>
          <a:xfrm>
            <a:off x="985388" y="1251305"/>
            <a:ext cx="8571556" cy="3046988"/>
          </a:xfrm>
          <a:prstGeom prst="rect">
            <a:avLst/>
          </a:prstGeom>
        </p:spPr>
        <p:txBody>
          <a:bodyPr wrap="square">
            <a:spAutoFit/>
          </a:bodyPr>
          <a:lstStyle/>
          <a:p>
            <a:r>
              <a:rPr lang="en-GB" sz="2400" b="1" dirty="0">
                <a:solidFill>
                  <a:srgbClr val="FF0000"/>
                </a:solidFill>
                <a:latin typeface="Arial" panose="020B0604020202020204" pitchFamily="34" charset="0"/>
                <a:cs typeface="Arial" panose="020B0604020202020204" pitchFamily="34" charset="0"/>
              </a:rPr>
              <a:t>Objectives:</a:t>
            </a:r>
          </a:p>
          <a:p>
            <a:r>
              <a:rPr lang="en-GB" sz="2400" b="1" dirty="0">
                <a:solidFill>
                  <a:srgbClr val="FF0000"/>
                </a:solidFill>
                <a:latin typeface="Arial" panose="020B0604020202020204" pitchFamily="34" charset="0"/>
                <a:cs typeface="Arial" panose="020B0604020202020204" pitchFamily="34" charset="0"/>
              </a:rPr>
              <a:t> </a:t>
            </a:r>
          </a:p>
          <a:p>
            <a:r>
              <a:rPr lang="en-GB" sz="2400" b="1" dirty="0">
                <a:solidFill>
                  <a:srgbClr val="FF0000"/>
                </a:solidFill>
                <a:latin typeface="Arial" panose="020B0604020202020204" pitchFamily="34" charset="0"/>
                <a:cs typeface="Arial" panose="020B0604020202020204" pitchFamily="34" charset="0"/>
              </a:rPr>
              <a:t>To explain how selection affects allelic frequencies</a:t>
            </a:r>
          </a:p>
          <a:p>
            <a:endParaRPr lang="en-GB" sz="2400" dirty="0">
              <a:solidFill>
                <a:srgbClr val="0000CC"/>
              </a:solidFill>
              <a:latin typeface="Arial" panose="020B0604020202020204" pitchFamily="34" charset="0"/>
              <a:cs typeface="Arial" panose="020B0604020202020204" pitchFamily="34" charset="0"/>
            </a:endParaRPr>
          </a:p>
          <a:p>
            <a:r>
              <a:rPr lang="en-GB" sz="2400" b="1" dirty="0">
                <a:solidFill>
                  <a:srgbClr val="00B050"/>
                </a:solidFill>
                <a:latin typeface="Arial" panose="020B0604020202020204" pitchFamily="34" charset="0"/>
                <a:cs typeface="Arial" panose="020B0604020202020204" pitchFamily="34" charset="0"/>
              </a:rPr>
              <a:t>To explain how populations become geographically isolated</a:t>
            </a:r>
          </a:p>
          <a:p>
            <a:endParaRPr lang="en-GB" sz="2400" dirty="0">
              <a:solidFill>
                <a:srgbClr val="0000CC"/>
              </a:solidFill>
              <a:latin typeface="Arial" panose="020B0604020202020204" pitchFamily="34" charset="0"/>
              <a:cs typeface="Arial" panose="020B0604020202020204" pitchFamily="34" charset="0"/>
            </a:endParaRPr>
          </a:p>
          <a:p>
            <a:r>
              <a:rPr lang="en-GB" sz="2400" b="1" dirty="0">
                <a:solidFill>
                  <a:srgbClr val="0000CC"/>
                </a:solidFill>
                <a:latin typeface="Arial" panose="020B0604020202020204" pitchFamily="34" charset="0"/>
                <a:cs typeface="Arial" panose="020B0604020202020204" pitchFamily="34" charset="0"/>
              </a:rPr>
              <a:t>To describe allopatric and sympatric speciation</a:t>
            </a:r>
            <a:endParaRPr lang="en-GB" sz="2400" dirty="0">
              <a:solidFill>
                <a:srgbClr val="0000CC"/>
              </a:solidFill>
              <a:latin typeface="Arial" panose="020B0604020202020204" pitchFamily="34" charset="0"/>
              <a:cs typeface="Arial" panose="020B0604020202020204" pitchFamily="34" charset="0"/>
            </a:endParaRPr>
          </a:p>
        </p:txBody>
      </p:sp>
      <p:sp>
        <p:nvSpPr>
          <p:cNvPr id="2" name="TextBox 1"/>
          <p:cNvSpPr txBox="1"/>
          <p:nvPr/>
        </p:nvSpPr>
        <p:spPr>
          <a:xfrm>
            <a:off x="609600" y="4857750"/>
            <a:ext cx="10820400" cy="1477328"/>
          </a:xfrm>
          <a:prstGeom prst="rect">
            <a:avLst/>
          </a:prstGeom>
          <a:noFill/>
        </p:spPr>
        <p:txBody>
          <a:bodyPr wrap="square" rtlCol="0">
            <a:spAutoFit/>
          </a:bodyPr>
          <a:lstStyle/>
          <a:p>
            <a:r>
              <a:rPr lang="en-GB" sz="2400" dirty="0">
                <a:solidFill>
                  <a:srgbClr val="0000CC"/>
                </a:solidFill>
                <a:latin typeface="Arial" panose="020B0604020202020204" pitchFamily="34" charset="0"/>
                <a:cs typeface="Arial" panose="020B0604020202020204" pitchFamily="34" charset="0"/>
              </a:rPr>
              <a:t>Starter:</a:t>
            </a:r>
          </a:p>
          <a:p>
            <a:r>
              <a:rPr lang="en-GB" sz="2400" dirty="0">
                <a:solidFill>
                  <a:srgbClr val="0000CC"/>
                </a:solidFill>
                <a:latin typeface="Arial" panose="020B0604020202020204" pitchFamily="34" charset="0"/>
                <a:cs typeface="Arial" panose="020B0604020202020204" pitchFamily="34" charset="0"/>
              </a:rPr>
              <a:t>Watch the video (5 minutes) and fill in the booklet page on the 5 factors that change allele frequency.</a:t>
            </a:r>
          </a:p>
          <a:p>
            <a:r>
              <a:rPr lang="en-GB" dirty="0">
                <a:latin typeface="Arial" panose="020B0604020202020204" pitchFamily="34" charset="0"/>
                <a:cs typeface="Arial" panose="020B0604020202020204" pitchFamily="34" charset="0"/>
                <a:hlinkClick r:id="rId3"/>
              </a:rPr>
              <a:t>https://www.youtube.com/watch?v=5NdMnlt2keE</a:t>
            </a:r>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8776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58369C8-D220-401B-B724-5F8297B9788F}" type="slidenum">
              <a:rPr lang="en-US"/>
              <a:pPr/>
              <a:t>20</a:t>
            </a:fld>
            <a:endParaRPr lang="en-US"/>
          </a:p>
        </p:txBody>
      </p:sp>
      <p:sp>
        <p:nvSpPr>
          <p:cNvPr id="227330" name="Rectangle 2"/>
          <p:cNvSpPr>
            <a:spLocks noGrp="1" noChangeArrowheads="1"/>
          </p:cNvSpPr>
          <p:nvPr>
            <p:ph type="title"/>
          </p:nvPr>
        </p:nvSpPr>
        <p:spPr/>
        <p:txBody>
          <a:bodyPr/>
          <a:lstStyle/>
          <a:p>
            <a:r>
              <a:rPr lang="en-GB" dirty="0">
                <a:latin typeface="Arial"/>
                <a:cs typeface="Arial"/>
              </a:rPr>
              <a:t>Stages in Speciation</a:t>
            </a:r>
            <a:endParaRPr lang="en-US" dirty="0">
              <a:latin typeface="Arial"/>
              <a:cs typeface="Arial"/>
            </a:endParaRPr>
          </a:p>
        </p:txBody>
      </p:sp>
      <p:sp>
        <p:nvSpPr>
          <p:cNvPr id="227331" name="Rectangle 3"/>
          <p:cNvSpPr>
            <a:spLocks noGrp="1" noChangeArrowheads="1"/>
          </p:cNvSpPr>
          <p:nvPr>
            <p:ph type="body" idx="1"/>
          </p:nvPr>
        </p:nvSpPr>
        <p:spPr>
          <a:xfrm>
            <a:off x="819150" y="1283619"/>
            <a:ext cx="9421044" cy="4525963"/>
          </a:xfrm>
        </p:spPr>
        <p:txBody>
          <a:bodyPr/>
          <a:lstStyle/>
          <a:p>
            <a:pPr marL="552450" indent="-552450">
              <a:buNone/>
            </a:pPr>
            <a:r>
              <a:rPr lang="en-GB" dirty="0">
                <a:solidFill>
                  <a:srgbClr val="FF0000"/>
                </a:solidFill>
                <a:latin typeface="Calibri" panose="020F0502020204030204" pitchFamily="34" charset="0"/>
              </a:rPr>
              <a:t>Stage 2</a:t>
            </a:r>
          </a:p>
          <a:p>
            <a:pPr marL="552450" indent="-552450"/>
            <a:r>
              <a:rPr lang="en-GB" dirty="0">
                <a:latin typeface="Calibri" panose="020F0502020204030204" pitchFamily="34" charset="0"/>
              </a:rPr>
              <a:t>A barrier (isolating mechanism) separates the population into 2 </a:t>
            </a:r>
            <a:r>
              <a:rPr lang="en-GB" dirty="0" err="1">
                <a:latin typeface="Calibri" panose="020F0502020204030204" pitchFamily="34" charset="0"/>
              </a:rPr>
              <a:t>seperate</a:t>
            </a:r>
            <a:r>
              <a:rPr lang="en-GB" dirty="0">
                <a:latin typeface="Calibri" panose="020F0502020204030204" pitchFamily="34" charset="0"/>
              </a:rPr>
              <a:t> breeding groups.</a:t>
            </a:r>
          </a:p>
          <a:p>
            <a:pPr marL="552450" indent="-552450">
              <a:buNone/>
            </a:pPr>
            <a:endParaRPr lang="en-GB" dirty="0">
              <a:latin typeface="Calibri" panose="020F0502020204030204" pitchFamily="34" charset="0"/>
            </a:endParaRPr>
          </a:p>
          <a:p>
            <a:pPr marL="552450" indent="-552450"/>
            <a:endParaRPr lang="en-GB" dirty="0">
              <a:latin typeface="Calibri" panose="020F0502020204030204" pitchFamily="34" charset="0"/>
            </a:endParaRPr>
          </a:p>
        </p:txBody>
      </p:sp>
    </p:spTree>
    <p:extLst>
      <p:ext uri="{BB962C8B-B14F-4D97-AF65-F5344CB8AC3E}">
        <p14:creationId xmlns:p14="http://schemas.microsoft.com/office/powerpoint/2010/main" val="275387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blinds(horizontal)">
                                      <p:cBhvr>
                                        <p:cTn id="7" dur="500"/>
                                        <p:tgtEl>
                                          <p:spTgt spid="227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7331">
                                            <p:txEl>
                                              <p:pRg st="1" end="1"/>
                                            </p:txEl>
                                          </p:spTgt>
                                        </p:tgtEl>
                                        <p:attrNameLst>
                                          <p:attrName>style.visibility</p:attrName>
                                        </p:attrNameLst>
                                      </p:cBhvr>
                                      <p:to>
                                        <p:strVal val="visible"/>
                                      </p:to>
                                    </p:set>
                                    <p:animEffect transition="in" filter="blinds(horizontal)">
                                      <p:cBhvr>
                                        <p:cTn id="12" dur="500"/>
                                        <p:tgtEl>
                                          <p:spTgt spid="227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972750E-6C58-4E43-AAB2-AB1430FA5AFC}" type="slidenum">
              <a:rPr lang="en-US"/>
              <a:pPr/>
              <a:t>21</a:t>
            </a:fld>
            <a:endParaRPr lang="en-US"/>
          </a:p>
        </p:txBody>
      </p:sp>
      <p:sp>
        <p:nvSpPr>
          <p:cNvPr id="231426" name="Rectangle 2"/>
          <p:cNvSpPr>
            <a:spLocks noGrp="1" noChangeArrowheads="1"/>
          </p:cNvSpPr>
          <p:nvPr>
            <p:ph type="title"/>
          </p:nvPr>
        </p:nvSpPr>
        <p:spPr/>
        <p:txBody>
          <a:bodyPr/>
          <a:lstStyle/>
          <a:p>
            <a:r>
              <a:rPr lang="en-GB" dirty="0">
                <a:latin typeface="Arial"/>
                <a:cs typeface="Arial"/>
              </a:rPr>
              <a:t>Stages in Speciation</a:t>
            </a:r>
            <a:endParaRPr lang="en-US" dirty="0">
              <a:latin typeface="Arial"/>
              <a:cs typeface="Arial"/>
            </a:endParaRPr>
          </a:p>
        </p:txBody>
      </p:sp>
      <p:sp>
        <p:nvSpPr>
          <p:cNvPr id="231427" name="Rectangle 3"/>
          <p:cNvSpPr>
            <a:spLocks noGrp="1" noChangeArrowheads="1"/>
          </p:cNvSpPr>
          <p:nvPr>
            <p:ph type="body" idx="1"/>
          </p:nvPr>
        </p:nvSpPr>
        <p:spPr/>
        <p:txBody>
          <a:bodyPr/>
          <a:lstStyle/>
          <a:p>
            <a:pPr marL="552450" indent="-552450">
              <a:buNone/>
            </a:pPr>
            <a:r>
              <a:rPr lang="en-GB" dirty="0">
                <a:solidFill>
                  <a:srgbClr val="FF0000"/>
                </a:solidFill>
                <a:latin typeface="Calibri" panose="020F0502020204030204" pitchFamily="34" charset="0"/>
              </a:rPr>
              <a:t>Stage 3</a:t>
            </a:r>
          </a:p>
          <a:p>
            <a:pPr marL="552450" indent="-552450"/>
            <a:r>
              <a:rPr lang="en-GB" dirty="0">
                <a:latin typeface="Calibri" panose="020F0502020204030204" pitchFamily="34" charset="0"/>
              </a:rPr>
              <a:t>Random </a:t>
            </a:r>
            <a:r>
              <a:rPr lang="en-GB" dirty="0">
                <a:solidFill>
                  <a:srgbClr val="FF0000"/>
                </a:solidFill>
                <a:latin typeface="Calibri" panose="020F0502020204030204" pitchFamily="34" charset="0"/>
              </a:rPr>
              <a:t>mutations</a:t>
            </a:r>
            <a:r>
              <a:rPr lang="en-GB" dirty="0">
                <a:latin typeface="Calibri" panose="020F0502020204030204" pitchFamily="34" charset="0"/>
              </a:rPr>
              <a:t> in each sub-population give rise to </a:t>
            </a:r>
            <a:r>
              <a:rPr lang="en-GB" dirty="0">
                <a:solidFill>
                  <a:srgbClr val="FF0000"/>
                </a:solidFill>
                <a:latin typeface="Calibri" panose="020F0502020204030204" pitchFamily="34" charset="0"/>
              </a:rPr>
              <a:t>new</a:t>
            </a:r>
            <a:r>
              <a:rPr lang="en-GB" dirty="0">
                <a:latin typeface="Calibri" panose="020F0502020204030204" pitchFamily="34" charset="0"/>
              </a:rPr>
              <a:t> </a:t>
            </a:r>
            <a:r>
              <a:rPr lang="en-GB" dirty="0">
                <a:solidFill>
                  <a:srgbClr val="FF0000"/>
                </a:solidFill>
                <a:latin typeface="Calibri" panose="020F0502020204030204" pitchFamily="34" charset="0"/>
              </a:rPr>
              <a:t>variation</a:t>
            </a:r>
            <a:r>
              <a:rPr lang="en-GB" dirty="0">
                <a:latin typeface="Calibri" panose="020F0502020204030204" pitchFamily="34" charset="0"/>
              </a:rPr>
              <a:t> within each group (but not shared by both groups)</a:t>
            </a:r>
          </a:p>
          <a:p>
            <a:pPr marL="552450" indent="-552450">
              <a:buNone/>
            </a:pPr>
            <a:endParaRPr lang="en-GB" dirty="0">
              <a:latin typeface="Comic Sans MS" pitchFamily="66" charset="0"/>
            </a:endParaRPr>
          </a:p>
          <a:p>
            <a:pPr marL="552450" indent="-552450"/>
            <a:endParaRPr lang="en-GB" dirty="0">
              <a:latin typeface="Comic Sans MS" pitchFamily="66" charset="0"/>
            </a:endParaRPr>
          </a:p>
        </p:txBody>
      </p:sp>
    </p:spTree>
    <p:extLst>
      <p:ext uri="{BB962C8B-B14F-4D97-AF65-F5344CB8AC3E}">
        <p14:creationId xmlns:p14="http://schemas.microsoft.com/office/powerpoint/2010/main" val="871352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blinds(horizontal)">
                                      <p:cBhvr>
                                        <p:cTn id="7" dur="500"/>
                                        <p:tgtEl>
                                          <p:spTgt spid="231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blinds(horizontal)">
                                      <p:cBhvr>
                                        <p:cTn id="12" dur="500"/>
                                        <p:tgtEl>
                                          <p:spTgt spid="2314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86DE1E4-5ED5-429E-9022-950BA3A98EBC}" type="slidenum">
              <a:rPr lang="en-US"/>
              <a:pPr/>
              <a:t>22</a:t>
            </a:fld>
            <a:endParaRPr lang="en-US"/>
          </a:p>
        </p:txBody>
      </p:sp>
      <p:sp>
        <p:nvSpPr>
          <p:cNvPr id="232450" name="Rectangle 2"/>
          <p:cNvSpPr>
            <a:spLocks noGrp="1" noChangeArrowheads="1"/>
          </p:cNvSpPr>
          <p:nvPr>
            <p:ph type="title"/>
          </p:nvPr>
        </p:nvSpPr>
        <p:spPr/>
        <p:txBody>
          <a:bodyPr/>
          <a:lstStyle/>
          <a:p>
            <a:r>
              <a:rPr lang="en-GB" dirty="0">
                <a:latin typeface="Arial"/>
                <a:cs typeface="Arial"/>
              </a:rPr>
              <a:t>Stages in Speciation</a:t>
            </a:r>
            <a:endParaRPr lang="en-US" dirty="0">
              <a:latin typeface="Arial"/>
              <a:cs typeface="Arial"/>
            </a:endParaRPr>
          </a:p>
        </p:txBody>
      </p:sp>
      <p:sp>
        <p:nvSpPr>
          <p:cNvPr id="232451" name="Rectangle 3"/>
          <p:cNvSpPr>
            <a:spLocks noGrp="1" noChangeArrowheads="1"/>
          </p:cNvSpPr>
          <p:nvPr>
            <p:ph type="body" idx="1"/>
          </p:nvPr>
        </p:nvSpPr>
        <p:spPr/>
        <p:txBody>
          <a:bodyPr>
            <a:normAutofit lnSpcReduction="10000"/>
          </a:bodyPr>
          <a:lstStyle/>
          <a:p>
            <a:pPr marL="552450" indent="-552450">
              <a:buNone/>
            </a:pPr>
            <a:r>
              <a:rPr lang="en-GB" dirty="0">
                <a:solidFill>
                  <a:srgbClr val="FF0000"/>
                </a:solidFill>
                <a:latin typeface="Calibri" panose="020F0502020204030204" pitchFamily="34" charset="0"/>
              </a:rPr>
              <a:t>Stage 4</a:t>
            </a:r>
          </a:p>
          <a:p>
            <a:pPr marL="552450" indent="-552450"/>
            <a:r>
              <a:rPr lang="en-GB" dirty="0">
                <a:latin typeface="Calibri" panose="020F0502020204030204" pitchFamily="34" charset="0"/>
              </a:rPr>
              <a:t>Different selection pressures act on each sub-population depending on local conditions like:</a:t>
            </a:r>
          </a:p>
          <a:p>
            <a:pPr marL="933450" lvl="1" indent="-476250"/>
            <a:r>
              <a:rPr lang="en-GB" dirty="0">
                <a:latin typeface="Calibri" panose="020F0502020204030204" pitchFamily="34" charset="0"/>
              </a:rPr>
              <a:t>Climate</a:t>
            </a:r>
          </a:p>
          <a:p>
            <a:pPr marL="933450" lvl="1" indent="-476250"/>
            <a:r>
              <a:rPr lang="en-GB" dirty="0">
                <a:latin typeface="Calibri" panose="020F0502020204030204" pitchFamily="34" charset="0"/>
              </a:rPr>
              <a:t>Predators</a:t>
            </a:r>
          </a:p>
          <a:p>
            <a:pPr marL="933450" lvl="1" indent="-476250"/>
            <a:r>
              <a:rPr lang="en-GB" dirty="0">
                <a:latin typeface="Calibri" panose="020F0502020204030204" pitchFamily="34" charset="0"/>
              </a:rPr>
              <a:t>Disease.</a:t>
            </a:r>
          </a:p>
          <a:p>
            <a:pPr marL="457200" lvl="1" indent="-457200">
              <a:buFont typeface="Arial" panose="020B0604020202020204" pitchFamily="34" charset="0"/>
              <a:buChar char="•"/>
            </a:pPr>
            <a:r>
              <a:rPr lang="en-GB" dirty="0">
                <a:solidFill>
                  <a:srgbClr val="FF0000"/>
                </a:solidFill>
                <a:latin typeface="Calibri" panose="020F0502020204030204" pitchFamily="34" charset="0"/>
              </a:rPr>
              <a:t>Natural selection</a:t>
            </a:r>
            <a:r>
              <a:rPr lang="en-GB" dirty="0">
                <a:latin typeface="Calibri" panose="020F0502020204030204" pitchFamily="34" charset="0"/>
              </a:rPr>
              <a:t> affects each sub-group in a different way, by favouring the alleles that allow the individuals to better exploit their environment.</a:t>
            </a:r>
          </a:p>
          <a:p>
            <a:pPr marL="933450" lvl="1" indent="-476250"/>
            <a:endParaRPr lang="en-GB" dirty="0">
              <a:latin typeface="Calibri" panose="020F0502020204030204" pitchFamily="34" charset="0"/>
            </a:endParaRPr>
          </a:p>
          <a:p>
            <a:pPr marL="552450" indent="-552450"/>
            <a:endParaRPr lang="en-GB" dirty="0">
              <a:latin typeface="Calibri" panose="020F0502020204030204" pitchFamily="34" charset="0"/>
            </a:endParaRPr>
          </a:p>
        </p:txBody>
      </p:sp>
    </p:spTree>
    <p:extLst>
      <p:ext uri="{BB962C8B-B14F-4D97-AF65-F5344CB8AC3E}">
        <p14:creationId xmlns:p14="http://schemas.microsoft.com/office/powerpoint/2010/main" val="272740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blinds(horizontal)">
                                      <p:cBhvr>
                                        <p:cTn id="7" dur="500"/>
                                        <p:tgtEl>
                                          <p:spTgt spid="232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2451">
                                            <p:txEl>
                                              <p:pRg st="1" end="1"/>
                                            </p:txEl>
                                          </p:spTgt>
                                        </p:tgtEl>
                                        <p:attrNameLst>
                                          <p:attrName>style.visibility</p:attrName>
                                        </p:attrNameLst>
                                      </p:cBhvr>
                                      <p:to>
                                        <p:strVal val="visible"/>
                                      </p:to>
                                    </p:set>
                                    <p:animEffect transition="in" filter="blinds(horizontal)">
                                      <p:cBhvr>
                                        <p:cTn id="12" dur="500"/>
                                        <p:tgtEl>
                                          <p:spTgt spid="2324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32451">
                                            <p:txEl>
                                              <p:pRg st="2" end="2"/>
                                            </p:txEl>
                                          </p:spTgt>
                                        </p:tgtEl>
                                        <p:attrNameLst>
                                          <p:attrName>style.visibility</p:attrName>
                                        </p:attrNameLst>
                                      </p:cBhvr>
                                      <p:to>
                                        <p:strVal val="visible"/>
                                      </p:to>
                                    </p:set>
                                    <p:animEffect transition="in" filter="blinds(horizontal)">
                                      <p:cBhvr>
                                        <p:cTn id="17" dur="500"/>
                                        <p:tgtEl>
                                          <p:spTgt spid="232451">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32451">
                                            <p:txEl>
                                              <p:pRg st="3" end="3"/>
                                            </p:txEl>
                                          </p:spTgt>
                                        </p:tgtEl>
                                        <p:attrNameLst>
                                          <p:attrName>style.visibility</p:attrName>
                                        </p:attrNameLst>
                                      </p:cBhvr>
                                      <p:to>
                                        <p:strVal val="visible"/>
                                      </p:to>
                                    </p:set>
                                    <p:animEffect transition="in" filter="blinds(horizontal)">
                                      <p:cBhvr>
                                        <p:cTn id="20" dur="500"/>
                                        <p:tgtEl>
                                          <p:spTgt spid="232451">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32451">
                                            <p:txEl>
                                              <p:pRg st="4" end="4"/>
                                            </p:txEl>
                                          </p:spTgt>
                                        </p:tgtEl>
                                        <p:attrNameLst>
                                          <p:attrName>style.visibility</p:attrName>
                                        </p:attrNameLst>
                                      </p:cBhvr>
                                      <p:to>
                                        <p:strVal val="visible"/>
                                      </p:to>
                                    </p:set>
                                    <p:animEffect transition="in" filter="blinds(horizontal)">
                                      <p:cBhvr>
                                        <p:cTn id="23" dur="500"/>
                                        <p:tgtEl>
                                          <p:spTgt spid="232451">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32451">
                                            <p:txEl>
                                              <p:pRg st="5" end="5"/>
                                            </p:txEl>
                                          </p:spTgt>
                                        </p:tgtEl>
                                        <p:attrNameLst>
                                          <p:attrName>style.visibility</p:attrName>
                                        </p:attrNameLst>
                                      </p:cBhvr>
                                      <p:to>
                                        <p:strVal val="visible"/>
                                      </p:to>
                                    </p:set>
                                    <p:animEffect transition="in" filter="blinds(horizontal)">
                                      <p:cBhvr>
                                        <p:cTn id="26" dur="500"/>
                                        <p:tgtEl>
                                          <p:spTgt spid="2324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7ADDF27-0CDB-4424-A4A4-9FF86C87BC12}" type="slidenum">
              <a:rPr lang="en-US"/>
              <a:pPr/>
              <a:t>23</a:t>
            </a:fld>
            <a:endParaRPr lang="en-US"/>
          </a:p>
        </p:txBody>
      </p:sp>
      <p:sp>
        <p:nvSpPr>
          <p:cNvPr id="234498" name="Rectangle 2"/>
          <p:cNvSpPr>
            <a:spLocks noGrp="1" noChangeArrowheads="1"/>
          </p:cNvSpPr>
          <p:nvPr>
            <p:ph type="title"/>
          </p:nvPr>
        </p:nvSpPr>
        <p:spPr/>
        <p:txBody>
          <a:bodyPr/>
          <a:lstStyle/>
          <a:p>
            <a:r>
              <a:rPr lang="en-GB" dirty="0">
                <a:latin typeface="Arial"/>
                <a:cs typeface="Arial"/>
              </a:rPr>
              <a:t>Stages in Speciation</a:t>
            </a:r>
            <a:endParaRPr lang="en-US" dirty="0">
              <a:latin typeface="Arial"/>
              <a:cs typeface="Arial"/>
            </a:endParaRPr>
          </a:p>
        </p:txBody>
      </p:sp>
      <p:sp>
        <p:nvSpPr>
          <p:cNvPr id="234499" name="Rectangle 3"/>
          <p:cNvSpPr>
            <a:spLocks noGrp="1" noChangeArrowheads="1"/>
          </p:cNvSpPr>
          <p:nvPr>
            <p:ph type="body" idx="1"/>
          </p:nvPr>
        </p:nvSpPr>
        <p:spPr/>
        <p:txBody>
          <a:bodyPr/>
          <a:lstStyle/>
          <a:p>
            <a:pPr marL="552450" indent="-552450">
              <a:buNone/>
            </a:pPr>
            <a:r>
              <a:rPr lang="en-GB" dirty="0">
                <a:solidFill>
                  <a:srgbClr val="FF0000"/>
                </a:solidFill>
                <a:latin typeface="Calibri" panose="020F0502020204030204" pitchFamily="34" charset="0"/>
              </a:rPr>
              <a:t>Stage 5</a:t>
            </a:r>
          </a:p>
          <a:p>
            <a:pPr marL="552450" indent="-552450"/>
            <a:r>
              <a:rPr lang="en-GB" dirty="0">
                <a:latin typeface="Calibri" panose="020F0502020204030204" pitchFamily="34" charset="0"/>
              </a:rPr>
              <a:t>Over a very </a:t>
            </a:r>
            <a:r>
              <a:rPr lang="en-GB" dirty="0" err="1">
                <a:latin typeface="Calibri" panose="020F0502020204030204" pitchFamily="34" charset="0"/>
              </a:rPr>
              <a:t>very</a:t>
            </a:r>
            <a:r>
              <a:rPr lang="en-GB" dirty="0">
                <a:latin typeface="Calibri" panose="020F0502020204030204" pitchFamily="34" charset="0"/>
              </a:rPr>
              <a:t> long time……</a:t>
            </a:r>
          </a:p>
          <a:p>
            <a:pPr marL="552450" indent="-552450">
              <a:buNone/>
            </a:pPr>
            <a:r>
              <a:rPr lang="en-GB" dirty="0">
                <a:latin typeface="Calibri" panose="020F0502020204030204" pitchFamily="34" charset="0"/>
              </a:rPr>
              <a:t>Stages 3 &amp; 4 cause the two gene pools to become so altered that the groups become genetically distinct &amp; reproductively isolated</a:t>
            </a:r>
            <a:r>
              <a:rPr lang="en-GB" dirty="0">
                <a:latin typeface="Comic Sans MS" pitchFamily="66" charset="0"/>
              </a:rPr>
              <a:t>.</a:t>
            </a:r>
          </a:p>
        </p:txBody>
      </p:sp>
    </p:spTree>
    <p:extLst>
      <p:ext uri="{BB962C8B-B14F-4D97-AF65-F5344CB8AC3E}">
        <p14:creationId xmlns:p14="http://schemas.microsoft.com/office/powerpoint/2010/main" val="1929638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animEffect transition="in" filter="blinds(horizontal)">
                                      <p:cBhvr>
                                        <p:cTn id="7" dur="500"/>
                                        <p:tgtEl>
                                          <p:spTgt spid="234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4499">
                                            <p:txEl>
                                              <p:pRg st="1" end="1"/>
                                            </p:txEl>
                                          </p:spTgt>
                                        </p:tgtEl>
                                        <p:attrNameLst>
                                          <p:attrName>style.visibility</p:attrName>
                                        </p:attrNameLst>
                                      </p:cBhvr>
                                      <p:to>
                                        <p:strVal val="visible"/>
                                      </p:to>
                                    </p:set>
                                    <p:animEffect transition="in" filter="blinds(horizontal)">
                                      <p:cBhvr>
                                        <p:cTn id="12" dur="500"/>
                                        <p:tgtEl>
                                          <p:spTgt spid="2344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34499">
                                            <p:txEl>
                                              <p:pRg st="2" end="2"/>
                                            </p:txEl>
                                          </p:spTgt>
                                        </p:tgtEl>
                                        <p:attrNameLst>
                                          <p:attrName>style.visibility</p:attrName>
                                        </p:attrNameLst>
                                      </p:cBhvr>
                                      <p:to>
                                        <p:strVal val="visible"/>
                                      </p:to>
                                    </p:set>
                                    <p:animEffect transition="in" filter="blinds(horizontal)">
                                      <p:cBhvr>
                                        <p:cTn id="17" dur="500"/>
                                        <p:tgtEl>
                                          <p:spTgt spid="2344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4822A50-6CF5-49CE-9DB9-5CDA6E417E92}" type="slidenum">
              <a:rPr lang="en-US"/>
              <a:pPr/>
              <a:t>24</a:t>
            </a:fld>
            <a:endParaRPr lang="en-US"/>
          </a:p>
        </p:txBody>
      </p:sp>
      <p:sp>
        <p:nvSpPr>
          <p:cNvPr id="235522" name="Rectangle 2"/>
          <p:cNvSpPr>
            <a:spLocks noGrp="1" noChangeArrowheads="1"/>
          </p:cNvSpPr>
          <p:nvPr>
            <p:ph type="title"/>
          </p:nvPr>
        </p:nvSpPr>
        <p:spPr/>
        <p:txBody>
          <a:bodyPr/>
          <a:lstStyle/>
          <a:p>
            <a:r>
              <a:rPr lang="en-GB" dirty="0">
                <a:latin typeface="Arial"/>
                <a:cs typeface="Arial"/>
              </a:rPr>
              <a:t>Stages in Speciation</a:t>
            </a:r>
            <a:endParaRPr lang="en-US" dirty="0">
              <a:latin typeface="Arial"/>
              <a:cs typeface="Arial"/>
            </a:endParaRPr>
          </a:p>
        </p:txBody>
      </p:sp>
      <p:sp>
        <p:nvSpPr>
          <p:cNvPr id="235523" name="Rectangle 3"/>
          <p:cNvSpPr>
            <a:spLocks noGrp="1" noChangeArrowheads="1"/>
          </p:cNvSpPr>
          <p:nvPr>
            <p:ph type="body" idx="1"/>
          </p:nvPr>
        </p:nvSpPr>
        <p:spPr/>
        <p:txBody>
          <a:bodyPr/>
          <a:lstStyle/>
          <a:p>
            <a:pPr marL="552450" indent="-552450">
              <a:lnSpc>
                <a:spcPct val="90000"/>
              </a:lnSpc>
              <a:buNone/>
            </a:pPr>
            <a:r>
              <a:rPr lang="en-GB" dirty="0">
                <a:solidFill>
                  <a:srgbClr val="FF0000"/>
                </a:solidFill>
                <a:latin typeface="Calibri" panose="020F0502020204030204" pitchFamily="34" charset="0"/>
              </a:rPr>
              <a:t>Stage 6</a:t>
            </a:r>
          </a:p>
          <a:p>
            <a:pPr marL="552450" indent="-552450">
              <a:lnSpc>
                <a:spcPct val="90000"/>
              </a:lnSpc>
            </a:pPr>
            <a:r>
              <a:rPr lang="en-GB" dirty="0">
                <a:latin typeface="Calibri" panose="020F0502020204030204" pitchFamily="34" charset="0"/>
              </a:rPr>
              <a:t>If the original barrier is removed, the two sub-populations are no longer able to interbreed (since their chromosomes are no longer able to form homologous pairs).</a:t>
            </a:r>
          </a:p>
          <a:p>
            <a:pPr marL="552450" indent="-552450">
              <a:lnSpc>
                <a:spcPct val="90000"/>
              </a:lnSpc>
            </a:pPr>
            <a:r>
              <a:rPr lang="en-GB" dirty="0">
                <a:latin typeface="Calibri" panose="020F0502020204030204" pitchFamily="34" charset="0"/>
              </a:rPr>
              <a:t>There are now 2 separate distinct species.</a:t>
            </a:r>
          </a:p>
          <a:p>
            <a:pPr marL="552450" indent="-552450">
              <a:lnSpc>
                <a:spcPct val="90000"/>
              </a:lnSpc>
            </a:pPr>
            <a:r>
              <a:rPr lang="en-GB" dirty="0">
                <a:latin typeface="Calibri" panose="020F0502020204030204" pitchFamily="34" charset="0"/>
              </a:rPr>
              <a:t>Speciation has occurred.</a:t>
            </a:r>
          </a:p>
        </p:txBody>
      </p:sp>
    </p:spTree>
    <p:extLst>
      <p:ext uri="{BB962C8B-B14F-4D97-AF65-F5344CB8AC3E}">
        <p14:creationId xmlns:p14="http://schemas.microsoft.com/office/powerpoint/2010/main" val="2129196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23">
                                            <p:txEl>
                                              <p:pRg st="0" end="0"/>
                                            </p:txEl>
                                          </p:spTgt>
                                        </p:tgtEl>
                                        <p:attrNameLst>
                                          <p:attrName>style.visibility</p:attrName>
                                        </p:attrNameLst>
                                      </p:cBhvr>
                                      <p:to>
                                        <p:strVal val="visible"/>
                                      </p:to>
                                    </p:set>
                                    <p:animEffect transition="in" filter="blinds(horizontal)">
                                      <p:cBhvr>
                                        <p:cTn id="7" dur="500"/>
                                        <p:tgtEl>
                                          <p:spTgt spid="2355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5523">
                                            <p:txEl>
                                              <p:pRg st="1" end="1"/>
                                            </p:txEl>
                                          </p:spTgt>
                                        </p:tgtEl>
                                        <p:attrNameLst>
                                          <p:attrName>style.visibility</p:attrName>
                                        </p:attrNameLst>
                                      </p:cBhvr>
                                      <p:to>
                                        <p:strVal val="visible"/>
                                      </p:to>
                                    </p:set>
                                    <p:animEffect transition="in" filter="blinds(horizontal)">
                                      <p:cBhvr>
                                        <p:cTn id="12" dur="500"/>
                                        <p:tgtEl>
                                          <p:spTgt spid="2355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35523">
                                            <p:txEl>
                                              <p:pRg st="2" end="2"/>
                                            </p:txEl>
                                          </p:spTgt>
                                        </p:tgtEl>
                                        <p:attrNameLst>
                                          <p:attrName>style.visibility</p:attrName>
                                        </p:attrNameLst>
                                      </p:cBhvr>
                                      <p:to>
                                        <p:strVal val="visible"/>
                                      </p:to>
                                    </p:set>
                                    <p:animEffect transition="in" filter="blinds(horizontal)">
                                      <p:cBhvr>
                                        <p:cTn id="17" dur="500"/>
                                        <p:tgtEl>
                                          <p:spTgt spid="2355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35523">
                                            <p:txEl>
                                              <p:pRg st="3" end="3"/>
                                            </p:txEl>
                                          </p:spTgt>
                                        </p:tgtEl>
                                        <p:attrNameLst>
                                          <p:attrName>style.visibility</p:attrName>
                                        </p:attrNameLst>
                                      </p:cBhvr>
                                      <p:to>
                                        <p:strVal val="visible"/>
                                      </p:to>
                                    </p:set>
                                    <p:animEffect transition="in" filter="blinds(horizontal)">
                                      <p:cBhvr>
                                        <p:cTn id="22" dur="500"/>
                                        <p:tgtEl>
                                          <p:spTgt spid="2355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altLang="en-US"/>
              <a:t>Speciation</a:t>
            </a:r>
          </a:p>
        </p:txBody>
      </p:sp>
      <p:sp>
        <p:nvSpPr>
          <p:cNvPr id="10243" name="Content Placeholder 2"/>
          <p:cNvSpPr>
            <a:spLocks noGrp="1"/>
          </p:cNvSpPr>
          <p:nvPr>
            <p:ph idx="1"/>
          </p:nvPr>
        </p:nvSpPr>
        <p:spPr/>
        <p:txBody>
          <a:bodyPr/>
          <a:lstStyle/>
          <a:p>
            <a:pPr marL="0" indent="0">
              <a:buNone/>
            </a:pPr>
            <a:r>
              <a:rPr lang="en-US" altLang="en-US" dirty="0"/>
              <a:t>Different isolating mechanisms lead to 2 types of speciation;</a:t>
            </a:r>
          </a:p>
          <a:p>
            <a:pPr marL="0" indent="0">
              <a:buFontTx/>
              <a:buAutoNum type="arabicPeriod"/>
            </a:pPr>
            <a:r>
              <a:rPr lang="en-US" altLang="en-US" dirty="0"/>
              <a:t> </a:t>
            </a:r>
            <a:r>
              <a:rPr lang="en-US" altLang="en-US" b="1" dirty="0"/>
              <a:t>Allopatric</a:t>
            </a:r>
            <a:r>
              <a:rPr lang="en-US" altLang="en-US" dirty="0"/>
              <a:t> speciation. </a:t>
            </a:r>
          </a:p>
          <a:p>
            <a:pPr marL="0" indent="0">
              <a:buNone/>
            </a:pPr>
            <a:r>
              <a:rPr lang="en-US" altLang="en-US" dirty="0"/>
              <a:t>2. </a:t>
            </a:r>
            <a:r>
              <a:rPr lang="en-US" altLang="en-US" b="1" dirty="0"/>
              <a:t>Sympatric</a:t>
            </a:r>
            <a:r>
              <a:rPr lang="en-US" altLang="en-US" dirty="0"/>
              <a:t> speciation</a:t>
            </a:r>
          </a:p>
          <a:p>
            <a:pPr marL="0" indent="0">
              <a:buNone/>
            </a:pPr>
            <a:endParaRPr lang="en-US" altLang="en-US" i="1"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p:txBody>
      </p:sp>
      <p:sp>
        <p:nvSpPr>
          <p:cNvPr id="4" name="Content Placeholder 2"/>
          <p:cNvSpPr txBox="1">
            <a:spLocks/>
          </p:cNvSpPr>
          <p:nvPr/>
        </p:nvSpPr>
        <p:spPr>
          <a:xfrm>
            <a:off x="438150" y="4610101"/>
            <a:ext cx="10972800" cy="1352549"/>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t>Watch Crash course Speciation and Bozeman Speciation for consolidation</a:t>
            </a:r>
            <a:endParaRPr lang="en-GB" dirty="0">
              <a:hlinkClick r:id="rId2"/>
            </a:endParaRPr>
          </a:p>
          <a:p>
            <a:r>
              <a:rPr lang="en-GB" dirty="0">
                <a:hlinkClick r:id="rId2"/>
              </a:rPr>
              <a:t>http://www.youtube.com/watch?v=2oKlKmrbLoU</a:t>
            </a:r>
            <a:endParaRPr lang="en-GB" dirty="0"/>
          </a:p>
          <a:p>
            <a:r>
              <a:rPr lang="en-GB" dirty="0">
                <a:hlinkClick r:id="rId3"/>
              </a:rPr>
              <a:t>https://www.youtube.com/watch?v=rlfNvoyijmo</a:t>
            </a:r>
            <a:endParaRPr lang="en-GB" dirty="0"/>
          </a:p>
        </p:txBody>
      </p:sp>
    </p:spTree>
    <p:extLst>
      <p:ext uri="{BB962C8B-B14F-4D97-AF65-F5344CB8AC3E}">
        <p14:creationId xmlns:p14="http://schemas.microsoft.com/office/powerpoint/2010/main" val="1552682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454E9F81-5E6F-499F-97F5-9C50484C6293}" type="slidenum">
              <a:rPr lang="en-US"/>
              <a:pPr/>
              <a:t>26</a:t>
            </a:fld>
            <a:endParaRPr lang="en-US"/>
          </a:p>
        </p:txBody>
      </p:sp>
      <p:sp>
        <p:nvSpPr>
          <p:cNvPr id="228354" name="Rectangle 2"/>
          <p:cNvSpPr>
            <a:spLocks noGrp="1" noChangeArrowheads="1"/>
          </p:cNvSpPr>
          <p:nvPr>
            <p:ph type="title"/>
          </p:nvPr>
        </p:nvSpPr>
        <p:spPr>
          <a:xfrm>
            <a:off x="2481514" y="356270"/>
            <a:ext cx="7313612" cy="727646"/>
          </a:xfrm>
        </p:spPr>
        <p:txBody>
          <a:bodyPr>
            <a:normAutofit fontScale="90000"/>
          </a:bodyPr>
          <a:lstStyle/>
          <a:p>
            <a:r>
              <a:rPr lang="en-GB" dirty="0">
                <a:latin typeface="Arial"/>
                <a:cs typeface="Arial"/>
              </a:rPr>
              <a:t>Allopatric Speciation</a:t>
            </a:r>
            <a:endParaRPr lang="en-US" dirty="0">
              <a:latin typeface="Arial"/>
              <a:cs typeface="Arial"/>
            </a:endParaRPr>
          </a:p>
        </p:txBody>
      </p:sp>
      <p:sp>
        <p:nvSpPr>
          <p:cNvPr id="228355" name="Rectangle 3"/>
          <p:cNvSpPr>
            <a:spLocks noGrp="1" noChangeArrowheads="1"/>
          </p:cNvSpPr>
          <p:nvPr>
            <p:ph type="body" sz="half" idx="1"/>
          </p:nvPr>
        </p:nvSpPr>
        <p:spPr/>
        <p:txBody>
          <a:bodyPr/>
          <a:lstStyle/>
          <a:p>
            <a:pPr marL="552450" indent="-552450">
              <a:buNone/>
            </a:pPr>
            <a:endParaRPr lang="en-GB" sz="2500" dirty="0">
              <a:latin typeface="Comic Sans MS" pitchFamily="66" charset="0"/>
            </a:endParaRPr>
          </a:p>
          <a:p>
            <a:pPr marL="552450" indent="-552450"/>
            <a:endParaRPr lang="en-GB" sz="2500" dirty="0">
              <a:latin typeface="Comic Sans MS" pitchFamily="66" charset="0"/>
            </a:endParaRPr>
          </a:p>
        </p:txBody>
      </p:sp>
      <p:sp>
        <p:nvSpPr>
          <p:cNvPr id="228356" name="Rectangle 4"/>
          <p:cNvSpPr>
            <a:spLocks noChangeArrowheads="1"/>
          </p:cNvSpPr>
          <p:nvPr/>
        </p:nvSpPr>
        <p:spPr bwMode="auto">
          <a:xfrm>
            <a:off x="2031563" y="5483324"/>
            <a:ext cx="7992887" cy="9174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dirty="0"/>
              <a:t>Geographical  barrier leads to allopatric speciation</a:t>
            </a:r>
            <a:endParaRPr lang="en-US" sz="2800" dirty="0"/>
          </a:p>
        </p:txBody>
      </p:sp>
      <p:pic>
        <p:nvPicPr>
          <p:cNvPr id="228372" name="Picture 20" descr="Ecological barriers"/>
          <p:cNvPicPr>
            <a:picLocks noChangeAspect="1" noChangeArrowheads="1"/>
          </p:cNvPicPr>
          <p:nvPr/>
        </p:nvPicPr>
        <p:blipFill>
          <a:blip r:embed="rId2">
            <a:extLst>
              <a:ext uri="{28A0092B-C50C-407E-A947-70E740481C1C}">
                <a14:useLocalDpi xmlns:a14="http://schemas.microsoft.com/office/drawing/2010/main" val="0"/>
              </a:ext>
            </a:extLst>
          </a:blip>
          <a:srcRect t="32" r="50862" b="60629"/>
          <a:stretch>
            <a:fillRect/>
          </a:stretch>
        </p:blipFill>
        <p:spPr bwMode="auto">
          <a:xfrm>
            <a:off x="1631504" y="2060850"/>
            <a:ext cx="2079404" cy="1440159"/>
          </a:xfrm>
          <a:prstGeom prst="rect">
            <a:avLst/>
          </a:prstGeom>
          <a:noFill/>
          <a:extLst>
            <a:ext uri="{909E8E84-426E-40DD-AFC4-6F175D3DCCD1}">
              <a14:hiddenFill xmlns:a14="http://schemas.microsoft.com/office/drawing/2010/main">
                <a:solidFill>
                  <a:srgbClr val="FFFFFF"/>
                </a:solidFill>
              </a14:hiddenFill>
            </a:ext>
          </a:extLst>
        </p:spPr>
      </p:pic>
      <p:sp>
        <p:nvSpPr>
          <p:cNvPr id="228410" name="Text Box 58"/>
          <p:cNvSpPr txBox="1">
            <a:spLocks noChangeArrowheads="1"/>
          </p:cNvSpPr>
          <p:nvPr/>
        </p:nvSpPr>
        <p:spPr bwMode="auto">
          <a:xfrm>
            <a:off x="1663144" y="3541454"/>
            <a:ext cx="20161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dirty="0"/>
              <a:t>This canyon is isolated by mountains</a:t>
            </a:r>
          </a:p>
        </p:txBody>
      </p:sp>
      <p:pic>
        <p:nvPicPr>
          <p:cNvPr id="8" name="Picture 9" descr="Ecological barriers"/>
          <p:cNvPicPr>
            <a:picLocks noChangeAspect="1" noChangeArrowheads="1"/>
          </p:cNvPicPr>
          <p:nvPr/>
        </p:nvPicPr>
        <p:blipFill>
          <a:blip r:embed="rId2">
            <a:extLst>
              <a:ext uri="{28A0092B-C50C-407E-A947-70E740481C1C}">
                <a14:useLocalDpi xmlns:a14="http://schemas.microsoft.com/office/drawing/2010/main" val="0"/>
              </a:ext>
            </a:extLst>
          </a:blip>
          <a:srcRect l="49750" t="482" r="-166" b="60211"/>
          <a:stretch>
            <a:fillRect/>
          </a:stretch>
        </p:blipFill>
        <p:spPr bwMode="auto">
          <a:xfrm>
            <a:off x="4007324" y="2060847"/>
            <a:ext cx="2135705" cy="14401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46"/>
          <p:cNvSpPr txBox="1">
            <a:spLocks noChangeArrowheads="1"/>
          </p:cNvSpPr>
          <p:nvPr/>
        </p:nvSpPr>
        <p:spPr bwMode="auto">
          <a:xfrm>
            <a:off x="4011882" y="3577549"/>
            <a:ext cx="20161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dirty="0"/>
              <a:t>Different terrains on neighbouring mountains</a:t>
            </a:r>
          </a:p>
        </p:txBody>
      </p:sp>
      <p:pic>
        <p:nvPicPr>
          <p:cNvPr id="12" name="Picture 28" descr="Ecological barriers"/>
          <p:cNvPicPr>
            <a:picLocks noChangeAspect="1" noChangeArrowheads="1"/>
          </p:cNvPicPr>
          <p:nvPr/>
        </p:nvPicPr>
        <p:blipFill>
          <a:blip r:embed="rId2">
            <a:extLst>
              <a:ext uri="{28A0092B-C50C-407E-A947-70E740481C1C}">
                <a14:useLocalDpi xmlns:a14="http://schemas.microsoft.com/office/drawing/2010/main" val="0"/>
              </a:ext>
            </a:extLst>
          </a:blip>
          <a:srcRect t="39787" r="50861" b="22319"/>
          <a:stretch>
            <a:fillRect/>
          </a:stretch>
        </p:blipFill>
        <p:spPr bwMode="auto">
          <a:xfrm>
            <a:off x="6384033" y="2060846"/>
            <a:ext cx="2158879" cy="1440159"/>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65"/>
          <p:cNvSpPr txBox="1">
            <a:spLocks noChangeArrowheads="1"/>
          </p:cNvSpPr>
          <p:nvPr/>
        </p:nvSpPr>
        <p:spPr bwMode="auto">
          <a:xfrm>
            <a:off x="6384033" y="3576905"/>
            <a:ext cx="21588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a:t>Water creates a difficult barrier to cross</a:t>
            </a:r>
          </a:p>
        </p:txBody>
      </p:sp>
      <p:pic>
        <p:nvPicPr>
          <p:cNvPr id="14" name="Picture 46" descr="Ecological barriers"/>
          <p:cNvPicPr>
            <a:picLocks noChangeAspect="1" noChangeArrowheads="1"/>
          </p:cNvPicPr>
          <p:nvPr/>
        </p:nvPicPr>
        <p:blipFill>
          <a:blip r:embed="rId2">
            <a:extLst>
              <a:ext uri="{28A0092B-C50C-407E-A947-70E740481C1C}">
                <a14:useLocalDpi xmlns:a14="http://schemas.microsoft.com/office/drawing/2010/main" val="0"/>
              </a:ext>
            </a:extLst>
          </a:blip>
          <a:srcRect l="49751" t="39787" r="-166" b="22319"/>
          <a:stretch>
            <a:fillRect/>
          </a:stretch>
        </p:blipFill>
        <p:spPr bwMode="auto">
          <a:xfrm>
            <a:off x="8672465" y="2060849"/>
            <a:ext cx="1993077" cy="1440159"/>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84"/>
          <p:cNvSpPr txBox="1">
            <a:spLocks noChangeArrowheads="1"/>
          </p:cNvSpPr>
          <p:nvPr/>
        </p:nvSpPr>
        <p:spPr bwMode="auto">
          <a:xfrm>
            <a:off x="8679114" y="3592797"/>
            <a:ext cx="22320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dirty="0"/>
              <a:t>Deserts are hostile environments</a:t>
            </a:r>
          </a:p>
        </p:txBody>
      </p:sp>
    </p:spTree>
    <p:extLst>
      <p:ext uri="{BB962C8B-B14F-4D97-AF65-F5344CB8AC3E}">
        <p14:creationId xmlns:p14="http://schemas.microsoft.com/office/powerpoint/2010/main" val="87801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28356"/>
                                        </p:tgtEl>
                                        <p:attrNameLst>
                                          <p:attrName>style.visibility</p:attrName>
                                        </p:attrNameLst>
                                      </p:cBhvr>
                                      <p:to>
                                        <p:strVal val="visible"/>
                                      </p:to>
                                    </p:set>
                                    <p:anim to="" calcmode="lin" valueType="num">
                                      <p:cBhvr>
                                        <p:cTn id="7" dur="1" fill="hold"/>
                                        <p:tgtEl>
                                          <p:spTgt spid="22835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28372"/>
                                        </p:tgtEl>
                                        <p:attrNameLst>
                                          <p:attrName>style.visibility</p:attrName>
                                        </p:attrNameLst>
                                      </p:cBhvr>
                                      <p:to>
                                        <p:strVal val="visible"/>
                                      </p:to>
                                    </p:set>
                                    <p:anim to="" calcmode="lin" valueType="num">
                                      <p:cBhvr>
                                        <p:cTn id="12" dur="1" fill="hold"/>
                                        <p:tgtEl>
                                          <p:spTgt spid="228372"/>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8410">
                                            <p:txEl>
                                              <p:pRg st="0" end="0"/>
                                            </p:txEl>
                                          </p:spTgt>
                                        </p:tgtEl>
                                        <p:attrNameLst>
                                          <p:attrName>style.visibility</p:attrName>
                                        </p:attrNameLst>
                                      </p:cBhvr>
                                      <p:to>
                                        <p:strVal val="visible"/>
                                      </p:to>
                                    </p:set>
                                    <p:animEffect transition="in" filter="blinds(horizontal)">
                                      <p:cBhvr>
                                        <p:cTn id="17" dur="500"/>
                                        <p:tgtEl>
                                          <p:spTgt spid="2284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to="" calcmode="lin" valueType="num">
                                      <p:cBhvr>
                                        <p:cTn id="22" dur="1" fill="hold"/>
                                        <p:tgtEl>
                                          <p:spTgt spid="8"/>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linds(horizont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to="" calcmode="lin" valueType="num">
                                      <p:cBhvr>
                                        <p:cTn id="32" dur="1" fill="hold"/>
                                        <p:tgtEl>
                                          <p:spTgt spid="12"/>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blinds(horizontal)">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to="" calcmode="lin" valueType="num">
                                      <p:cBhvr>
                                        <p:cTn id="42" dur="1" fill="hold"/>
                                        <p:tgtEl>
                                          <p:spTgt spid="14"/>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blinds(horizontal)">
                                      <p:cBhvr>
                                        <p:cTn id="4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p:txBody>
          <a:bodyPr/>
          <a:lstStyle/>
          <a:p>
            <a:r>
              <a:rPr lang="en-GB" altLang="en-US"/>
              <a:t>Allopatric speciation</a:t>
            </a:r>
          </a:p>
        </p:txBody>
      </p:sp>
      <p:pic>
        <p:nvPicPr>
          <p:cNvPr id="930833" name="Picture 17"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62785" y="6167439"/>
            <a:ext cx="840316"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6661" name="Picture 5" descr="flash_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5634" y="115888"/>
            <a:ext cx="514351" cy="431800"/>
          </a:xfrm>
          <a:prstGeom prst="rect">
            <a:avLst/>
          </a:prstGeom>
          <a:noFill/>
          <a:extLst>
            <a:ext uri="{909E8E84-426E-40DD-AFC4-6F175D3DCCD1}">
              <a14:hiddenFill xmlns:a14="http://schemas.microsoft.com/office/drawing/2010/main">
                <a:solidFill>
                  <a:srgbClr val="FFFFFF"/>
                </a:solidFill>
              </a14:hiddenFill>
            </a:ext>
          </a:extLst>
        </p:spPr>
      </p:pic>
      <p:pic>
        <p:nvPicPr>
          <p:cNvPr id="966669" name="ShockwaveFlash1JPG" descr="evolution_player_allopatri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634" y="781050"/>
            <a:ext cx="11599333"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5128" r:id="rId2" imgW="1828800" imgH="1828800"/>
        </mc:Choice>
        <mc:Fallback>
          <p:control r:id="rId2" imgW="1828800" imgH="1828800">
            <p:pic>
              <p:nvPicPr>
                <p:cNvPr id="2" name="ShockwaveFlash1"/>
                <p:cNvPicPr preferRelativeResize="0">
                  <a:picLocks noChangeArrowheads="1" noChangeShapeType="1"/>
                </p:cNvPicPr>
                <p:nvPr/>
              </p:nvPicPr>
              <p:blipFill>
                <a:blip r:embed="rId8"/>
                <a:srcRect/>
                <a:stretch>
                  <a:fillRect/>
                </a:stretch>
              </p:blipFill>
              <p:spPr bwMode="auto">
                <a:xfrm>
                  <a:off x="284163" y="781050"/>
                  <a:ext cx="11598275"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324271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4964" y="692696"/>
            <a:ext cx="9075737"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43672" y="260648"/>
            <a:ext cx="6336704" cy="369332"/>
          </a:xfrm>
          <a:prstGeom prst="rect">
            <a:avLst/>
          </a:prstGeom>
          <a:noFill/>
        </p:spPr>
        <p:txBody>
          <a:bodyPr wrap="square" rtlCol="0">
            <a:spAutoFit/>
          </a:bodyPr>
          <a:lstStyle/>
          <a:p>
            <a:pPr algn="ctr"/>
            <a:r>
              <a:rPr lang="en-GB" b="1" u="sng" dirty="0"/>
              <a:t>Geographical Isolation</a:t>
            </a:r>
          </a:p>
        </p:txBody>
      </p:sp>
    </p:spTree>
    <p:extLst>
      <p:ext uri="{BB962C8B-B14F-4D97-AF65-F5344CB8AC3E}">
        <p14:creationId xmlns:p14="http://schemas.microsoft.com/office/powerpoint/2010/main" val="2569344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9575" y="333376"/>
            <a:ext cx="8955088" cy="657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TextBox 1"/>
          <p:cNvSpPr txBox="1">
            <a:spLocks noChangeArrowheads="1"/>
          </p:cNvSpPr>
          <p:nvPr/>
        </p:nvSpPr>
        <p:spPr bwMode="auto">
          <a:xfrm>
            <a:off x="6383339" y="1389064"/>
            <a:ext cx="2289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solidFill>
                  <a:srgbClr val="0000FF"/>
                </a:solidFill>
              </a:rPr>
              <a:t>Geographical barrier</a:t>
            </a:r>
          </a:p>
        </p:txBody>
      </p:sp>
    </p:spTree>
    <p:extLst>
      <p:ext uri="{BB962C8B-B14F-4D97-AF65-F5344CB8AC3E}">
        <p14:creationId xmlns:p14="http://schemas.microsoft.com/office/powerpoint/2010/main" val="185997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a:t>The thing about populations…</a:t>
            </a:r>
            <a:endParaRPr lang="en-US" altLang="en-US"/>
          </a:p>
        </p:txBody>
      </p:sp>
      <p:sp>
        <p:nvSpPr>
          <p:cNvPr id="5123" name="Rectangle 3"/>
          <p:cNvSpPr>
            <a:spLocks noGrp="1" noChangeArrowheads="1"/>
          </p:cNvSpPr>
          <p:nvPr>
            <p:ph type="body" idx="1"/>
          </p:nvPr>
        </p:nvSpPr>
        <p:spPr/>
        <p:txBody>
          <a:bodyPr/>
          <a:lstStyle/>
          <a:p>
            <a:pPr eaLnBrk="1" hangingPunct="1"/>
            <a:r>
              <a:rPr lang="en-GB" altLang="en-US"/>
              <a:t>All organisms produce more offspring than can be supported by the resources.  But because of competition, most populations remain a relatively constant size.</a:t>
            </a:r>
          </a:p>
          <a:p>
            <a:pPr eaLnBrk="1" hangingPunct="1"/>
            <a:r>
              <a:rPr lang="en-GB" altLang="en-US"/>
              <a:t>This means that the alleles frequencies within the populations must change. (according to changing environments)</a:t>
            </a:r>
            <a:endParaRPr lang="en-US" altLang="en-US"/>
          </a:p>
        </p:txBody>
      </p:sp>
    </p:spTree>
    <p:extLst>
      <p:ext uri="{BB962C8B-B14F-4D97-AF65-F5344CB8AC3E}">
        <p14:creationId xmlns:p14="http://schemas.microsoft.com/office/powerpoint/2010/main" val="1348624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950" y="352426"/>
            <a:ext cx="8928100" cy="655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441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950" y="300038"/>
            <a:ext cx="8928100" cy="655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351089" y="4240214"/>
            <a:ext cx="1152525" cy="6492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Oval 3"/>
          <p:cNvSpPr/>
          <p:nvPr/>
        </p:nvSpPr>
        <p:spPr>
          <a:xfrm>
            <a:off x="3656014" y="5464175"/>
            <a:ext cx="1152525" cy="649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Oval 4"/>
          <p:cNvSpPr/>
          <p:nvPr/>
        </p:nvSpPr>
        <p:spPr>
          <a:xfrm>
            <a:off x="7464426" y="4110039"/>
            <a:ext cx="1152525" cy="6492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Oval 5"/>
          <p:cNvSpPr/>
          <p:nvPr/>
        </p:nvSpPr>
        <p:spPr>
          <a:xfrm>
            <a:off x="6600825" y="5661025"/>
            <a:ext cx="1150938"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0" name="Group 9"/>
          <p:cNvGrpSpPr>
            <a:grpSpLocks/>
          </p:cNvGrpSpPr>
          <p:nvPr/>
        </p:nvGrpSpPr>
        <p:grpSpPr bwMode="auto">
          <a:xfrm>
            <a:off x="3656013" y="2781300"/>
            <a:ext cx="711200" cy="647700"/>
            <a:chOff x="2132112" y="2780928"/>
            <a:chExt cx="711696" cy="648072"/>
          </a:xfrm>
        </p:grpSpPr>
        <p:cxnSp>
          <p:nvCxnSpPr>
            <p:cNvPr id="7" name="Straight Connector 6"/>
            <p:cNvCxnSpPr/>
            <p:nvPr/>
          </p:nvCxnSpPr>
          <p:spPr>
            <a:xfrm>
              <a:off x="2132112" y="2780928"/>
              <a:ext cx="71169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132112" y="2780928"/>
              <a:ext cx="71169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a:grpSpLocks/>
          </p:cNvGrpSpPr>
          <p:nvPr/>
        </p:nvGrpSpPr>
        <p:grpSpPr bwMode="auto">
          <a:xfrm>
            <a:off x="2351089" y="2457450"/>
            <a:ext cx="712787" cy="647700"/>
            <a:chOff x="2132112" y="2780928"/>
            <a:chExt cx="711696" cy="648072"/>
          </a:xfrm>
        </p:grpSpPr>
        <p:cxnSp>
          <p:nvCxnSpPr>
            <p:cNvPr id="13" name="Straight Connector 12"/>
            <p:cNvCxnSpPr/>
            <p:nvPr/>
          </p:nvCxnSpPr>
          <p:spPr>
            <a:xfrm>
              <a:off x="2132112" y="2780928"/>
              <a:ext cx="71169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132112" y="2780928"/>
              <a:ext cx="71169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a:grpSpLocks/>
          </p:cNvGrpSpPr>
          <p:nvPr/>
        </p:nvGrpSpPr>
        <p:grpSpPr bwMode="auto">
          <a:xfrm>
            <a:off x="4830764" y="2457450"/>
            <a:ext cx="712787" cy="647700"/>
            <a:chOff x="2132112" y="2780928"/>
            <a:chExt cx="711696" cy="648072"/>
          </a:xfrm>
        </p:grpSpPr>
        <p:cxnSp>
          <p:nvCxnSpPr>
            <p:cNvPr id="16" name="Straight Connector 15"/>
            <p:cNvCxnSpPr/>
            <p:nvPr/>
          </p:nvCxnSpPr>
          <p:spPr>
            <a:xfrm>
              <a:off x="2132112" y="2780928"/>
              <a:ext cx="71169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132112" y="2780928"/>
              <a:ext cx="71169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a:grpSpLocks/>
          </p:cNvGrpSpPr>
          <p:nvPr/>
        </p:nvGrpSpPr>
        <p:grpSpPr bwMode="auto">
          <a:xfrm>
            <a:off x="3656013" y="3786189"/>
            <a:ext cx="711200" cy="649287"/>
            <a:chOff x="2132112" y="2780928"/>
            <a:chExt cx="711696" cy="648072"/>
          </a:xfrm>
        </p:grpSpPr>
        <p:cxnSp>
          <p:nvCxnSpPr>
            <p:cNvPr id="19" name="Straight Connector 18"/>
            <p:cNvCxnSpPr/>
            <p:nvPr/>
          </p:nvCxnSpPr>
          <p:spPr>
            <a:xfrm>
              <a:off x="2132112" y="2780928"/>
              <a:ext cx="71169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132112" y="2780928"/>
              <a:ext cx="71169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a:grpSpLocks/>
          </p:cNvGrpSpPr>
          <p:nvPr/>
        </p:nvGrpSpPr>
        <p:grpSpPr bwMode="auto">
          <a:xfrm>
            <a:off x="4727575" y="4802189"/>
            <a:ext cx="711200" cy="649287"/>
            <a:chOff x="2132112" y="2780928"/>
            <a:chExt cx="711696" cy="648072"/>
          </a:xfrm>
        </p:grpSpPr>
        <p:cxnSp>
          <p:nvCxnSpPr>
            <p:cNvPr id="22" name="Straight Connector 21"/>
            <p:cNvCxnSpPr/>
            <p:nvPr/>
          </p:nvCxnSpPr>
          <p:spPr>
            <a:xfrm>
              <a:off x="2132112" y="2780928"/>
              <a:ext cx="71169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132112" y="2780928"/>
              <a:ext cx="71169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a:grpSpLocks/>
          </p:cNvGrpSpPr>
          <p:nvPr/>
        </p:nvGrpSpPr>
        <p:grpSpPr bwMode="auto">
          <a:xfrm>
            <a:off x="2471739" y="5516564"/>
            <a:ext cx="712787" cy="649287"/>
            <a:chOff x="2132112" y="2780928"/>
            <a:chExt cx="711696" cy="648072"/>
          </a:xfrm>
        </p:grpSpPr>
        <p:cxnSp>
          <p:nvCxnSpPr>
            <p:cNvPr id="25" name="Straight Connector 24"/>
            <p:cNvCxnSpPr/>
            <p:nvPr/>
          </p:nvCxnSpPr>
          <p:spPr>
            <a:xfrm>
              <a:off x="2132112" y="2780928"/>
              <a:ext cx="71169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132112" y="2780928"/>
              <a:ext cx="71169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a:grpSpLocks/>
          </p:cNvGrpSpPr>
          <p:nvPr/>
        </p:nvGrpSpPr>
        <p:grpSpPr bwMode="auto">
          <a:xfrm>
            <a:off x="6819900" y="2852738"/>
            <a:ext cx="712788" cy="647700"/>
            <a:chOff x="2132112" y="2780928"/>
            <a:chExt cx="711696" cy="648072"/>
          </a:xfrm>
        </p:grpSpPr>
        <p:cxnSp>
          <p:nvCxnSpPr>
            <p:cNvPr id="28" name="Straight Connector 27"/>
            <p:cNvCxnSpPr/>
            <p:nvPr/>
          </p:nvCxnSpPr>
          <p:spPr>
            <a:xfrm>
              <a:off x="2132112" y="2780928"/>
              <a:ext cx="71169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132112" y="2780928"/>
              <a:ext cx="71169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a:grpSpLocks/>
          </p:cNvGrpSpPr>
          <p:nvPr/>
        </p:nvGrpSpPr>
        <p:grpSpPr bwMode="auto">
          <a:xfrm>
            <a:off x="8399464" y="2852738"/>
            <a:ext cx="712787" cy="647700"/>
            <a:chOff x="2132112" y="2780928"/>
            <a:chExt cx="711696" cy="648072"/>
          </a:xfrm>
        </p:grpSpPr>
        <p:cxnSp>
          <p:nvCxnSpPr>
            <p:cNvPr id="31" name="Straight Connector 30"/>
            <p:cNvCxnSpPr/>
            <p:nvPr/>
          </p:nvCxnSpPr>
          <p:spPr>
            <a:xfrm>
              <a:off x="2132112" y="2780928"/>
              <a:ext cx="71169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132112" y="2780928"/>
              <a:ext cx="71169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a:grpSpLocks/>
          </p:cNvGrpSpPr>
          <p:nvPr/>
        </p:nvGrpSpPr>
        <p:grpSpPr bwMode="auto">
          <a:xfrm>
            <a:off x="6464300" y="3767138"/>
            <a:ext cx="711200" cy="647700"/>
            <a:chOff x="2132112" y="2780928"/>
            <a:chExt cx="711696" cy="648072"/>
          </a:xfrm>
        </p:grpSpPr>
        <p:cxnSp>
          <p:nvCxnSpPr>
            <p:cNvPr id="34" name="Straight Connector 33"/>
            <p:cNvCxnSpPr/>
            <p:nvPr/>
          </p:nvCxnSpPr>
          <p:spPr>
            <a:xfrm>
              <a:off x="2132112" y="2780928"/>
              <a:ext cx="71169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132112" y="2780928"/>
              <a:ext cx="71169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a:grpSpLocks/>
          </p:cNvGrpSpPr>
          <p:nvPr/>
        </p:nvGrpSpPr>
        <p:grpSpPr bwMode="auto">
          <a:xfrm>
            <a:off x="9112250" y="3732213"/>
            <a:ext cx="711200" cy="647700"/>
            <a:chOff x="2132112" y="2780928"/>
            <a:chExt cx="711696" cy="648072"/>
          </a:xfrm>
        </p:grpSpPr>
        <p:cxnSp>
          <p:nvCxnSpPr>
            <p:cNvPr id="37" name="Straight Connector 36"/>
            <p:cNvCxnSpPr/>
            <p:nvPr/>
          </p:nvCxnSpPr>
          <p:spPr>
            <a:xfrm>
              <a:off x="2132112" y="2780928"/>
              <a:ext cx="71169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2132112" y="2780928"/>
              <a:ext cx="71169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a:grpSpLocks/>
          </p:cNvGrpSpPr>
          <p:nvPr/>
        </p:nvGrpSpPr>
        <p:grpSpPr bwMode="auto">
          <a:xfrm>
            <a:off x="7932738" y="4802189"/>
            <a:ext cx="711200" cy="649287"/>
            <a:chOff x="2132112" y="2780928"/>
            <a:chExt cx="711696" cy="648072"/>
          </a:xfrm>
        </p:grpSpPr>
        <p:cxnSp>
          <p:nvCxnSpPr>
            <p:cNvPr id="40" name="Straight Connector 39"/>
            <p:cNvCxnSpPr/>
            <p:nvPr/>
          </p:nvCxnSpPr>
          <p:spPr>
            <a:xfrm>
              <a:off x="2132112" y="2780928"/>
              <a:ext cx="71169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132112" y="2780928"/>
              <a:ext cx="71169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a:grpSpLocks/>
          </p:cNvGrpSpPr>
          <p:nvPr/>
        </p:nvGrpSpPr>
        <p:grpSpPr bwMode="auto">
          <a:xfrm>
            <a:off x="9142413" y="5661025"/>
            <a:ext cx="711200" cy="647700"/>
            <a:chOff x="2132112" y="2780928"/>
            <a:chExt cx="711696" cy="648072"/>
          </a:xfrm>
        </p:grpSpPr>
        <p:cxnSp>
          <p:nvCxnSpPr>
            <p:cNvPr id="43" name="Straight Connector 42"/>
            <p:cNvCxnSpPr/>
            <p:nvPr/>
          </p:nvCxnSpPr>
          <p:spPr>
            <a:xfrm>
              <a:off x="2132112" y="2780928"/>
              <a:ext cx="71169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132112" y="2780928"/>
              <a:ext cx="71169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866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Sympatric Speciation</a:t>
            </a:r>
          </a:p>
        </p:txBody>
      </p:sp>
      <p:sp>
        <p:nvSpPr>
          <p:cNvPr id="3" name="Content Placeholder 2"/>
          <p:cNvSpPr>
            <a:spLocks noGrp="1"/>
          </p:cNvSpPr>
          <p:nvPr>
            <p:ph idx="1"/>
          </p:nvPr>
        </p:nvSpPr>
        <p:spPr/>
        <p:txBody>
          <a:bodyPr/>
          <a:lstStyle/>
          <a:p>
            <a:r>
              <a:rPr lang="en-GB" dirty="0">
                <a:latin typeface="Calibri" panose="020F0502020204030204" pitchFamily="34" charset="0"/>
              </a:rPr>
              <a:t>Other isolating mechanisms result within a population in the same area that leads them to become reproductively separated which over time leads to speciation.</a:t>
            </a:r>
          </a:p>
        </p:txBody>
      </p:sp>
      <p:sp>
        <p:nvSpPr>
          <p:cNvPr id="8" name="Rectangle 7"/>
          <p:cNvSpPr/>
          <p:nvPr/>
        </p:nvSpPr>
        <p:spPr>
          <a:xfrm>
            <a:off x="7578582" y="6130072"/>
            <a:ext cx="3778535" cy="369332"/>
          </a:xfrm>
          <a:prstGeom prst="rect">
            <a:avLst/>
          </a:prstGeom>
        </p:spPr>
        <p:txBody>
          <a:bodyPr wrap="none">
            <a:spAutoFit/>
          </a:bodyPr>
          <a:lstStyle/>
          <a:p>
            <a:r>
              <a:rPr lang="en-GB" dirty="0">
                <a:hlinkClick r:id="rId2"/>
              </a:rPr>
              <a:t>Grebe courtship (David Attenborough)</a:t>
            </a:r>
            <a:endParaRPr lang="en-GB" dirty="0"/>
          </a:p>
        </p:txBody>
      </p:sp>
    </p:spTree>
    <p:extLst>
      <p:ext uri="{BB962C8B-B14F-4D97-AF65-F5344CB8AC3E}">
        <p14:creationId xmlns:p14="http://schemas.microsoft.com/office/powerpoint/2010/main" val="3181395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31081"/>
            <a:ext cx="6096000" cy="646331"/>
          </a:xfrm>
          <a:prstGeom prst="rect">
            <a:avLst/>
          </a:prstGeom>
          <a:solidFill>
            <a:srgbClr val="FFC000"/>
          </a:solidFill>
        </p:spPr>
        <p:txBody>
          <a:bodyPr>
            <a:spAutoFit/>
          </a:bodyPr>
          <a:lstStyle/>
          <a:p>
            <a:r>
              <a:rPr lang="en-GB" dirty="0">
                <a:solidFill>
                  <a:srgbClr val="0000CC"/>
                </a:solidFill>
                <a:latin typeface="Calibri" panose="020F0502020204030204" pitchFamily="34" charset="0"/>
              </a:rPr>
              <a:t>Fill in the table with the isolating mechanism that best fits the description</a:t>
            </a:r>
            <a:endParaRPr lang="en-GB" dirty="0">
              <a:solidFill>
                <a:srgbClr val="0000CC"/>
              </a:solidFill>
            </a:endParaRPr>
          </a:p>
        </p:txBody>
      </p:sp>
      <p:sp>
        <p:nvSpPr>
          <p:cNvPr id="7" name="TextBox 6"/>
          <p:cNvSpPr txBox="1"/>
          <p:nvPr/>
        </p:nvSpPr>
        <p:spPr>
          <a:xfrm>
            <a:off x="1338983" y="62180"/>
            <a:ext cx="1027748" cy="1815882"/>
          </a:xfrm>
          <a:prstGeom prst="rect">
            <a:avLst/>
          </a:prstGeom>
          <a:noFill/>
        </p:spPr>
        <p:txBody>
          <a:bodyPr wrap="square" rtlCol="0">
            <a:spAutoFit/>
          </a:bodyPr>
          <a:lstStyle/>
          <a:p>
            <a:r>
              <a:rPr lang="en-GB" sz="1400" dirty="0"/>
              <a:t>American bullfrog breeds in permanent ponds Red legged frog breeds in streams</a:t>
            </a:r>
          </a:p>
        </p:txBody>
      </p:sp>
      <p:sp>
        <p:nvSpPr>
          <p:cNvPr id="27" name="TextBox 26"/>
          <p:cNvSpPr txBox="1"/>
          <p:nvPr/>
        </p:nvSpPr>
        <p:spPr>
          <a:xfrm>
            <a:off x="1669312" y="2034550"/>
            <a:ext cx="1274707" cy="1815882"/>
          </a:xfrm>
          <a:prstGeom prst="rect">
            <a:avLst/>
          </a:prstGeom>
          <a:noFill/>
        </p:spPr>
        <p:txBody>
          <a:bodyPr wrap="square" rtlCol="0">
            <a:spAutoFit/>
          </a:bodyPr>
          <a:lstStyle/>
          <a:p>
            <a:r>
              <a:rPr lang="en-GB" sz="1400" dirty="0"/>
              <a:t>Horse 2n=64 and a donkey 2n=62 produces a </a:t>
            </a:r>
            <a:r>
              <a:rPr lang="en-GB" sz="1400" dirty="0" err="1"/>
              <a:t>hydrid</a:t>
            </a:r>
            <a:r>
              <a:rPr lang="en-GB" sz="1400" dirty="0"/>
              <a:t> with 63 chromosomes = </a:t>
            </a:r>
            <a:r>
              <a:rPr lang="en-GB" sz="1400" dirty="0" err="1"/>
              <a:t>vsn’t</a:t>
            </a:r>
            <a:r>
              <a:rPr lang="en-GB" sz="1400" dirty="0"/>
              <a:t> form viable gametes</a:t>
            </a:r>
          </a:p>
        </p:txBody>
      </p:sp>
      <p:sp>
        <p:nvSpPr>
          <p:cNvPr id="29" name="TextBox 28"/>
          <p:cNvSpPr txBox="1"/>
          <p:nvPr/>
        </p:nvSpPr>
        <p:spPr>
          <a:xfrm>
            <a:off x="6194706" y="5162909"/>
            <a:ext cx="1274707" cy="1169551"/>
          </a:xfrm>
          <a:prstGeom prst="rect">
            <a:avLst/>
          </a:prstGeom>
          <a:noFill/>
        </p:spPr>
        <p:txBody>
          <a:bodyPr wrap="square" rtlCol="0">
            <a:spAutoFit/>
          </a:bodyPr>
          <a:lstStyle/>
          <a:p>
            <a:r>
              <a:rPr lang="en-GB" sz="1400" dirty="0"/>
              <a:t>Gametes of these 2 urchin species are genetically incompatible</a:t>
            </a:r>
          </a:p>
        </p:txBody>
      </p:sp>
      <p:sp>
        <p:nvSpPr>
          <p:cNvPr id="32" name="TextBox 31"/>
          <p:cNvSpPr txBox="1"/>
          <p:nvPr/>
        </p:nvSpPr>
        <p:spPr>
          <a:xfrm>
            <a:off x="8632691" y="5226893"/>
            <a:ext cx="2037253" cy="738664"/>
          </a:xfrm>
          <a:prstGeom prst="rect">
            <a:avLst/>
          </a:prstGeom>
          <a:noFill/>
        </p:spPr>
        <p:txBody>
          <a:bodyPr wrap="square" rtlCol="0">
            <a:spAutoFit/>
          </a:bodyPr>
          <a:lstStyle/>
          <a:p>
            <a:r>
              <a:rPr lang="en-GB" sz="1400" dirty="0"/>
              <a:t>20 species of </a:t>
            </a:r>
            <a:r>
              <a:rPr lang="en-GB" sz="1400" dirty="0" err="1"/>
              <a:t>bushbaby</a:t>
            </a:r>
            <a:r>
              <a:rPr lang="en-GB" sz="1400" dirty="0"/>
              <a:t> – each with distinctly shaped </a:t>
            </a:r>
            <a:r>
              <a:rPr lang="en-GB" sz="1400" dirty="0" err="1"/>
              <a:t>genetalia</a:t>
            </a:r>
            <a:endParaRPr lang="en-GB" sz="1400" dirty="0"/>
          </a:p>
        </p:txBody>
      </p:sp>
      <p:grpSp>
        <p:nvGrpSpPr>
          <p:cNvPr id="12" name="Group 11"/>
          <p:cNvGrpSpPr/>
          <p:nvPr/>
        </p:nvGrpSpPr>
        <p:grpSpPr>
          <a:xfrm>
            <a:off x="0" y="104589"/>
            <a:ext cx="11749732" cy="5600504"/>
            <a:chOff x="0" y="104589"/>
            <a:chExt cx="11749732" cy="5600504"/>
          </a:xfrm>
        </p:grpSpPr>
        <p:sp>
          <p:nvSpPr>
            <p:cNvPr id="11269" name="Rectangle 5"/>
            <p:cNvSpPr>
              <a:spLocks noChangeArrowheads="1"/>
            </p:cNvSpPr>
            <p:nvPr/>
          </p:nvSpPr>
          <p:spPr bwMode="auto">
            <a:xfrm>
              <a:off x="4318223" y="2779256"/>
              <a:ext cx="1193800" cy="1000124"/>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dirty="0"/>
                <a:t>Temporal</a:t>
              </a:r>
              <a:endParaRPr lang="en-GB" altLang="en-US" dirty="0"/>
            </a:p>
          </p:txBody>
        </p:sp>
        <p:sp>
          <p:nvSpPr>
            <p:cNvPr id="11270" name="Rectangle 6"/>
            <p:cNvSpPr>
              <a:spLocks noChangeArrowheads="1"/>
            </p:cNvSpPr>
            <p:nvPr/>
          </p:nvSpPr>
          <p:spPr bwMode="auto">
            <a:xfrm>
              <a:off x="5805934" y="2666284"/>
              <a:ext cx="1200149" cy="817108"/>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dirty="0" err="1"/>
                <a:t>Gametic</a:t>
              </a:r>
              <a:endParaRPr lang="en-GB" altLang="en-US" dirty="0"/>
            </a:p>
          </p:txBody>
        </p:sp>
        <p:sp>
          <p:nvSpPr>
            <p:cNvPr id="11271" name="Rectangle 7"/>
            <p:cNvSpPr>
              <a:spLocks noChangeArrowheads="1"/>
            </p:cNvSpPr>
            <p:nvPr/>
          </p:nvSpPr>
          <p:spPr bwMode="auto">
            <a:xfrm>
              <a:off x="7146670" y="1707355"/>
              <a:ext cx="1273172" cy="1044575"/>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dirty="0"/>
                <a:t>Mechanica</a:t>
              </a:r>
              <a:r>
                <a:rPr lang="en-GB" altLang="en-US" dirty="0"/>
                <a:t>l</a:t>
              </a:r>
            </a:p>
          </p:txBody>
        </p:sp>
        <p:sp>
          <p:nvSpPr>
            <p:cNvPr id="11272" name="Rectangle 8"/>
            <p:cNvSpPr>
              <a:spLocks noChangeArrowheads="1"/>
            </p:cNvSpPr>
            <p:nvPr/>
          </p:nvSpPr>
          <p:spPr bwMode="auto">
            <a:xfrm>
              <a:off x="7721600" y="489466"/>
              <a:ext cx="1262060" cy="925286"/>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dirty="0"/>
                <a:t>Behavioural</a:t>
              </a:r>
              <a:endParaRPr lang="en-GB" altLang="en-US" dirty="0"/>
            </a:p>
          </p:txBody>
        </p:sp>
        <p:sp>
          <p:nvSpPr>
            <p:cNvPr id="11274" name="Rectangle 10"/>
            <p:cNvSpPr>
              <a:spLocks noChangeArrowheads="1"/>
            </p:cNvSpPr>
            <p:nvPr/>
          </p:nvSpPr>
          <p:spPr bwMode="auto">
            <a:xfrm>
              <a:off x="2944020" y="1999814"/>
              <a:ext cx="1077117" cy="102836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dirty="0"/>
                <a:t>Hybrid </a:t>
              </a:r>
            </a:p>
            <a:p>
              <a:pPr algn="ctr"/>
              <a:r>
                <a:rPr lang="en-GB" altLang="en-US" sz="2000" dirty="0"/>
                <a:t>sterility</a:t>
              </a:r>
            </a:p>
          </p:txBody>
        </p:sp>
        <p:pic>
          <p:nvPicPr>
            <p:cNvPr id="1127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63" y="2190075"/>
              <a:ext cx="1568849" cy="131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7" name="Line 13"/>
            <p:cNvSpPr>
              <a:spLocks noChangeShapeType="1"/>
            </p:cNvSpPr>
            <p:nvPr/>
          </p:nvSpPr>
          <p:spPr bwMode="auto">
            <a:xfrm flipH="1">
              <a:off x="3621765" y="846205"/>
              <a:ext cx="1811908" cy="3497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8" name="Line 14"/>
            <p:cNvSpPr>
              <a:spLocks noChangeShapeType="1"/>
            </p:cNvSpPr>
            <p:nvPr/>
          </p:nvSpPr>
          <p:spPr bwMode="auto">
            <a:xfrm flipH="1">
              <a:off x="4876118" y="836613"/>
              <a:ext cx="572182" cy="19153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9" name="Line 15"/>
            <p:cNvSpPr>
              <a:spLocks noChangeShapeType="1"/>
            </p:cNvSpPr>
            <p:nvPr/>
          </p:nvSpPr>
          <p:spPr bwMode="auto">
            <a:xfrm>
              <a:off x="5644470" y="992543"/>
              <a:ext cx="658811" cy="16060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0" name="Line 16"/>
            <p:cNvSpPr>
              <a:spLocks noChangeShapeType="1"/>
            </p:cNvSpPr>
            <p:nvPr/>
          </p:nvSpPr>
          <p:spPr bwMode="auto">
            <a:xfrm>
              <a:off x="5448301" y="836614"/>
              <a:ext cx="2170118" cy="21448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1" name="Line 17"/>
            <p:cNvSpPr>
              <a:spLocks noChangeShapeType="1"/>
            </p:cNvSpPr>
            <p:nvPr/>
          </p:nvSpPr>
          <p:spPr bwMode="auto">
            <a:xfrm>
              <a:off x="5448300" y="836613"/>
              <a:ext cx="1658025" cy="9991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Rectangle 6"/>
            <p:cNvSpPr>
              <a:spLocks noChangeArrowheads="1"/>
            </p:cNvSpPr>
            <p:nvPr/>
          </p:nvSpPr>
          <p:spPr bwMode="auto">
            <a:xfrm>
              <a:off x="2433638" y="576944"/>
              <a:ext cx="1158874" cy="1088344"/>
            </a:xfrm>
            <a:prstGeom prst="rect">
              <a:avLst/>
            </a:prstGeom>
            <a:solidFill>
              <a:schemeClr val="accent4">
                <a:lumMod val="60000"/>
                <a:lumOff val="4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dirty="0"/>
                <a:t>Ecological</a:t>
              </a:r>
              <a:endParaRPr lang="en-GB"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21223"/>
              <a:ext cx="5031428" cy="1783870"/>
            </a:xfrm>
            <a:prstGeom prst="rect">
              <a:avLst/>
            </a:prstGeom>
          </p:spPr>
        </p:pic>
        <p:sp>
          <p:nvSpPr>
            <p:cNvPr id="22" name="Line 13"/>
            <p:cNvSpPr>
              <a:spLocks noChangeShapeType="1"/>
            </p:cNvSpPr>
            <p:nvPr/>
          </p:nvSpPr>
          <p:spPr bwMode="auto">
            <a:xfrm flipH="1">
              <a:off x="4021137" y="998604"/>
              <a:ext cx="1564936" cy="107085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9" name="Rectangle 25"/>
            <p:cNvSpPr>
              <a:spLocks noChangeArrowheads="1"/>
            </p:cNvSpPr>
            <p:nvPr/>
          </p:nvSpPr>
          <p:spPr bwMode="auto">
            <a:xfrm>
              <a:off x="4669629" y="316133"/>
              <a:ext cx="1786735" cy="952280"/>
            </a:xfrm>
            <a:prstGeom prst="rect">
              <a:avLst/>
            </a:prstGeom>
            <a:solidFill>
              <a:schemeClr val="bg2">
                <a:lumMod val="7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600" b="1" dirty="0"/>
                <a:t>Sympatric</a:t>
              </a:r>
            </a:p>
            <a:p>
              <a:pPr algn="ctr"/>
              <a:r>
                <a:rPr lang="en-GB" altLang="en-US" sz="1600" b="1" dirty="0"/>
                <a:t>isolating </a:t>
              </a:r>
            </a:p>
            <a:p>
              <a:pPr algn="ctr"/>
              <a:r>
                <a:rPr lang="en-GB" altLang="en-US" sz="1600" b="1" dirty="0"/>
                <a:t>mechanisms</a:t>
              </a:r>
            </a:p>
          </p:txBody>
        </p:sp>
        <p:pic>
          <p:nvPicPr>
            <p:cNvPr id="5" name="Picture 4"/>
            <p:cNvPicPr>
              <a:picLocks noChangeAspect="1"/>
            </p:cNvPicPr>
            <p:nvPr/>
          </p:nvPicPr>
          <p:blipFill>
            <a:blip r:embed="rId4"/>
            <a:stretch>
              <a:fillRect/>
            </a:stretch>
          </p:blipFill>
          <p:spPr>
            <a:xfrm>
              <a:off x="100463" y="104589"/>
              <a:ext cx="1202557" cy="801705"/>
            </a:xfrm>
            <a:prstGeom prst="rect">
              <a:avLst/>
            </a:prstGeom>
          </p:spPr>
        </p:pic>
        <p:pic>
          <p:nvPicPr>
            <p:cNvPr id="6" name="Picture 5"/>
            <p:cNvPicPr>
              <a:picLocks noChangeAspect="1"/>
            </p:cNvPicPr>
            <p:nvPr/>
          </p:nvPicPr>
          <p:blipFill rotWithShape="1">
            <a:blip r:embed="rId5"/>
            <a:srcRect l="6699"/>
            <a:stretch/>
          </p:blipFill>
          <p:spPr>
            <a:xfrm>
              <a:off x="101983" y="906294"/>
              <a:ext cx="1218225" cy="870466"/>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6606" t="15307" r="3861"/>
            <a:stretch/>
          </p:blipFill>
          <p:spPr>
            <a:xfrm>
              <a:off x="5427594" y="3869938"/>
              <a:ext cx="2720340" cy="118800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0429" y="2737612"/>
              <a:ext cx="1823130" cy="243084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70104" y="279175"/>
              <a:ext cx="2479628" cy="1157160"/>
            </a:xfrm>
            <a:prstGeom prst="rect">
              <a:avLst/>
            </a:prstGeom>
          </p:spPr>
        </p:pic>
      </p:grpSp>
      <p:sp>
        <p:nvSpPr>
          <p:cNvPr id="34" name="TextBox 33"/>
          <p:cNvSpPr txBox="1"/>
          <p:nvPr/>
        </p:nvSpPr>
        <p:spPr>
          <a:xfrm>
            <a:off x="9270104" y="1534030"/>
            <a:ext cx="2217046" cy="523220"/>
          </a:xfrm>
          <a:prstGeom prst="rect">
            <a:avLst/>
          </a:prstGeom>
          <a:noFill/>
        </p:spPr>
        <p:txBody>
          <a:bodyPr wrap="square" rtlCol="0">
            <a:spAutoFit/>
          </a:bodyPr>
          <a:lstStyle/>
          <a:p>
            <a:r>
              <a:rPr lang="en-GB" sz="1400" dirty="0"/>
              <a:t>Fogs and crickets have distinct vocalisations</a:t>
            </a:r>
          </a:p>
        </p:txBody>
      </p:sp>
    </p:spTree>
    <p:extLst>
      <p:ext uri="{BB962C8B-B14F-4D97-AF65-F5344CB8AC3E}">
        <p14:creationId xmlns:p14="http://schemas.microsoft.com/office/powerpoint/2010/main" val="322595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p:bldP spid="29" grpId="0"/>
      <p:bldP spid="32"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792538" y="304800"/>
            <a:ext cx="4895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u="sng" dirty="0"/>
              <a:t>Reproductive isolation</a:t>
            </a:r>
            <a:endParaRPr lang="en-GB" altLang="en-US" dirty="0"/>
          </a:p>
        </p:txBody>
      </p:sp>
      <p:graphicFrame>
        <p:nvGraphicFramePr>
          <p:cNvPr id="2" name="Table 1"/>
          <p:cNvGraphicFramePr>
            <a:graphicFrameLocks noGrp="1"/>
          </p:cNvGraphicFramePr>
          <p:nvPr>
            <p:extLst>
              <p:ext uri="{D42A27DB-BD31-4B8C-83A1-F6EECF244321}">
                <p14:modId xmlns:p14="http://schemas.microsoft.com/office/powerpoint/2010/main" val="508357171"/>
              </p:ext>
            </p:extLst>
          </p:nvPr>
        </p:nvGraphicFramePr>
        <p:xfrm>
          <a:off x="1200150" y="971551"/>
          <a:ext cx="8663940" cy="5708903"/>
        </p:xfrm>
        <a:graphic>
          <a:graphicData uri="http://schemas.openxmlformats.org/drawingml/2006/table">
            <a:tbl>
              <a:tblPr firstRow="1" firstCol="1" bandRow="1">
                <a:tableStyleId>{5C22544A-7EE6-4342-B048-85BDC9FD1C3A}</a:tableStyleId>
              </a:tblPr>
              <a:tblGrid>
                <a:gridCol w="2155614">
                  <a:extLst>
                    <a:ext uri="{9D8B030D-6E8A-4147-A177-3AD203B41FA5}">
                      <a16:colId xmlns:a16="http://schemas.microsoft.com/office/drawing/2014/main" val="20000"/>
                    </a:ext>
                  </a:extLst>
                </a:gridCol>
                <a:gridCol w="6508326">
                  <a:extLst>
                    <a:ext uri="{9D8B030D-6E8A-4147-A177-3AD203B41FA5}">
                      <a16:colId xmlns:a16="http://schemas.microsoft.com/office/drawing/2014/main" val="20001"/>
                    </a:ext>
                  </a:extLst>
                </a:gridCol>
              </a:tblGrid>
              <a:tr h="448970">
                <a:tc>
                  <a:txBody>
                    <a:bodyPr/>
                    <a:lstStyle/>
                    <a:p>
                      <a:pPr>
                        <a:spcAft>
                          <a:spcPts val="0"/>
                        </a:spcAft>
                      </a:pPr>
                      <a:r>
                        <a:rPr lang="en-US" sz="1600" dirty="0">
                          <a:solidFill>
                            <a:schemeClr val="tx1"/>
                          </a:solidFill>
                          <a:effectLst/>
                        </a:rPr>
                        <a:t>Type of barrier</a:t>
                      </a:r>
                      <a:endParaRPr lang="en-GB" sz="1800" dirty="0">
                        <a:solidFill>
                          <a:schemeClr val="tx1"/>
                        </a:solidFill>
                        <a:effectLst/>
                        <a:latin typeface="Times New Roman" panose="02020603050405020304" pitchFamily="18" charset="0"/>
                        <a:ea typeface="Arial Unicode MS" panose="020B0604020202020204" pitchFamily="34"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600">
                          <a:effectLst/>
                        </a:rPr>
                        <a:t>How it leads to isolation</a:t>
                      </a:r>
                      <a:endParaRPr lang="en-GB" sz="1800">
                        <a:effectLst/>
                        <a:latin typeface="Times New Roman" panose="02020603050405020304" pitchFamily="18" charset="0"/>
                        <a:ea typeface="Arial Unicode MS" panose="020B0604020202020204" pitchFamily="34"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97941">
                <a:tc>
                  <a:txBody>
                    <a:bodyPr/>
                    <a:lstStyle/>
                    <a:p>
                      <a:pPr>
                        <a:spcAft>
                          <a:spcPts val="0"/>
                        </a:spcAft>
                      </a:pPr>
                      <a:r>
                        <a:rPr lang="en-US" sz="1600" dirty="0">
                          <a:solidFill>
                            <a:schemeClr val="tx1"/>
                          </a:solidFill>
                          <a:effectLst/>
                        </a:rPr>
                        <a:t> </a:t>
                      </a:r>
                      <a:endParaRPr lang="en-GB" sz="1800" dirty="0">
                        <a:solidFill>
                          <a:schemeClr val="tx1"/>
                        </a:solidFill>
                        <a:effectLst/>
                      </a:endParaRPr>
                    </a:p>
                    <a:p>
                      <a:pPr>
                        <a:spcAft>
                          <a:spcPts val="0"/>
                        </a:spcAft>
                      </a:pPr>
                      <a:r>
                        <a:rPr lang="en-US" sz="1600" dirty="0">
                          <a:solidFill>
                            <a:schemeClr val="tx1"/>
                          </a:solidFill>
                          <a:effectLst/>
                        </a:rPr>
                        <a:t> Ecological</a:t>
                      </a:r>
                      <a:endParaRPr lang="en-GB" sz="1800" dirty="0">
                        <a:solidFill>
                          <a:schemeClr val="tx1"/>
                        </a:solidFill>
                        <a:effectLst/>
                        <a:latin typeface="Times New Roman" panose="02020603050405020304" pitchFamily="18" charset="0"/>
                        <a:ea typeface="Arial Unicode MS" panose="020B0604020202020204" pitchFamily="34"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600">
                          <a:effectLst/>
                        </a:rPr>
                        <a:t>Populations inhabit different habitats within the same area and so individuals rarely meet.  Includes differences in </a:t>
                      </a:r>
                      <a:r>
                        <a:rPr lang="en-GB" sz="1600">
                          <a:effectLst/>
                        </a:rPr>
                        <a:t>abiotic factors such as  temperature, humidity,pH, salinity, altitude</a:t>
                      </a:r>
                      <a:endParaRPr lang="en-GB" sz="1800">
                        <a:effectLst/>
                        <a:latin typeface="Times New Roman" panose="02020603050405020304" pitchFamily="18" charset="0"/>
                        <a:ea typeface="Arial Unicode MS" panose="020B0604020202020204" pitchFamily="34"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73455">
                <a:tc>
                  <a:txBody>
                    <a:bodyPr/>
                    <a:lstStyle/>
                    <a:p>
                      <a:pPr>
                        <a:spcAft>
                          <a:spcPts val="0"/>
                        </a:spcAft>
                      </a:pPr>
                      <a:r>
                        <a:rPr lang="en-US" sz="1600" dirty="0">
                          <a:solidFill>
                            <a:schemeClr val="tx1"/>
                          </a:solidFill>
                          <a:effectLst/>
                        </a:rPr>
                        <a:t> Temporal</a:t>
                      </a:r>
                      <a:endParaRPr lang="en-GB" sz="1800" dirty="0">
                        <a:solidFill>
                          <a:schemeClr val="tx1"/>
                        </a:solidFill>
                        <a:effectLst/>
                      </a:endParaRPr>
                    </a:p>
                    <a:p>
                      <a:pPr>
                        <a:spcAft>
                          <a:spcPts val="0"/>
                        </a:spcAft>
                      </a:pPr>
                      <a:r>
                        <a:rPr lang="en-US" sz="1600" dirty="0">
                          <a:solidFill>
                            <a:schemeClr val="tx1"/>
                          </a:solidFill>
                          <a:effectLst/>
                        </a:rPr>
                        <a:t> </a:t>
                      </a:r>
                      <a:endParaRPr lang="en-GB" sz="1800" dirty="0">
                        <a:solidFill>
                          <a:schemeClr val="tx1"/>
                        </a:solidFill>
                        <a:effectLst/>
                        <a:latin typeface="Times New Roman" panose="02020603050405020304" pitchFamily="18" charset="0"/>
                        <a:ea typeface="Arial Unicode MS" panose="020B0604020202020204" pitchFamily="34"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600" dirty="0">
                          <a:effectLst/>
                        </a:rPr>
                        <a:t>Breeding seasons of each population do not coincide and so they no not interbreed</a:t>
                      </a:r>
                      <a:endParaRPr lang="en-GB" sz="1800" dirty="0">
                        <a:effectLst/>
                      </a:endParaRPr>
                    </a:p>
                    <a:p>
                      <a:pPr>
                        <a:spcAft>
                          <a:spcPts val="0"/>
                        </a:spcAft>
                      </a:pPr>
                      <a:r>
                        <a:rPr lang="en-US" sz="1600" dirty="0">
                          <a:effectLst/>
                        </a:rPr>
                        <a:t> </a:t>
                      </a:r>
                      <a:endParaRPr lang="en-GB" sz="1800" dirty="0">
                        <a:effectLst/>
                        <a:latin typeface="Times New Roman" panose="02020603050405020304" pitchFamily="18" charset="0"/>
                        <a:ea typeface="Arial Unicode MS" panose="020B0604020202020204" pitchFamily="34"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22426">
                <a:tc>
                  <a:txBody>
                    <a:bodyPr/>
                    <a:lstStyle/>
                    <a:p>
                      <a:pPr>
                        <a:spcAft>
                          <a:spcPts val="0"/>
                        </a:spcAft>
                      </a:pPr>
                      <a:r>
                        <a:rPr lang="en-US" sz="1600" dirty="0">
                          <a:solidFill>
                            <a:schemeClr val="tx1"/>
                          </a:solidFill>
                          <a:effectLst/>
                        </a:rPr>
                        <a:t> </a:t>
                      </a:r>
                      <a:endParaRPr lang="en-GB" sz="1800" dirty="0">
                        <a:solidFill>
                          <a:schemeClr val="tx1"/>
                        </a:solidFill>
                        <a:effectLst/>
                      </a:endParaRPr>
                    </a:p>
                    <a:p>
                      <a:pPr>
                        <a:spcAft>
                          <a:spcPts val="0"/>
                        </a:spcAft>
                      </a:pPr>
                      <a:r>
                        <a:rPr lang="en-US" sz="1600" dirty="0">
                          <a:solidFill>
                            <a:schemeClr val="tx1"/>
                          </a:solidFill>
                          <a:effectLst/>
                        </a:rPr>
                        <a:t> </a:t>
                      </a:r>
                      <a:r>
                        <a:rPr lang="en-US" sz="1600" dirty="0" err="1">
                          <a:solidFill>
                            <a:schemeClr val="tx1"/>
                          </a:solidFill>
                          <a:effectLst/>
                        </a:rPr>
                        <a:t>Behavioural</a:t>
                      </a:r>
                      <a:endParaRPr lang="en-GB" sz="1800" dirty="0">
                        <a:solidFill>
                          <a:schemeClr val="tx1"/>
                        </a:solidFill>
                        <a:effectLst/>
                        <a:latin typeface="Times New Roman" panose="02020603050405020304" pitchFamily="18" charset="0"/>
                        <a:ea typeface="Arial Unicode MS" panose="020B0604020202020204" pitchFamily="34"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600" dirty="0">
                          <a:effectLst/>
                        </a:rPr>
                        <a:t>Differences in courtship </a:t>
                      </a:r>
                      <a:r>
                        <a:rPr lang="en-US" sz="1600" dirty="0" err="1">
                          <a:effectLst/>
                        </a:rPr>
                        <a:t>behaviour</a:t>
                      </a:r>
                      <a:r>
                        <a:rPr lang="en-US" sz="1600" dirty="0">
                          <a:effectLst/>
                        </a:rPr>
                        <a:t> (such as markings on the opposite sex, mating calls, actions by a mate) cause individuals to not respond.  Mutations may cause the variations that prevent mating.</a:t>
                      </a:r>
                      <a:endParaRPr lang="en-GB" sz="1800" dirty="0">
                        <a:effectLst/>
                        <a:latin typeface="Times New Roman" panose="02020603050405020304" pitchFamily="18" charset="0"/>
                        <a:ea typeface="Arial Unicode MS" panose="020B0604020202020204" pitchFamily="34"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48970">
                <a:tc>
                  <a:txBody>
                    <a:bodyPr/>
                    <a:lstStyle/>
                    <a:p>
                      <a:pPr>
                        <a:spcAft>
                          <a:spcPts val="0"/>
                        </a:spcAft>
                      </a:pPr>
                      <a:r>
                        <a:rPr lang="en-US" sz="1600" dirty="0">
                          <a:solidFill>
                            <a:schemeClr val="tx1"/>
                          </a:solidFill>
                          <a:effectLst/>
                        </a:rPr>
                        <a:t> Mechanical</a:t>
                      </a:r>
                      <a:endParaRPr lang="en-GB" sz="1800" dirty="0">
                        <a:solidFill>
                          <a:schemeClr val="tx1"/>
                        </a:solidFill>
                        <a:effectLst/>
                      </a:endParaRPr>
                    </a:p>
                    <a:p>
                      <a:pPr>
                        <a:spcAft>
                          <a:spcPts val="0"/>
                        </a:spcAft>
                      </a:pPr>
                      <a:r>
                        <a:rPr lang="en-US" sz="1600" dirty="0">
                          <a:solidFill>
                            <a:schemeClr val="tx1"/>
                          </a:solidFill>
                          <a:effectLst/>
                        </a:rPr>
                        <a:t> </a:t>
                      </a:r>
                      <a:endParaRPr lang="en-GB" sz="1800" dirty="0">
                        <a:solidFill>
                          <a:schemeClr val="tx1"/>
                        </a:solidFill>
                        <a:effectLst/>
                        <a:latin typeface="Times New Roman" panose="02020603050405020304" pitchFamily="18" charset="0"/>
                        <a:ea typeface="Arial Unicode MS" panose="020B0604020202020204" pitchFamily="34"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600" dirty="0">
                          <a:effectLst/>
                        </a:rPr>
                        <a:t>Anatomical differences may prevent reproduction occurring </a:t>
                      </a:r>
                      <a:endParaRPr lang="en-GB" sz="1800" dirty="0">
                        <a:effectLst/>
                        <a:latin typeface="Times New Roman" panose="02020603050405020304" pitchFamily="18" charset="0"/>
                        <a:ea typeface="Arial Unicode MS" panose="020B0604020202020204" pitchFamily="34"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346911">
                <a:tc>
                  <a:txBody>
                    <a:bodyPr/>
                    <a:lstStyle/>
                    <a:p>
                      <a:pPr>
                        <a:spcAft>
                          <a:spcPts val="0"/>
                        </a:spcAft>
                      </a:pPr>
                      <a:r>
                        <a:rPr lang="en-US" sz="1600" dirty="0">
                          <a:solidFill>
                            <a:schemeClr val="tx1"/>
                          </a:solidFill>
                          <a:effectLst/>
                        </a:rPr>
                        <a:t> </a:t>
                      </a:r>
                      <a:endParaRPr lang="en-GB" sz="1800" dirty="0">
                        <a:solidFill>
                          <a:schemeClr val="tx1"/>
                        </a:solidFill>
                        <a:effectLst/>
                      </a:endParaRPr>
                    </a:p>
                    <a:p>
                      <a:pPr>
                        <a:spcAft>
                          <a:spcPts val="0"/>
                        </a:spcAft>
                      </a:pPr>
                      <a:r>
                        <a:rPr lang="en-US" sz="1600" dirty="0">
                          <a:solidFill>
                            <a:schemeClr val="tx1"/>
                          </a:solidFill>
                          <a:effectLst/>
                        </a:rPr>
                        <a:t> </a:t>
                      </a:r>
                      <a:r>
                        <a:rPr lang="en-US" sz="1600" dirty="0" err="1">
                          <a:solidFill>
                            <a:schemeClr val="tx1"/>
                          </a:solidFill>
                          <a:effectLst/>
                        </a:rPr>
                        <a:t>Gametic</a:t>
                      </a:r>
                      <a:endParaRPr lang="en-GB" sz="1800" dirty="0">
                        <a:solidFill>
                          <a:schemeClr val="tx1"/>
                        </a:solidFill>
                        <a:effectLst/>
                        <a:latin typeface="Times New Roman" panose="02020603050405020304" pitchFamily="18" charset="0"/>
                        <a:ea typeface="Arial Unicode MS" panose="020B0604020202020204" pitchFamily="34"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1600" dirty="0">
                          <a:effectLst/>
                        </a:rPr>
                        <a:t>Gametes may be prevented from meeting due to genetic or biochemical incompatibility. Some pollen grains fail to germinate or grow when they land on a stigma of different genetic make-up.  Some sperm are destroyed by chemicals in the female reproductive tract</a:t>
                      </a:r>
                      <a:endParaRPr lang="en-GB" sz="1800" dirty="0">
                        <a:effectLst/>
                        <a:latin typeface="Times New Roman" panose="02020603050405020304" pitchFamily="18" charset="0"/>
                        <a:ea typeface="Arial Unicode MS" panose="020B0604020202020204" pitchFamily="34"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73455">
                <a:tc>
                  <a:txBody>
                    <a:bodyPr/>
                    <a:lstStyle/>
                    <a:p>
                      <a:pPr>
                        <a:spcAft>
                          <a:spcPts val="0"/>
                        </a:spcAft>
                      </a:pPr>
                      <a:r>
                        <a:rPr lang="en-US" sz="1600" dirty="0">
                          <a:solidFill>
                            <a:schemeClr val="tx1"/>
                          </a:solidFill>
                          <a:effectLst/>
                        </a:rPr>
                        <a:t> Hybrid sterility</a:t>
                      </a:r>
                      <a:endParaRPr lang="en-GB" sz="1800" dirty="0">
                        <a:solidFill>
                          <a:schemeClr val="tx1"/>
                        </a:solidFill>
                        <a:effectLst/>
                        <a:latin typeface="Times New Roman" panose="02020603050405020304" pitchFamily="18" charset="0"/>
                        <a:ea typeface="Arial Unicode MS" panose="020B0604020202020204" pitchFamily="34"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600" dirty="0">
                          <a:effectLst/>
                        </a:rPr>
                        <a:t>Hybrids formed from the fusion of gametes from different species are often sterile because they cannot produce viable gametes</a:t>
                      </a:r>
                      <a:endParaRPr lang="en-GB" sz="1800" dirty="0">
                        <a:effectLst/>
                        <a:latin typeface="Times New Roman" panose="02020603050405020304" pitchFamily="18" charset="0"/>
                        <a:ea typeface="Arial Unicode MS" panose="020B0604020202020204" pitchFamily="34"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56519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ChangeArrowheads="1"/>
          </p:cNvSpPr>
          <p:nvPr>
            <p:ph type="title"/>
          </p:nvPr>
        </p:nvSpPr>
        <p:spPr/>
        <p:txBody>
          <a:bodyPr/>
          <a:lstStyle/>
          <a:p>
            <a:r>
              <a:rPr lang="en-GB" altLang="en-US"/>
              <a:t>Sympatric speciation</a:t>
            </a:r>
          </a:p>
        </p:txBody>
      </p:sp>
      <p:pic>
        <p:nvPicPr>
          <p:cNvPr id="930833" name="Picture 17"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1089" y="6167439"/>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6357" name="Picture 5" descr="flash_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5726" y="115888"/>
            <a:ext cx="385763" cy="431800"/>
          </a:xfrm>
          <a:prstGeom prst="rect">
            <a:avLst/>
          </a:prstGeom>
          <a:noFill/>
          <a:extLst>
            <a:ext uri="{909E8E84-426E-40DD-AFC4-6F175D3DCCD1}">
              <a14:hiddenFill xmlns:a14="http://schemas.microsoft.com/office/drawing/2010/main">
                <a:solidFill>
                  <a:srgbClr val="FFFFFF"/>
                </a:solidFill>
              </a14:hiddenFill>
            </a:ext>
          </a:extLst>
        </p:spPr>
      </p:pic>
      <p:pic>
        <p:nvPicPr>
          <p:cNvPr id="996360" name="Picture 8" descr="notes_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7888" y="150813"/>
            <a:ext cx="442912" cy="387350"/>
          </a:xfrm>
          <a:prstGeom prst="rect">
            <a:avLst/>
          </a:prstGeom>
          <a:noFill/>
          <a:extLst>
            <a:ext uri="{909E8E84-426E-40DD-AFC4-6F175D3DCCD1}">
              <a14:hiddenFill xmlns:a14="http://schemas.microsoft.com/office/drawing/2010/main">
                <a:solidFill>
                  <a:srgbClr val="FFFFFF"/>
                </a:solidFill>
              </a14:hiddenFill>
            </a:ext>
          </a:extLst>
        </p:spPr>
      </p:pic>
      <p:pic>
        <p:nvPicPr>
          <p:cNvPr id="996363" name="ShockwaveFlash1JPG" descr="evolution_cr_sympatri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6725" y="781050"/>
            <a:ext cx="86995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6150" r:id="rId2" imgW="8699400" imgH="5308560"/>
        </mc:Choice>
        <mc:Fallback>
          <p:control r:id="rId2" imgW="8699400" imgH="5308560">
            <p:pic>
              <p:nvPicPr>
                <p:cNvPr id="996362" name="ShockwaveFlash1"/>
                <p:cNvPicPr preferRelativeResize="0">
                  <a:picLocks noChangeArrowheads="1" noChangeShapeType="1"/>
                </p:cNvPicPr>
                <p:nvPr/>
              </p:nvPicPr>
              <p:blipFill>
                <a:blip r:embed="rId9"/>
                <a:srcRect/>
                <a:stretch>
                  <a:fillRect/>
                </a:stretch>
              </p:blipFill>
              <p:spPr bwMode="auto">
                <a:xfrm>
                  <a:off x="1736725" y="78105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846477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Isolation and speciation - animation</a:t>
            </a:r>
          </a:p>
        </p:txBody>
      </p:sp>
      <p:sp>
        <p:nvSpPr>
          <p:cNvPr id="3" name="Content Placeholder 2"/>
          <p:cNvSpPr>
            <a:spLocks noGrp="1"/>
          </p:cNvSpPr>
          <p:nvPr>
            <p:ph idx="1"/>
          </p:nvPr>
        </p:nvSpPr>
        <p:spPr/>
        <p:txBody>
          <a:bodyPr/>
          <a:lstStyle/>
          <a:p>
            <a:r>
              <a:rPr lang="en-GB" dirty="0">
                <a:hlinkClick r:id="rId2"/>
              </a:rPr>
              <a:t>Bozeman reproductive isolation and speciation</a:t>
            </a:r>
            <a:endParaRPr lang="en-GB" dirty="0"/>
          </a:p>
          <a:p>
            <a:endParaRPr lang="en-GB" dirty="0"/>
          </a:p>
        </p:txBody>
      </p:sp>
      <p:sp>
        <p:nvSpPr>
          <p:cNvPr id="4" name="AutoShape 2" descr="data:image/jpeg;base64,/9j/4AAQSkZJRgABAQAAAQABAAD/2wCEAAkGBhQREBQUEhQWFRUUFBcXFBcWFRYXGhcXFBQVFxcYFxUXHiYeGB0mHRcWIC8gIycpLSwsFR4xNTAqOCYtLCkBCQoKDgwOGg8PGjYkHyQqLCwqKSwsLiwsMiwsLCwvLCktLyo0LywsNC8uKSksKSwsLCosKiwsKiwvLCwsLCwsKf/AABEIAMABBgMBIgACEQEDEQH/xAAcAAEAAgMBAQEAAAAAAAAAAAAABQYBBAcDAgj/xABJEAACAQMCBAMFBQMIBwgDAAABAgMABBESIQUGEzFBUWEHIjJxgRQjkaGxQlJyFTM0YoKSosEkU3STstHwNWR1o7TS4fEWFyX/xAAbAQACAgMBAAAAAAAAAAAAAAAAAwECBAUGB//EADIRAAIBAgQCCQMEAwEAAAAAAAABAgMRBBIhMQVBEyIyUWFxgZHRocHhFEKx8AYj8RX/2gAMAwEAAhEDEQA/ANylKVyR5KZrysuD3V1DLcRSxRRRymJFMMkzyMrhCW6e6LqPgCQASa877iUcC6pXVAe2o9/kO5+lXX2SKTZzPghJbuWSIkEakYINQB3wWD4rY4Gipybkro6PgeEjVnKVWF1bS60KBa8Y++e3nAinidkZc5R2XGem5+LYg47jIqTrU9p/JkUvFwSzATQieQDIIeMiIFT2Goac7Z+7771sRRBVCjsoAGTk4AxufGlYylCnO0PYxeL4Whhq2Wk/Nd3qfVKUrDNMK8L+7EUUkhGQiM2PPSCcVsVEcd4pEEkhLapHjZRGoLuSykAaVB7kjvV6cXKSSVzIw1J1aiilfVXt3EtxDli/ghWYywykwvM8AhkVVSNVZlW5GRrwwwGA1YOO1aXCeMx3C5QkNgFkYYdcjIyp8MHIPY12HhFs32SGOYZboIsgPn0wHB+ua4PwzkyKG7nYFm+z3MkUW5HuxMQC+/vHfT4DCDatvi8PSjDNt5HW8W4fhYUektla2tz8PyXLhHFGt5VkXtnDj95fEfPyrqkUgYAjcEAg+YPauPV0Xkq+6lqFPeMlD8huv5ED6Uvh1XVwZPAMW6lOVGT7O3l3en3J+lKh+IcUl6vRt0V3VQzs7FUQNnSDgEljg7DwFbmMXJ2R0M5qCuyYpUD/ACjep8dskg84Zd/7sgH618y8enkBSK1mVyMBpQqomf2iQTnHkO9M6GXh7oX08e5+zJ9WzWa1OF2IhhSMHIRQM+Z8T9Tk/WtulO19Byu1qKUpUEilKUAKUrzmlCqWOwUEn5AZNAEfxG9cuIYcByNTuRkRodgceLHwHpmvNOXIFy0o6jd2eU6j+ewHyFayyTxWbzwwde4lIk6WtY86iAql22AVMfgfOuM8+8O5gvgxuYHWBcsYoWjMYC75IVy0hGP2s+mKWoqWrLt20R1/iftBtoXEUQku5cZMVpH1mVfNyp0oPmc1K8A5iivIy8WoFWKSJIpSSNwASkiNupwQfrXOPYRyqI7JpZopVd5kmRmyisixt0mQK3vDEjk6tveHfFXHlUar7ij/APeYY/8AdWcG/wDj/KmFC00pSgBSlKAON18cL4Tc36tJARDbJqzcMhkaQpnUIIRjUBgjUdidhmtfi1u8kEiRkK7KVBOQBnY7jcbZqc4b7SpraFYpOH4WNAkbWriVV0rhcxNpbA27HNaHBQpSd6j9GcLwahhZyc67V+Sf8lD4JPaxsZL24u7cMzKjfZ5ftMi52zOVKwj+pDvvuxr9BcJvUkt45I9WhkUqZAytjsNQf3s/PvXALXm+8W7aZ0FzckakeazmYxJnGmFDIqxLnxAyc7k198a5r4lMYmu3VY+tGERwiJr1Aq7QoxMukgNh307DINbrpIR0udk69GFlmXgvhF358kB4soG+iyAb0LzsVB+YUmo2te1tNBZmdpJJG1SyOcs7Yxk+QA2AGwFbPBOVv5QF47ST5t36cMMEqw6m6KSBmkYHclsDOwx41pZR/V1nl0ONqU//AFcZLonZW5+Gh8143l2sSF3Ow8hkknYADxJOAB61F8W4oeG3slpdSa0XR05iFVyJEDjXGDuBuutRjK74zW3JNIZLa4txDMInMgWRm0OdJCMCvipJI9ceVKeHcKijU0XeYsuHSoYiNPEaRb7XKx98f5bvVsWuJurEGwI7a2j1zEt8Jml36fbJCg47d9q9OQuI2VvcxRvNdfadQxbxW80USs4xmRSOpMd/jlJ+QFSXHfaddvbNGltLazNgdaILcoF/a04KsrdsEqcb/Oqly/zffQRMlpCoYswklNqTI7g+80s0051N8+3lW8pulCPUasdtQeFo0/8AU4pea+rP0KXHbxPYfL/7H41xa3lDy3Tqcq97cspHYr1SMj02NQMHErye8ZLq4IleA6mV1MgiLDVFHpASANgE6AWIHxVYoIFjVUQBVUYUDsAKwMfXi4qC8zQ8dxtOdNUYa3s78rHpVj5F4houDGe0q7fxJkj8tX5VW69IJyjK690YMPmDmtdQqdHUUjS8KxP6fFRk9no/J/252CtOz4folmkJz1WUjbsFjVceu4J+te9nciSNXXsyhh8iM17V1ClppzPRXFNq/IUpSoJFKUoAUpSgBSlKAFRfMRzAUHeVkj/3jgH8s1KVF8X3ktl85tX9yOQ/riqT7JaO5JqMCvi4HuN/Cf0r0FYNXKld9nP/AGRY/wCyxf8AAKhueOVZ+r9psBMJW3n6F0YWfQqqjCJ1MUpAGCGxkADPiIvjHFrvgcAiVFe2jlBt5iCw6TM3+izhfejYasJKAwOFBA3qvcxc28N4woaRb6CdU0q8H3qjcnBWJirjJPgp9aALFy37T7nMiXdrLKINIllhi0yISM/f2ZOtNu7JqU4OMiuh8K4tFdRLNBIskbjKsp2PmPMEeIO4rlfspvbOOaV3geCZIiv2qRrhYZotS7/6Q2I2zp93fscHwqY4bzLaLxhBw+VZUu9a3ccSs0ayqhaO4DAaATgo2DvlT4ZoA6RSlKAON1ilK5I8lK/Nw+6e9eRXESBAiEqr6hlSQRnI3yc+lbvG+X1utIc7KCAMZ3LISfwUj+0alM1sctcpycTHVeR4LTJEfTOmW4wcF9Z/m485Axu3fYYrMoqpWksmluZu8FHEYyrHorRyq17bfLIX7bHAFhjDyuB7saZkk0juW/dA82IAq+ey7hcqJcTyoYhcyRtGhZWOlIgus6CQNR8M9gK5oeFmxuDHc8MeUTSkwWkV2r6wOzyouuWY7Z1PhBk4A3rs/DeLrBYLNcwrYJGu8RdCsSqcKAU23GMKBnfFbehhY0nmvdnV4LhlPCtzu3J7spPta4JDLfWRdcl45hJ5OkPTZFYeOGkJqMiiCKFUBVAwABgAegqZ9oV+kvEbeNCGNvDM0uP2euYhGp8iQjHHlg+NRNaziEm6lvA5r/IKjeJUL6JLTx1PmQnBxucHA8zjYVA8t8MuY8tNKPed2aPQp3bfIcdt/D0qXveIJCoMhxk4UAEliewVRux9BXxY8XimJVG95fiRlKOvzRgDWLHOoOy0fOxrKXTRoSyw6r3dr7eJpTcrxvP1mLFtRYYOMHEYGGG+2j/EamaVilynKVrvYx6lepVSU3e2iFZrFKqJOg8iXmu20HvG5X6H3h+p/CrJVH9nsuJJl81VvwJH+dXiukwss1KLPUcJV6WhCo+aX5FKUrJMkUpWpxa+6MEknfQhYDzIGw/HFSld2REmkrs2i1M1X7flGJ1DXIMsrDLuzN3PcKAQFA7ACvr/APFzH/R7iaL+qW6qf3ZP+dNyU9s300+foIU6m+X66/H1J13wMnwrV4Te9aFJdOnWuoDOdj23+WD9ai34LdSjRNcqYzswji0Mw8VLZOkHxxU9FGFAVRgAAADwA7CqyjGKsndloSlJ3asvH8H1UXxD+k2w9ZT/AOXj/OpSou//AKVbfKb/AIFpE9vb+TIjuSleF5exwo0krrGijLM7BVA9WOwrk/PHtqmj1R2NrKCMgzTwuoG+PcjI3+bY+RqkeziebivFY0v7l5FVZJFjmYyBnVGC6YmygK5L7jGE9auVOi85303FjGnC7mCSKKRJH6TBpllTqPGzBsBYwyR+pLeQqX5k4TbG2iluOFfaZ5VXWsMMZdHMeptcmRhQcjOTXvxDh6xcT4WFA6nTuRJIFVGkjjgUYYIAMdRkbHYHtirligDlfso5V4ZecPhmNnG0sY6cpkXVmRFUltJJU5DK3bxrqMFssahUVVUdlUBQPkBtWLe1SMYjRUHfCqFHYDsPQAfQV60AKUpQBxqlKVyR5Ked1B1I3TJGtSuR3GoEZFevCuYeJWiJHHLBcRoqqqTRdMhVGAFeH0A7g0pTqWInS7LM/CY+vhb9E9HurFRQ30d2zRvMktyHZ3+1oWbp6di/QyFGoYX9MVr8fhuo0E9zdO7qw6QLSTMrdyVaT3UIUMdSrkY8KmuIctGa6EryMFVNKqjMrKdtww9c/lUjd8LjlVVkBYKCBknPvIUJJ8Tgnes546XV187I3cuNzTheWluskvpdnzwiOIRBoCGVyWL6ixdj3Z2O5bzzvW7XgxjgjJOmNFySdlAz3NRF5zC/uCKJ1WTaOaWKQK522hiC6523GAMDfcgb1hRpTrSeVX8TS08LWxlRukm9d392WXlsgcXs8jOpLlR6N01bI8jhWH1r39s3LhS2ju4i5eGd2eQsdSJPnB1AFumj6fcwRgmpH2c8nusn2q6FwJFysCztCMLIo1P0Yh92x+HSzMQM1Ne1I/8A8i6/hQfQyxg/lW+oU3TpqMju8DhpYbDKlPW1/Lc5hy5d3EkWbmMI22nB3YEdyv7J7f8AKpWst3rFc5OWaTaVjzqtNTm5JW8FsKzWKzVRJZuQM/aHwNunufL3hj9Kv1UP2eSffTDzRT+Df/NXyuiwStRR6jg6Lo4enCW6ivrqKUpWWZIrV4jYCeJo2JAbGcd9iD/lW1SpTs7ohpNWZgCs0pUEilKUAKi77+l2/wDDMf8ACg/zqUqAu5ccThHnA+Pnkn/L8qXN2S80XgtfRk9iqty0gHEuKAAAdS2b+01qmf0FWqqVxe+PDL2e5dC1tdxxh5BkiCeFWRerpBKxupUa8HSV370wobvPHCZWVLq2d0uLUSFAkSzF0lCh4+kzKGzpUj3h8NVjgvtiCHp3ynIbDSxRuuj/AGi1f72EgeI1KfA1tTe0i3vLbQL3+Tbk4JLhHAI76ZG+7lQ+DK2cY7dqpvDrjqcRgF9xZWmSTNtcW5tmjkXI+6eRAHjJzjQ+VOds+IB2zhfF4bmMSQSJKh7MjBhnxG3Y+h3rbqj818OThxPEbXTEyb3UQIRLmIfH7uw6yjLKw3OMHOaulvOHRXU5VgGUjxDDIP4UAelKUoA41Ss18SyhQWYhQO5JAA+ZNckeTJN6I1+L3LR28rr8SRuy/NVJFTXEvZnotxNbTXBlFu8rStNrDyKqssZtyNJV8t8JGnSO+arMl292DDaxGXrB443Z44o2JUg6DIQZQNydAPau4cLszDbxRk6jHEiE+ehAufyrd4Kg4xeeO/edrwTBOFKXTQ371yOCcB5xinKxuVWY42ByrkgH3G8/6p3B2qxVGWfBoY7m7ZIwNF3PHHnfppG5UKmfhGdRwPOpOtZiYwjUagc1xKFGniJQoqyW/n4GeThZ3N7I13NDm3cJb28jqNUgALzMjH38E6VHhhj5Vj2q3NrHfqVmuI71oggkWaSOGCIgkMxRSzZ76E7+OPHWu+GxSjEkaP8AxKD+dVzmbh8Ntbe6Zl1MqoiSy6c6gThNWOwNbHDYuFlTUTouG8WoZYYdQae2mvryLjy7ztZcNiYtf3vEJWUA6ll0Aj9zrAInqSxrz4pz3JxS2WARqqvIGuJFJKLGkmtIY2P8650qHcAKN8ZzVbh4fbmF5ooGd0DaRMrs+tRkDEhPjjtXrypFPGjRzKNKs+hxsT75JyngNyQR4VatjLwllVn4jMVxZujPolZrTrb+iJ41is1itIcQZr5Y7V9V5O1Wgrs3fBMB+sxST7MdX8epb/Zzb+/M/kqr+JJP6Cr1Vb5DtdNrq/1js30Huj9DVkrpMPHLTR6LWd5sUpSniRSlKAFKUoAUpSgBVS5ql6N5aS+GSp+WoZ/JzVtqsc/2mq2DfuOD9Gyp/Mik1+w2uWo2j20izCobm7isltaySQ27XD4ICAgAZUks5P7AxvjJOw8a9+XeIde2jfx06W/iXY/8/rUnTYvMroW1Z2OM8mcj2U/DTJeRm2ktgBLNFJJEGUwxzLIwJ0k6JFBJHdTWtyhylY3t7dx299OVh6TRMnR1MpX32DNDn3X21Ljw77Gu2ugIIIyCMEHcEeoqo8VvOFcOvGuppYobl4tDe+2oxjTj7lc/6tcHT4etSQelr7LrBW1yxG5k8ZLqR52P986R9BVqiiCqFUAKoAAAwAAMAADsKo0ftKlZDcLw+Y2agO03ViEgjK6up9lzr06fe75K74q7wTh1VlOVYBlI7EEZB/CgD0pSlAHE7y4ZdKxqZJZHEcKDbW7dhnwHck+ABNSPHfZTL9iZvdu7xsbSSGO3hByWMceQG0+BfOe5HhUXdWjmSOWKZ4ZItWh0CH410nKuCDtkfU1jjvEuI3VsbaaSKaNiNTKXtpGAz7rFAyMp8Rp8BWmwU6MFeT6xx/Bq+CowvOVpvv8Asza9n12/2kdDhazsrBJr97sSgdg/TmMYU4H7EW3h611O75kt4pWiklRXWJpnBPwRKQC7nsgywxnGd8ZxXAOHwX0kZRbmSOON2iC/argqBGdOAiaBj61qWkEUN39nnkLqQGORpjafIID7nqEKw3cnBb1rYyxMFdLVrkjoZ8QorMovM0r2RbuHz9TrTAELPczzICMHRLKxTI8Mrg/Wtqs1iudqTzycu887xFZ1qsqj5u4ryuLRJMa1DYORkZwfOvWlUTtsKjJxd0zOaZrFKCorNYNC1Fh1KjUrSUKau33GHOK8qyTmrJyXwHrSdVx93Gdv6zjcD5DufpWZRpOTyo9T4Rw9cOw3X7T1f2XoXvhVp0oI0/dRQfnjf881t1ima6BKysWbuZpSlSQKV8o4IyCCPMb19UAKUpQApSlACtPi1n1oJI/3kIHz8PzxW5WKhq6sSnbUofIHE9EjwNtr95f4l+IfUf8ADV9rkHPfEhw27LgMWJM0SoNyB7zH0UENk1feVOerXiORbvqdER5VAbCGTPu6sYJBBGx8KxsNmScXyHV7N5lzNHnuw4rN7nDpbeGMr77uXEurJyEIVlUYxv3zntXD+MeyDiMdxEJtEr3MpVSJ8lmCNIQ7uAclUbfzFfqCqxzmfv8Ahn/iC/8ApbnFZQg+OZrNbfg92Y4ljYWLghMHGi3KKC2AXCgYBPgKneCxqttCqEFVijVSDkEKgAwR8q25IwwIIBBGCCMgg7EEeNcU43w08OmkuOHz2ypqZgtrKquqjJ0S2sjtHcKO3u6XHceVAHbaVzzgftGufs0ctxZtcJIvuT2H36ufENCdLxEYOc+II2pQBXa+ZFJUgHBIIB8iRsazqFR15zHbxPoeQavFQGYjPnpBx9a5SMJN6I8xWDxN9Kb9ma/AeVktve1Mz5bLamAOrzTOCfWpH+S4tZfQNRJJJ33bTk4O37C/hWxrFDIKvKVSTuzPeE4lWk5uErvwa+D6pWtaX6yxq6Z0sMjO23yqIHNwVm6sbRxiRoxKcMhZGx72N0+tEaE5Xsi0OAY6W8LebRYKVWOYuMSpLGkcmgEKwAUMZSZkQoCewCkttWOaOMPFKgSQJiNpApGeqwdVWPbfcFu3jTY4WTtruZ9P/F67v0k0rd2vwWK7vEiQvIwVR3J9e1a3FeJ9JAVXW7sEjXONTN2yfAAZJPkKgrjiizSQuAMLDJMiSHQDKrBMMT2Ke9+Oa97ieSZbW4ii14DMYy4XHUTSG1HwG/0amRwyVs398Db0P8Yw0daknL6L++poX3MCzSdK6DRJGD1I11OJJARgakG6BcNjbuPKrTbspRSmNOkacdtONsemMVHQRG3t5ZJSC7a5ZSO2SuNK+gAVRVn5H5Jlkt4BKDGixoCT3OFGQoP6nb505wzq0F8HR4bD0sHDLBJIzwLgb3UmldlHxt4Af5nyFdRs7NYkVEGFUYA/68a+bCwSFAkahVH6+ZPifWtmtjQoKkvETVquo/A1eJX6wxNI3ZRnA7k9gB6kkD61EpZ3sg1mdIWO4iWIOq+jOTlj5kYrY5i3+zr4Ncx5/shn/VRUuKzlLJFNLV96v/JguPSTab0Xc7fwQH8tXEH9JgLL/rYMuvzaM+8v519zc5WuglJQ7Y92Nc62bwUJjOc1OYr4FuurVpGfPAz+NTnpvVx9n/0MlRaRl7r/AIafALMw20UbfEqDV/Ed2/MmpCsVmkyeZtsdGOVJLkKUr4mmCKWYgKoJJOwAHck1BbY+6VAjm1TukFy6eDrCdJHmMkEj6V72vNds509QI37sgMbfg+Ka6NRftErEU3pmJeleM14iIXZgFAyTkYwPWsWN11Y0cAqHUMA2xAIzuKXZ2uMzK9im+0fgKCJ7yOEyTBVRwuWLx5IC4JwqgtkntjJOcVXPZtfCxdhOVBuWBkIwAjDZFX+ooOn86606AggjIOxB8jXFOf8A2TlbpJ4ELRu+Zj8XTVSGzucgnGkEbYO+O5xakGpZ16mTTknHK/Q7YDUXzLwEXkHT1mN1ZZIZFAJjljOpHAOxwe48QSPGqTy77QjFMttMC6CMuZB3jGoKikftA+96gL410S1vElQPGwZWGzA5FMp1FNaC503B6nJ+J8/cSsLuRZoesEjjMyIHaEA6lWWKRFLQ69DZSRSMqSDvVL4xx/h8zie3sYoLgH4WltJbeTPdZYJGGkH95QpFdS5f5KvbfijXctz1xJlJWzo1R9LKhYRkLplAA37EnO5qN9o9/NHcW8knDka3hvUJlDJI8ymKRT90qkqoDMfePdB86aUN7lv2ocOitIlbp274Oq3t16wQ6jk/6OGUAnfff3qVfbSwjiGIo0jHkiqo/BRSgDjlVqy4gbYND01M/UZsM4j6yuzN1FdtmbcDT32rrlx7OB+xMR6MoP5gj9KjL72WNKumQwyL5MG/LY4rUxoVI6OOhspVoS1TOa8d4r1bWIrG7LLKgdQQuNMmlo2bO2W2z6VnhM08DCKddMcpKwEydQxsRtG74GQd8fLFdIh9mcqIEXohV7KC2Bvntp8969P/ANdznu0X4t/7atkmllUNCM8b3zFB5ZugYVhKsskKKrhlI3G2Q3ZgcZ2868bHlmMl5J0DO0sjBWYsqqznGF+HJGDn1rpA9nc3jJH/AIj/AJV6x+zl/wBqZR8lJ/Uiq9HVu3FWuT0lKyu72Ody8EANro7W7HGoknQUZSAfE504+VbbWIMyy53WNkA2x7zK2fnt+ddJtvZ7Cvxu7/LCj8t/zqYteWreP4YU+bDUfxbNXWGqvdlHiKa2RyC64dHNgSRrJg5UMobf0qycL5LnlAOkRL4F9tvRRv8ApXR4LGNPgRV/hUD9BXvTY4NfudxcsU/2or/CeS4IcFh1X83Gw+SdvxzU/WaVmRhGCtFGNKTk7sUpSrFTymtlcqWAJRtS58GwRkfQn8a9aUoIsKUpQSKUpQAqI5jiLpFHglZJ41kwP2AS5z6HSB9al6xVoyyu5Scc0XEBa8bqxjlGJEVx5Mob9a96VCbWqLNJqzIaPk+0VgwgXIOQNyM/wk4/KpkClKmU5S7TuVjTjDsqwrGKzSqlyj84+zxbpwYAImnZVupQxB6MauQqINtTMQpIxsSd655yNzJcWgiiijbTHqWcvlUyjMNKgj329R28673VU9pUb/YJHii6siYIIyWjBOHkVRu+kb6PHHpSalO66u42FSz62x7cpc5rfvOqqEELqgy2WY6AZDjHZWOnPoe1WWuI8ItxbRxG3k1pjVHMh/nCTlmz4NknKncE4IrpfK/NYuBokwsoH0cDxHkfMf8AQXTxCcskty9Si0s0dix0pSsoxxSlanEuJJBGXc7bAADJZj2VR4k+VSk27IhtRV2bdKgPt18w1rbxKvgjynqEepUaVPpvW1wzj6SsY2BimX4on2b5qezr6imOlJK+/k7ilWi3bbzViVpUZwe+aYzNkFBKUiwO4QAMc+PvavwqTpcouLsxkZKSuhSlKgsYJqFm5vt1YgMz42JjjeQD+0oIrZ4vw15yiasQ5JmAJDOBjSgI7Kd8/LHjW7BbqihUUKo2AAwB8gKasiV5a+WgmXSN2jou96mpw7j0E+0UisR3Xsw+anB/Kt/NaHEuBQz/AM4gLDs4911PmHG4qPEF5bfARdR/uuQkoHo/wv8AXBqckJdl28H8/NiuecO2rrvXx8XJ9jWvYXyzRrImdLZ05GMgEjPyOMj0qFub+e5Uwpbyw6/dkkk0gIp+LTgnU2MgfPNT8EIRVVRgKAAPIAYAqsoZFruWhUzy02+56UpSljhSlKAFKUoAUpSgBSlKAFKUoAUpSgBWCKzSgDm/OvIcyMbjhiAs75ubUsEjlJU/erkgJINskfFn555Twnmi5jun6ySh1eKMpgxiBmkxnB3B3Hfc7+Ar9PVRfaVyxA1jLIGFuwmSdpFj1u8gKqqhcjUzEIoHnjalVKUZa21GQqOPkT3K3MAuYvex1EwHHn5MB5H9aV+eLPmW5sFM0MekysyEu7vNJ0zhmYjYAEYwABk1iqwlNKzVy0oxbutD9SVHS8ML3KyuQUjTEa+TsTqc+GdOAPmakaVkqTWxjyipbmMVp8R4PDcACWMPjsTsR8mG4rdpUKTi7oJRUlZo8ra2WNAiKFVRhQOwFetKVG5KVtEKUpQSKUzSgBWKzSgDGKzSlAClKGgBSoKbjskrFLSMSaThpXOmJSO4BG7ken418tZ3/wAXXgz+50W0n01as/WndE/3NLz/AB9xHTL9qb8vz9ifrUsL8TByoOEkZMnxKHBI9M5H0qHfj07KYltpEuDtkjMS/wBfq9io747+FTHDLAQRJGu4UYye5J3LH1JJP1qJU8i625MameXV25/Bt0pSlDhSlKAFKUoAUpSgBSovinFyjCKFOpMwyFzhVXtrkb9lfzPhWr9hvvi+0Q5/c6J0fLVq1fWmqndXbS8xMqtnZJvyJ6ojmjgRvLfprIYnV45Y5NIbTJDIsiEodmGV3FR9/LeSxmFrcLrKqZY5QVC6hqOk4YbZqzConDKld+2pMKmduy91YoUvs3lmbrXNwstxgIpEIjiSLJYqsYJJYtglifDFKv1KxpUYyd2ZMakoqyFKUposUpSgD4kcKCScADJJ8AO9QS8Qubre3CxReEsqlmceaR7YHq3fyqfIoBV4SUeV2LnBy52XgQTQX0W6yRXA8UZOkT/Cykj8RWBzhGu06Swv+40bHJ/qMoIap+sEVfpIy7cfbT8fQp0Uo9iXvr+fqRvAUkMZkl1BpXL6WPwKdkTHhhQM+pNSdYFZpcnmdxsI5VYUpSqlhSlKAFaHHEkNvIsOdbLpXGxGogEjPkCT9K36VMXZ3KyWZNHhZ2ixIqIMKoAAHkK96UqG76slKyshilKUEilKUAKUpQApSlACsGs0oAjeFWLI87uBqklJB7/dqAqD02BOPU1JUpUyk5O7KxioqyFKUqCwpSlAClKUAKUpQApSlAClKUAKUpQApSlAClKUAKUpQApSlAClKUAKUpQApSlAClKUAKUpQApSlAClKUAKUpQB/9k="/>
          <p:cNvSpPr>
            <a:spLocks noChangeAspect="1" noChangeArrowheads="1"/>
          </p:cNvSpPr>
          <p:nvPr/>
        </p:nvSpPr>
        <p:spPr bwMode="auto">
          <a:xfrm>
            <a:off x="1587500" y="-885825"/>
            <a:ext cx="2495550"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hQREBQUEhQWFRUUFBcXFBcWFRYXGhcXFBQVFxcYFxUXHiYeGB0mHRcWIC8gIycpLSwsFR4xNTAqOCYtLCkBCQoKDgwOGg8PGjYkHyQqLCwqKSwsLiwsMiwsLCwvLCktLyo0LywsNC8uKSksKSwsLCosKiwsKiwvLCwsLCwsKf/AABEIAMABBgMBIgACEQEDEQH/xAAcAAEAAgMBAQEAAAAAAAAAAAAABQYBBAcDAgj/xABJEAACAQMCBAMFBQMIBwgDAAABAgMABBESIQUGEzFBUWEHIjJxgRQjkaGxQlJyFTM0YoKSosEkU3STstHwNWR1o7TS4fEWFyX/xAAbAQACAgMBAAAAAAAAAAAAAAAAAwECBAUGB//EADIRAAIBAgQCCQMEAwEAAAAAAAABAgMRBBIhMQVBEyIyUWFxgZHRocHhFEKx8AYj8RX/2gAMAwEAAhEDEQA/ANylKVyR5KZrysuD3V1DLcRSxRRRymJFMMkzyMrhCW6e6LqPgCQASa877iUcC6pXVAe2o9/kO5+lXX2SKTZzPghJbuWSIkEakYINQB3wWD4rY4Gipybkro6PgeEjVnKVWF1bS60KBa8Y++e3nAinidkZc5R2XGem5+LYg47jIqTrU9p/JkUvFwSzATQieQDIIeMiIFT2Goac7Z+7771sRRBVCjsoAGTk4AxufGlYylCnO0PYxeL4Whhq2Wk/Nd3qfVKUrDNMK8L+7EUUkhGQiM2PPSCcVsVEcd4pEEkhLapHjZRGoLuSykAaVB7kjvV6cXKSSVzIw1J1aiilfVXt3EtxDli/ghWYywykwvM8AhkVVSNVZlW5GRrwwwGA1YOO1aXCeMx3C5QkNgFkYYdcjIyp8MHIPY12HhFs32SGOYZboIsgPn0wHB+ua4PwzkyKG7nYFm+z3MkUW5HuxMQC+/vHfT4DCDatvi8PSjDNt5HW8W4fhYUektla2tz8PyXLhHFGt5VkXtnDj95fEfPyrqkUgYAjcEAg+YPauPV0Xkq+6lqFPeMlD8huv5ED6Uvh1XVwZPAMW6lOVGT7O3l3en3J+lKh+IcUl6vRt0V3VQzs7FUQNnSDgEljg7DwFbmMXJ2R0M5qCuyYpUD/ACjep8dskg84Zd/7sgH618y8enkBSK1mVyMBpQqomf2iQTnHkO9M6GXh7oX08e5+zJ9WzWa1OF2IhhSMHIRQM+Z8T9Tk/WtulO19Byu1qKUpUEilKUAKUrzmlCqWOwUEn5AZNAEfxG9cuIYcByNTuRkRodgceLHwHpmvNOXIFy0o6jd2eU6j+ewHyFayyTxWbzwwde4lIk6WtY86iAql22AVMfgfOuM8+8O5gvgxuYHWBcsYoWjMYC75IVy0hGP2s+mKWoqWrLt20R1/iftBtoXEUQku5cZMVpH1mVfNyp0oPmc1K8A5iivIy8WoFWKSJIpSSNwASkiNupwQfrXOPYRyqI7JpZopVd5kmRmyisixt0mQK3vDEjk6tveHfFXHlUar7ij/APeYY/8AdWcG/wDj/KmFC00pSgBSlKAON18cL4Tc36tJARDbJqzcMhkaQpnUIIRjUBgjUdidhmtfi1u8kEiRkK7KVBOQBnY7jcbZqc4b7SpraFYpOH4WNAkbWriVV0rhcxNpbA27HNaHBQpSd6j9GcLwahhZyc67V+Sf8lD4JPaxsZL24u7cMzKjfZ5ftMi52zOVKwj+pDvvuxr9BcJvUkt45I9WhkUqZAytjsNQf3s/PvXALXm+8W7aZ0FzckakeazmYxJnGmFDIqxLnxAyc7k198a5r4lMYmu3VY+tGERwiJr1Aq7QoxMukgNh307DINbrpIR0udk69GFlmXgvhF358kB4soG+iyAb0LzsVB+YUmo2te1tNBZmdpJJG1SyOcs7Yxk+QA2AGwFbPBOVv5QF47ST5t36cMMEqw6m6KSBmkYHclsDOwx41pZR/V1nl0ONqU//AFcZLonZW5+Gh8143l2sSF3Ow8hkknYADxJOAB61F8W4oeG3slpdSa0XR05iFVyJEDjXGDuBuutRjK74zW3JNIZLa4txDMInMgWRm0OdJCMCvipJI9ceVKeHcKijU0XeYsuHSoYiNPEaRb7XKx98f5bvVsWuJurEGwI7a2j1zEt8Jml36fbJCg47d9q9OQuI2VvcxRvNdfadQxbxW80USs4xmRSOpMd/jlJ+QFSXHfaddvbNGltLazNgdaILcoF/a04KsrdsEqcb/Oqly/zffQRMlpCoYswklNqTI7g+80s0051N8+3lW8pulCPUasdtQeFo0/8AU4pea+rP0KXHbxPYfL/7H41xa3lDy3Tqcq97cspHYr1SMj02NQMHErye8ZLq4IleA6mV1MgiLDVFHpASANgE6AWIHxVYoIFjVUQBVUYUDsAKwMfXi4qC8zQ8dxtOdNUYa3s78rHpVj5F4houDGe0q7fxJkj8tX5VW69IJyjK690YMPmDmtdQqdHUUjS8KxP6fFRk9no/J/252CtOz4folmkJz1WUjbsFjVceu4J+te9nciSNXXsyhh8iM17V1ClppzPRXFNq/IUpSoJFKUoAUpSgBSlKAFRfMRzAUHeVkj/3jgH8s1KVF8X3ktl85tX9yOQ/riqT7JaO5JqMCvi4HuN/Cf0r0FYNXKld9nP/AGRY/wCyxf8AAKhueOVZ+r9psBMJW3n6F0YWfQqqjCJ1MUpAGCGxkADPiIvjHFrvgcAiVFe2jlBt5iCw6TM3+izhfejYasJKAwOFBA3qvcxc28N4woaRb6CdU0q8H3qjcnBWJirjJPgp9aALFy37T7nMiXdrLKINIllhi0yISM/f2ZOtNu7JqU4OMiuh8K4tFdRLNBIskbjKsp2PmPMEeIO4rlfspvbOOaV3geCZIiv2qRrhYZotS7/6Q2I2zp93fscHwqY4bzLaLxhBw+VZUu9a3ccSs0ayqhaO4DAaATgo2DvlT4ZoA6RSlKAON1ilK5I8lK/Nw+6e9eRXESBAiEqr6hlSQRnI3yc+lbvG+X1utIc7KCAMZ3LISfwUj+0alM1sctcpycTHVeR4LTJEfTOmW4wcF9Z/m485Axu3fYYrMoqpWksmluZu8FHEYyrHorRyq17bfLIX7bHAFhjDyuB7saZkk0juW/dA82IAq+ey7hcqJcTyoYhcyRtGhZWOlIgus6CQNR8M9gK5oeFmxuDHc8MeUTSkwWkV2r6wOzyouuWY7Z1PhBk4A3rs/DeLrBYLNcwrYJGu8RdCsSqcKAU23GMKBnfFbehhY0nmvdnV4LhlPCtzu3J7spPta4JDLfWRdcl45hJ5OkPTZFYeOGkJqMiiCKFUBVAwABgAegqZ9oV+kvEbeNCGNvDM0uP2euYhGp8iQjHHlg+NRNaziEm6lvA5r/IKjeJUL6JLTx1PmQnBxucHA8zjYVA8t8MuY8tNKPed2aPQp3bfIcdt/D0qXveIJCoMhxk4UAEliewVRux9BXxY8XimJVG95fiRlKOvzRgDWLHOoOy0fOxrKXTRoSyw6r3dr7eJpTcrxvP1mLFtRYYOMHEYGGG+2j/EamaVilynKVrvYx6lepVSU3e2iFZrFKqJOg8iXmu20HvG5X6H3h+p/CrJVH9nsuJJl81VvwJH+dXiukwss1KLPUcJV6WhCo+aX5FKUrJMkUpWpxa+6MEknfQhYDzIGw/HFSld2REmkrs2i1M1X7flGJ1DXIMsrDLuzN3PcKAQFA7ACvr/APFzH/R7iaL+qW6qf3ZP+dNyU9s300+foIU6m+X66/H1J13wMnwrV4Te9aFJdOnWuoDOdj23+WD9ai34LdSjRNcqYzswji0Mw8VLZOkHxxU9FGFAVRgAAADwA7CqyjGKsndloSlJ3asvH8H1UXxD+k2w9ZT/AOXj/OpSou//AKVbfKb/AIFpE9vb+TIjuSleF5exwo0krrGijLM7BVA9WOwrk/PHtqmj1R2NrKCMgzTwuoG+PcjI3+bY+RqkeziebivFY0v7l5FVZJFjmYyBnVGC6YmygK5L7jGE9auVOi85303FjGnC7mCSKKRJH6TBpllTqPGzBsBYwyR+pLeQqX5k4TbG2iluOFfaZ5VXWsMMZdHMeptcmRhQcjOTXvxDh6xcT4WFA6nTuRJIFVGkjjgUYYIAMdRkbHYHtirligDlfso5V4ZecPhmNnG0sY6cpkXVmRFUltJJU5DK3bxrqMFssahUVVUdlUBQPkBtWLe1SMYjRUHfCqFHYDsPQAfQV60AKUpQBxqlKVyR5Ked1B1I3TJGtSuR3GoEZFevCuYeJWiJHHLBcRoqqqTRdMhVGAFeH0A7g0pTqWInS7LM/CY+vhb9E9HurFRQ30d2zRvMktyHZ3+1oWbp6di/QyFGoYX9MVr8fhuo0E9zdO7qw6QLSTMrdyVaT3UIUMdSrkY8KmuIctGa6EryMFVNKqjMrKdtww9c/lUjd8LjlVVkBYKCBknPvIUJJ8Tgnes546XV187I3cuNzTheWluskvpdnzwiOIRBoCGVyWL6ixdj3Z2O5bzzvW7XgxjgjJOmNFySdlAz3NRF5zC/uCKJ1WTaOaWKQK522hiC6523GAMDfcgb1hRpTrSeVX8TS08LWxlRukm9d392WXlsgcXs8jOpLlR6N01bI8jhWH1r39s3LhS2ju4i5eGd2eQsdSJPnB1AFumj6fcwRgmpH2c8nusn2q6FwJFysCztCMLIo1P0Yh92x+HSzMQM1Ne1I/8A8i6/hQfQyxg/lW+oU3TpqMju8DhpYbDKlPW1/Lc5hy5d3EkWbmMI22nB3YEdyv7J7f8AKpWst3rFc5OWaTaVjzqtNTm5JW8FsKzWKzVRJZuQM/aHwNunufL3hj9Kv1UP2eSffTDzRT+Df/NXyuiwStRR6jg6Lo4enCW6ivrqKUpWWZIrV4jYCeJo2JAbGcd9iD/lW1SpTs7ohpNWZgCs0pUEilKUAKi77+l2/wDDMf8ACg/zqUqAu5ccThHnA+Pnkn/L8qXN2S80XgtfRk9iqty0gHEuKAAAdS2b+01qmf0FWqqVxe+PDL2e5dC1tdxxh5BkiCeFWRerpBKxupUa8HSV370wobvPHCZWVLq2d0uLUSFAkSzF0lCh4+kzKGzpUj3h8NVjgvtiCHp3ynIbDSxRuuj/AGi1f72EgeI1KfA1tTe0i3vLbQL3+Tbk4JLhHAI76ZG+7lQ+DK2cY7dqpvDrjqcRgF9xZWmSTNtcW5tmjkXI+6eRAHjJzjQ+VOds+IB2zhfF4bmMSQSJKh7MjBhnxG3Y+h3rbqj818OThxPEbXTEyb3UQIRLmIfH7uw6yjLKw3OMHOaulvOHRXU5VgGUjxDDIP4UAelKUoA41Ss18SyhQWYhQO5JAA+ZNckeTJN6I1+L3LR28rr8SRuy/NVJFTXEvZnotxNbTXBlFu8rStNrDyKqssZtyNJV8t8JGnSO+arMl292DDaxGXrB443Z44o2JUg6DIQZQNydAPau4cLszDbxRk6jHEiE+ehAufyrd4Kg4xeeO/edrwTBOFKXTQ371yOCcB5xinKxuVWY42ByrkgH3G8/6p3B2qxVGWfBoY7m7ZIwNF3PHHnfppG5UKmfhGdRwPOpOtZiYwjUagc1xKFGniJQoqyW/n4GeThZ3N7I13NDm3cJb28jqNUgALzMjH38E6VHhhj5Vj2q3NrHfqVmuI71oggkWaSOGCIgkMxRSzZ76E7+OPHWu+GxSjEkaP8AxKD+dVzmbh8Ntbe6Zl1MqoiSy6c6gThNWOwNbHDYuFlTUTouG8WoZYYdQae2mvryLjy7ztZcNiYtf3vEJWUA6ll0Aj9zrAInqSxrz4pz3JxS2WARqqvIGuJFJKLGkmtIY2P8650qHcAKN8ZzVbh4fbmF5ooGd0DaRMrs+tRkDEhPjjtXrypFPGjRzKNKs+hxsT75JyngNyQR4VatjLwllVn4jMVxZujPolZrTrb+iJ41is1itIcQZr5Y7V9V5O1Wgrs3fBMB+sxST7MdX8epb/Zzb+/M/kqr+JJP6Cr1Vb5DtdNrq/1js30Huj9DVkrpMPHLTR6LWd5sUpSniRSlKAFKUoAUpSgBVS5ql6N5aS+GSp+WoZ/JzVtqsc/2mq2DfuOD9Gyp/Mik1+w2uWo2j20izCobm7isltaySQ27XD4ICAgAZUks5P7AxvjJOw8a9+XeIde2jfx06W/iXY/8/rUnTYvMroW1Z2OM8mcj2U/DTJeRm2ktgBLNFJJEGUwxzLIwJ0k6JFBJHdTWtyhylY3t7dx299OVh6TRMnR1MpX32DNDn3X21Ljw77Gu2ugIIIyCMEHcEeoqo8VvOFcOvGuppYobl4tDe+2oxjTj7lc/6tcHT4etSQelr7LrBW1yxG5k8ZLqR52P986R9BVqiiCqFUAKoAAAwAAMAADsKo0ftKlZDcLw+Y2agO03ViEgjK6up9lzr06fe75K74q7wTh1VlOVYBlI7EEZB/CgD0pSlAHE7y4ZdKxqZJZHEcKDbW7dhnwHck+ABNSPHfZTL9iZvdu7xsbSSGO3hByWMceQG0+BfOe5HhUXdWjmSOWKZ4ZItWh0CH410nKuCDtkfU1jjvEuI3VsbaaSKaNiNTKXtpGAz7rFAyMp8Rp8BWmwU6MFeT6xx/Bq+CowvOVpvv8Asza9n12/2kdDhazsrBJr97sSgdg/TmMYU4H7EW3h611O75kt4pWiklRXWJpnBPwRKQC7nsgywxnGd8ZxXAOHwX0kZRbmSOON2iC/argqBGdOAiaBj61qWkEUN39nnkLqQGORpjafIID7nqEKw3cnBb1rYyxMFdLVrkjoZ8QorMovM0r2RbuHz9TrTAELPczzICMHRLKxTI8Mrg/Wtqs1iudqTzycu887xFZ1qsqj5u4ryuLRJMa1DYORkZwfOvWlUTtsKjJxd0zOaZrFKCorNYNC1Fh1KjUrSUKau33GHOK8qyTmrJyXwHrSdVx93Gdv6zjcD5DufpWZRpOTyo9T4Rw9cOw3X7T1f2XoXvhVp0oI0/dRQfnjf881t1ima6BKysWbuZpSlSQKV8o4IyCCPMb19UAKUpQApSlACtPi1n1oJI/3kIHz8PzxW5WKhq6sSnbUofIHE9EjwNtr95f4l+IfUf8ADV9rkHPfEhw27LgMWJM0SoNyB7zH0UENk1feVOerXiORbvqdER5VAbCGTPu6sYJBBGx8KxsNmScXyHV7N5lzNHnuw4rN7nDpbeGMr77uXEurJyEIVlUYxv3zntXD+MeyDiMdxEJtEr3MpVSJ8lmCNIQ7uAclUbfzFfqCqxzmfv8Ahn/iC/8ApbnFZQg+OZrNbfg92Y4ljYWLghMHGi3KKC2AXCgYBPgKneCxqttCqEFVijVSDkEKgAwR8q25IwwIIBBGCCMgg7EEeNcU43w08OmkuOHz2ypqZgtrKquqjJ0S2sjtHcKO3u6XHceVAHbaVzzgftGufs0ctxZtcJIvuT2H36ufENCdLxEYOc+II2pQBXa+ZFJUgHBIIB8iRsazqFR15zHbxPoeQavFQGYjPnpBx9a5SMJN6I8xWDxN9Kb9ma/AeVktve1Mz5bLamAOrzTOCfWpH+S4tZfQNRJJJ33bTk4O37C/hWxrFDIKvKVSTuzPeE4lWk5uErvwa+D6pWtaX6yxq6Z0sMjO23yqIHNwVm6sbRxiRoxKcMhZGx72N0+tEaE5Xsi0OAY6W8LebRYKVWOYuMSpLGkcmgEKwAUMZSZkQoCewCkttWOaOMPFKgSQJiNpApGeqwdVWPbfcFu3jTY4WTtruZ9P/F67v0k0rd2vwWK7vEiQvIwVR3J9e1a3FeJ9JAVXW7sEjXONTN2yfAAZJPkKgrjiizSQuAMLDJMiSHQDKrBMMT2Ke9+Oa97ieSZbW4ii14DMYy4XHUTSG1HwG/0amRwyVs398Db0P8Yw0daknL6L++poX3MCzSdK6DRJGD1I11OJJARgakG6BcNjbuPKrTbspRSmNOkacdtONsemMVHQRG3t5ZJSC7a5ZSO2SuNK+gAVRVn5H5Jlkt4BKDGixoCT3OFGQoP6nb505wzq0F8HR4bD0sHDLBJIzwLgb3UmldlHxt4Af5nyFdRs7NYkVEGFUYA/68a+bCwSFAkahVH6+ZPifWtmtjQoKkvETVquo/A1eJX6wxNI3ZRnA7k9gB6kkD61EpZ3sg1mdIWO4iWIOq+jOTlj5kYrY5i3+zr4Ncx5/shn/VRUuKzlLJFNLV96v/JguPSTab0Xc7fwQH8tXEH9JgLL/rYMuvzaM+8v519zc5WuglJQ7Y92Nc62bwUJjOc1OYr4FuurVpGfPAz+NTnpvVx9n/0MlRaRl7r/AIafALMw20UbfEqDV/Ed2/MmpCsVmkyeZtsdGOVJLkKUr4mmCKWYgKoJJOwAHck1BbY+6VAjm1TukFy6eDrCdJHmMkEj6V72vNds509QI37sgMbfg+Ka6NRftErEU3pmJeleM14iIXZgFAyTkYwPWsWN11Y0cAqHUMA2xAIzuKXZ2uMzK9im+0fgKCJ7yOEyTBVRwuWLx5IC4JwqgtkntjJOcVXPZtfCxdhOVBuWBkIwAjDZFX+ooOn86606AggjIOxB8jXFOf8A2TlbpJ4ELRu+Zj8XTVSGzucgnGkEbYO+O5xakGpZ16mTTknHK/Q7YDUXzLwEXkHT1mN1ZZIZFAJjljOpHAOxwe48QSPGqTy77QjFMttMC6CMuZB3jGoKikftA+96gL410S1vElQPGwZWGzA5FMp1FNaC503B6nJ+J8/cSsLuRZoesEjjMyIHaEA6lWWKRFLQ69DZSRSMqSDvVL4xx/h8zie3sYoLgH4WltJbeTPdZYJGGkH95QpFdS5f5KvbfijXctz1xJlJWzo1R9LKhYRkLplAA37EnO5qN9o9/NHcW8knDka3hvUJlDJI8ymKRT90qkqoDMfePdB86aUN7lv2ocOitIlbp274Oq3t16wQ6jk/6OGUAnfff3qVfbSwjiGIo0jHkiqo/BRSgDjlVqy4gbYND01M/UZsM4j6yuzN1FdtmbcDT32rrlx7OB+xMR6MoP5gj9KjL72WNKumQwyL5MG/LY4rUxoVI6OOhspVoS1TOa8d4r1bWIrG7LLKgdQQuNMmlo2bO2W2z6VnhM08DCKddMcpKwEydQxsRtG74GQd8fLFdIh9mcqIEXohV7KC2Bvntp8969P/ANdznu0X4t/7atkmllUNCM8b3zFB5ZugYVhKsskKKrhlI3G2Q3ZgcZ2868bHlmMl5J0DO0sjBWYsqqznGF+HJGDn1rpA9nc3jJH/AIj/AJV6x+zl/wBqZR8lJ/Uiq9HVu3FWuT0lKyu72Ody8EANro7W7HGoknQUZSAfE504+VbbWIMyy53WNkA2x7zK2fnt+ddJtvZ7Cvxu7/LCj8t/zqYteWreP4YU+bDUfxbNXWGqvdlHiKa2RyC64dHNgSRrJg5UMobf0qycL5LnlAOkRL4F9tvRRv8ApXR4LGNPgRV/hUD9BXvTY4NfudxcsU/2or/CeS4IcFh1X83Gw+SdvxzU/WaVmRhGCtFGNKTk7sUpSrFTymtlcqWAJRtS58GwRkfQn8a9aUoIsKUpQSKUpQAqI5jiLpFHglZJ41kwP2AS5z6HSB9al6xVoyyu5Scc0XEBa8bqxjlGJEVx5Mob9a96VCbWqLNJqzIaPk+0VgwgXIOQNyM/wk4/KpkClKmU5S7TuVjTjDsqwrGKzSqlyj84+zxbpwYAImnZVupQxB6MauQqINtTMQpIxsSd655yNzJcWgiiijbTHqWcvlUyjMNKgj329R28673VU9pUb/YJHii6siYIIyWjBOHkVRu+kb6PHHpSalO66u42FSz62x7cpc5rfvOqqEELqgy2WY6AZDjHZWOnPoe1WWuI8ItxbRxG3k1pjVHMh/nCTlmz4NknKncE4IrpfK/NYuBokwsoH0cDxHkfMf8AQXTxCcskty9Si0s0dix0pSsoxxSlanEuJJBGXc7bAADJZj2VR4k+VSk27IhtRV2bdKgPt18w1rbxKvgjynqEepUaVPpvW1wzj6SsY2BimX4on2b5qezr6imOlJK+/k7ilWi3bbzViVpUZwe+aYzNkFBKUiwO4QAMc+PvavwqTpcouLsxkZKSuhSlKgsYJqFm5vt1YgMz42JjjeQD+0oIrZ4vw15yiasQ5JmAJDOBjSgI7Kd8/LHjW7BbqihUUKo2AAwB8gKasiV5a+WgmXSN2jou96mpw7j0E+0UisR3Xsw+anB/Kt/NaHEuBQz/AM4gLDs4911PmHG4qPEF5bfARdR/uuQkoHo/wv8AXBqckJdl28H8/NiuecO2rrvXx8XJ9jWvYXyzRrImdLZ05GMgEjPyOMj0qFub+e5Uwpbyw6/dkkk0gIp+LTgnU2MgfPNT8EIRVVRgKAAPIAYAqsoZFruWhUzy02+56UpSljhSlKAFKUoAUpSgBSlKAFKUoAUpSgBWCKzSgDm/OvIcyMbjhiAs75ubUsEjlJU/erkgJINskfFn555Twnmi5jun6ySh1eKMpgxiBmkxnB3B3Hfc7+Ar9PVRfaVyxA1jLIGFuwmSdpFj1u8gKqqhcjUzEIoHnjalVKUZa21GQqOPkT3K3MAuYvex1EwHHn5MB5H9aV+eLPmW5sFM0MekysyEu7vNJ0zhmYjYAEYwABk1iqwlNKzVy0oxbutD9SVHS8ML3KyuQUjTEa+TsTqc+GdOAPmakaVkqTWxjyipbmMVp8R4PDcACWMPjsTsR8mG4rdpUKTi7oJRUlZo8ra2WNAiKFVRhQOwFetKVG5KVtEKUpQSKUzSgBWKzSgDGKzSlAClKGgBSoKbjskrFLSMSaThpXOmJSO4BG7ken418tZ3/wAXXgz+50W0n01as/WndE/3NLz/AB9xHTL9qb8vz9ifrUsL8TByoOEkZMnxKHBI9M5H0qHfj07KYltpEuDtkjMS/wBfq9io747+FTHDLAQRJGu4UYye5J3LH1JJP1qJU8i625MameXV25/Bt0pSlDhSlKAFKUoAUpSgBSovinFyjCKFOpMwyFzhVXtrkb9lfzPhWr9hvvi+0Q5/c6J0fLVq1fWmqndXbS8xMqtnZJvyJ6ojmjgRvLfprIYnV45Y5NIbTJDIsiEodmGV3FR9/LeSxmFrcLrKqZY5QVC6hqOk4YbZqzConDKld+2pMKmduy91YoUvs3lmbrXNwstxgIpEIjiSLJYqsYJJYtglifDFKv1KxpUYyd2ZMakoqyFKUposUpSgD4kcKCScADJJ8AO9QS8Qubre3CxReEsqlmceaR7YHq3fyqfIoBV4SUeV2LnBy52XgQTQX0W6yRXA8UZOkT/Cykj8RWBzhGu06Swv+40bHJ/qMoIap+sEVfpIy7cfbT8fQp0Uo9iXvr+fqRvAUkMZkl1BpXL6WPwKdkTHhhQM+pNSdYFZpcnmdxsI5VYUpSqlhSlKAFaHHEkNvIsOdbLpXGxGogEjPkCT9K36VMXZ3KyWZNHhZ2ixIqIMKoAAHkK96UqG76slKyshilKUEilKUAKUpQApSlACsGs0oAjeFWLI87uBqklJB7/dqAqD02BOPU1JUpUyk5O7KxioqyFKUqCwpSlAClKUAKUpQApSlAClKUAKUpQApSlAClKUAKUpQApSlAClKUAKUpQApSlAClKUAKUpQApSlAClKUAKUpQB/9k="/>
          <p:cNvSpPr>
            <a:spLocks noChangeAspect="1" noChangeArrowheads="1"/>
          </p:cNvSpPr>
          <p:nvPr/>
        </p:nvSpPr>
        <p:spPr bwMode="auto">
          <a:xfrm>
            <a:off x="1739900" y="-733425"/>
            <a:ext cx="2495550"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8" name="Picture 6" descr="http://t1.gstatic.com/images?q=tbn:ANd9GcRjGGk0Dd7zrv3nXJCmjRyyKByHFMDgWRLS6ZTy6Wzceg_qpOMkwc-CE7DI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944" y="2996952"/>
            <a:ext cx="4464496" cy="3271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762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0"/>
            <a:ext cx="8229600" cy="1143000"/>
          </a:xfrm>
        </p:spPr>
        <p:txBody>
          <a:bodyPr>
            <a:normAutofit/>
          </a:bodyPr>
          <a:lstStyle/>
          <a:p>
            <a:r>
              <a:rPr lang="en-GB" dirty="0"/>
              <a:t> </a:t>
            </a:r>
          </a:p>
        </p:txBody>
      </p:sp>
      <p:sp>
        <p:nvSpPr>
          <p:cNvPr id="3" name="Content Placeholder 2"/>
          <p:cNvSpPr>
            <a:spLocks noGrp="1"/>
          </p:cNvSpPr>
          <p:nvPr>
            <p:ph idx="1"/>
          </p:nvPr>
        </p:nvSpPr>
        <p:spPr/>
        <p:txBody>
          <a:bodyPr/>
          <a:lstStyle/>
          <a:p>
            <a:endParaRPr lang="en-GB"/>
          </a:p>
        </p:txBody>
      </p:sp>
      <p:pic>
        <p:nvPicPr>
          <p:cNvPr id="8194" name="Picture 2" descr="http://apesnature.homestead.com/files/fg05_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980729"/>
            <a:ext cx="8280920" cy="552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021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050" y="1397000"/>
            <a:ext cx="52197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64" y="2120900"/>
            <a:ext cx="3578225" cy="407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4" name="Title 1"/>
          <p:cNvSpPr>
            <a:spLocks noGrp="1"/>
          </p:cNvSpPr>
          <p:nvPr>
            <p:ph type="title"/>
          </p:nvPr>
        </p:nvSpPr>
        <p:spPr/>
        <p:txBody>
          <a:bodyPr/>
          <a:lstStyle/>
          <a:p>
            <a:r>
              <a:rPr lang="en-GB" altLang="en-US" dirty="0"/>
              <a:t>Hybrid Sterility</a:t>
            </a:r>
          </a:p>
        </p:txBody>
      </p:sp>
      <p:pic>
        <p:nvPicPr>
          <p:cNvPr id="2048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797426"/>
            <a:ext cx="1392238" cy="1973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109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642194"/>
          </a:xfrm>
        </p:spPr>
        <p:txBody>
          <a:bodyPr>
            <a:normAutofit fontScale="90000"/>
          </a:bodyPr>
          <a:lstStyle/>
          <a:p>
            <a:r>
              <a:rPr lang="en-GB" dirty="0"/>
              <a:t>Explanation of hybrid sterility – failure to undergo synapsis and form bivalents</a:t>
            </a:r>
          </a:p>
        </p:txBody>
      </p:sp>
      <p:pic>
        <p:nvPicPr>
          <p:cNvPr id="4" name="Picture 4" descr="http://post.queensu.ca/~forsdyke/images/darwin06.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9616" y="1988841"/>
            <a:ext cx="4082098"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48128" y="1988841"/>
            <a:ext cx="3240360" cy="4524315"/>
          </a:xfrm>
          <a:prstGeom prst="rect">
            <a:avLst/>
          </a:prstGeom>
          <a:noFill/>
        </p:spPr>
        <p:txBody>
          <a:bodyPr wrap="square" rtlCol="0">
            <a:spAutoFit/>
          </a:bodyPr>
          <a:lstStyle/>
          <a:p>
            <a:r>
              <a:rPr lang="en-GB" sz="2400" dirty="0"/>
              <a:t>When two species try to breed, there will be two sets of different homologous chromosomes.</a:t>
            </a:r>
          </a:p>
          <a:p>
            <a:endParaRPr lang="en-GB" sz="2400" dirty="0"/>
          </a:p>
          <a:p>
            <a:r>
              <a:rPr lang="en-GB" sz="2400" dirty="0"/>
              <a:t>When the gamete nuclei fuse the homologues will not have  partners and so pairing at prophase 1 will not take place.</a:t>
            </a:r>
          </a:p>
        </p:txBody>
      </p:sp>
    </p:spTree>
    <p:extLst>
      <p:ext uri="{BB962C8B-B14F-4D97-AF65-F5344CB8AC3E}">
        <p14:creationId xmlns:p14="http://schemas.microsoft.com/office/powerpoint/2010/main" val="2148199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sz="4000"/>
              <a:t>What does advantageous mean?</a:t>
            </a:r>
            <a:endParaRPr lang="en-US" altLang="en-US" sz="4000"/>
          </a:p>
        </p:txBody>
      </p:sp>
      <p:sp>
        <p:nvSpPr>
          <p:cNvPr id="5123" name="Rectangle 3"/>
          <p:cNvSpPr>
            <a:spLocks noGrp="1" noChangeArrowheads="1"/>
          </p:cNvSpPr>
          <p:nvPr>
            <p:ph type="body" idx="1"/>
          </p:nvPr>
        </p:nvSpPr>
        <p:spPr/>
        <p:txBody>
          <a:bodyPr/>
          <a:lstStyle/>
          <a:p>
            <a:pPr eaLnBrk="1" hangingPunct="1"/>
            <a:r>
              <a:rPr lang="en-GB" altLang="en-US"/>
              <a:t>That an alleles has an advantage at any one time – according to its environmental conditions – this can change…</a:t>
            </a:r>
          </a:p>
        </p:txBody>
      </p:sp>
    </p:spTree>
    <p:extLst>
      <p:ext uri="{BB962C8B-B14F-4D97-AF65-F5344CB8AC3E}">
        <p14:creationId xmlns:p14="http://schemas.microsoft.com/office/powerpoint/2010/main" val="1794645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928"/>
            <a:ext cx="10972800" cy="1143000"/>
          </a:xfrm>
        </p:spPr>
        <p:txBody>
          <a:bodyPr/>
          <a:lstStyle/>
          <a:p>
            <a:r>
              <a:rPr lang="en-GB" dirty="0"/>
              <a:t>Allele frequency</a:t>
            </a:r>
          </a:p>
        </p:txBody>
      </p:sp>
      <p:sp>
        <p:nvSpPr>
          <p:cNvPr id="3" name="Content Placeholder 2"/>
          <p:cNvSpPr>
            <a:spLocks noGrp="1"/>
          </p:cNvSpPr>
          <p:nvPr>
            <p:ph idx="1"/>
          </p:nvPr>
        </p:nvSpPr>
        <p:spPr>
          <a:xfrm>
            <a:off x="609600" y="1303635"/>
            <a:ext cx="10972800" cy="4525963"/>
          </a:xfrm>
        </p:spPr>
        <p:txBody>
          <a:bodyPr/>
          <a:lstStyle/>
          <a:p>
            <a:r>
              <a:rPr lang="en-GB" dirty="0"/>
              <a:t>Allelic frequency is affected by  selection.</a:t>
            </a:r>
          </a:p>
          <a:p>
            <a:r>
              <a:rPr lang="en-GB" dirty="0"/>
              <a:t>Selection is caused by environmental change and so…</a:t>
            </a:r>
          </a:p>
          <a:p>
            <a:r>
              <a:rPr lang="en-GB" dirty="0"/>
              <a:t>Environmental change affects the probability of an allele being passed on and therefore the number of times it occurs in a gene pool</a:t>
            </a:r>
          </a:p>
        </p:txBody>
      </p:sp>
    </p:spTree>
    <p:extLst>
      <p:ext uri="{BB962C8B-B14F-4D97-AF65-F5344CB8AC3E}">
        <p14:creationId xmlns:p14="http://schemas.microsoft.com/office/powerpoint/2010/main" val="2705613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5B2208-9ADB-4469-9A6D-1FC82507EC95}" type="slidenum">
              <a:rPr lang="en-US"/>
              <a:pPr/>
              <a:t>6</a:t>
            </a:fld>
            <a:endParaRPr lang="en-US"/>
          </a:p>
        </p:txBody>
      </p:sp>
      <p:sp>
        <p:nvSpPr>
          <p:cNvPr id="168962" name="Rectangle 2"/>
          <p:cNvSpPr>
            <a:spLocks noGrp="1" noChangeArrowheads="1"/>
          </p:cNvSpPr>
          <p:nvPr>
            <p:ph type="title"/>
          </p:nvPr>
        </p:nvSpPr>
        <p:spPr/>
        <p:txBody>
          <a:bodyPr/>
          <a:lstStyle/>
          <a:p>
            <a:r>
              <a:rPr lang="en-US" dirty="0">
                <a:latin typeface="Arial"/>
                <a:cs typeface="Arial"/>
              </a:rPr>
              <a:t>Speciation</a:t>
            </a:r>
          </a:p>
        </p:txBody>
      </p:sp>
      <p:sp>
        <p:nvSpPr>
          <p:cNvPr id="168963" name="Rectangle 3"/>
          <p:cNvSpPr>
            <a:spLocks noGrp="1" noChangeArrowheads="1"/>
          </p:cNvSpPr>
          <p:nvPr>
            <p:ph type="body" idx="1"/>
          </p:nvPr>
        </p:nvSpPr>
        <p:spPr/>
        <p:txBody>
          <a:bodyPr/>
          <a:lstStyle/>
          <a:p>
            <a:pPr marL="476250" indent="-476250"/>
            <a:r>
              <a:rPr lang="en-GB" dirty="0">
                <a:solidFill>
                  <a:srgbClr val="FF0000"/>
                </a:solidFill>
              </a:rPr>
              <a:t>Speciation</a:t>
            </a:r>
            <a:r>
              <a:rPr lang="en-GB" dirty="0"/>
              <a:t> is the evolutionary process leading to the formation of a new species.</a:t>
            </a:r>
          </a:p>
          <a:p>
            <a:pPr marL="476250" indent="-476250"/>
            <a:r>
              <a:rPr lang="en-GB" dirty="0"/>
              <a:t>Populations first need to be </a:t>
            </a:r>
            <a:r>
              <a:rPr lang="en-GB" b="1" dirty="0">
                <a:solidFill>
                  <a:srgbClr val="FF0000"/>
                </a:solidFill>
              </a:rPr>
              <a:t>reproductively separated </a:t>
            </a:r>
            <a:r>
              <a:rPr lang="en-GB" dirty="0"/>
              <a:t>from each other so that gene pools can </a:t>
            </a:r>
            <a:r>
              <a:rPr lang="en-GB" b="1" dirty="0"/>
              <a:t>diverge</a:t>
            </a:r>
            <a:r>
              <a:rPr lang="en-GB" dirty="0"/>
              <a:t> and breeding sub units form (demes) </a:t>
            </a:r>
          </a:p>
          <a:p>
            <a:pPr marL="476250" indent="-476250"/>
            <a:r>
              <a:rPr lang="en-GB" dirty="0"/>
              <a:t>The isolated populations develop different characteristics &amp; eventually will no longer be able to breed with each other and not </a:t>
            </a:r>
            <a:r>
              <a:rPr lang="en-GB" b="1" dirty="0">
                <a:solidFill>
                  <a:srgbClr val="FF0000"/>
                </a:solidFill>
              </a:rPr>
              <a:t>reproductively isolated </a:t>
            </a:r>
            <a:r>
              <a:rPr lang="en-GB" dirty="0"/>
              <a:t>from each other</a:t>
            </a:r>
          </a:p>
          <a:p>
            <a:pPr marL="476250" indent="-476250">
              <a:buNone/>
            </a:pPr>
            <a:endParaRPr lang="en-GB" sz="2500" dirty="0">
              <a:latin typeface="Comic Sans MS" pitchFamily="66" charset="0"/>
            </a:endParaRPr>
          </a:p>
          <a:p>
            <a:pPr marL="476250" indent="-476250"/>
            <a:endParaRPr lang="en-GB" sz="2500" dirty="0">
              <a:latin typeface="Comic Sans MS" pitchFamily="66" charset="0"/>
            </a:endParaRPr>
          </a:p>
        </p:txBody>
      </p:sp>
    </p:spTree>
    <p:extLst>
      <p:ext uri="{BB962C8B-B14F-4D97-AF65-F5344CB8AC3E}">
        <p14:creationId xmlns:p14="http://schemas.microsoft.com/office/powerpoint/2010/main" val="2832672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blinds(horizontal)">
                                      <p:cBhvr>
                                        <p:cTn id="7" dur="500"/>
                                        <p:tgtEl>
                                          <p:spTgt spid="168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8963">
                                            <p:txEl>
                                              <p:pRg st="1" end="1"/>
                                            </p:txEl>
                                          </p:spTgt>
                                        </p:tgtEl>
                                        <p:attrNameLst>
                                          <p:attrName>style.visibility</p:attrName>
                                        </p:attrNameLst>
                                      </p:cBhvr>
                                      <p:to>
                                        <p:strVal val="visible"/>
                                      </p:to>
                                    </p:set>
                                    <p:animEffect transition="in" filter="blinds(horizontal)">
                                      <p:cBhvr>
                                        <p:cTn id="12" dur="500"/>
                                        <p:tgtEl>
                                          <p:spTgt spid="168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8963">
                                            <p:txEl>
                                              <p:pRg st="2" end="2"/>
                                            </p:txEl>
                                          </p:spTgt>
                                        </p:tgtEl>
                                        <p:attrNameLst>
                                          <p:attrName>style.visibility</p:attrName>
                                        </p:attrNameLst>
                                      </p:cBhvr>
                                      <p:to>
                                        <p:strVal val="visible"/>
                                      </p:to>
                                    </p:set>
                                    <p:animEffect transition="in" filter="blinds(horizontal)">
                                      <p:cBhvr>
                                        <p:cTn id="17" dur="500"/>
                                        <p:tgtEl>
                                          <p:spTgt spid="168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20712"/>
          </a:xfrm>
        </p:spPr>
        <p:txBody>
          <a:bodyPr>
            <a:normAutofit fontScale="90000"/>
          </a:bodyPr>
          <a:lstStyle/>
          <a:p>
            <a:r>
              <a:rPr lang="en-GB" dirty="0"/>
              <a:t>Adaptive radiation</a:t>
            </a:r>
          </a:p>
        </p:txBody>
      </p:sp>
      <p:sp>
        <p:nvSpPr>
          <p:cNvPr id="3" name="Content Placeholder 2"/>
          <p:cNvSpPr>
            <a:spLocks noGrp="1"/>
          </p:cNvSpPr>
          <p:nvPr>
            <p:ph idx="1"/>
          </p:nvPr>
        </p:nvSpPr>
        <p:spPr>
          <a:xfrm>
            <a:off x="666750" y="1028701"/>
            <a:ext cx="10972800" cy="4525963"/>
          </a:xfrm>
        </p:spPr>
        <p:txBody>
          <a:bodyPr>
            <a:normAutofit/>
          </a:bodyPr>
          <a:lstStyle/>
          <a:p>
            <a:pPr marL="0" indent="0">
              <a:buNone/>
            </a:pPr>
            <a:r>
              <a:rPr lang="en-GB" sz="2800" dirty="0"/>
              <a:t>When populations becoming adapted to their local environments due to the selection pressures on the different phenotypes created by different combinations of the same alleles.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2543267"/>
            <a:ext cx="7162800" cy="406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6" name="Rectangle 1"/>
          <p:cNvSpPr txBox="1">
            <a:spLocks noChangeArrowheads="1"/>
          </p:cNvSpPr>
          <p:nvPr/>
        </p:nvSpPr>
        <p:spPr>
          <a:xfrm>
            <a:off x="25303" y="2543267"/>
            <a:ext cx="2527397" cy="1695525"/>
          </a:xfrm>
          <a:prstGeom prst="rect">
            <a:avLst/>
          </a:prstGeom>
        </p:spPr>
        <p:txBody>
          <a:bodyPr vert="horz" lIns="91440" tIns="45720" rIns="116994" bIns="45720" rtlCol="0" anchor="ctr">
            <a:noAutofit/>
          </a:bodyPr>
          <a:lstStyle>
            <a:lvl1pPr algn="ctr" defTabSz="914400" rtl="0" eaLnBrk="1" latinLnBrk="0" hangingPunct="1">
              <a:spcBef>
                <a:spcPct val="0"/>
              </a:spcBef>
              <a:buNone/>
              <a:defRPr sz="4400" kern="1200">
                <a:solidFill>
                  <a:srgbClr val="0000CC"/>
                </a:solidFill>
                <a:latin typeface="Arial" panose="020B0604020202020204" pitchFamily="34" charset="0"/>
                <a:ea typeface="+mj-ea"/>
                <a:cs typeface="Arial" panose="020B0604020202020204" pitchFamily="34" charset="0"/>
              </a:defRPr>
            </a:lvl1pPr>
          </a:lstStyle>
          <a:p>
            <a:pPr marL="40182"/>
            <a:r>
              <a:rPr lang="en-US" sz="2400" b="1" dirty="0"/>
              <a:t>Adaptive Radiation</a:t>
            </a:r>
            <a:r>
              <a:rPr lang="en-US" sz="2400" dirty="0"/>
              <a:t> in Darwin’s finches</a:t>
            </a:r>
          </a:p>
        </p:txBody>
      </p:sp>
      <p:sp>
        <p:nvSpPr>
          <p:cNvPr id="7" name="Rectangle 4"/>
          <p:cNvSpPr>
            <a:spLocks/>
          </p:cNvSpPr>
          <p:nvPr/>
        </p:nvSpPr>
        <p:spPr bwMode="auto">
          <a:xfrm>
            <a:off x="9867901" y="5170288"/>
            <a:ext cx="2038350" cy="144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p>
            <a:pPr marL="40182"/>
            <a:r>
              <a:rPr lang="en-US" dirty="0">
                <a:ea typeface="Lucida Grande" charset="0"/>
                <a:cs typeface="Lucida Grande" charset="0"/>
              </a:rPr>
              <a:t>All from a common ancestor </a:t>
            </a:r>
            <a:r>
              <a:rPr lang="en-US" sz="1300" dirty="0">
                <a:ea typeface="Lucida Grande" charset="0"/>
                <a:cs typeface="Lucida Grande" charset="0"/>
              </a:rPr>
              <a:t>- </a:t>
            </a:r>
            <a:r>
              <a:rPr lang="en-US" sz="1300" u="sng" dirty="0">
                <a:ea typeface="Lucida Grande" charset="0"/>
                <a:cs typeface="Lucida Grande" charset="0"/>
                <a:hlinkClick r:id="rId3"/>
              </a:rPr>
              <a:t>http://www.bbc.co.uk/learningzone/clips/darwins-finches/13929.html</a:t>
            </a:r>
            <a:endParaRPr lang="en-US" sz="1300" u="sng" dirty="0">
              <a:ea typeface="Lucida Grande" charset="0"/>
              <a:cs typeface="Lucida Grande" charset="0"/>
            </a:endParaRPr>
          </a:p>
        </p:txBody>
      </p:sp>
    </p:spTree>
    <p:extLst>
      <p:ext uri="{BB962C8B-B14F-4D97-AF65-F5344CB8AC3E}">
        <p14:creationId xmlns:p14="http://schemas.microsoft.com/office/powerpoint/2010/main" val="137435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213"/>
            <a:ext cx="10972800" cy="1143000"/>
          </a:xfrm>
        </p:spPr>
        <p:txBody>
          <a:bodyPr/>
          <a:lstStyle/>
          <a:p>
            <a:r>
              <a:rPr lang="en-GB" dirty="0"/>
              <a:t>Genetic drift</a:t>
            </a:r>
          </a:p>
        </p:txBody>
      </p:sp>
      <p:sp>
        <p:nvSpPr>
          <p:cNvPr id="3" name="Content Placeholder 2"/>
          <p:cNvSpPr>
            <a:spLocks noGrp="1"/>
          </p:cNvSpPr>
          <p:nvPr>
            <p:ph idx="1"/>
          </p:nvPr>
        </p:nvSpPr>
        <p:spPr>
          <a:xfrm>
            <a:off x="609600" y="1377776"/>
            <a:ext cx="10972800" cy="4525963"/>
          </a:xfrm>
        </p:spPr>
        <p:txBody>
          <a:bodyPr/>
          <a:lstStyle/>
          <a:p>
            <a:r>
              <a:rPr lang="en-GB" dirty="0"/>
              <a:t>Genetic drift – variation in the relative frequency of different genotypes</a:t>
            </a:r>
          </a:p>
          <a:p>
            <a:endParaRPr lang="en-GB" dirty="0"/>
          </a:p>
          <a:p>
            <a:r>
              <a:rPr lang="en-GB" dirty="0"/>
              <a:t>Seen in a small population when random factors impact the frequency of alleles (gene pool) in subsequent generations.</a:t>
            </a:r>
          </a:p>
          <a:p>
            <a:endParaRPr lang="en-GB" dirty="0"/>
          </a:p>
          <a:p>
            <a:r>
              <a:rPr lang="en-GB" dirty="0">
                <a:hlinkClick r:id="rId2"/>
              </a:rPr>
              <a:t>https://www.youtube.com/watch?v=VTC3SpXWd-E</a:t>
            </a:r>
            <a:r>
              <a:rPr lang="en-GB" dirty="0"/>
              <a:t>  </a:t>
            </a:r>
          </a:p>
        </p:txBody>
      </p:sp>
    </p:spTree>
    <p:extLst>
      <p:ext uri="{BB962C8B-B14F-4D97-AF65-F5344CB8AC3E}">
        <p14:creationId xmlns:p14="http://schemas.microsoft.com/office/powerpoint/2010/main" val="2484131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116632"/>
            <a:ext cx="11830050" cy="893018"/>
          </a:xfrm>
        </p:spPr>
        <p:txBody>
          <a:bodyPr>
            <a:normAutofit/>
          </a:bodyPr>
          <a:lstStyle/>
          <a:p>
            <a:r>
              <a:rPr lang="en-GB" sz="3200" dirty="0"/>
              <a:t>Genetic drift and how it may lead to speciation</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958" y="1059582"/>
            <a:ext cx="10222623" cy="478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07568" y="6203599"/>
            <a:ext cx="8064896" cy="646331"/>
          </a:xfrm>
          <a:prstGeom prst="rect">
            <a:avLst/>
          </a:prstGeom>
          <a:noFill/>
        </p:spPr>
        <p:txBody>
          <a:bodyPr wrap="square" rtlCol="0">
            <a:spAutoFit/>
          </a:bodyPr>
          <a:lstStyle/>
          <a:p>
            <a:r>
              <a:rPr lang="en-US" dirty="0">
                <a:hlinkClick r:id="rId3"/>
              </a:rPr>
              <a:t>http://www.bozemanscience.com/003-genetic-drift/</a:t>
            </a:r>
            <a:endParaRPr lang="en-US" dirty="0"/>
          </a:p>
          <a:p>
            <a:r>
              <a:rPr lang="en-US" dirty="0"/>
              <a:t> Good intro</a:t>
            </a:r>
          </a:p>
        </p:txBody>
      </p:sp>
    </p:spTree>
    <p:extLst>
      <p:ext uri="{BB962C8B-B14F-4D97-AF65-F5344CB8AC3E}">
        <p14:creationId xmlns:p14="http://schemas.microsoft.com/office/powerpoint/2010/main" val="3262334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7071</TotalTime>
  <Words>1521</Words>
  <Application>Microsoft Office PowerPoint</Application>
  <PresentationFormat>Widescreen</PresentationFormat>
  <Paragraphs>175</Paragraphs>
  <Slides>39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Comic Sans MS</vt:lpstr>
      <vt:lpstr>Times New Roman</vt:lpstr>
      <vt:lpstr>1_Office Theme</vt:lpstr>
      <vt:lpstr>Isolation and Speciation</vt:lpstr>
      <vt:lpstr>PowerPoint Presentation</vt:lpstr>
      <vt:lpstr>The thing about populations…</vt:lpstr>
      <vt:lpstr>What does advantageous mean?</vt:lpstr>
      <vt:lpstr>Allele frequency</vt:lpstr>
      <vt:lpstr>Speciation</vt:lpstr>
      <vt:lpstr>Adaptive radiation</vt:lpstr>
      <vt:lpstr>Genetic drift</vt:lpstr>
      <vt:lpstr>Genetic drift and how it may lead to speciation</vt:lpstr>
      <vt:lpstr>PowerPoint Presentation</vt:lpstr>
      <vt:lpstr>PowerPoint Presentation</vt:lpstr>
      <vt:lpstr>PowerPoint Presentation</vt:lpstr>
      <vt:lpstr>PowerPoint Presentation</vt:lpstr>
      <vt:lpstr>Then answer the questions in your booklet</vt:lpstr>
      <vt:lpstr>The founder effect (Extension not on specification) http://www.youtube.com/watch?v=Q6JEA2olNts</vt:lpstr>
      <vt:lpstr>Founder effect and genetic drift</vt:lpstr>
      <vt:lpstr>Founder effect and genetic drift</vt:lpstr>
      <vt:lpstr>How does a new species arise?</vt:lpstr>
      <vt:lpstr>Stages in Speciation</vt:lpstr>
      <vt:lpstr>Stages in Speciation</vt:lpstr>
      <vt:lpstr>Stages in Speciation</vt:lpstr>
      <vt:lpstr>Stages in Speciation</vt:lpstr>
      <vt:lpstr>Stages in Speciation</vt:lpstr>
      <vt:lpstr>Stages in Speciation</vt:lpstr>
      <vt:lpstr>Speciation</vt:lpstr>
      <vt:lpstr>Allopatric Speciation</vt:lpstr>
      <vt:lpstr>Allopatric speciation</vt:lpstr>
      <vt:lpstr>PowerPoint Presentation</vt:lpstr>
      <vt:lpstr>PowerPoint Presentation</vt:lpstr>
      <vt:lpstr>PowerPoint Presentation</vt:lpstr>
      <vt:lpstr>PowerPoint Presentation</vt:lpstr>
      <vt:lpstr>Sympatric Speciation</vt:lpstr>
      <vt:lpstr>PowerPoint Presentation</vt:lpstr>
      <vt:lpstr>PowerPoint Presentation</vt:lpstr>
      <vt:lpstr>Sympatric speciation</vt:lpstr>
      <vt:lpstr>Isolation and speciation - animation</vt:lpstr>
      <vt:lpstr> </vt:lpstr>
      <vt:lpstr>Hybrid Sterility</vt:lpstr>
      <vt:lpstr>Explanation of hybrid sterility – failure to undergo synapsis and form bivalents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 Chatwin</dc:creator>
  <cp:lastModifiedBy>Justine Chatwin</cp:lastModifiedBy>
  <cp:revision>125</cp:revision>
  <cp:lastPrinted>2016-03-08T14:55:05Z</cp:lastPrinted>
  <dcterms:created xsi:type="dcterms:W3CDTF">2016-03-07T13:38:24Z</dcterms:created>
  <dcterms:modified xsi:type="dcterms:W3CDTF">2021-03-02T08:12:01Z</dcterms:modified>
</cp:coreProperties>
</file>