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3" r:id="rId4"/>
    <p:sldId id="276" r:id="rId5"/>
    <p:sldId id="328" r:id="rId6"/>
    <p:sldId id="338" r:id="rId7"/>
    <p:sldId id="287" r:id="rId8"/>
    <p:sldId id="289" r:id="rId9"/>
    <p:sldId id="290" r:id="rId10"/>
    <p:sldId id="350" r:id="rId11"/>
    <p:sldId id="367" r:id="rId12"/>
    <p:sldId id="351" r:id="rId13"/>
    <p:sldId id="368" r:id="rId14"/>
    <p:sldId id="369" r:id="rId15"/>
    <p:sldId id="370" r:id="rId16"/>
    <p:sldId id="371" r:id="rId17"/>
    <p:sldId id="372" r:id="rId18"/>
    <p:sldId id="352" r:id="rId19"/>
    <p:sldId id="354" r:id="rId20"/>
    <p:sldId id="293" r:id="rId21"/>
    <p:sldId id="299" r:id="rId22"/>
    <p:sldId id="348" r:id="rId23"/>
    <p:sldId id="373" r:id="rId24"/>
    <p:sldId id="355" r:id="rId25"/>
    <p:sldId id="302" r:id="rId26"/>
    <p:sldId id="356" r:id="rId27"/>
    <p:sldId id="303" r:id="rId28"/>
    <p:sldId id="357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0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8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0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0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2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54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5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97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6D313-935A-4B44-8FE8-5A8FE7C92BA8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BFBD-5B1E-49AA-8ACD-F55665128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4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frm=1&amp;source=images&amp;cd=&amp;cad=rja&amp;uact=8&amp;ved=0ahUKEwiH0dri7urKAhVGUhQKHQGyBTUQjRwIBw&amp;url=http://www.slideshare.net/asrulicerole/the-lymphatic-system-08&amp;psig=AFQjCNFviAWmVd7ejVuIgGGQKqkYrs6l6A&amp;ust=145511351397253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D8E790-8744-4408-BCB8-B130575C252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45900" y="3038475"/>
            <a:ext cx="8229600" cy="1508125"/>
          </a:xfrm>
        </p:spPr>
        <p:txBody>
          <a:bodyPr rIns="132080"/>
          <a:lstStyle/>
          <a:p>
            <a:pPr indent="0" eaLnBrk="1" hangingPunct="1"/>
            <a:endParaRPr lang="en-US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3300" y="2095500"/>
            <a:ext cx="8229600" cy="5257800"/>
          </a:xfrm>
        </p:spPr>
        <p:txBody>
          <a:bodyPr rIns="132080"/>
          <a:lstStyle/>
          <a:p>
            <a:pPr eaLnBrk="1" hangingPunct="1"/>
            <a:endParaRPr lang="en-US"/>
          </a:p>
        </p:txBody>
      </p:sp>
      <p:sp>
        <p:nvSpPr>
          <p:cNvPr id="2054" name="Rectangle 4"/>
          <p:cNvSpPr>
            <a:spLocks/>
          </p:cNvSpPr>
          <p:nvPr/>
        </p:nvSpPr>
        <p:spPr bwMode="auto">
          <a:xfrm>
            <a:off x="1763688" y="2095500"/>
            <a:ext cx="691276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64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3.3.3 Digestion</a:t>
            </a:r>
          </a:p>
        </p:txBody>
      </p:sp>
    </p:spTree>
    <p:extLst>
      <p:ext uri="{BB962C8B-B14F-4D97-AF65-F5344CB8AC3E}">
        <p14:creationId xmlns:p14="http://schemas.microsoft.com/office/powerpoint/2010/main" val="137901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carbohydrates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32856"/>
            <a:ext cx="7234551" cy="1440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288234"/>
            <a:ext cx="8507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•	amylase in saliva from salivary glands in mouth</a:t>
            </a:r>
          </a:p>
          <a:p>
            <a:r>
              <a:rPr lang="en-GB" dirty="0"/>
              <a:t>•	amylase in pancreatic juice acts in the duodenum</a:t>
            </a:r>
          </a:p>
          <a:p>
            <a:r>
              <a:rPr lang="en-GB" dirty="0"/>
              <a:t>•	maltase secreted by cells at the tips of the villi in the ileum complete digestion</a:t>
            </a:r>
          </a:p>
          <a:p>
            <a:r>
              <a:rPr lang="en-GB" dirty="0"/>
              <a:t>•	</a:t>
            </a:r>
            <a:r>
              <a:rPr lang="en-GB" dirty="0" err="1"/>
              <a:t>sucrase</a:t>
            </a:r>
            <a:r>
              <a:rPr lang="en-GB" dirty="0"/>
              <a:t>  hydrolyses sucrose into glucose and fructose</a:t>
            </a:r>
          </a:p>
          <a:p>
            <a:r>
              <a:rPr lang="en-GB" dirty="0"/>
              <a:t>•	lactase hydrolyses lactose into glucose and galactose</a:t>
            </a:r>
          </a:p>
        </p:txBody>
      </p:sp>
    </p:spTree>
    <p:extLst>
      <p:ext uri="{BB962C8B-B14F-4D97-AF65-F5344CB8AC3E}">
        <p14:creationId xmlns:p14="http://schemas.microsoft.com/office/powerpoint/2010/main" val="347851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680"/>
            <a:ext cx="91085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/>
              <a:t>Digestion of </a:t>
            </a:r>
            <a:r>
              <a:rPr lang="en-GB" sz="3600" b="1" u="sng" dirty="0" smtClean="0"/>
              <a:t>proteins</a:t>
            </a:r>
          </a:p>
          <a:p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Proteins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are hydrolysed to amino acids, which can be absorbed in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ileum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of the small intestine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Different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types of proteases are involved in the hydrolysis of proteins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including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endopeptidases, exopeptidases and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membrane-bound </a:t>
            </a:r>
            <a:r>
              <a:rPr lang="en-GB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dipeptidases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Proteins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are hydrolysed in the stomach. Since proteins form the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major organic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component of cells, early digestion of proteins ensures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other organic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molecules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accessible to digestive enzymes in the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small intestine.</a:t>
            </a:r>
          </a:p>
          <a:p>
            <a:endParaRPr lang="en-GB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Protein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digestion begins with endopeptidases. The action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endopeptidases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increases the number of ‘ends’ that can be hydrolysed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by exopeptidases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. This speeds the rate of protein digestion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Absorption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of amino acids involves co-transport with sodium ions.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4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640960" cy="470852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Proteins are large complex molecules that are hydrolysed by a group of enzymes called </a:t>
            </a:r>
            <a:r>
              <a:rPr lang="en-GB" b="1" dirty="0"/>
              <a:t>peptidases.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Endopeptidases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hydrolyse peptide bonds along the length of the protein to provide more ‘</a:t>
            </a:r>
            <a:r>
              <a:rPr lang="en-GB" b="1" dirty="0"/>
              <a:t>free ends</a:t>
            </a:r>
            <a:r>
              <a:rPr lang="en-GB" dirty="0"/>
              <a:t>’ for </a:t>
            </a:r>
            <a:r>
              <a:rPr lang="en-GB" b="1" dirty="0"/>
              <a:t>exopeptidases</a:t>
            </a:r>
            <a:r>
              <a:rPr lang="en-GB" dirty="0"/>
              <a:t> to act on (Trypsin and Pepsin).</a:t>
            </a:r>
          </a:p>
          <a:p>
            <a:r>
              <a:rPr lang="en-GB" b="1" dirty="0">
                <a:solidFill>
                  <a:srgbClr val="FF0000"/>
                </a:solidFill>
              </a:rPr>
              <a:t>Exopeptidases</a:t>
            </a:r>
            <a:r>
              <a:rPr lang="en-GB" dirty="0"/>
              <a:t> hydrolyse the peptide bonds on the terminal amino acids (secreted from pancreas)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Dipeptidase</a:t>
            </a:r>
            <a:r>
              <a:rPr lang="en-GB" dirty="0"/>
              <a:t> will finally hydrolyse the bond between the two amino acids of a dipeptides into amino acids. They are </a:t>
            </a:r>
            <a:r>
              <a:rPr lang="en-GB" b="1" dirty="0"/>
              <a:t>membrane bound and found on cell surface membrane of epithelial cells lining the ileum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6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 digestion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69002" y="6617829"/>
            <a:ext cx="2985836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all digestion, this involves hydrolysis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 enzyme involved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Endopeptidases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hydrolyse peptide bonds between specific amino acids in the middle of a polypeptide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Exopeptidases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hydrolyse peptide bonds between specific amino acids at the ends of a polypeptide</a:t>
            </a:r>
          </a:p>
          <a:p>
            <a:pPr lvl="1" defTabSz="914400">
              <a:lnSpc>
                <a:spcPct val="100000"/>
              </a:lnSpc>
              <a:buFont typeface="Arial" pitchFamily="34" charset="0"/>
              <a:buChar char="–"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Dipeptidases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hydrolyse the peptide bond in a dipeptide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6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Exopeptidases and endopeptidases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63688" y="6617829"/>
            <a:ext cx="2891150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39752" y="249289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55776" y="2636912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71800" y="285293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87824" y="3068960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3848" y="3284984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1720" y="249289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63688" y="249289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75656" y="242088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75856" y="357301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7864" y="386104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63888" y="4077072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9912" y="429309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51920" y="458112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67944" y="4797152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55976" y="4725144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55976" y="4437112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27984" y="4149080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72000" y="393305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60032" y="386104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48064" y="3789040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64088" y="357301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80112" y="3789040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08104" y="4077072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80112" y="4365104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96136" y="458112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84168" y="4581128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00192" y="4365104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88224" y="4293096"/>
            <a:ext cx="288032" cy="288032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Down Arrow 33"/>
          <p:cNvSpPr/>
          <p:nvPr/>
        </p:nvSpPr>
        <p:spPr>
          <a:xfrm rot="3440003">
            <a:off x="3347379" y="3021597"/>
            <a:ext cx="216024" cy="28803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Down Arrow 34"/>
          <p:cNvSpPr/>
          <p:nvPr/>
        </p:nvSpPr>
        <p:spPr>
          <a:xfrm rot="10105578">
            <a:off x="4310665" y="5031918"/>
            <a:ext cx="216024" cy="28803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Down Arrow 35"/>
          <p:cNvSpPr/>
          <p:nvPr/>
        </p:nvSpPr>
        <p:spPr>
          <a:xfrm rot="714534">
            <a:off x="2007106" y="2152045"/>
            <a:ext cx="216024" cy="28803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Down Arrow 36"/>
          <p:cNvSpPr/>
          <p:nvPr/>
        </p:nvSpPr>
        <p:spPr>
          <a:xfrm rot="8673967">
            <a:off x="6606183" y="4583319"/>
            <a:ext cx="221419" cy="283650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9592" y="126876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b="1" dirty="0" smtClean="0">
                <a:solidFill>
                  <a:srgbClr val="FF0000"/>
                </a:solidFill>
              </a:rPr>
              <a:t>Exopeptidase breaks bonds at ends of polypeptide to produce dipeptides or individual amino acids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5856" y="537321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b="1" dirty="0" smtClean="0">
                <a:solidFill>
                  <a:srgbClr val="0070C0"/>
                </a:solidFill>
              </a:rPr>
              <a:t>Endopeptidase breaks bonds in middle of polypeptide to produce shorter polypeptides</a:t>
            </a:r>
            <a:endParaRPr lang="en-GB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2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Pause for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defTabSz="914400">
              <a:lnSpc>
                <a:spcPct val="100000"/>
              </a:lnSpc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stage of protein digestion occurs in the stomach.  </a:t>
            </a:r>
          </a:p>
          <a:p>
            <a:pPr marL="514350" lvl="0" indent="-514350" defTabSz="914400">
              <a:lnSpc>
                <a:spcPct val="100000"/>
              </a:lnSpc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 endopeptidase (pepsin) is the only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protein-digesting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in the stomach. </a:t>
            </a:r>
          </a:p>
          <a:p>
            <a:pPr marL="514350" lvl="0" indent="-514350" defTabSz="914400">
              <a:lnSpc>
                <a:spcPct val="100000"/>
              </a:lnSpc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Only later, in the small intestine, is the food mixed with exopeptidases.</a:t>
            </a:r>
          </a:p>
          <a:p>
            <a:pPr marL="514350" lvl="0" indent="-514350" defTabSz="914400">
              <a:lnSpc>
                <a:spcPct val="100000"/>
              </a:lnSpc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Suggest the advantage of this sequence.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04513" y="6617829"/>
            <a:ext cx="2950325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7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Dipeptidases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Dipeptidases are located in the surface membranes of cells lining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small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intestine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hydrolyse dipeptides into amino acids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the final products of protein digestion are amino acids, which are absorbed by cells lining the ileum of the small intestine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713390" y="6617829"/>
            <a:ext cx="2941448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8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protein digestion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11045" y="6617829"/>
            <a:ext cx="2843793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0751"/>
            <a:ext cx="8045450" cy="342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247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lipids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060848"/>
            <a:ext cx="6421705" cy="2088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458112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•Bile (not an enzyme) emulsifies large fat droplets to small droplets called micelles </a:t>
            </a:r>
          </a:p>
          <a:p>
            <a:r>
              <a:rPr lang="en-GB" dirty="0"/>
              <a:t>•To increase surface area for pancreatic lipase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Secreted into small intestine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Lipase is found in the pancreas juices (pancreatic Lipase)</a:t>
            </a:r>
          </a:p>
          <a:p>
            <a:r>
              <a:rPr lang="en-GB" dirty="0"/>
              <a:t>•The lipid is hydrolysed into 3 fatty acids and glycerol or two fatty acids and a </a:t>
            </a:r>
            <a:r>
              <a:rPr lang="en-GB" dirty="0" err="1"/>
              <a:t>monoglyceride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68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422"/>
            <a:ext cx="8229600" cy="1143000"/>
          </a:xfrm>
        </p:spPr>
        <p:txBody>
          <a:bodyPr/>
          <a:lstStyle/>
          <a:p>
            <a:r>
              <a:rPr lang="en-GB" dirty="0" err="1"/>
              <a:t>Monoglyceride</a:t>
            </a:r>
            <a:r>
              <a:rPr lang="en-GB" dirty="0"/>
              <a:t> and Triglyceride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916832"/>
            <a:ext cx="3265577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204864"/>
            <a:ext cx="3360373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17321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Triglyceride</a:t>
            </a:r>
          </a:p>
        </p:txBody>
      </p:sp>
    </p:spTree>
    <p:extLst>
      <p:ext uri="{BB962C8B-B14F-4D97-AF65-F5344CB8AC3E}">
        <p14:creationId xmlns:p14="http://schemas.microsoft.com/office/powerpoint/2010/main" val="141154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Human Nutrition 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40013" y="1141413"/>
            <a:ext cx="6337300" cy="4997450"/>
          </a:xfrm>
        </p:spPr>
        <p:txBody>
          <a:bodyPr rIns="132080"/>
          <a:lstStyle/>
          <a:p>
            <a:pPr marL="649288" indent="-609600"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>
                <a:solidFill>
                  <a:srgbClr val="003DCC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Gut </a:t>
            </a:r>
            <a:r>
              <a:rPr lang="en-US" sz="2400" dirty="0" err="1">
                <a:solidFill>
                  <a:srgbClr val="003DCC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specialised</a:t>
            </a:r>
            <a:r>
              <a:rPr lang="en-US" sz="2400" dirty="0">
                <a:solidFill>
                  <a:srgbClr val="003DCC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for: </a:t>
            </a:r>
            <a:endParaRPr lang="en-US" sz="2400" dirty="0">
              <a:solidFill>
                <a:srgbClr val="003DCC"/>
              </a:solidFill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 eaLnBrk="1" hangingPunct="1">
              <a:lnSpc>
                <a:spcPct val="80000"/>
              </a:lnSpc>
              <a:buSzPct val="99000"/>
              <a:buFont typeface="Arial" charset="0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Ingestion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– solid food taken in through mouth</a:t>
            </a:r>
            <a:endParaRPr lang="en-US" dirty="0"/>
          </a:p>
          <a:p>
            <a:pPr marL="649288" indent="-609600" eaLnBrk="1" hangingPunct="1">
              <a:lnSpc>
                <a:spcPct val="80000"/>
              </a:lnSpc>
              <a:buSzPct val="99000"/>
              <a:buFont typeface="Arial" charset="0"/>
              <a:buAutoNum type="arabicPeriod" startAt="2"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Digestion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– mechanical &amp; chemical breakdown of large insoluble to small soluble molecules</a:t>
            </a:r>
            <a:endParaRPr lang="en-US" dirty="0"/>
          </a:p>
          <a:p>
            <a:pPr marL="649288" indent="-609600" eaLnBrk="1" hangingPunct="1">
              <a:lnSpc>
                <a:spcPct val="80000"/>
              </a:lnSpc>
              <a:buSzPct val="99000"/>
              <a:buFont typeface="Arial" charset="0"/>
              <a:buAutoNum type="arabicPeriod" startAt="3"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Absorption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– soluble molecules taken into bloodstream</a:t>
            </a:r>
            <a:endParaRPr lang="en-US" sz="24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 eaLnBrk="1" hangingPunct="1">
              <a:lnSpc>
                <a:spcPct val="80000"/>
              </a:lnSpc>
              <a:buSzPct val="99000"/>
              <a:buFont typeface="Arial" charset="0"/>
              <a:buAutoNum type="arabicPeriod" startAt="3"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Egestion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– elimination of undigested material from the body </a:t>
            </a:r>
            <a:endParaRPr lang="en-US" sz="2400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pic>
        <p:nvPicPr>
          <p:cNvPr id="1229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832100"/>
            <a:ext cx="22955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/>
          </p:cNvSpPr>
          <p:nvPr/>
        </p:nvSpPr>
        <p:spPr bwMode="auto">
          <a:xfrm>
            <a:off x="12382500" y="7429500"/>
            <a:ext cx="573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13177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926B1-A5AC-4E9F-8000-B3C96A9D212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379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9175"/>
            <a:ext cx="8229600" cy="1508125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Absorption</a:t>
            </a:r>
            <a:br>
              <a:rPr lang="en-US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</a:br>
            <a:r>
              <a:rPr lang="en-US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occurs in the ileum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690100"/>
            <a:ext cx="8229600" cy="5257800"/>
          </a:xfrm>
        </p:spPr>
        <p:txBody>
          <a:bodyPr rIns="13208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1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/>
          </p:cNvSpPr>
          <p:nvPr/>
        </p:nvSpPr>
        <p:spPr bwMode="auto">
          <a:xfrm>
            <a:off x="9928225" y="109728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Figure 14.9</a:t>
            </a:r>
          </a:p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Slide 14.10A</a:t>
            </a:r>
          </a:p>
        </p:txBody>
      </p:sp>
      <p:sp>
        <p:nvSpPr>
          <p:cNvPr id="40963" name="Rectangle 2"/>
          <p:cNvSpPr>
            <a:spLocks/>
          </p:cNvSpPr>
          <p:nvPr/>
        </p:nvSpPr>
        <p:spPr bwMode="auto">
          <a:xfrm>
            <a:off x="4178300" y="10172700"/>
            <a:ext cx="6794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Copyright © 2001 Benjamin Cummings, an imprint of Addison Wesley Longman, Inc.</a:t>
            </a: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431800" y="8343900"/>
            <a:ext cx="87630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6C6C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0965" name="Rectangle 4"/>
          <p:cNvSpPr>
            <a:spLocks/>
          </p:cNvSpPr>
          <p:nvPr/>
        </p:nvSpPr>
        <p:spPr bwMode="auto">
          <a:xfrm>
            <a:off x="825500" y="9207500"/>
            <a:ext cx="8686800" cy="685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09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498600" y="203200"/>
            <a:ext cx="79248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>
                <a:solidFill>
                  <a:srgbClr val="0E002D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Small Intestine - Ileum</a:t>
            </a:r>
            <a:endParaRPr lang="en-US">
              <a:solidFill>
                <a:srgbClr val="0E002D"/>
              </a:solidFill>
              <a:latin typeface="Comic Sans MS" charset="0"/>
              <a:sym typeface="Comic Sans MS" charset="0"/>
            </a:endParaRPr>
          </a:p>
        </p:txBody>
      </p:sp>
      <p:pic>
        <p:nvPicPr>
          <p:cNvPr id="4096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>
            <a:fillRect/>
          </a:stretch>
        </p:blipFill>
        <p:spPr bwMode="auto">
          <a:xfrm>
            <a:off x="1174750" y="1016000"/>
            <a:ext cx="5384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7"/>
          <p:cNvSpPr>
            <a:spLocks/>
          </p:cNvSpPr>
          <p:nvPr/>
        </p:nvSpPr>
        <p:spPr bwMode="auto">
          <a:xfrm>
            <a:off x="1231900" y="5003800"/>
            <a:ext cx="6299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Enzymes (maltase, lipase and peptidases) are secreted by cells at the tips of villi to complete digestion</a:t>
            </a:r>
          </a:p>
        </p:txBody>
      </p:sp>
    </p:spTree>
    <p:extLst>
      <p:ext uri="{BB962C8B-B14F-4D97-AF65-F5344CB8AC3E}">
        <p14:creationId xmlns:p14="http://schemas.microsoft.com/office/powerpoint/2010/main" val="2536372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Adaptations for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Villi increase surface area for diffusion</a:t>
            </a:r>
          </a:p>
          <a:p>
            <a:pPr marL="514350" indent="-514350">
              <a:buAutoNum type="arabicPeriod"/>
            </a:pPr>
            <a:r>
              <a:rPr lang="en-GB" dirty="0"/>
              <a:t>Thin walled reducing the diffusion path</a:t>
            </a:r>
          </a:p>
          <a:p>
            <a:pPr marL="514350" indent="-514350">
              <a:buAutoNum type="arabicPeriod"/>
            </a:pPr>
            <a:r>
              <a:rPr lang="en-GB" dirty="0"/>
              <a:t>Muscle contraction maintains a diffusion gradient</a:t>
            </a:r>
          </a:p>
          <a:p>
            <a:pPr marL="514350" indent="-514350">
              <a:buAutoNum type="arabicPeriod"/>
            </a:pPr>
            <a:r>
              <a:rPr lang="en-GB" dirty="0"/>
              <a:t>Blood vessels carry away absorbed material maintaining a diffusion gradient</a:t>
            </a:r>
          </a:p>
          <a:p>
            <a:pPr marL="514350" indent="-514350">
              <a:buAutoNum type="arabicPeriod"/>
            </a:pPr>
            <a:r>
              <a:rPr lang="en-GB" dirty="0"/>
              <a:t>Epithelial cells </a:t>
            </a:r>
            <a:r>
              <a:rPr lang="en-GB" dirty="0" smtClean="0"/>
              <a:t>lining </a:t>
            </a:r>
            <a:r>
              <a:rPr lang="en-GB" dirty="0"/>
              <a:t>the villi possess microvilli increases surface area for absorption</a:t>
            </a:r>
          </a:p>
        </p:txBody>
      </p:sp>
    </p:spTree>
    <p:extLst>
      <p:ext uri="{BB962C8B-B14F-4D97-AF65-F5344CB8AC3E}">
        <p14:creationId xmlns:p14="http://schemas.microsoft.com/office/powerpoint/2010/main" val="1570318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Amino </a:t>
            </a:r>
            <a:r>
              <a:rPr lang="en-GB" dirty="0" smtClean="0"/>
              <a:t>acid and glucose </a:t>
            </a:r>
            <a:r>
              <a:rPr lang="en-GB" dirty="0"/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 from the ileum is by facilitated diffusion through specific carrier molecules in the surface membranes of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epithelial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each amino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acid/ glucose,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Na</a:t>
            </a: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 is also taken up, an example of co-transport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diffusion gradient for Na</a:t>
            </a:r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maintained by their active transport through the base of the epithelial cells</a:t>
            </a:r>
          </a:p>
          <a:p>
            <a:pPr lvl="0" defTabSz="914400">
              <a:lnSpc>
                <a:spcPct val="10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pass through the base of the epithelial cells by facilitated diffusion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802167" y="6617829"/>
            <a:ext cx="2852671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7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Absorption of Amino acids and Glucose-Co -Transport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72816"/>
            <a:ext cx="4529721" cy="390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313" y="1844824"/>
            <a:ext cx="3714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Sodium ions transported out of epithelial cell via the sodium potassium pump (requires ATP)</a:t>
            </a:r>
          </a:p>
          <a:p>
            <a:pPr marL="342900" indent="-342900">
              <a:buAutoNum type="arabicPeriod"/>
            </a:pPr>
            <a:r>
              <a:rPr lang="en-GB" dirty="0"/>
              <a:t>Maintains low concentration of sodium ions inside the epithelial cell compared to the lumen</a:t>
            </a:r>
          </a:p>
          <a:p>
            <a:pPr marL="342900" indent="-342900">
              <a:buAutoNum type="arabicPeriod"/>
            </a:pPr>
            <a:r>
              <a:rPr lang="en-GB" dirty="0"/>
              <a:t>Sodium ions diffuse down a concentration gradient from the lumen into the epithelial cell by facilitated diffusion </a:t>
            </a:r>
            <a:r>
              <a:rPr lang="en-GB" dirty="0" smtClean="0"/>
              <a:t>grabbing </a:t>
            </a:r>
            <a:r>
              <a:rPr lang="en-GB" dirty="0"/>
              <a:t>a glucose/amino acid molecule with it (against a concentration gradient)-Co Transport</a:t>
            </a:r>
          </a:p>
          <a:p>
            <a:pPr marL="342900" indent="-342900">
              <a:buAutoNum type="arabicPeriod"/>
            </a:pPr>
            <a:r>
              <a:rPr lang="en-GB" dirty="0"/>
              <a:t>Glucose/amino acids pass into the blood via facilitated diffusion.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767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8226425" y="80264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Figure 14.13</a:t>
            </a:r>
          </a:p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Slide 14.14A</a:t>
            </a:r>
          </a:p>
        </p:txBody>
      </p:sp>
      <p:sp>
        <p:nvSpPr>
          <p:cNvPr id="46083" name="Rectangle 2"/>
          <p:cNvSpPr>
            <a:spLocks/>
          </p:cNvSpPr>
          <p:nvPr/>
        </p:nvSpPr>
        <p:spPr bwMode="auto">
          <a:xfrm>
            <a:off x="0" y="-2806700"/>
            <a:ext cx="87630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6C6C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6084" name="Rectangle 3"/>
          <p:cNvSpPr>
            <a:spLocks/>
          </p:cNvSpPr>
          <p:nvPr/>
        </p:nvSpPr>
        <p:spPr bwMode="auto">
          <a:xfrm>
            <a:off x="-254000" y="-3213100"/>
            <a:ext cx="8686800" cy="685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67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000">
                <a:solidFill>
                  <a:srgbClr val="0E002D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Absorption of Proteins and Carbohydrates</a:t>
            </a:r>
            <a:endParaRPr lang="en-US" sz="3000">
              <a:solidFill>
                <a:srgbClr val="0E002D"/>
              </a:solidFill>
              <a:latin typeface="Comic Sans MS" charset="0"/>
              <a:sym typeface="Comic Sans MS" charset="0"/>
            </a:endParaRPr>
          </a:p>
        </p:txBody>
      </p:sp>
      <p:pic>
        <p:nvPicPr>
          <p:cNvPr id="4608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>
            <a:fillRect/>
          </a:stretch>
        </p:blipFill>
        <p:spPr bwMode="auto">
          <a:xfrm>
            <a:off x="774700" y="1092200"/>
            <a:ext cx="56911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ine 6"/>
          <p:cNvSpPr>
            <a:spLocks noChangeShapeType="1"/>
          </p:cNvSpPr>
          <p:nvPr/>
        </p:nvSpPr>
        <p:spPr bwMode="auto">
          <a:xfrm flipH="1">
            <a:off x="11341100" y="2120900"/>
            <a:ext cx="87630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6088" name="Rectangle 7"/>
          <p:cNvSpPr>
            <a:spLocks/>
          </p:cNvSpPr>
          <p:nvPr/>
        </p:nvSpPr>
        <p:spPr bwMode="auto">
          <a:xfrm>
            <a:off x="6807200" y="1498600"/>
            <a:ext cx="21209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b="1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Hepatic portal</a:t>
            </a:r>
            <a:r>
              <a:rPr lang="en-US" sz="2400" b="1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 </a:t>
            </a:r>
            <a:r>
              <a:rPr lang="en-US" sz="2400" b="1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vein </a:t>
            </a:r>
            <a:r>
              <a:rPr lang="en-US" sz="2400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carries glucose to </a:t>
            </a:r>
          </a:p>
          <a:p>
            <a:pPr marL="39688"/>
            <a:r>
              <a:rPr lang="en-US" sz="2400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to liver.</a:t>
            </a:r>
          </a:p>
          <a:p>
            <a:pPr marL="39688"/>
            <a:r>
              <a:rPr lang="en-US" sz="2400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Glucose is absorbed from the blood by cells for respiration and any excess is converted to fat for storage</a:t>
            </a:r>
          </a:p>
        </p:txBody>
      </p:sp>
    </p:spTree>
    <p:extLst>
      <p:ext uri="{BB962C8B-B14F-4D97-AF65-F5344CB8AC3E}">
        <p14:creationId xmlns:p14="http://schemas.microsoft.com/office/powerpoint/2010/main" val="2302609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 of </a:t>
            </a:r>
            <a:r>
              <a:rPr lang="en-GB" dirty="0" err="1" smtClean="0"/>
              <a:t>trigycerides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Triglycerides once digested to </a:t>
            </a:r>
            <a:r>
              <a:rPr lang="en-GB" sz="3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monoglycerides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fatty acids by pancreatic lipase remain in association with the bile salts. The structures formed are called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micelles</a:t>
            </a:r>
            <a:endParaRPr lang="en-GB" sz="3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micelle comes into contact with the epithelial cell lining the ileum they break down and release the non-polar </a:t>
            </a:r>
            <a:r>
              <a:rPr lang="en-GB" sz="3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monoglycerides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fatty acids which</a:t>
            </a:r>
            <a:r>
              <a:rPr lang="en-GB" sz="3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diffuse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across the cell-surface membrane into the epithelial cells. </a:t>
            </a:r>
            <a:endParaRPr lang="en-GB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then transported to the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endoplasmic reticulum 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they are recombined to form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triglycerides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the endoplasmic reticulum and Golgi apparatus the triglycerides associate with cholesterol and lipoproteins which become surrounded by a protein coat to form structures called </a:t>
            </a:r>
            <a:r>
              <a:rPr lang="en-GB" sz="3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chylomicrons.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chylomicrons are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soluble 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lipoproteins and are too big to pass into blood capillaries but can enter the large pores of the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lacteals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Thus the chylomicrons move out of epithelial cell by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exocytosis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enter the lymphatic capillaries called l</a:t>
            </a:r>
            <a:r>
              <a:rPr lang="en-GB" sz="3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acteals.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then transported in the lymphatic vessels which eventually empty through the </a:t>
            </a:r>
            <a:r>
              <a:rPr lang="en-GB" sz="3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thoracic duct 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into circulatory system.</a:t>
            </a:r>
            <a:endParaRPr lang="en-GB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40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9255125" y="83312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Figure 14.14</a:t>
            </a:r>
          </a:p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Slide 14.14B</a:t>
            </a:r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190500" y="8585200"/>
            <a:ext cx="87630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6C6C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7108" name="Rectangle 3"/>
          <p:cNvSpPr>
            <a:spLocks/>
          </p:cNvSpPr>
          <p:nvPr/>
        </p:nvSpPr>
        <p:spPr bwMode="auto">
          <a:xfrm>
            <a:off x="38100" y="9131300"/>
            <a:ext cx="8686800" cy="685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42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>
                <a:solidFill>
                  <a:srgbClr val="0E002D"/>
                </a:solidFill>
              </a:rPr>
              <a:t>Absorption of Fats</a:t>
            </a:r>
          </a:p>
        </p:txBody>
      </p:sp>
      <p:pic>
        <p:nvPicPr>
          <p:cNvPr id="47110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>
            <a:fillRect/>
          </a:stretch>
        </p:blipFill>
        <p:spPr bwMode="auto">
          <a:xfrm>
            <a:off x="131763" y="1905000"/>
            <a:ext cx="88788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6"/>
          <p:cNvSpPr>
            <a:spLocks/>
          </p:cNvSpPr>
          <p:nvPr/>
        </p:nvSpPr>
        <p:spPr bwMode="auto">
          <a:xfrm>
            <a:off x="6273800" y="5321300"/>
            <a:ext cx="29337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chemeClr val="tx1"/>
                </a:solidFill>
                <a:latin typeface="Times" charset="0"/>
                <a:cs typeface="Times" charset="0"/>
                <a:sym typeface="Times" charset="0"/>
              </a:rPr>
              <a:t>from lacteal through lymphatic system to the blood stream</a:t>
            </a:r>
          </a:p>
        </p:txBody>
      </p:sp>
    </p:spTree>
    <p:extLst>
      <p:ext uri="{BB962C8B-B14F-4D97-AF65-F5344CB8AC3E}">
        <p14:creationId xmlns:p14="http://schemas.microsoft.com/office/powerpoint/2010/main" val="3963995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Transport of lipids into the lymphatic system</a:t>
            </a:r>
          </a:p>
        </p:txBody>
      </p:sp>
      <p:pic>
        <p:nvPicPr>
          <p:cNvPr id="4" name="irc_mi" descr="http://image.slidesharecdn.com/thelymphaticsystem08-130408050126-phpapp01/95/the-lymphatic-system-08-10-638.jpg?cb=136539734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61772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24128" y="2708920"/>
            <a:ext cx="3238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lymphatic system (in green). Lipids are transported into the lacteals found at the centre of the villi in the ileum. They enter the blood stream via the thoracic duct</a:t>
            </a:r>
          </a:p>
        </p:txBody>
      </p:sp>
    </p:spTree>
    <p:extLst>
      <p:ext uri="{BB962C8B-B14F-4D97-AF65-F5344CB8AC3E}">
        <p14:creationId xmlns:p14="http://schemas.microsoft.com/office/powerpoint/2010/main" val="2680751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-161925"/>
            <a:ext cx="8229600" cy="1508125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Overview of absorption</a:t>
            </a:r>
            <a:r>
              <a:rPr lang="en-US" sz="36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in the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ileum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pic>
        <p:nvPicPr>
          <p:cNvPr id="4505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3" r="65295"/>
          <a:stretch>
            <a:fillRect/>
          </a:stretch>
        </p:blipFill>
        <p:spPr bwMode="auto">
          <a:xfrm>
            <a:off x="0" y="1620838"/>
            <a:ext cx="25908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2871788" y="1196975"/>
            <a:ext cx="1587" cy="540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4506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374775"/>
            <a:ext cx="5829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5"/>
          <p:cNvSpPr>
            <a:spLocks/>
          </p:cNvSpPr>
          <p:nvPr/>
        </p:nvSpPr>
        <p:spPr bwMode="auto">
          <a:xfrm>
            <a:off x="4483100" y="1854200"/>
            <a:ext cx="101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cs typeface="Arial" charset="0"/>
              </a:rPr>
              <a:t>diffusion and</a:t>
            </a:r>
          </a:p>
        </p:txBody>
      </p:sp>
      <p:sp>
        <p:nvSpPr>
          <p:cNvPr id="45063" name="Rectangle 6"/>
          <p:cNvSpPr>
            <a:spLocks/>
          </p:cNvSpPr>
          <p:nvPr/>
        </p:nvSpPr>
        <p:spPr bwMode="auto">
          <a:xfrm>
            <a:off x="4483100" y="2311400"/>
            <a:ext cx="101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cs typeface="Arial" charset="0"/>
              </a:rPr>
              <a:t>diffusion and</a:t>
            </a:r>
          </a:p>
        </p:txBody>
      </p:sp>
      <p:sp>
        <p:nvSpPr>
          <p:cNvPr id="45064" name="AutoShape 7"/>
          <p:cNvSpPr>
            <a:spLocks/>
          </p:cNvSpPr>
          <p:nvPr/>
        </p:nvSpPr>
        <p:spPr bwMode="auto">
          <a:xfrm>
            <a:off x="3225800" y="7886700"/>
            <a:ext cx="381000" cy="292100"/>
          </a:xfrm>
          <a:custGeom>
            <a:avLst/>
            <a:gdLst>
              <a:gd name="T0" fmla="*/ 11356 w 22712"/>
              <a:gd name="T1" fmla="*/ 0 h 23880"/>
              <a:gd name="T2" fmla="*/ 14693 w 22712"/>
              <a:gd name="T3" fmla="*/ 7110 h 23880"/>
              <a:gd name="T4" fmla="*/ 22156 w 22712"/>
              <a:gd name="T5" fmla="*/ 8250 h 23880"/>
              <a:gd name="T6" fmla="*/ 16756 w 22712"/>
              <a:gd name="T7" fmla="*/ 13785 h 23880"/>
              <a:gd name="T8" fmla="*/ 18031 w 22712"/>
              <a:gd name="T9" fmla="*/ 21600 h 23880"/>
              <a:gd name="T10" fmla="*/ 11356 w 22712"/>
              <a:gd name="T11" fmla="*/ 17910 h 23880"/>
              <a:gd name="T12" fmla="*/ 4681 w 22712"/>
              <a:gd name="T13" fmla="*/ 21600 h 23880"/>
              <a:gd name="T14" fmla="*/ 5956 w 22712"/>
              <a:gd name="T15" fmla="*/ 13785 h 23880"/>
              <a:gd name="T16" fmla="*/ 556 w 22712"/>
              <a:gd name="T17" fmla="*/ 8250 h 23880"/>
              <a:gd name="T18" fmla="*/ 8019 w 22712"/>
              <a:gd name="T19" fmla="*/ 7110 h 23880"/>
              <a:gd name="T20" fmla="*/ 11356 w 22712"/>
              <a:gd name="T21" fmla="*/ 0 h 23880"/>
              <a:gd name="T22" fmla="*/ 11356 w 22712"/>
              <a:gd name="T23" fmla="*/ 0 h 23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chemeClr val="accent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5065" name="Rectangle 8"/>
          <p:cNvSpPr>
            <a:spLocks/>
          </p:cNvSpPr>
          <p:nvPr/>
        </p:nvSpPr>
        <p:spPr bwMode="auto">
          <a:xfrm>
            <a:off x="2971800" y="6261100"/>
            <a:ext cx="58848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most water is reabsorbed together with soluble nutrients </a:t>
            </a:r>
          </a:p>
        </p:txBody>
      </p:sp>
    </p:spTree>
    <p:extLst>
      <p:ext uri="{BB962C8B-B14F-4D97-AF65-F5344CB8AC3E}">
        <p14:creationId xmlns:p14="http://schemas.microsoft.com/office/powerpoint/2010/main" val="407411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6E71B-31F1-4AC8-AC91-4E4F71AE203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Human Gut</a:t>
            </a:r>
            <a:endParaRPr lang="en-US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buFont typeface="Comic Sans MS" charset="0"/>
              <a:buChar char="•"/>
            </a:pPr>
            <a:r>
              <a:rPr lang="en-US" sz="28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 tube around 9-10 metres long</a:t>
            </a:r>
            <a:endParaRPr lang="en-US" sz="28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Begins in the mouth and ends in the anus with associated organs and glands</a:t>
            </a:r>
            <a:endParaRPr lang="en-US" sz="28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Site of ingestion, digestion and absorption</a:t>
            </a:r>
            <a:endParaRPr lang="en-US" sz="280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58DD53E4-5350-47BD-81DD-A1ADBE8413AC}" type="slidenum">
              <a:rPr lang="en-US" sz="1400">
                <a:solidFill>
                  <a:schemeClr val="tx1"/>
                </a:solidFill>
                <a:cs typeface="Arial" charset="0"/>
              </a:rPr>
              <a:pPr algn="ctr" eaLnBrk="1" hangingPunct="1"/>
              <a:t>3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178300"/>
            <a:ext cx="250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2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8289925" y="84709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Figure 14.1</a:t>
            </a:r>
          </a:p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Slide 14.1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2451100" y="8559800"/>
            <a:ext cx="6794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Copyright © 2001 Benjamin Cummings, an imprint of Addison Wesley Longman, Inc.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-419100" y="-3327400"/>
            <a:ext cx="87630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6C6C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248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indent="0" eaLnBrk="1" hangingPunct="1"/>
            <a:r>
              <a:rPr lang="en-US">
                <a:solidFill>
                  <a:srgbClr val="0E002D"/>
                </a:solidFill>
              </a:rPr>
              <a:t>Overview of Digestive System Functions</a:t>
            </a:r>
          </a:p>
        </p:txBody>
      </p:sp>
      <p:pic>
        <p:nvPicPr>
          <p:cNvPr id="16391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>
            <a:fillRect/>
          </a:stretch>
        </p:blipFill>
        <p:spPr bwMode="auto">
          <a:xfrm>
            <a:off x="901700" y="1003300"/>
            <a:ext cx="68976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45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major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Mouth</a:t>
            </a:r>
          </a:p>
          <a:p>
            <a:pPr marL="0" indent="0">
              <a:buNone/>
            </a:pPr>
            <a:r>
              <a:rPr lang="en-GB" dirty="0"/>
              <a:t>Oesophagus</a:t>
            </a:r>
          </a:p>
          <a:p>
            <a:pPr marL="0" indent="0">
              <a:buNone/>
            </a:pPr>
            <a:r>
              <a:rPr lang="en-GB" dirty="0"/>
              <a:t>Stomach</a:t>
            </a:r>
          </a:p>
          <a:p>
            <a:pPr marL="0" indent="0">
              <a:buNone/>
            </a:pPr>
            <a:r>
              <a:rPr lang="en-GB" dirty="0" smtClean="0"/>
              <a:t>Small intestine (Duodenum and ileum)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Pancreas</a:t>
            </a:r>
          </a:p>
          <a:p>
            <a:pPr marL="0" indent="0">
              <a:buNone/>
            </a:pPr>
            <a:r>
              <a:rPr lang="en-GB" dirty="0"/>
              <a:t>Liver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53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Digestion takes place in two stages:-</a:t>
            </a:r>
          </a:p>
          <a:p>
            <a:pPr marL="0" indent="0">
              <a:buNone/>
            </a:pPr>
            <a:r>
              <a:rPr lang="en-GB" dirty="0"/>
              <a:t>1. Physical breakdown</a:t>
            </a:r>
          </a:p>
          <a:p>
            <a:pPr marL="0" indent="0">
              <a:buNone/>
            </a:pPr>
            <a:r>
              <a:rPr lang="en-GB" dirty="0"/>
              <a:t>2. Chemical digestion</a:t>
            </a:r>
          </a:p>
        </p:txBody>
      </p:sp>
    </p:spTree>
    <p:extLst>
      <p:ext uri="{BB962C8B-B14F-4D97-AF65-F5344CB8AC3E}">
        <p14:creationId xmlns:p14="http://schemas.microsoft.com/office/powerpoint/2010/main" val="50217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DDE75-218F-4B0B-886D-76F6525FDD4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88"/>
            <a:ext cx="8229600" cy="1509712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Physical Digestion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4644" y="1412776"/>
            <a:ext cx="8229600" cy="6184900"/>
          </a:xfrm>
        </p:spPr>
        <p:txBody>
          <a:bodyPr rIns="132080"/>
          <a:lstStyle/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The physical breaking up of large pieces of food into smaller pieces</a:t>
            </a:r>
            <a:endParaRPr lang="en-US" sz="2800" dirty="0"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Starts in the </a:t>
            </a:r>
            <a:r>
              <a:rPr lang="en-US" sz="2800" dirty="0">
                <a:solidFill>
                  <a:srgbClr val="D90B00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mouth</a:t>
            </a: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with the slicing and chewing action of the </a:t>
            </a:r>
            <a:r>
              <a:rPr lang="en-US" sz="2800" dirty="0">
                <a:solidFill>
                  <a:srgbClr val="D90B00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teeth</a:t>
            </a:r>
            <a:endParaRPr lang="en-US" sz="2800" dirty="0">
              <a:solidFill>
                <a:srgbClr val="D90B00"/>
              </a:solidFill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Increases the surface area for enzyme action </a:t>
            </a:r>
            <a:r>
              <a:rPr lang="en-US" sz="2800" dirty="0">
                <a:solidFill>
                  <a:srgbClr val="D90B00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(chemical digestion)</a:t>
            </a:r>
          </a:p>
          <a:p>
            <a:pPr>
              <a:buFont typeface="Comic Sans MS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Continues in the </a:t>
            </a:r>
            <a:r>
              <a:rPr lang="en-US" sz="2800" dirty="0">
                <a:solidFill>
                  <a:srgbClr val="FF2712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stomach</a:t>
            </a: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by the churning action caused by the contraction of muscles in the stomach wall</a:t>
            </a:r>
            <a:endParaRPr lang="en-US" sz="2800" dirty="0"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>
              <a:buFont typeface="Comic Sans MS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This increases the surface area for enzymes to act (</a:t>
            </a:r>
            <a:r>
              <a:rPr lang="en-US" sz="2800" dirty="0">
                <a:solidFill>
                  <a:srgbClr val="FF2712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chemical digestion</a:t>
            </a: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)</a:t>
            </a:r>
            <a:endParaRPr lang="en-US" sz="2800" dirty="0"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endParaRPr lang="en-US" sz="2800" dirty="0">
              <a:solidFill>
                <a:srgbClr val="D90B00"/>
              </a:solidFill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1CF20E36-C6EB-422B-B44F-4C8B66282065}" type="slidenum">
              <a:rPr lang="en-US" sz="1400">
                <a:solidFill>
                  <a:schemeClr val="tx1"/>
                </a:solidFill>
                <a:cs typeface="Arial" charset="0"/>
              </a:rPr>
              <a:pPr algn="ctr" eaLnBrk="1" hangingPunct="1"/>
              <a:t>7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2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AE8B7-BFCD-462B-ACBF-62C56730B54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Chemical Digestion</a:t>
            </a:r>
            <a:endParaRPr lang="en-US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132080"/>
          <a:lstStyle/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The chemical breakdown of food molecules into smaller, soluble molecules by </a:t>
            </a:r>
            <a:r>
              <a:rPr lang="en-US" sz="2800" dirty="0">
                <a:solidFill>
                  <a:srgbClr val="D90B00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enzymes</a:t>
            </a:r>
            <a:endParaRPr lang="en-US" sz="2800" dirty="0"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Occurs in a number of stages</a:t>
            </a:r>
            <a:endParaRPr lang="en-US" sz="2800" dirty="0"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All digestive enzymes are </a:t>
            </a:r>
            <a:r>
              <a:rPr lang="en-US" sz="2800" dirty="0">
                <a:solidFill>
                  <a:srgbClr val="D90B00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hydrolases</a:t>
            </a:r>
            <a:r>
              <a:rPr lang="en-US" sz="28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-they break chemical bonds by the addition of water</a:t>
            </a:r>
            <a:endParaRPr lang="en-US" sz="2800" dirty="0"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985EDCBD-FAA8-4ABE-A551-D9327D6AF0F6}" type="slidenum">
              <a:rPr lang="en-US" sz="1400">
                <a:solidFill>
                  <a:schemeClr val="tx1"/>
                </a:solidFill>
                <a:cs typeface="Arial" charset="0"/>
              </a:rPr>
              <a:pPr algn="ctr" eaLnBrk="1" hangingPunct="1"/>
              <a:t>8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B9152-0FA1-4E07-8392-9D449007B87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88"/>
            <a:ext cx="8229600" cy="1509712"/>
          </a:xfrm>
        </p:spPr>
        <p:txBody>
          <a:bodyPr rIns="132080"/>
          <a:lstStyle/>
          <a:p>
            <a:pPr indent="0" eaLnBrk="1" hangingPunct="1"/>
            <a:r>
              <a:rPr lang="en-US" sz="3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Three Main groups of Enzymes</a:t>
            </a:r>
            <a:endParaRPr lang="en-US" sz="3600" dirty="0"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68400"/>
            <a:ext cx="8229600" cy="5257800"/>
          </a:xfrm>
        </p:spPr>
        <p:txBody>
          <a:bodyPr rIns="132080"/>
          <a:lstStyle/>
          <a:p>
            <a:pPr eaLnBrk="1" hangingPunct="1">
              <a:buFont typeface="Comic Sans MS" charset="0"/>
              <a:buChar char="•"/>
            </a:pPr>
            <a:r>
              <a:rPr lang="en-US" sz="2600" dirty="0" err="1">
                <a:solidFill>
                  <a:srgbClr val="D90B00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Carbohydrases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(including</a:t>
            </a:r>
            <a:r>
              <a:rPr lang="en-US" sz="2600" dirty="0">
                <a:solidFill>
                  <a:srgbClr val="002D99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amylase and maltase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and lactase and </a:t>
            </a:r>
            <a:r>
              <a:rPr lang="en-US" sz="2600" dirty="0" err="1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sucrase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) which </a:t>
            </a:r>
            <a:r>
              <a:rPr lang="en-US" sz="2600" dirty="0" err="1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hydrolyse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carbohydrates (starch) eventually to monosaccharides</a:t>
            </a:r>
            <a:endParaRPr lang="en-US" sz="2600" dirty="0"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600" dirty="0">
                <a:solidFill>
                  <a:srgbClr val="D90B00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Proteases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(</a:t>
            </a:r>
            <a:r>
              <a:rPr lang="en-US" sz="2600" dirty="0">
                <a:solidFill>
                  <a:srgbClr val="002D99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peptidases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) which are subdivided into </a:t>
            </a:r>
            <a:r>
              <a:rPr lang="en-US" sz="2600" dirty="0">
                <a:solidFill>
                  <a:srgbClr val="002D99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Endopeptidases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 (Pepsin and Trypsin) and </a:t>
            </a:r>
            <a:r>
              <a:rPr lang="en-US" sz="2600" dirty="0">
                <a:solidFill>
                  <a:srgbClr val="002D99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Exopeptidases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(</a:t>
            </a:r>
            <a:r>
              <a:rPr lang="en-US" sz="2600" dirty="0" err="1">
                <a:solidFill>
                  <a:srgbClr val="002D99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dipeptidase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). They </a:t>
            </a:r>
            <a:r>
              <a:rPr lang="en-US" sz="2600" dirty="0" err="1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hydrolyse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proteins eventually to amino acids</a:t>
            </a:r>
            <a:endParaRPr lang="en-US" sz="2600" dirty="0"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600" dirty="0">
                <a:solidFill>
                  <a:srgbClr val="D90B00"/>
                </a:solidFill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Lipases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which </a:t>
            </a:r>
            <a:r>
              <a:rPr lang="en-US" sz="2600" dirty="0" err="1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hydrolyse</a:t>
            </a:r>
            <a:r>
              <a:rPr lang="en-US" sz="2600" dirty="0">
                <a:latin typeface="Calibri" panose="020F0502020204030204" pitchFamily="34" charset="0"/>
                <a:ea typeface="Comic Sans MS" charset="0"/>
                <a:cs typeface="Comic Sans MS" charset="0"/>
                <a:sym typeface="Comic Sans MS" charset="0"/>
              </a:rPr>
              <a:t> lipids to fatty acids and glycerol</a:t>
            </a:r>
            <a:endParaRPr lang="en-US" sz="2600" dirty="0">
              <a:latin typeface="Calibri" panose="020F0502020204030204" pitchFamily="34" charset="0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3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1369</Words>
  <Application>Microsoft Office PowerPoint</Application>
  <PresentationFormat>On-screen Show (4:3)</PresentationFormat>
  <Paragraphs>149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AQA Chevin Pro Light</vt:lpstr>
      <vt:lpstr>Arial</vt:lpstr>
      <vt:lpstr>Calibri</vt:lpstr>
      <vt:lpstr>Comic Sans MS</vt:lpstr>
      <vt:lpstr>Times</vt:lpstr>
      <vt:lpstr>Times New Roman</vt:lpstr>
      <vt:lpstr>Wingdings</vt:lpstr>
      <vt:lpstr>ヒラギノ明朝 ProN W3</vt:lpstr>
      <vt:lpstr>ヒラギノ角ゴ ProN W3</vt:lpstr>
      <vt:lpstr>Office Theme</vt:lpstr>
      <vt:lpstr>PowerPoint Presentation</vt:lpstr>
      <vt:lpstr>Human Nutrition </vt:lpstr>
      <vt:lpstr>Human Gut</vt:lpstr>
      <vt:lpstr>Overview of Digestive System Functions</vt:lpstr>
      <vt:lpstr>The major organs</vt:lpstr>
      <vt:lpstr>Digestion</vt:lpstr>
      <vt:lpstr>Physical Digestion</vt:lpstr>
      <vt:lpstr>Chemical Digestion</vt:lpstr>
      <vt:lpstr>Three Main groups of Enzymes</vt:lpstr>
      <vt:lpstr>Digestion of carbohydrates</vt:lpstr>
      <vt:lpstr>PowerPoint Presentation</vt:lpstr>
      <vt:lpstr>Digestion of proteins</vt:lpstr>
      <vt:lpstr>Protein digestion</vt:lpstr>
      <vt:lpstr>Exopeptidases and endopeptidases</vt:lpstr>
      <vt:lpstr>Pause for thought</vt:lpstr>
      <vt:lpstr>Dipeptidases</vt:lpstr>
      <vt:lpstr>Summary of protein digestion</vt:lpstr>
      <vt:lpstr>Digestion of lipids</vt:lpstr>
      <vt:lpstr>Monoglyceride and Triglyceride</vt:lpstr>
      <vt:lpstr>Absorption occurs in the ileum</vt:lpstr>
      <vt:lpstr>Small Intestine - Ileum</vt:lpstr>
      <vt:lpstr>Adaptations for absorption</vt:lpstr>
      <vt:lpstr>Amino acid and glucose absorption</vt:lpstr>
      <vt:lpstr>Absorption of Amino acids and Glucose-Co -Transport</vt:lpstr>
      <vt:lpstr>Absorption of Proteins and Carbohydrates</vt:lpstr>
      <vt:lpstr>Absorption of trigycerides</vt:lpstr>
      <vt:lpstr>Absorption of Fats</vt:lpstr>
      <vt:lpstr>Transport of lipids into the lymphatic system</vt:lpstr>
      <vt:lpstr>Overview of absorption in the ileum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debbie</dc:title>
  <dc:creator>Debbie Haggar</dc:creator>
  <cp:lastModifiedBy>Deborah Haggar</cp:lastModifiedBy>
  <cp:revision>66</cp:revision>
  <dcterms:created xsi:type="dcterms:W3CDTF">2013-04-10T12:26:04Z</dcterms:created>
  <dcterms:modified xsi:type="dcterms:W3CDTF">2017-04-19T11:03:18Z</dcterms:modified>
</cp:coreProperties>
</file>