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64" r:id="rId2"/>
    <p:sldId id="265" r:id="rId3"/>
    <p:sldId id="266" r:id="rId4"/>
    <p:sldId id="272" r:id="rId5"/>
    <p:sldId id="268" r:id="rId6"/>
    <p:sldId id="273" r:id="rId7"/>
    <p:sldId id="270" r:id="rId8"/>
    <p:sldId id="267" r:id="rId9"/>
    <p:sldId id="385" r:id="rId10"/>
    <p:sldId id="271" r:id="rId11"/>
    <p:sldId id="398" r:id="rId12"/>
    <p:sldId id="399" r:id="rId13"/>
    <p:sldId id="400" r:id="rId14"/>
    <p:sldId id="402" r:id="rId15"/>
    <p:sldId id="403" r:id="rId16"/>
    <p:sldId id="404" r:id="rId17"/>
    <p:sldId id="405" r:id="rId18"/>
    <p:sldId id="406" r:id="rId19"/>
    <p:sldId id="409" r:id="rId20"/>
    <p:sldId id="410" r:id="rId21"/>
    <p:sldId id="411" r:id="rId22"/>
    <p:sldId id="387" r:id="rId23"/>
    <p:sldId id="388" r:id="rId24"/>
    <p:sldId id="279" r:id="rId25"/>
    <p:sldId id="418" r:id="rId26"/>
    <p:sldId id="419" r:id="rId27"/>
    <p:sldId id="412" r:id="rId28"/>
    <p:sldId id="414" r:id="rId29"/>
    <p:sldId id="416" r:id="rId30"/>
    <p:sldId id="417" r:id="rId31"/>
    <p:sldId id="420" r:id="rId32"/>
    <p:sldId id="422" r:id="rId33"/>
    <p:sldId id="421" r:id="rId34"/>
    <p:sldId id="284" r:id="rId35"/>
    <p:sldId id="287" r:id="rId36"/>
    <p:sldId id="290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48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A22BB-7C4C-6641-B43E-60ACCF8A36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D46B6-2D76-AE4E-93CA-5D999EAF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83032"/>
          </a:xfrm>
        </p:spPr>
        <p:txBody>
          <a:bodyPr/>
          <a:lstStyle/>
          <a:p>
            <a:r>
              <a:rPr lang="en-US" dirty="0" smtClean="0"/>
              <a:t>Definition: the process by which oxygen reaches cells and carbon dioxide is removed from cells (not respiration)</a:t>
            </a:r>
          </a:p>
          <a:p>
            <a:r>
              <a:rPr lang="en-US" dirty="0" smtClean="0"/>
              <a:t>For respiration in animals</a:t>
            </a:r>
          </a:p>
          <a:p>
            <a:r>
              <a:rPr lang="en-US" dirty="0" smtClean="0"/>
              <a:t>For respiration and photosynthesis in plants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By </a:t>
            </a:r>
            <a:r>
              <a:rPr lang="en-US" b="1" dirty="0" smtClean="0">
                <a:solidFill>
                  <a:srgbClr val="0000FF"/>
                </a:solidFill>
              </a:rPr>
              <a:t>diffusion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5-20 at 15.28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0" y="4901629"/>
            <a:ext cx="6952696" cy="1412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7577" y="4901629"/>
            <a:ext cx="26976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 ROD = SAD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-------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TOES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3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20 at 17.5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3" y="3670710"/>
            <a:ext cx="8206454" cy="2540000"/>
          </a:xfrm>
          <a:prstGeom prst="rect">
            <a:avLst/>
          </a:prstGeom>
        </p:spPr>
      </p:pic>
      <p:pic>
        <p:nvPicPr>
          <p:cNvPr id="4" name="Picture 3" descr="Screen Shot 2015-05-20 at 17.57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39"/>
            <a:ext cx="86868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244" y="420121"/>
            <a:ext cx="29903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you draw?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094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5" y="1141884"/>
            <a:ext cx="5536406" cy="45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/>
          </p:cNvSpPr>
          <p:nvPr/>
        </p:nvSpPr>
        <p:spPr bwMode="auto">
          <a:xfrm>
            <a:off x="5601147" y="811486"/>
            <a:ext cx="2704579" cy="48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spcBef>
                <a:spcPts val="76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20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5364510" y="476623"/>
            <a:ext cx="3779490" cy="597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rialMT"/>
                <a:sym typeface="Arial" panose="020B0604020202020204" pitchFamily="34" charset="0"/>
              </a:rPr>
              <a:t>The tracheoles extend throughout all of the body tissues. Atmospheric air is brought directly to respiring tissues as there is a short diffusion pathway from a tracheole to any body cell.</a:t>
            </a:r>
          </a:p>
          <a:p>
            <a:pPr algn="ctr" eaLnBrk="1" hangingPunct="1"/>
            <a:endParaRPr lang="en-US" altLang="en-US" sz="2400">
              <a:latin typeface="ArialMT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en-US" sz="2400">
                <a:latin typeface="ArialMT"/>
                <a:sym typeface="Arial" panose="020B0604020202020204" pitchFamily="34" charset="0"/>
              </a:rPr>
              <a:t>When cells are respiring the oxygen is used up and so its concentration towards the end of the tracheoles falls.</a:t>
            </a:r>
          </a:p>
          <a:p>
            <a:pPr algn="ctr" eaLnBrk="1" hangingPunct="1"/>
            <a:r>
              <a:rPr lang="en-US" altLang="en-US" sz="2400">
                <a:latin typeface="ArialMT"/>
                <a:sym typeface="Arial" panose="020B0604020202020204" pitchFamily="34" charset="0"/>
              </a:rPr>
              <a:t>This creates a diffusion gradient.</a:t>
            </a:r>
            <a:endParaRPr lang="en-US" altLang="en-US" sz="24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7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5" y="1141884"/>
            <a:ext cx="5536406" cy="45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4515" name="Rectangle 2"/>
          <p:cNvSpPr>
            <a:spLocks/>
          </p:cNvSpPr>
          <p:nvPr/>
        </p:nvSpPr>
        <p:spPr bwMode="auto">
          <a:xfrm>
            <a:off x="5601147" y="811486"/>
            <a:ext cx="2704579" cy="48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spcBef>
                <a:spcPts val="76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20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5655841" y="1166441"/>
            <a:ext cx="3093020" cy="449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rial" panose="020B0604020202020204" pitchFamily="34" charset="0"/>
                <a:sym typeface="Arial" panose="020B0604020202020204" pitchFamily="34" charset="0"/>
              </a:rPr>
              <a:t>Carbon dioxide is produced through respiration and this creates a diffusion gradient in the opposite direction.</a:t>
            </a:r>
          </a:p>
          <a:p>
            <a:pPr algn="ctr" eaLnBrk="1" hangingPunct="1"/>
            <a:endParaRPr lang="en-US" altLang="en-US" sz="24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en-US" sz="2400">
                <a:latin typeface="Arial" panose="020B0604020202020204" pitchFamily="34" charset="0"/>
                <a:sym typeface="Arial" panose="020B0604020202020204" pitchFamily="34" charset="0"/>
              </a:rPr>
              <a:t>As diffusion in air is more rapid than in water, gases are exchanged quickly by this method.</a:t>
            </a:r>
          </a:p>
        </p:txBody>
      </p:sp>
    </p:spTree>
    <p:extLst>
      <p:ext uri="{BB962C8B-B14F-4D97-AF65-F5344CB8AC3E}">
        <p14:creationId xmlns:p14="http://schemas.microsoft.com/office/powerpoint/2010/main" val="213462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173013" y="416347"/>
            <a:ext cx="8229823" cy="140977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/>
              <a:t>The spiracles can be closed by valves and may be surrounded by</a:t>
            </a:r>
            <a:r>
              <a:rPr lang="en-US" altLang="en-US" sz="3600"/>
              <a:t> </a:t>
            </a:r>
            <a:r>
              <a:rPr lang="en-US" altLang="en-US" sz="3000"/>
              <a:t>tiny hairs</a:t>
            </a:r>
            <a:r>
              <a:rPr lang="en-US" altLang="en-US" sz="3600"/>
              <a:t/>
            </a:r>
            <a:br>
              <a:rPr lang="en-US" altLang="en-US" sz="3600"/>
            </a:br>
            <a:endParaRPr lang="en-US" altLang="en-US" sz="3600"/>
          </a:p>
        </p:txBody>
      </p:sp>
      <p:pic>
        <p:nvPicPr>
          <p:cNvPr id="6758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24" y="2200053"/>
            <a:ext cx="4515073" cy="31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/>
          </p:cNvSpPr>
          <p:nvPr/>
        </p:nvSpPr>
        <p:spPr bwMode="auto">
          <a:xfrm>
            <a:off x="128365" y="2609701"/>
            <a:ext cx="4559721" cy="221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099" tIns="38099" rIns="38099" bIns="38099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Lucida Grande" charset="0"/>
                <a:ea typeface="ヒラギノ角ゴ ProN W3" charset="-128"/>
                <a:cs typeface="ヒラギノ角ゴ ProN W3" charset="-128"/>
                <a:sym typeface="Lucida Grande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ea typeface="Lucida Grande" charset="0"/>
                <a:cs typeface="Lucida Grande" charset="0"/>
              </a:rPr>
              <a:t>These help keep humidity around the opening to ensure there is a lower concentration gradient of water </a:t>
            </a:r>
            <a:r>
              <a:rPr lang="en-US" altLang="en-US" sz="2400" dirty="0" err="1">
                <a:ea typeface="Lucida Grande" charset="0"/>
                <a:cs typeface="Lucida Grande" charset="0"/>
              </a:rPr>
              <a:t>vapour</a:t>
            </a:r>
            <a:r>
              <a:rPr lang="en-US" altLang="en-US" sz="2400" dirty="0">
                <a:ea typeface="Lucida Grande" charset="0"/>
                <a:cs typeface="Lucida Grande" charset="0"/>
              </a:rPr>
              <a:t>, and so less is lost from the insect by evaporation</a:t>
            </a:r>
          </a:p>
        </p:txBody>
      </p:sp>
    </p:spTree>
    <p:extLst>
      <p:ext uri="{BB962C8B-B14F-4D97-AF65-F5344CB8AC3E}">
        <p14:creationId xmlns:p14="http://schemas.microsoft.com/office/powerpoint/2010/main" val="278276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91674" y="6441654"/>
            <a:ext cx="305842" cy="29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254" indent="-284624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1844" indent="-227699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599474" indent="-227699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104" indent="-227699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378561" indent="-22769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00019" indent="-22769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021476" indent="-22769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342933" indent="-22769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fld id="{F8C75074-1E3F-4294-B79D-D9893BB83537}" type="slidenum">
              <a:rPr lang="en-US" alt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ctr" eaLnBrk="1" hangingPunct="1"/>
              <a:t>14</a:t>
            </a:fld>
            <a:endParaRPr lang="en-US" alt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9421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809" y="169664"/>
            <a:ext cx="8228707" cy="114188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200" dirty="0"/>
              <a:t>mechanism of gas exchange</a:t>
            </a:r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01" y="4543414"/>
            <a:ext cx="8696399" cy="406300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200" dirty="0"/>
              <a:t>As anaerobic respiration </a:t>
            </a:r>
            <a:r>
              <a:rPr lang="en-US" altLang="en-US" sz="2200" dirty="0"/>
              <a:t>in the </a:t>
            </a:r>
            <a:r>
              <a:rPr lang="en-US" altLang="en-US" sz="2200" dirty="0"/>
              <a:t>muscle cell </a:t>
            </a:r>
            <a:r>
              <a:rPr lang="en-US" altLang="en-US" sz="2200" dirty="0"/>
              <a:t>occurs, </a:t>
            </a:r>
            <a:r>
              <a:rPr lang="en-US" altLang="en-US" sz="2200" dirty="0"/>
              <a:t>lactate accumulates </a:t>
            </a:r>
            <a:r>
              <a:rPr lang="en-US" altLang="en-US" sz="2200" dirty="0"/>
              <a:t>and </a:t>
            </a:r>
            <a:r>
              <a:rPr lang="en-US" altLang="en-US" sz="2200" dirty="0"/>
              <a:t>forces </a:t>
            </a:r>
            <a:r>
              <a:rPr lang="en-US" altLang="en-US" sz="2200" dirty="0"/>
              <a:t>the fluid in the </a:t>
            </a:r>
            <a:r>
              <a:rPr lang="en-US" altLang="en-US" sz="2200" dirty="0" err="1"/>
              <a:t>tracheoles</a:t>
            </a:r>
            <a:r>
              <a:rPr lang="en-US" altLang="en-US" sz="2200" dirty="0"/>
              <a:t> to enter the tissue. </a:t>
            </a: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/>
              <a:t>The exit of fluid creates a lower volume of water in the tubes and so more oxygen is drawn into them. </a:t>
            </a:r>
            <a:endParaRPr lang="en-US" altLang="en-US" sz="2200" dirty="0"/>
          </a:p>
        </p:txBody>
      </p:sp>
      <p:pic>
        <p:nvPicPr>
          <p:cNvPr id="6963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14" y="1311549"/>
            <a:ext cx="7836689" cy="301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21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91674" y="6441654"/>
            <a:ext cx="305842" cy="29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254" indent="-284624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1844" indent="-227699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599474" indent="-227699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104" indent="-227699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378561" indent="-22769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00019" indent="-22769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021476" indent="-22769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342933" indent="-22769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fld id="{A874A191-CD36-4BA4-B158-7E7C6874B6ED}" type="slidenum">
              <a:rPr lang="en-US" alt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ctr" eaLnBrk="1" hangingPunct="1"/>
              <a:t>15</a:t>
            </a:fld>
            <a:endParaRPr lang="en-US" alt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94211" name="Rectangle 1"/>
          <p:cNvSpPr>
            <a:spLocks noGrp="1" noChangeArrowheads="1"/>
          </p:cNvSpPr>
          <p:nvPr>
            <p:ph type="title"/>
          </p:nvPr>
        </p:nvSpPr>
        <p:spPr>
          <a:xfrm>
            <a:off x="490820" y="84145"/>
            <a:ext cx="8228707" cy="114188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200" dirty="0"/>
              <a:t>mechanism of gas exchange</a:t>
            </a:r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2498" y="4439171"/>
            <a:ext cx="8696400" cy="268337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200" dirty="0"/>
              <a:t>Final diffusion pathway takes place in gas rather than liquid and so faster.</a:t>
            </a:r>
          </a:p>
          <a:p>
            <a:pPr eaLnBrk="1" hangingPunct="1">
              <a:defRPr/>
            </a:pPr>
            <a:r>
              <a:rPr lang="en-US" altLang="en-US" sz="2200" dirty="0"/>
              <a:t>Rate of gas exchange faster</a:t>
            </a:r>
          </a:p>
          <a:p>
            <a:pPr eaLnBrk="1" hangingPunct="1">
              <a:defRPr/>
            </a:pPr>
            <a:r>
              <a:rPr lang="en-US" altLang="en-US" sz="2200" dirty="0"/>
              <a:t>However spiracles open for longer and so greater levels of evaporation</a:t>
            </a:r>
            <a:endParaRPr lang="en-US" altLang="en-US" sz="2200" dirty="0"/>
          </a:p>
        </p:txBody>
      </p:sp>
      <p:pic>
        <p:nvPicPr>
          <p:cNvPr id="7066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6" y="1111746"/>
            <a:ext cx="7718598" cy="33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69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Ventilation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715" indent="-304715">
              <a:defRPr/>
            </a:pPr>
            <a:r>
              <a:rPr lang="en-US" altLang="en-US" dirty="0"/>
              <a:t>Small insects rely on diffusion through the tracheal system to get gases in and out of the tissues</a:t>
            </a:r>
          </a:p>
          <a:p>
            <a:pPr marL="304715" indent="-304715">
              <a:defRPr/>
            </a:pPr>
            <a:r>
              <a:rPr lang="en-US" altLang="en-US" dirty="0"/>
              <a:t>Insects can also </a:t>
            </a:r>
            <a:r>
              <a:rPr lang="en-US" altLang="en-US" dirty="0">
                <a:solidFill>
                  <a:srgbClr val="D90B00"/>
                </a:solidFill>
              </a:rPr>
              <a:t>pump muscles</a:t>
            </a:r>
            <a:r>
              <a:rPr lang="en-US" altLang="en-US" dirty="0"/>
              <a:t> throughout their bodies to force air down the tracheal tubes, thus </a:t>
            </a:r>
            <a:r>
              <a:rPr lang="en-US" altLang="en-US" dirty="0">
                <a:solidFill>
                  <a:srgbClr val="D90B00"/>
                </a:solidFill>
              </a:rPr>
              <a:t>speeding up the delivery of oxygen</a:t>
            </a:r>
            <a:r>
              <a:rPr lang="en-US" altLang="en-US" dirty="0"/>
              <a:t>.</a:t>
            </a:r>
          </a:p>
          <a:p>
            <a:pPr marL="304715" indent="-304715">
              <a:defRPr/>
            </a:pPr>
            <a:r>
              <a:rPr lang="en-US" altLang="en-US" dirty="0"/>
              <a:t>This is especially important during </a:t>
            </a:r>
            <a:r>
              <a:rPr lang="en-US" altLang="en-US" dirty="0" smtClean="0"/>
              <a:t>flight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9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37407"/>
              </p:ext>
            </p:extLst>
          </p:nvPr>
        </p:nvGraphicFramePr>
        <p:xfrm>
          <a:off x="286775" y="255144"/>
          <a:ext cx="8750710" cy="6399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964"/>
                <a:gridCol w="993057"/>
                <a:gridCol w="1478689"/>
                <a:gridCol w="1769806"/>
                <a:gridCol w="2294194"/>
              </a:tblGrid>
              <a:tr h="6413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Organism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Gas Exchange Surface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Diffusion Pathway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How is Concentration gradient maintained?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Special Features</a:t>
                      </a:r>
                      <a:endParaRPr lang="en-US" sz="1400" dirty="0"/>
                    </a:p>
                  </a:txBody>
                  <a:tcPr/>
                </a:tc>
              </a:tr>
              <a:tr h="5455077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Permeable</a:t>
                      </a:r>
                    </a:p>
                    <a:p>
                      <a:r>
                        <a:rPr lang="en-US" sz="1400" dirty="0" smtClean="0"/>
                        <a:t>Gill Plates (or</a:t>
                      </a:r>
                    </a:p>
                    <a:p>
                      <a:r>
                        <a:rPr lang="en-US" sz="1400" dirty="0" smtClean="0"/>
                        <a:t>lamellae)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400" dirty="0" smtClean="0"/>
                        <a:t>Reduced by thin capillary wall and squamous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epithelia cells in gill plates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1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Extensive network</a:t>
                      </a:r>
                      <a:r>
                        <a:rPr lang="en-US" sz="1400" baseline="0" dirty="0" smtClean="0"/>
                        <a:t> of capillaries on gill plates with </a:t>
                      </a:r>
                      <a:r>
                        <a:rPr lang="en-US" sz="1400" baseline="0" dirty="0" err="1" smtClean="0"/>
                        <a:t>haemoglobin</a:t>
                      </a:r>
                      <a:endParaRPr lang="en-US" sz="1400" baseline="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n-US" sz="1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Ventilation: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400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400" dirty="0" smtClean="0"/>
                        <a:t>Mouth opens,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400" dirty="0" smtClean="0"/>
                        <a:t>Operculum closes,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400" dirty="0" smtClean="0"/>
                        <a:t>Floor </a:t>
                      </a:r>
                      <a:r>
                        <a:rPr lang="en-US" sz="1400" dirty="0" err="1" smtClean="0"/>
                        <a:t>buccal</a:t>
                      </a:r>
                      <a:r>
                        <a:rPr lang="en-US" sz="1400" dirty="0" smtClean="0"/>
                        <a:t> cavity lowers because muscles contract,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400" dirty="0" smtClean="0"/>
                        <a:t>Volume increases,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400" dirty="0" smtClean="0"/>
                        <a:t>Pressure decreases below outside water pressure, water moves in.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Aquatic environment</a:t>
                      </a:r>
                      <a:r>
                        <a:rPr lang="en-US" sz="1400" baseline="0" dirty="0" smtClean="0"/>
                        <a:t> less oxygen, more dense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Huge surface area for diffusion of gases provided by 4 pairs of gills, each having thousands filaments. Further enlarged</a:t>
                      </a:r>
                      <a:r>
                        <a:rPr lang="en-US" sz="1400" baseline="0" dirty="0" smtClean="0"/>
                        <a:t> by f</a:t>
                      </a:r>
                      <a:r>
                        <a:rPr lang="en-US" sz="1400" dirty="0" smtClean="0"/>
                        <a:t>ilaments having lamellae (gill plates)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Unidirectional flow of water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Countercurrent mechanism in bony fish to maintain the concentration gradient over the entire gill plate so that blood becomes</a:t>
                      </a:r>
                      <a:r>
                        <a:rPr lang="en-US" sz="1400" baseline="0" dirty="0" smtClean="0"/>
                        <a:t> more saturated with oxygen.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Parallel flow in </a:t>
                      </a:r>
                      <a:r>
                        <a:rPr lang="en-US" sz="1400" baseline="0" dirty="0" err="1" smtClean="0"/>
                        <a:t>cartilagenous</a:t>
                      </a:r>
                      <a:r>
                        <a:rPr lang="en-US" sz="1400" baseline="0" dirty="0" smtClean="0"/>
                        <a:t> fish.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Screen Shot 2015-05-21 at 10.40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0" y="1593488"/>
            <a:ext cx="2023992" cy="1739900"/>
          </a:xfrm>
          <a:prstGeom prst="rect">
            <a:avLst/>
          </a:prstGeom>
        </p:spPr>
      </p:pic>
      <p:pic>
        <p:nvPicPr>
          <p:cNvPr id="6" name="Picture 5" descr="Screen Shot 2015-05-21 at 13.39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0" y="3848135"/>
            <a:ext cx="2023991" cy="1928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4928" y="4421836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Gill plate</a:t>
            </a:r>
          </a:p>
          <a:p>
            <a:r>
              <a:rPr lang="en-US" sz="1000" b="1" dirty="0" smtClean="0"/>
              <a:t>(lamella)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66237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5350" y="305543"/>
            <a:ext cx="4362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Unidirectional Flow</a:t>
            </a:r>
            <a:endParaRPr lang="en-US" sz="3600" dirty="0"/>
          </a:p>
        </p:txBody>
      </p:sp>
      <p:pic>
        <p:nvPicPr>
          <p:cNvPr id="4" name="Picture 3" descr="Screen Shot 2015-05-21 at 13.39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7" y="1088496"/>
            <a:ext cx="7378048" cy="51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7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20 at 18.4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806"/>
            <a:ext cx="9144000" cy="5088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300" y="213109"/>
            <a:ext cx="818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 prepared to draw direction of blood and water flow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979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20166"/>
            <a:ext cx="8042276" cy="1336956"/>
          </a:xfrm>
        </p:spPr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7" y="1116790"/>
            <a:ext cx="8283063" cy="5020178"/>
          </a:xfrm>
        </p:spPr>
        <p:txBody>
          <a:bodyPr>
            <a:noAutofit/>
          </a:bodyPr>
          <a:lstStyle/>
          <a:p>
            <a:r>
              <a:rPr lang="en-US" dirty="0" smtClean="0"/>
              <a:t>As </a:t>
            </a:r>
            <a:r>
              <a:rPr lang="en-US" dirty="0"/>
              <a:t>o</a:t>
            </a:r>
            <a:r>
              <a:rPr lang="en-US" dirty="0" smtClean="0"/>
              <a:t>rganisms get bigger, their volume and surface area get bigger, but not by the same amount</a:t>
            </a:r>
          </a:p>
          <a:p>
            <a:r>
              <a:rPr lang="en-US" dirty="0" smtClean="0"/>
              <a:t>As organisms get bigger their SA : Volume ratio gets </a:t>
            </a:r>
            <a:r>
              <a:rPr lang="en-US" b="1" dirty="0" smtClean="0">
                <a:solidFill>
                  <a:srgbClr val="0000FF"/>
                </a:solidFill>
              </a:rPr>
              <a:t>smaller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05-20 at 15.32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0" y="2921752"/>
            <a:ext cx="8547100" cy="32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15 at 18.2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6" y="409637"/>
            <a:ext cx="8454807" cy="6226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9937" y="3685608"/>
            <a:ext cx="3241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Counter current flow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2959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15 at 18.21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1" y="841041"/>
            <a:ext cx="8596055" cy="5598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7126" y="4258500"/>
            <a:ext cx="2133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Parallel Flow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76336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27 at 17.46.3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76" y="0"/>
            <a:ext cx="6502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19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7 at 17.47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6" r="15426"/>
          <a:stretch>
            <a:fillRect/>
          </a:stretch>
        </p:blipFill>
        <p:spPr>
          <a:xfrm>
            <a:off x="549275" y="639730"/>
            <a:ext cx="8042276" cy="5303871"/>
          </a:xfrm>
        </p:spPr>
      </p:pic>
    </p:spTree>
    <p:extLst>
      <p:ext uri="{BB962C8B-B14F-4D97-AF65-F5344CB8AC3E}">
        <p14:creationId xmlns:p14="http://schemas.microsoft.com/office/powerpoint/2010/main" val="2337294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41892"/>
              </p:ext>
            </p:extLst>
          </p:nvPr>
        </p:nvGraphicFramePr>
        <p:xfrm>
          <a:off x="76389" y="15239"/>
          <a:ext cx="8961096" cy="704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217"/>
                <a:gridCol w="1016932"/>
                <a:gridCol w="1514240"/>
                <a:gridCol w="1812356"/>
                <a:gridCol w="2349351"/>
              </a:tblGrid>
              <a:tr h="6413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Organism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Gas Exchange Surface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Diffusion Pathway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How is Concentration gradient maintained?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Special Features</a:t>
                      </a:r>
                      <a:endParaRPr lang="en-US" sz="1400" dirty="0"/>
                    </a:p>
                  </a:txBody>
                  <a:tcPr/>
                </a:tc>
              </a:tr>
              <a:tr h="5455077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Lungs in thorax</a:t>
                      </a:r>
                    </a:p>
                    <a:p>
                      <a:r>
                        <a:rPr lang="en-US" sz="1400" dirty="0" smtClean="0"/>
                        <a:t>Epiglottis</a:t>
                      </a:r>
                    </a:p>
                    <a:p>
                      <a:r>
                        <a:rPr lang="en-US" sz="1400" dirty="0" smtClean="0"/>
                        <a:t>Trachea</a:t>
                      </a:r>
                    </a:p>
                    <a:p>
                      <a:r>
                        <a:rPr lang="en-US" sz="1400" dirty="0" smtClean="0"/>
                        <a:t>Bronchi</a:t>
                      </a:r>
                    </a:p>
                    <a:p>
                      <a:r>
                        <a:rPr lang="en-US" sz="1400" dirty="0" smtClean="0"/>
                        <a:t>Bronchioles</a:t>
                      </a:r>
                    </a:p>
                    <a:p>
                      <a:r>
                        <a:rPr lang="en-US" sz="1400" dirty="0" smtClean="0"/>
                        <a:t>Alveoli</a:t>
                      </a:r>
                    </a:p>
                    <a:p>
                      <a:r>
                        <a:rPr lang="en-US" sz="1400" dirty="0" smtClean="0"/>
                        <a:t>Pleural membranes</a:t>
                      </a:r>
                    </a:p>
                    <a:p>
                      <a:r>
                        <a:rPr lang="en-US" sz="1400" dirty="0" smtClean="0"/>
                        <a:t>Ribs</a:t>
                      </a:r>
                    </a:p>
                    <a:p>
                      <a:r>
                        <a:rPr lang="en-US" sz="1400" dirty="0" smtClean="0"/>
                        <a:t>Intercostal muscles</a:t>
                      </a:r>
                    </a:p>
                    <a:p>
                      <a:r>
                        <a:rPr lang="en-US" sz="1400" dirty="0" smtClean="0"/>
                        <a:t>Diaphragm</a:t>
                      </a:r>
                    </a:p>
                    <a:p>
                      <a:r>
                        <a:rPr lang="en-US" sz="1400" dirty="0" smtClean="0"/>
                        <a:t>(10 labels)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Walls of alveoli.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400" dirty="0" smtClean="0"/>
                        <a:t>Squamous</a:t>
                      </a:r>
                      <a:r>
                        <a:rPr lang="en-US" sz="1400" baseline="0" dirty="0" smtClean="0"/>
                        <a:t> epithelia and thin walled capillaries </a:t>
                      </a:r>
                      <a:r>
                        <a:rPr lang="en-US" sz="1400" dirty="0" smtClean="0"/>
                        <a:t>give short diffusion path – just 2 thin cells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Transport system with </a:t>
                      </a:r>
                      <a:r>
                        <a:rPr lang="en-US" sz="1400" dirty="0" err="1" smtClean="0"/>
                        <a:t>haemoglobin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Ventilation:</a:t>
                      </a:r>
                    </a:p>
                    <a:p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Inspiration:</a:t>
                      </a:r>
                      <a:endParaRPr lang="en-US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External Intercostal</a:t>
                      </a:r>
                      <a:r>
                        <a:rPr lang="en-US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muscles</a:t>
                      </a: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contract pulling ribcage up/outwards; diaphragm contracts/flattens; thorax volume increases, pressure decreases, air moves into lungs. </a:t>
                      </a:r>
                    </a:p>
                    <a:p>
                      <a:endParaRPr lang="en-US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Expiration: </a:t>
                      </a:r>
                      <a:endParaRPr lang="en-US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Intercostal</a:t>
                      </a:r>
                      <a:r>
                        <a:rPr lang="en-US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muscles</a:t>
                      </a: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relax</a:t>
                      </a: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internal intercostal muscles contract, </a:t>
                      </a: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ribcage moves down/inwards; diaphragm relaxes into dome shape; thorax volume decreases, pressure increases, air pushed out.	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Internal Lungs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Rings of cartilage keep airways open.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Presence of many alveoli</a:t>
                      </a:r>
                      <a:r>
                        <a:rPr lang="en-US" sz="1400" baseline="0" dirty="0" smtClean="0"/>
                        <a:t> provide huge SA for gas exchange.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Extensive network of capillaries on alveoli.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Diaphragm muscle improves process of ventilation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Air passage lined with goblet cells to secrete mucus and epithelia cells have cilia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Tidal breathing less efficient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Pleural fluid between pleural membranes acts as lubricant to prevent friction.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Surfactant prevents surface tension.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reen Shot 2015-05-21 at 10.17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6" y="1257216"/>
            <a:ext cx="2014175" cy="24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10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1 at 14.59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121"/>
            <a:ext cx="9144000" cy="59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22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259" y="601537"/>
            <a:ext cx="749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Air flows from high pressure to low pressure</a:t>
            </a:r>
            <a:endParaRPr lang="en-US" sz="2400" b="1" dirty="0"/>
          </a:p>
        </p:txBody>
      </p:sp>
      <p:pic>
        <p:nvPicPr>
          <p:cNvPr id="3" name="Picture 2" descr="Screen Shot 2015-05-21 at 14.53.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2" y="1359666"/>
            <a:ext cx="8103200" cy="45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50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3467100" cy="15097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Elastic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35300" cy="494982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Recoil of elastic tissue plays a major part in expiration (rather like the air being released from a balloon)</a:t>
            </a:r>
          </a:p>
          <a:p>
            <a:pPr>
              <a:defRPr/>
            </a:pPr>
            <a:r>
              <a:rPr lang="en-US" sz="2400" dirty="0" smtClean="0"/>
              <a:t>Only under more strenuous conditions do the various muscles play a part.</a:t>
            </a:r>
            <a:endParaRPr lang="en-US" sz="2400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8349EE-3BC2-4F7B-AE20-0A39A7F11276}" type="slidenum">
              <a:rPr lang="en-US" altLang="en-US" sz="1400"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>
              <a:cs typeface="Arial" charset="0"/>
            </a:endParaRPr>
          </a:p>
        </p:txBody>
      </p:sp>
      <p:pic>
        <p:nvPicPr>
          <p:cNvPr id="860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0713"/>
            <a:ext cx="4824413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78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What is a spirometer?</a:t>
            </a:r>
            <a:endParaRPr lang="en-US" sz="3600" dirty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D94F6C-12E3-451C-90A5-957F3B25C713}" type="slidenum">
              <a:rPr lang="en-US" altLang="en-US" sz="1400"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>
              <a:cs typeface="Arial" charset="0"/>
            </a:endParaRPr>
          </a:p>
        </p:txBody>
      </p:sp>
      <p:pic>
        <p:nvPicPr>
          <p:cNvPr id="911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38288"/>
            <a:ext cx="87630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92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Summary of Volume Changes in the Lungs</a:t>
            </a:r>
            <a:br>
              <a:rPr lang="en-US" sz="3200" dirty="0" smtClean="0"/>
            </a:br>
            <a:r>
              <a:rPr lang="en-US" sz="3200" dirty="0" smtClean="0"/>
              <a:t>(see next slide for definitions)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1371600"/>
            <a:ext cx="8229600" cy="5102225"/>
          </a:xfrm>
        </p:spPr>
      </p:pic>
      <p:sp>
        <p:nvSpPr>
          <p:cNvPr id="952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8AD444-C68A-4070-AC2E-7EFA845B1950}" type="slidenum">
              <a:rPr lang="en-US" altLang="en-US" sz="1400"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9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18" y="314533"/>
            <a:ext cx="8317117" cy="1336956"/>
          </a:xfrm>
        </p:spPr>
        <p:txBody>
          <a:bodyPr/>
          <a:lstStyle/>
          <a:p>
            <a:r>
              <a:rPr lang="en-US" sz="3200" dirty="0" smtClean="0"/>
              <a:t>Why do large, multicellular organisms need </a:t>
            </a:r>
            <a:r>
              <a:rPr lang="en-US" sz="3200" dirty="0" err="1" smtClean="0"/>
              <a:t>specialised</a:t>
            </a:r>
            <a:r>
              <a:rPr lang="en-US" sz="3200" dirty="0" smtClean="0"/>
              <a:t> gas exchange surfaces?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37" y="1182337"/>
            <a:ext cx="8283063" cy="56756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 smtClean="0">
                <a:solidFill>
                  <a:srgbClr val="000000"/>
                </a:solidFill>
              </a:rPr>
              <a:t>Surface area to volume ratio too small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Larger organisms have higher metabolic requirements (require more energy and hence more oxygen)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Simple diffusion </a:t>
            </a:r>
            <a:r>
              <a:rPr lang="en-US" sz="2800" dirty="0">
                <a:solidFill>
                  <a:schemeClr val="tx1"/>
                </a:solidFill>
              </a:rPr>
              <a:t>is simply not fast </a:t>
            </a:r>
            <a:r>
              <a:rPr lang="en-US" sz="2800" dirty="0" smtClean="0">
                <a:solidFill>
                  <a:schemeClr val="tx1"/>
                </a:solidFill>
              </a:rPr>
              <a:t>enough to meet the needs of each and every cell from the outside through to the inside (diffusion path too long)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888154"/>
            <a:ext cx="8229600" cy="1509713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Summary of Volume changes in the Lung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871538"/>
            <a:ext cx="8893175" cy="5770562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smtClean="0">
                <a:solidFill>
                  <a:srgbClr val="FF0000"/>
                </a:solidFill>
                <a:sym typeface="Arial" panose="020B0604020202020204" pitchFamily="34" charset="0"/>
              </a:rPr>
              <a:t>Tidal volume</a:t>
            </a:r>
            <a:r>
              <a:rPr lang="en-US" altLang="en-US" sz="2400" smtClean="0">
                <a:sym typeface="Arial" panose="020B0604020202020204" pitchFamily="34" charset="0"/>
              </a:rPr>
              <a:t>: The volume of air breathed in and out without conscious effort (usually, 0.4 – 0.5 dm3 for adults)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smtClean="0">
                <a:solidFill>
                  <a:srgbClr val="FF0000"/>
                </a:solidFill>
                <a:sym typeface="Arial" panose="020B0604020202020204" pitchFamily="34" charset="0"/>
              </a:rPr>
              <a:t>Ventilation rate</a:t>
            </a:r>
            <a:r>
              <a:rPr lang="en-US" altLang="en-US" sz="2400" smtClean="0">
                <a:sym typeface="Arial" panose="020B0604020202020204" pitchFamily="34" charset="0"/>
              </a:rPr>
              <a:t>: The number of breaths per minute (healthy person at rest around 15 breaths)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smtClean="0">
                <a:solidFill>
                  <a:srgbClr val="FF0000"/>
                </a:solidFill>
                <a:sym typeface="Arial" panose="020B0604020202020204" pitchFamily="34" charset="0"/>
              </a:rPr>
              <a:t>Inspiratory reserve volume</a:t>
            </a:r>
            <a:r>
              <a:rPr lang="en-US" altLang="en-US" sz="2400" smtClean="0">
                <a:sym typeface="Arial" panose="020B0604020202020204" pitchFamily="34" charset="0"/>
              </a:rPr>
              <a:t>: The additional volume of air that can be inhaled with max effort after a normal inspiration.</a:t>
            </a:r>
            <a:r>
              <a:rPr lang="en-US" altLang="en-US" sz="2400" smtClean="0">
                <a:solidFill>
                  <a:srgbClr val="FF0000"/>
                </a:solidFill>
                <a:sym typeface="Arial" panose="020B0604020202020204" pitchFamily="34" charset="0"/>
              </a:rPr>
              <a:t> Expiratory reserve volume</a:t>
            </a:r>
            <a:r>
              <a:rPr lang="en-US" altLang="en-US" sz="2400" smtClean="0">
                <a:sym typeface="Arial" panose="020B0604020202020204" pitchFamily="34" charset="0"/>
              </a:rPr>
              <a:t>: the additional volume of air that can be forcibly exhaled after a normal exhalation.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smtClean="0">
                <a:solidFill>
                  <a:srgbClr val="FF0000"/>
                </a:solidFill>
                <a:sym typeface="Arial" panose="020B0604020202020204" pitchFamily="34" charset="0"/>
              </a:rPr>
              <a:t>Vital Capacity</a:t>
            </a:r>
            <a:r>
              <a:rPr lang="en-US" altLang="en-US" sz="2400" smtClean="0">
                <a:sym typeface="Arial" panose="020B0604020202020204" pitchFamily="34" charset="0"/>
              </a:rPr>
              <a:t>: The total volume of air that can be exhaled after a max inhalation = TV+IRV+ERV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smtClean="0">
                <a:solidFill>
                  <a:srgbClr val="FF0000"/>
                </a:solidFill>
                <a:sym typeface="Arial" panose="020B0604020202020204" pitchFamily="34" charset="0"/>
              </a:rPr>
              <a:t>Residual Volume</a:t>
            </a:r>
            <a:r>
              <a:rPr lang="en-US" altLang="en-US" sz="2400" smtClean="0">
                <a:sym typeface="Arial" panose="020B0604020202020204" pitchFamily="34" charset="0"/>
              </a:rPr>
              <a:t>: The volume of air remaining in the lungs after max exhalation (the lungs can never be completely emptied)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smtClean="0">
                <a:solidFill>
                  <a:srgbClr val="FF0000"/>
                </a:solidFill>
                <a:sym typeface="Arial" panose="020B0604020202020204" pitchFamily="34" charset="0"/>
              </a:rPr>
              <a:t>Total Lung Capacity</a:t>
            </a:r>
            <a:r>
              <a:rPr lang="en-US" altLang="en-US" sz="2400" smtClean="0">
                <a:sym typeface="Arial" panose="020B0604020202020204" pitchFamily="34" charset="0"/>
              </a:rPr>
              <a:t>: VC + RV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smtClean="0">
              <a:sym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2D65AA-1AF1-4E2B-A742-4657256A2AB5}" type="slidenum">
              <a:rPr lang="en-US" altLang="en-US" sz="1400"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3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Pulmonary ventilation</a:t>
            </a:r>
            <a:endParaRPr lang="en-US" dirty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78C958-2E04-4735-A075-DA8300FA9AA4}" type="slidenum">
              <a:rPr lang="en-US" altLang="en-US" sz="1400"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cs typeface="Arial" charset="0"/>
            </a:endParaRPr>
          </a:p>
        </p:txBody>
      </p:sp>
      <p:pic>
        <p:nvPicPr>
          <p:cNvPr id="9933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20825"/>
            <a:ext cx="88677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8231" y="5196950"/>
            <a:ext cx="5551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Pulmonary ventilation = tidal volume x breathing rate</a:t>
            </a:r>
          </a:p>
          <a:p>
            <a:r>
              <a:rPr lang="en-GB" dirty="0"/>
              <a:t> </a:t>
            </a:r>
            <a:r>
              <a:rPr lang="en-GB" dirty="0" smtClean="0"/>
              <a:t>(dm</a:t>
            </a:r>
            <a:r>
              <a:rPr lang="en-GB" baseline="30000" dirty="0" smtClean="0"/>
              <a:t>3</a:t>
            </a:r>
            <a:r>
              <a:rPr lang="en-GB" dirty="0" smtClean="0"/>
              <a:t>min</a:t>
            </a:r>
            <a:r>
              <a:rPr lang="en-GB" baseline="30000" dirty="0" smtClean="0"/>
              <a:t>-1</a:t>
            </a:r>
            <a:r>
              <a:rPr lang="en-GB" dirty="0" smtClean="0"/>
              <a:t>)                        (dm</a:t>
            </a:r>
            <a:r>
              <a:rPr lang="en-GB" baseline="30000" dirty="0" smtClean="0"/>
              <a:t>3</a:t>
            </a:r>
            <a:r>
              <a:rPr lang="en-GB" dirty="0" smtClean="0"/>
              <a:t>)            (min</a:t>
            </a:r>
            <a:r>
              <a:rPr lang="en-GB" baseline="30000" dirty="0" smtClean="0"/>
              <a:t>-1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43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factors for lung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Smoking</a:t>
            </a:r>
          </a:p>
          <a:p>
            <a:r>
              <a:rPr lang="en-GB" dirty="0" smtClean="0"/>
              <a:t>Air pollution</a:t>
            </a:r>
          </a:p>
          <a:p>
            <a:r>
              <a:rPr lang="en-GB" dirty="0" smtClean="0"/>
              <a:t>Genetic make up</a:t>
            </a:r>
          </a:p>
          <a:p>
            <a:r>
              <a:rPr lang="en-GB" dirty="0" smtClean="0"/>
              <a:t>Infections</a:t>
            </a:r>
          </a:p>
          <a:p>
            <a:r>
              <a:rPr lang="en-GB" dirty="0" smtClean="0"/>
              <a:t>Occupation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590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Interpreting lung disease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sym typeface="Arial" panose="020B0604020202020204" pitchFamily="34" charset="0"/>
              </a:rPr>
              <a:t>Cause</a:t>
            </a:r>
            <a:r>
              <a:rPr lang="en-US" altLang="en-US" sz="2800" dirty="0" smtClean="0">
                <a:sym typeface="Arial" panose="020B0604020202020204" pitchFamily="34" charset="0"/>
              </a:rPr>
              <a:t>: one variable causes a change in a second variable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sym typeface="Arial" panose="020B0604020202020204" pitchFamily="34" charset="0"/>
              </a:rPr>
              <a:t>Correlation</a:t>
            </a:r>
            <a:r>
              <a:rPr lang="en-US" altLang="en-US" sz="2800" dirty="0" smtClean="0">
                <a:sym typeface="Arial" panose="020B0604020202020204" pitchFamily="34" charset="0"/>
              </a:rPr>
              <a:t>: occurs when a change in one or two variables is </a:t>
            </a:r>
            <a:r>
              <a:rPr lang="en-US" altLang="en-US" sz="2800" dirty="0" smtClean="0">
                <a:solidFill>
                  <a:srgbClr val="FF0000"/>
                </a:solidFill>
                <a:sym typeface="Arial" panose="020B0604020202020204" pitchFamily="34" charset="0"/>
              </a:rPr>
              <a:t>reflected</a:t>
            </a:r>
            <a:r>
              <a:rPr lang="en-US" altLang="en-US" sz="2800" dirty="0" smtClean="0">
                <a:sym typeface="Arial" panose="020B0604020202020204" pitchFamily="34" charset="0"/>
              </a:rPr>
              <a:t> by a change in the other variable. There is a </a:t>
            </a:r>
            <a:r>
              <a:rPr lang="en-US" altLang="en-US" sz="2800" dirty="0" smtClean="0">
                <a:solidFill>
                  <a:srgbClr val="FF0000"/>
                </a:solidFill>
                <a:sym typeface="Arial" panose="020B0604020202020204" pitchFamily="34" charset="0"/>
              </a:rPr>
              <a:t>relationship</a:t>
            </a:r>
            <a:r>
              <a:rPr lang="en-US" altLang="en-US" sz="2800" dirty="0" smtClean="0">
                <a:sym typeface="Arial" panose="020B0604020202020204" pitchFamily="34" charset="0"/>
              </a:rPr>
              <a:t> between the two variables.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 smtClean="0">
                <a:sym typeface="Arial" panose="020B0604020202020204" pitchFamily="34" charset="0"/>
              </a:rPr>
              <a:t>Correlation may not indicate causation</a:t>
            </a:r>
            <a:r>
              <a:rPr lang="en-US" altLang="en-US" sz="2800" dirty="0" smtClean="0">
                <a:sym typeface="Arial" panose="020B060402020202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800" dirty="0" smtClean="0">
              <a:sym typeface="Arial" panose="020B0604020202020204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3A5494-1A9C-468F-A1F9-4FD7ED124BD9}" type="slidenum">
              <a:rPr lang="en-US" altLang="en-US" sz="1400"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3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67713"/>
              </p:ext>
            </p:extLst>
          </p:nvPr>
        </p:nvGraphicFramePr>
        <p:xfrm>
          <a:off x="286775" y="255144"/>
          <a:ext cx="8750710" cy="6399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0972"/>
                <a:gridCol w="1107640"/>
                <a:gridCol w="1068098"/>
                <a:gridCol w="1769806"/>
                <a:gridCol w="2294194"/>
              </a:tblGrid>
              <a:tr h="6413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Organism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Gas Exchange Surface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Diffusion Pathway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How is Concentration gradient maintained?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Special Features</a:t>
                      </a:r>
                      <a:endParaRPr lang="en-US" sz="1400" dirty="0"/>
                    </a:p>
                  </a:txBody>
                  <a:tcPr/>
                </a:tc>
              </a:tr>
              <a:tr h="5455077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Cuticle</a:t>
                      </a:r>
                    </a:p>
                    <a:p>
                      <a:r>
                        <a:rPr lang="en-US" sz="1400" dirty="0" smtClean="0"/>
                        <a:t>Epidermis</a:t>
                      </a:r>
                    </a:p>
                    <a:p>
                      <a:r>
                        <a:rPr lang="en-US" sz="1400" dirty="0" smtClean="0"/>
                        <a:t>Palisade mesophyll</a:t>
                      </a:r>
                    </a:p>
                    <a:p>
                      <a:r>
                        <a:rPr lang="en-US" sz="1400" dirty="0" smtClean="0"/>
                        <a:t>Spongy mesophyll</a:t>
                      </a:r>
                    </a:p>
                    <a:p>
                      <a:r>
                        <a:rPr lang="en-US" sz="1400" dirty="0" smtClean="0"/>
                        <a:t>Vascular bundle</a:t>
                      </a:r>
                    </a:p>
                    <a:p>
                      <a:r>
                        <a:rPr lang="en-US" sz="1400" dirty="0" smtClean="0"/>
                        <a:t>Air</a:t>
                      </a:r>
                      <a:r>
                        <a:rPr lang="en-US" sz="1400" baseline="0" dirty="0" smtClean="0"/>
                        <a:t> space</a:t>
                      </a:r>
                    </a:p>
                    <a:p>
                      <a:r>
                        <a:rPr lang="en-US" sz="1400" baseline="0" dirty="0" smtClean="0"/>
                        <a:t>Stomata</a:t>
                      </a:r>
                    </a:p>
                    <a:p>
                      <a:r>
                        <a:rPr lang="en-US" sz="1400" baseline="0" dirty="0" smtClean="0"/>
                        <a:t>Guard cells</a:t>
                      </a:r>
                    </a:p>
                    <a:p>
                      <a:r>
                        <a:rPr lang="en-US" sz="1400" baseline="0" dirty="0" smtClean="0"/>
                        <a:t>(8 Labels)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Combined damp surfaces of all Spongy mesophyll cells which</a:t>
                      </a:r>
                      <a:r>
                        <a:rPr lang="en-US" sz="1400" baseline="0" dirty="0" smtClean="0"/>
                        <a:t> are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Permeable to gases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400" dirty="0" smtClean="0"/>
                        <a:t>Thin</a:t>
                      </a:r>
                      <a:r>
                        <a:rPr lang="en-US" sz="1400" baseline="0" dirty="0" smtClean="0"/>
                        <a:t> to give short diffusion distance into leaf.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Diffusion through stomata, no ventilation mechanism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Gases can diffuse</a:t>
                      </a:r>
                      <a:r>
                        <a:rPr lang="en-US" sz="1400" baseline="0" dirty="0" smtClean="0"/>
                        <a:t> 10,000x more quickly in air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4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As gases diffuse from spongy mesophyll to other cells, the conc. grad. Is maintained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Thin, flat leaf with large surface area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Irregular shaped, loosely packed Spongy mesophyll with unusually large intercellular spaces allows circulation</a:t>
                      </a:r>
                      <a:r>
                        <a:rPr lang="en-US" sz="1400" baseline="0" dirty="0" smtClean="0"/>
                        <a:t> of gases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err="1" smtClean="0"/>
                        <a:t>Stomatal</a:t>
                      </a:r>
                      <a:r>
                        <a:rPr lang="en-US" sz="1400" baseline="0" dirty="0" smtClean="0"/>
                        <a:t> pores, mainly on lower epidermis, allow gas exchange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Guard cells border stomata and change shape to open and close pores.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Water proof cuticle to prevent water loss which cannot act as a gas exchange surface.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Respiration night and day/photosynthesis day only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 descr="Screen Shot 2015-05-21 at 11.30.2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5" y="1440999"/>
            <a:ext cx="2501423" cy="29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16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710" y="572893"/>
            <a:ext cx="5118100" cy="5528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10" y="572893"/>
            <a:ext cx="3746500" cy="552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8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1 at 14.16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694"/>
            <a:ext cx="9144000" cy="4936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6601" y="139415"/>
            <a:ext cx="2138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Xerophytes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52807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84" y="107576"/>
            <a:ext cx="8813378" cy="1336956"/>
          </a:xfrm>
        </p:spPr>
        <p:txBody>
          <a:bodyPr/>
          <a:lstStyle/>
          <a:p>
            <a:r>
              <a:rPr lang="en-US" sz="3600" dirty="0" smtClean="0"/>
              <a:t>Adaptions of the leaf for photosynthesis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Transparent cuticle and epidermis so mesophyll reached by light</a:t>
            </a:r>
          </a:p>
          <a:p>
            <a:r>
              <a:rPr lang="en-US" dirty="0" smtClean="0"/>
              <a:t>Orientation to sun to expose max area to light</a:t>
            </a:r>
          </a:p>
          <a:p>
            <a:r>
              <a:rPr lang="en-US" dirty="0" smtClean="0"/>
              <a:t>Surface area large for light trapping</a:t>
            </a:r>
          </a:p>
          <a:p>
            <a:r>
              <a:rPr lang="en-US" dirty="0" smtClean="0"/>
              <a:t>Palisade cells elongated and densely packed, filled with chloroplasts</a:t>
            </a:r>
          </a:p>
          <a:p>
            <a:r>
              <a:rPr lang="en-US" dirty="0" smtClean="0"/>
              <a:t>Air spaces in spongy mesophyll allow easy diffusion of gases</a:t>
            </a:r>
          </a:p>
          <a:p>
            <a:r>
              <a:rPr lang="en-US" dirty="0" smtClean="0"/>
              <a:t>Chloroplasts can move</a:t>
            </a:r>
          </a:p>
          <a:p>
            <a:r>
              <a:rPr lang="en-US" dirty="0" smtClean="0"/>
              <a:t>Thin to allow light to penetrate to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4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28802"/>
            <a:ext cx="8042276" cy="1336956"/>
          </a:xfrm>
        </p:spPr>
        <p:txBody>
          <a:bodyPr/>
          <a:lstStyle/>
          <a:p>
            <a:r>
              <a:rPr lang="en-US" sz="3600" dirty="0" smtClean="0"/>
              <a:t>Features of all Gas exchange surfaces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52" y="1120455"/>
            <a:ext cx="8283063" cy="56756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Large SA to volume ratio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Thin to allow short diffusion path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Permeable to gases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Moist (because membranes that are permeable to water are permeable to gases – waterproof surfaces are not permeable to gases)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Also across all membranes there must be a concentration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gradient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of gases so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that diffusion can take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place (not a feature of the surface itself)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Moisture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Aquatic organisms </a:t>
            </a:r>
            <a:r>
              <a:rPr lang="en-US" dirty="0" smtClean="0"/>
              <a:t>obtain their oxygen from that </a:t>
            </a:r>
            <a:r>
              <a:rPr lang="en-US" b="1" dirty="0" smtClean="0"/>
              <a:t>dissolved </a:t>
            </a:r>
            <a:r>
              <a:rPr lang="en-US" dirty="0" smtClean="0"/>
              <a:t>in water, not from water molecules (some produced by aquatic plants and some from the external atmosphere). </a:t>
            </a:r>
            <a:r>
              <a:rPr lang="en-US" u="sng" dirty="0" smtClean="0">
                <a:solidFill>
                  <a:srgbClr val="3366FF"/>
                </a:solidFill>
              </a:rPr>
              <a:t>Note</a:t>
            </a:r>
            <a:r>
              <a:rPr lang="en-US" dirty="0" smtClean="0"/>
              <a:t> </a:t>
            </a:r>
            <a:r>
              <a:rPr lang="en-US" b="1" dirty="0" smtClean="0"/>
              <a:t>Moving water </a:t>
            </a:r>
            <a:r>
              <a:rPr lang="en-US" dirty="0" smtClean="0"/>
              <a:t>is </a:t>
            </a:r>
            <a:r>
              <a:rPr lang="en-US" u="sng" dirty="0" smtClean="0"/>
              <a:t>better</a:t>
            </a:r>
            <a:r>
              <a:rPr lang="en-US" dirty="0" smtClean="0"/>
              <a:t> oxygenated, </a:t>
            </a:r>
            <a:r>
              <a:rPr lang="en-US" b="1" dirty="0" smtClean="0"/>
              <a:t>warmer water </a:t>
            </a:r>
            <a:r>
              <a:rPr lang="en-US" dirty="0" smtClean="0"/>
              <a:t>contains </a:t>
            </a:r>
            <a:r>
              <a:rPr lang="en-US" u="sng" dirty="0" smtClean="0"/>
              <a:t>less</a:t>
            </a:r>
            <a:r>
              <a:rPr lang="en-US" dirty="0" smtClean="0"/>
              <a:t> dissolved oxygen.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Terrestrial organisms </a:t>
            </a:r>
            <a:r>
              <a:rPr lang="en-US" dirty="0" smtClean="0"/>
              <a:t>have to balance their needs for rapid gas exchange with the prevention of water loss. All gas exchange surfaces are moist. </a:t>
            </a:r>
          </a:p>
          <a:p>
            <a:r>
              <a:rPr lang="en-US" dirty="0" smtClean="0"/>
              <a:t>Moisture suggests permeability to gases however gases diffuse faster in air (1000x)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Features of Larger, multicellular  organisms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86" y="2001226"/>
            <a:ext cx="8042276" cy="4343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Ventilation system </a:t>
            </a:r>
            <a:r>
              <a:rPr lang="en-US" sz="3200" dirty="0" smtClean="0"/>
              <a:t>to bring respiratory medium in contact with respiratory surface</a:t>
            </a:r>
          </a:p>
          <a:p>
            <a:r>
              <a:rPr lang="en-US" sz="3200" b="1" dirty="0" smtClean="0"/>
              <a:t>Internal transport system </a:t>
            </a:r>
            <a:r>
              <a:rPr lang="en-US" sz="3200" dirty="0" smtClean="0"/>
              <a:t>to maintain conc. grad</a:t>
            </a:r>
          </a:p>
          <a:p>
            <a:r>
              <a:rPr lang="en-US" sz="3200" b="1" dirty="0" smtClean="0"/>
              <a:t>Respiratory pigment </a:t>
            </a:r>
            <a:r>
              <a:rPr lang="en-US" sz="3200" dirty="0" smtClean="0"/>
              <a:t>to transport gases efficiently</a:t>
            </a:r>
          </a:p>
        </p:txBody>
      </p:sp>
    </p:spTree>
    <p:extLst>
      <p:ext uri="{BB962C8B-B14F-4D97-AF65-F5344CB8AC3E}">
        <p14:creationId xmlns:p14="http://schemas.microsoft.com/office/powerpoint/2010/main" val="38925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19424"/>
            <a:ext cx="8042276" cy="1336956"/>
          </a:xfrm>
        </p:spPr>
        <p:txBody>
          <a:bodyPr/>
          <a:lstStyle/>
          <a:p>
            <a:r>
              <a:rPr lang="en-US" dirty="0" smtClean="0"/>
              <a:t>Ventilation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43" y="1193410"/>
            <a:ext cx="8473458" cy="5203889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Gases move from a high pressure to a low pressure</a:t>
            </a:r>
          </a:p>
          <a:p>
            <a:r>
              <a:rPr lang="en-US" sz="2600" dirty="0" smtClean="0"/>
              <a:t>Ventilation describes how the gas exchange medium is brought into contact with the gas exchange surface</a:t>
            </a:r>
          </a:p>
          <a:p>
            <a:r>
              <a:rPr lang="en-US" sz="2600" dirty="0" smtClean="0"/>
              <a:t>Ventilation systems are designed to increase the volume and decrease the pressure allowing the gas exchange medium to move in</a:t>
            </a:r>
          </a:p>
          <a:p>
            <a:r>
              <a:rPr lang="en-US" sz="2600" dirty="0" smtClean="0"/>
              <a:t>Or to decrease the volume and increase the pressure allowing the gas exchange medium to flow out.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6846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84608"/>
              </p:ext>
            </p:extLst>
          </p:nvPr>
        </p:nvGraphicFramePr>
        <p:xfrm>
          <a:off x="294968" y="91274"/>
          <a:ext cx="8554064" cy="5044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599"/>
                <a:gridCol w="1142033"/>
                <a:gridCol w="1210013"/>
                <a:gridCol w="1728839"/>
                <a:gridCol w="2564580"/>
              </a:tblGrid>
              <a:tr h="6413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Organism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Gas Exchange Surface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Diffusion Pathway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Concentration gradient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Special Features</a:t>
                      </a:r>
                      <a:endParaRPr lang="en-US" sz="1800" dirty="0"/>
                    </a:p>
                  </a:txBody>
                  <a:tcPr/>
                </a:tc>
              </a:tr>
              <a:tr h="192073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Permeable Cell surface membrane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Short</a:t>
                      </a:r>
                      <a:r>
                        <a:rPr lang="en-US" sz="1600" baseline="0" dirty="0" smtClean="0"/>
                        <a:t> and</a:t>
                      </a:r>
                      <a:r>
                        <a:rPr lang="en-US" sz="1600" dirty="0" smtClean="0"/>
                        <a:t> cell size does not exceed</a:t>
                      </a:r>
                    </a:p>
                    <a:p>
                      <a:r>
                        <a:rPr lang="en-US" sz="1600" dirty="0" smtClean="0"/>
                        <a:t>100 micro</a:t>
                      </a:r>
                    </a:p>
                    <a:p>
                      <a:r>
                        <a:rPr lang="en-US" sz="1600" dirty="0" smtClean="0"/>
                        <a:t>meters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Oxygen</a:t>
                      </a:r>
                      <a:r>
                        <a:rPr lang="en-US" sz="1600" baseline="0" dirty="0" smtClean="0"/>
                        <a:t> diffuses down a conc. grad as oxygen is used up in aerobic respiration.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Opp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with carbon dioxide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 - SA: </a:t>
                      </a:r>
                      <a:r>
                        <a:rPr lang="en-US" sz="1600" dirty="0" err="1" smtClean="0"/>
                        <a:t>Vol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r>
                        <a:rPr lang="en-US" sz="1600" dirty="0" smtClean="0"/>
                        <a:t>Ratio high, simple diffusion adequate.</a:t>
                      </a:r>
                      <a:endParaRPr lang="en-US" sz="1600" dirty="0"/>
                    </a:p>
                  </a:txBody>
                  <a:tcPr/>
                </a:tc>
              </a:tr>
              <a:tr h="217948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Permeable </a:t>
                      </a:r>
                      <a:r>
                        <a:rPr lang="en-US" sz="1600" dirty="0" smtClean="0"/>
                        <a:t>skin surface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Short distance through skin to blood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Primitive circulatory system to maintain conc. grad for diffusion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Elongated body to improve </a:t>
                      </a:r>
                      <a:r>
                        <a:rPr lang="en-US" sz="1600" dirty="0" err="1" smtClean="0"/>
                        <a:t>SA:Vol</a:t>
                      </a:r>
                      <a:r>
                        <a:rPr lang="en-US" sz="1600" dirty="0" smtClean="0"/>
                        <a:t> ratio for diffusion.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Mucus</a:t>
                      </a:r>
                      <a:r>
                        <a:rPr lang="en-US" sz="1600" baseline="0" dirty="0" smtClean="0"/>
                        <a:t> secreted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Sedentary life style means requirements for oxygen are modest.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err="1" smtClean="0"/>
                        <a:t>Haemoglobin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reen Shot 2015-05-20 at 16.25.0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2" y="1127153"/>
            <a:ext cx="1555045" cy="1426123"/>
          </a:xfrm>
          <a:prstGeom prst="rect">
            <a:avLst/>
          </a:prstGeom>
        </p:spPr>
      </p:pic>
      <p:pic>
        <p:nvPicPr>
          <p:cNvPr id="6" name="Picture 5" descr="Screen Shot 2015-05-20 at 16.26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4" y="3097162"/>
            <a:ext cx="1555044" cy="15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6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009053"/>
              </p:ext>
            </p:extLst>
          </p:nvPr>
        </p:nvGraphicFramePr>
        <p:xfrm>
          <a:off x="65548" y="143408"/>
          <a:ext cx="8971936" cy="5971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8684"/>
                <a:gridCol w="1345880"/>
                <a:gridCol w="1496725"/>
                <a:gridCol w="1816249"/>
                <a:gridCol w="2354398"/>
              </a:tblGrid>
              <a:tr h="6413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Organism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Gas Exchange Surface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Diffusion Pathway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is Concentration gradient maintained?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Special Features</a:t>
                      </a:r>
                      <a:endParaRPr lang="en-US" sz="1600" dirty="0"/>
                    </a:p>
                  </a:txBody>
                  <a:tcPr/>
                </a:tc>
              </a:tr>
              <a:tr h="4905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Insects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Fluid filled </a:t>
                      </a:r>
                      <a:r>
                        <a:rPr lang="en-US" sz="1600" dirty="0" err="1" smtClean="0"/>
                        <a:t>tracheoles</a:t>
                      </a:r>
                      <a:r>
                        <a:rPr lang="en-US" sz="1600" dirty="0" smtClean="0"/>
                        <a:t> that penetrate deep into the tissues</a:t>
                      </a:r>
                      <a:r>
                        <a:rPr lang="en-US" sz="1600" baseline="0" dirty="0" smtClean="0"/>
                        <a:t>. Walls are freely permeable to gases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600" dirty="0" smtClean="0"/>
                        <a:t>Short -oxygen diffuses directly to cells</a:t>
                      </a:r>
                      <a:r>
                        <a:rPr lang="en-US" sz="1600" baseline="0" dirty="0" smtClean="0"/>
                        <a:t> (insect small), thin </a:t>
                      </a:r>
                      <a:r>
                        <a:rPr lang="en-US" sz="1600" baseline="0" dirty="0" err="1" smtClean="0"/>
                        <a:t>tracheole</a:t>
                      </a:r>
                      <a:r>
                        <a:rPr lang="en-US" sz="1600" baseline="0" dirty="0" smtClean="0"/>
                        <a:t> walls.</a:t>
                      </a:r>
                      <a:r>
                        <a:rPr lang="en-US" sz="1600" dirty="0" smtClean="0"/>
                        <a:t> When active the water at the end of the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tracheoles</a:t>
                      </a:r>
                      <a:r>
                        <a:rPr lang="en-US" sz="1600" baseline="0" dirty="0" smtClean="0"/>
                        <a:t> moves into the muscle cells reducing the diffusion pathway and increasing SA.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Use</a:t>
                      </a:r>
                      <a:r>
                        <a:rPr lang="en-US" sz="1600" baseline="0" dirty="0" smtClean="0"/>
                        <a:t> of oxygen by cells keeps conc. Low in cells.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Larger insects Ventilation:</a:t>
                      </a:r>
                      <a:r>
                        <a:rPr lang="en-US" sz="1600" baseline="0" dirty="0" smtClean="0"/>
                        <a:t> using rhythmical body movements that result from contraction and relaxation of muscles in thorax and abdomen.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Highly branched internal system of tubes (tracheae) – large SA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Rings of Chitin to keep larger tubes open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No transport system, No </a:t>
                      </a:r>
                      <a:r>
                        <a:rPr lang="en-US" sz="1600" dirty="0" err="1" smtClean="0"/>
                        <a:t>Hb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Spiracles in hard, impermeable exoskeleton allow gases to enter and leave and can be open/closed.</a:t>
                      </a:r>
                      <a:r>
                        <a:rPr lang="en-US" sz="1600" baseline="0" dirty="0" smtClean="0"/>
                        <a:t> Hairs.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Screen Shot 2015-05-20 at 17.2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7" y="1960309"/>
            <a:ext cx="1761613" cy="26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88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7829</TotalTime>
  <Words>1752</Words>
  <Application>Microsoft Office PowerPoint</Application>
  <PresentationFormat>On-screen Show (4:3)</PresentationFormat>
  <Paragraphs>270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Breeze</vt:lpstr>
      <vt:lpstr>Gas Exchange</vt:lpstr>
      <vt:lpstr>Size</vt:lpstr>
      <vt:lpstr>Why do large, multicellular organisms need specialised gas exchange surfaces?</vt:lpstr>
      <vt:lpstr>Features of all Gas exchange surfaces</vt:lpstr>
      <vt:lpstr>Moisture</vt:lpstr>
      <vt:lpstr>Features of Larger, multicellular  organisms</vt:lpstr>
      <vt:lpstr>Ventilation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spiracles can be closed by valves and may be surrounded by tiny hairs </vt:lpstr>
      <vt:lpstr>mechanism of gas exchange</vt:lpstr>
      <vt:lpstr>mechanism of gas exchange</vt:lpstr>
      <vt:lpstr>Ventilation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Elastic tissue</vt:lpstr>
      <vt:lpstr>What is a spirometer?</vt:lpstr>
      <vt:lpstr>Summary of Volume Changes in the Lungs (see next slide for definitions)</vt:lpstr>
      <vt:lpstr>Summary of Volume changes in the Lung</vt:lpstr>
      <vt:lpstr>Pulmonary ventilation</vt:lpstr>
      <vt:lpstr>Risk factors for lung disease</vt:lpstr>
      <vt:lpstr>Interpreting lung disease data</vt:lpstr>
      <vt:lpstr>PowerPoint Presentation</vt:lpstr>
      <vt:lpstr>PowerPoint Presentation</vt:lpstr>
      <vt:lpstr>PowerPoint Presentation</vt:lpstr>
      <vt:lpstr>Adaptions of the leaf for photosynthesis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Revision Workshop</dc:title>
  <dc:creator>Sarah Loftus</dc:creator>
  <cp:lastModifiedBy>Debbie Haggar</cp:lastModifiedBy>
  <cp:revision>207</cp:revision>
  <dcterms:created xsi:type="dcterms:W3CDTF">2015-05-15T13:09:13Z</dcterms:created>
  <dcterms:modified xsi:type="dcterms:W3CDTF">2017-04-18T11:30:01Z</dcterms:modified>
</cp:coreProperties>
</file>