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7" r:id="rId2"/>
    <p:sldId id="343" r:id="rId3"/>
    <p:sldId id="364" r:id="rId4"/>
    <p:sldId id="320" r:id="rId5"/>
    <p:sldId id="278" r:id="rId6"/>
    <p:sldId id="365" r:id="rId7"/>
    <p:sldId id="333" r:id="rId8"/>
    <p:sldId id="347" r:id="rId9"/>
    <p:sldId id="290" r:id="rId10"/>
    <p:sldId id="262" r:id="rId11"/>
    <p:sldId id="334" r:id="rId12"/>
    <p:sldId id="335" r:id="rId13"/>
    <p:sldId id="292" r:id="rId14"/>
    <p:sldId id="361" r:id="rId15"/>
    <p:sldId id="299" r:id="rId16"/>
    <p:sldId id="368" r:id="rId17"/>
    <p:sldId id="369" r:id="rId18"/>
    <p:sldId id="263" r:id="rId19"/>
    <p:sldId id="303" r:id="rId20"/>
    <p:sldId id="264" r:id="rId21"/>
    <p:sldId id="346" r:id="rId22"/>
    <p:sldId id="258" r:id="rId23"/>
    <p:sldId id="300" r:id="rId24"/>
    <p:sldId id="359" r:id="rId25"/>
    <p:sldId id="260" r:id="rId26"/>
    <p:sldId id="360" r:id="rId27"/>
    <p:sldId id="348" r:id="rId28"/>
    <p:sldId id="340" r:id="rId29"/>
    <p:sldId id="341" r:id="rId30"/>
    <p:sldId id="357" r:id="rId31"/>
    <p:sldId id="367" r:id="rId32"/>
    <p:sldId id="366" r:id="rId33"/>
    <p:sldId id="342" r:id="rId34"/>
    <p:sldId id="355" r:id="rId35"/>
    <p:sldId id="309" r:id="rId36"/>
    <p:sldId id="273" r:id="rId37"/>
    <p:sldId id="312" r:id="rId38"/>
    <p:sldId id="370" r:id="rId39"/>
    <p:sldId id="371" r:id="rId40"/>
    <p:sldId id="373" r:id="rId41"/>
    <p:sldId id="374" r:id="rId42"/>
    <p:sldId id="375" r:id="rId43"/>
    <p:sldId id="376" r:id="rId44"/>
    <p:sldId id="377" r:id="rId45"/>
    <p:sldId id="378" r:id="rId46"/>
    <p:sldId id="379" r:id="rId47"/>
    <p:sldId id="358" r:id="rId48"/>
    <p:sldId id="380" r:id="rId49"/>
    <p:sldId id="381" r:id="rId50"/>
    <p:sldId id="382" r:id="rId51"/>
    <p:sldId id="383" r:id="rId52"/>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FFDFF"/>
    <a:srgbClr val="FF0000"/>
    <a:srgbClr val="F4FF9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24" y="18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ltLang="en-US"/>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lt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7A5C960-946B-4FC8-BAC8-C59F8DF193FF}" type="slidenum">
              <a:rPr lang="en-GB" altLang="en-US"/>
              <a:pPr>
                <a:defRPr/>
              </a:pPr>
              <a:t>‹#›</a:t>
            </a:fld>
            <a:endParaRPr lang="en-GB" altLang="en-US"/>
          </a:p>
        </p:txBody>
      </p:sp>
    </p:spTree>
    <p:extLst>
      <p:ext uri="{BB962C8B-B14F-4D97-AF65-F5344CB8AC3E}">
        <p14:creationId xmlns:p14="http://schemas.microsoft.com/office/powerpoint/2010/main" val="2069288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548E0CE2-ECA0-4A46-800C-F0DFF1380C38}" type="slidenum">
              <a:rPr lang="en-GB" altLang="en-US" sz="1200"/>
              <a:pPr algn="r" eaLnBrk="1" hangingPunct="1"/>
              <a:t>6</a:t>
            </a:fld>
            <a:endParaRPr lang="en-GB" altLang="en-US" sz="1200"/>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921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F5D9105A-EB10-4C04-BF82-916E46058565}" type="slidenum">
              <a:rPr lang="en-GB" altLang="en-US" sz="1200">
                <a:latin typeface="Calibri" pitchFamily="34" charset="0"/>
              </a:rPr>
              <a:pPr algn="r" eaLnBrk="1" hangingPunct="1"/>
              <a:t>6</a:t>
            </a:fld>
            <a:endParaRPr lang="en-GB"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785D215E-1451-4B87-A858-D9B947216FE0}" type="slidenum">
              <a:rPr lang="en-GB" altLang="en-US" smtClean="0"/>
              <a:pPr eaLnBrk="1" hangingPunct="1"/>
              <a:t>7</a:t>
            </a:fld>
            <a:endParaRPr lang="en-GB" altLang="en-US" smtClean="0"/>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491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DD44E2F9-D8BB-444A-A8DE-C3F1E814EC9A}" type="slidenum">
              <a:rPr lang="en-GB" altLang="en-US" sz="1200">
                <a:latin typeface="Calibri" pitchFamily="34" charset="0"/>
              </a:rPr>
              <a:pPr algn="r" eaLnBrk="1" hangingPunct="1"/>
              <a:t>7</a:t>
            </a:fld>
            <a:endParaRPr lang="en-GB"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44157AF8-EC9A-4E38-848F-48C521D47D72}" type="slidenum">
              <a:rPr lang="en-GB" altLang="en-US" smtClean="0"/>
              <a:pPr eaLnBrk="1" hangingPunct="1"/>
              <a:t>11</a:t>
            </a:fld>
            <a:endParaRPr lang="en-GB" altLang="en-US" smtClean="0"/>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64CE7815-C395-4664-81AE-A4A22BAC3CD7}" type="slidenum">
              <a:rPr lang="en-GB" altLang="en-US" sz="1200">
                <a:latin typeface="Calibri" pitchFamily="34" charset="0"/>
              </a:rPr>
              <a:pPr algn="r" eaLnBrk="1" hangingPunct="1"/>
              <a:t>11</a:t>
            </a:fld>
            <a:endParaRPr lang="en-GB"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D6303A58-FB90-43BB-A141-99E4395DF117}" type="slidenum">
              <a:rPr lang="en-GB" altLang="en-US" smtClean="0"/>
              <a:pPr eaLnBrk="1" hangingPunct="1"/>
              <a:t>12</a:t>
            </a:fld>
            <a:endParaRPr lang="en-GB" altLang="en-US"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512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r" eaLnBrk="1" hangingPunct="1"/>
            <a:fld id="{8E701162-1557-4269-BA91-26C6E4A8C29A}" type="slidenum">
              <a:rPr lang="en-GB" altLang="en-US" sz="1200">
                <a:latin typeface="Calibri" pitchFamily="34" charset="0"/>
              </a:rPr>
              <a:pPr algn="r" eaLnBrk="1" hangingPunct="1"/>
              <a:t>12</a:t>
            </a:fld>
            <a:endParaRPr lang="en-GB"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48</a:t>
            </a:fld>
            <a:endParaRPr lang="en-GB"/>
          </a:p>
        </p:txBody>
      </p:sp>
    </p:spTree>
    <p:extLst>
      <p:ext uri="{BB962C8B-B14F-4D97-AF65-F5344CB8AC3E}">
        <p14:creationId xmlns:p14="http://schemas.microsoft.com/office/powerpoint/2010/main" val="118183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048B2A-3F22-44AF-97D2-DDC638D918D2}" type="slidenum">
              <a:rPr lang="en-GB" altLang="en-US"/>
              <a:pPr>
                <a:defRPr/>
              </a:pPr>
              <a:t>‹#›</a:t>
            </a:fld>
            <a:endParaRPr lang="en-GB" altLang="en-US"/>
          </a:p>
        </p:txBody>
      </p:sp>
    </p:spTree>
    <p:extLst>
      <p:ext uri="{BB962C8B-B14F-4D97-AF65-F5344CB8AC3E}">
        <p14:creationId xmlns:p14="http://schemas.microsoft.com/office/powerpoint/2010/main" val="245722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9405C1-0B44-4648-9D77-8886F1BD83F4}" type="slidenum">
              <a:rPr lang="en-GB" altLang="en-US"/>
              <a:pPr>
                <a:defRPr/>
              </a:pPr>
              <a:t>‹#›</a:t>
            </a:fld>
            <a:endParaRPr lang="en-GB" altLang="en-US"/>
          </a:p>
        </p:txBody>
      </p:sp>
    </p:spTree>
    <p:extLst>
      <p:ext uri="{BB962C8B-B14F-4D97-AF65-F5344CB8AC3E}">
        <p14:creationId xmlns:p14="http://schemas.microsoft.com/office/powerpoint/2010/main" val="275012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5FA27D-2206-416A-BBA1-D81C501F5C6A}" type="slidenum">
              <a:rPr lang="en-GB" altLang="en-US"/>
              <a:pPr>
                <a:defRPr/>
              </a:pPr>
              <a:t>‹#›</a:t>
            </a:fld>
            <a:endParaRPr lang="en-GB" altLang="en-US"/>
          </a:p>
        </p:txBody>
      </p:sp>
    </p:spTree>
    <p:extLst>
      <p:ext uri="{BB962C8B-B14F-4D97-AF65-F5344CB8AC3E}">
        <p14:creationId xmlns:p14="http://schemas.microsoft.com/office/powerpoint/2010/main" val="106744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7C042E-CC59-46A6-8776-26E99F91D4F0}" type="slidenum">
              <a:rPr lang="en-GB" altLang="en-US"/>
              <a:pPr>
                <a:defRPr/>
              </a:pPr>
              <a:t>‹#›</a:t>
            </a:fld>
            <a:endParaRPr lang="en-GB" altLang="en-US"/>
          </a:p>
        </p:txBody>
      </p:sp>
    </p:spTree>
    <p:extLst>
      <p:ext uri="{BB962C8B-B14F-4D97-AF65-F5344CB8AC3E}">
        <p14:creationId xmlns:p14="http://schemas.microsoft.com/office/powerpoint/2010/main" val="340302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GB"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AC4D4B6D-52F8-43EA-ADA5-D225B2DD30F6}" type="slidenum">
              <a:rPr lang="en-GB" altLang="en-US"/>
              <a:pPr>
                <a:defRPr/>
              </a:pPr>
              <a:t>‹#›</a:t>
            </a:fld>
            <a:endParaRPr lang="en-GB" altLang="en-US"/>
          </a:p>
        </p:txBody>
      </p:sp>
    </p:spTree>
    <p:extLst>
      <p:ext uri="{BB962C8B-B14F-4D97-AF65-F5344CB8AC3E}">
        <p14:creationId xmlns:p14="http://schemas.microsoft.com/office/powerpoint/2010/main" val="327703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07CC12-CC2D-4F28-AC30-7EA4FE4FC792}" type="slidenum">
              <a:rPr lang="en-GB" altLang="en-US"/>
              <a:pPr>
                <a:defRPr/>
              </a:pPr>
              <a:t>‹#›</a:t>
            </a:fld>
            <a:endParaRPr lang="en-GB" altLang="en-US"/>
          </a:p>
        </p:txBody>
      </p:sp>
    </p:spTree>
    <p:extLst>
      <p:ext uri="{BB962C8B-B14F-4D97-AF65-F5344CB8AC3E}">
        <p14:creationId xmlns:p14="http://schemas.microsoft.com/office/powerpoint/2010/main" val="10782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0AF77B-E76E-4CAD-98A3-7F076F4E07A6}" type="slidenum">
              <a:rPr lang="en-GB" altLang="en-US"/>
              <a:pPr>
                <a:defRPr/>
              </a:pPr>
              <a:t>‹#›</a:t>
            </a:fld>
            <a:endParaRPr lang="en-GB" altLang="en-US"/>
          </a:p>
        </p:txBody>
      </p:sp>
    </p:spTree>
    <p:extLst>
      <p:ext uri="{BB962C8B-B14F-4D97-AF65-F5344CB8AC3E}">
        <p14:creationId xmlns:p14="http://schemas.microsoft.com/office/powerpoint/2010/main" val="265864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3C73CC-F1EA-4A87-86A0-D6DAC81B409C}" type="slidenum">
              <a:rPr lang="en-GB" altLang="en-US"/>
              <a:pPr>
                <a:defRPr/>
              </a:pPr>
              <a:t>‹#›</a:t>
            </a:fld>
            <a:endParaRPr lang="en-GB" altLang="en-US"/>
          </a:p>
        </p:txBody>
      </p:sp>
    </p:spTree>
    <p:extLst>
      <p:ext uri="{BB962C8B-B14F-4D97-AF65-F5344CB8AC3E}">
        <p14:creationId xmlns:p14="http://schemas.microsoft.com/office/powerpoint/2010/main" val="280764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0C0906B3-210D-437B-8B89-4862FEEF2E7F}" type="slidenum">
              <a:rPr lang="en-GB" altLang="en-US"/>
              <a:pPr>
                <a:defRPr/>
              </a:pPr>
              <a:t>‹#›</a:t>
            </a:fld>
            <a:endParaRPr lang="en-GB" altLang="en-US"/>
          </a:p>
        </p:txBody>
      </p:sp>
    </p:spTree>
    <p:extLst>
      <p:ext uri="{BB962C8B-B14F-4D97-AF65-F5344CB8AC3E}">
        <p14:creationId xmlns:p14="http://schemas.microsoft.com/office/powerpoint/2010/main" val="14936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F5277722-3899-4539-9A9A-3B83CB2DE781}" type="slidenum">
              <a:rPr lang="en-GB" altLang="en-US"/>
              <a:pPr>
                <a:defRPr/>
              </a:pPr>
              <a:t>‹#›</a:t>
            </a:fld>
            <a:endParaRPr lang="en-GB" altLang="en-US"/>
          </a:p>
        </p:txBody>
      </p:sp>
    </p:spTree>
    <p:extLst>
      <p:ext uri="{BB962C8B-B14F-4D97-AF65-F5344CB8AC3E}">
        <p14:creationId xmlns:p14="http://schemas.microsoft.com/office/powerpoint/2010/main" val="254828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513E3400-FDFF-4809-BBB2-E07E6E2B4E5A}" type="slidenum">
              <a:rPr lang="en-GB" altLang="en-US"/>
              <a:pPr>
                <a:defRPr/>
              </a:pPr>
              <a:t>‹#›</a:t>
            </a:fld>
            <a:endParaRPr lang="en-GB" altLang="en-US"/>
          </a:p>
        </p:txBody>
      </p:sp>
    </p:spTree>
    <p:extLst>
      <p:ext uri="{BB962C8B-B14F-4D97-AF65-F5344CB8AC3E}">
        <p14:creationId xmlns:p14="http://schemas.microsoft.com/office/powerpoint/2010/main" val="5252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8A68964-C728-4CF4-AD43-3A632E6C0CD9}" type="slidenum">
              <a:rPr lang="en-GB" altLang="en-US"/>
              <a:pPr>
                <a:defRPr/>
              </a:pPr>
              <a:t>‹#›</a:t>
            </a:fld>
            <a:endParaRPr lang="en-GB" altLang="en-US"/>
          </a:p>
        </p:txBody>
      </p:sp>
    </p:spTree>
    <p:extLst>
      <p:ext uri="{BB962C8B-B14F-4D97-AF65-F5344CB8AC3E}">
        <p14:creationId xmlns:p14="http://schemas.microsoft.com/office/powerpoint/2010/main" val="80704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46BC11-DDAB-495B-9276-131355330B1B}" type="slidenum">
              <a:rPr lang="en-GB" altLang="en-US"/>
              <a:pPr>
                <a:defRPr/>
              </a:pPr>
              <a:t>‹#›</a:t>
            </a:fld>
            <a:endParaRPr lang="en-GB" altLang="en-US"/>
          </a:p>
        </p:txBody>
      </p:sp>
    </p:spTree>
    <p:extLst>
      <p:ext uri="{BB962C8B-B14F-4D97-AF65-F5344CB8AC3E}">
        <p14:creationId xmlns:p14="http://schemas.microsoft.com/office/powerpoint/2010/main" val="381298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A02B58D-B97E-49DC-85E8-4B2F47ACA14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frm=1&amp;source=images&amp;cd=&amp;cad=rja&amp;docid=uGZnFNITaClkSM&amp;tbnid=oO3DDQKDyTCpUM:&amp;ved=0CAUQjRw&amp;url=http://cristinamanita.blogspot.com/p/about-smoking.html&amp;ei=wpEoUqywE6q50QWX9YG4Ag&amp;bvm=bv.51773540,d.d2k&amp;psig=AFQjCNGeuPsx0tsgX8wS3VFuS6vf_FhVGQ&amp;ust=1378476855294073"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uk/url?sa=i&amp;rct=j&amp;q=&amp;esrc=s&amp;frm=1&amp;source=images&amp;cd=&amp;cad=rja&amp;docid=92KE3et013dOvM&amp;tbnid=naXg3zFrzbiAqM:&amp;ved=0CAUQjRw&amp;url=http://janiecemiller.blogspot.com/2011/05/heart-disease.html&amp;ei=4ZEoUqasNY6X0AWvsYDoDg&amp;bvm=bv.51773540,d.d2k&amp;psig=AFQjCNGdlPCVxaBtI7Wzsc0A1El41rip_Q&amp;ust=1378476883291476"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oleObject" Target="../embeddings/oleObject6.bin"/><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3.png"/><Relationship Id="rId5" Type="http://schemas.openxmlformats.org/officeDocument/2006/relationships/oleObject" Target="../embeddings/oleObject10.bin"/><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GB" altLang="en-US" sz="4000" dirty="0" smtClean="0">
                <a:solidFill>
                  <a:srgbClr val="FF0066"/>
                </a:solidFill>
              </a:rPr>
              <a:t>Immune </a:t>
            </a:r>
            <a:r>
              <a:rPr lang="en-GB" altLang="en-US" sz="4000" dirty="0" smtClean="0">
                <a:solidFill>
                  <a:srgbClr val="FF0066"/>
                </a:solidFill>
              </a:rPr>
              <a:t>Response</a:t>
            </a:r>
            <a:endParaRPr lang="en-GB" altLang="en-US" sz="4000" dirty="0" smtClean="0"/>
          </a:p>
        </p:txBody>
      </p:sp>
      <p:sp>
        <p:nvSpPr>
          <p:cNvPr id="2051" name="Rectangle 3"/>
          <p:cNvSpPr>
            <a:spLocks noGrp="1" noChangeArrowheads="1"/>
          </p:cNvSpPr>
          <p:nvPr>
            <p:ph type="body" sz="half" idx="1"/>
          </p:nvPr>
        </p:nvSpPr>
        <p:spPr>
          <a:xfrm>
            <a:off x="2051050" y="1600200"/>
            <a:ext cx="4681538" cy="2260600"/>
          </a:xfrm>
        </p:spPr>
        <p:txBody>
          <a:bodyPr/>
          <a:lstStyle/>
          <a:p>
            <a:pPr eaLnBrk="1" hangingPunct="1"/>
            <a:r>
              <a:rPr lang="en-GB" altLang="en-US" sz="2400" smtClean="0">
                <a:solidFill>
                  <a:schemeClr val="accent2"/>
                </a:solidFill>
                <a:latin typeface="Calibri" pitchFamily="34" charset="0"/>
              </a:rPr>
              <a:t>Non specific response</a:t>
            </a:r>
          </a:p>
          <a:p>
            <a:pPr eaLnBrk="1" hangingPunct="1"/>
            <a:r>
              <a:rPr lang="en-GB" altLang="en-US" sz="2400" smtClean="0">
                <a:solidFill>
                  <a:schemeClr val="accent2"/>
                </a:solidFill>
                <a:latin typeface="Calibri" pitchFamily="34" charset="0"/>
              </a:rPr>
              <a:t>Specific response</a:t>
            </a:r>
          </a:p>
          <a:p>
            <a:pPr eaLnBrk="1" hangingPunct="1"/>
            <a:r>
              <a:rPr lang="en-GB" altLang="en-US" sz="2400" smtClean="0">
                <a:solidFill>
                  <a:schemeClr val="accent2"/>
                </a:solidFill>
                <a:latin typeface="Calibri" pitchFamily="34" charset="0"/>
              </a:rPr>
              <a:t>Immunity -   vaccines and antibodies</a:t>
            </a:r>
          </a:p>
        </p:txBody>
      </p:sp>
      <p:pic>
        <p:nvPicPr>
          <p:cNvPr id="2052" name="Picture 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63938" y="3860800"/>
            <a:ext cx="169545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live.kerboodle.com/NT3/NTLS_RootRepository/ContentPackages/45/aqa%20as%20biology_scorm%202004_final_1/product/bio_as_ch06_pg103_fig3_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8" name="Content Placeholder 10"/>
          <p:cNvSpPr>
            <a:spLocks noGrp="1"/>
          </p:cNvSpPr>
          <p:nvPr>
            <p:ph sz="half" idx="4294967295"/>
          </p:nvPr>
        </p:nvSpPr>
        <p:spPr>
          <a:xfrm>
            <a:off x="0" y="620713"/>
            <a:ext cx="9144000" cy="5976937"/>
          </a:xfrm>
        </p:spPr>
        <p:txBody>
          <a:bodyPr/>
          <a:lstStyle/>
          <a:p>
            <a:pPr eaLnBrk="1" hangingPunct="1">
              <a:lnSpc>
                <a:spcPct val="90000"/>
              </a:lnSpc>
            </a:pPr>
            <a:r>
              <a:rPr lang="en-GB" altLang="en-US" dirty="0" smtClean="0">
                <a:solidFill>
                  <a:srgbClr val="000099"/>
                </a:solidFill>
                <a:latin typeface="Calibri" pitchFamily="34" charset="0"/>
              </a:rPr>
              <a:t>The phagocyte detects chemicals produced by the </a:t>
            </a:r>
            <a:r>
              <a:rPr lang="en-GB" altLang="en-US" dirty="0" smtClean="0">
                <a:solidFill>
                  <a:srgbClr val="000099"/>
                </a:solidFill>
                <a:latin typeface="Calibri" pitchFamily="34" charset="0"/>
              </a:rPr>
              <a:t>pathogen (or abnormal cells) </a:t>
            </a:r>
            <a:r>
              <a:rPr lang="en-GB" altLang="en-US" dirty="0" smtClean="0">
                <a:solidFill>
                  <a:srgbClr val="000099"/>
                </a:solidFill>
                <a:latin typeface="Calibri" pitchFamily="34" charset="0"/>
              </a:rPr>
              <a:t>and moves towards it.</a:t>
            </a:r>
          </a:p>
          <a:p>
            <a:pPr eaLnBrk="1" hangingPunct="1">
              <a:lnSpc>
                <a:spcPct val="90000"/>
              </a:lnSpc>
            </a:pPr>
            <a:r>
              <a:rPr lang="en-GB" altLang="en-US" dirty="0" smtClean="0">
                <a:solidFill>
                  <a:srgbClr val="000099"/>
                </a:solidFill>
                <a:latin typeface="Calibri" pitchFamily="34" charset="0"/>
              </a:rPr>
              <a:t>The </a:t>
            </a:r>
            <a:r>
              <a:rPr lang="en-GB" altLang="en-US" dirty="0" smtClean="0">
                <a:solidFill>
                  <a:srgbClr val="000099"/>
                </a:solidFill>
                <a:latin typeface="Calibri" pitchFamily="34" charset="0"/>
              </a:rPr>
              <a:t>phagocyte has several receptors on its surface so binds </a:t>
            </a:r>
            <a:r>
              <a:rPr lang="en-GB" altLang="en-US" dirty="0" smtClean="0">
                <a:solidFill>
                  <a:srgbClr val="000099"/>
                </a:solidFill>
                <a:latin typeface="Calibri" pitchFamily="34" charset="0"/>
              </a:rPr>
              <a:t>to the pathogen.</a:t>
            </a:r>
          </a:p>
          <a:p>
            <a:pPr eaLnBrk="1" hangingPunct="1">
              <a:lnSpc>
                <a:spcPct val="90000"/>
              </a:lnSpc>
            </a:pPr>
            <a:r>
              <a:rPr lang="en-GB" altLang="en-US" dirty="0" smtClean="0">
                <a:solidFill>
                  <a:srgbClr val="000099"/>
                </a:solidFill>
                <a:latin typeface="Calibri" pitchFamily="34" charset="0"/>
              </a:rPr>
              <a:t>The pathogen is engulfed and a phagosome formed.</a:t>
            </a:r>
          </a:p>
          <a:p>
            <a:pPr eaLnBrk="1" hangingPunct="1">
              <a:lnSpc>
                <a:spcPct val="90000"/>
              </a:lnSpc>
            </a:pPr>
            <a:r>
              <a:rPr lang="en-GB" altLang="en-US" dirty="0" smtClean="0">
                <a:solidFill>
                  <a:srgbClr val="000099"/>
                </a:solidFill>
                <a:latin typeface="Calibri" pitchFamily="34" charset="0"/>
              </a:rPr>
              <a:t>Lysosome (contains lysozymes) </a:t>
            </a:r>
            <a:r>
              <a:rPr lang="en-GB" altLang="en-US" dirty="0" smtClean="0">
                <a:solidFill>
                  <a:srgbClr val="000099"/>
                </a:solidFill>
                <a:latin typeface="Calibri" pitchFamily="34" charset="0"/>
              </a:rPr>
              <a:t>fuse with the phagosome and release their enzymes.</a:t>
            </a:r>
          </a:p>
          <a:p>
            <a:pPr eaLnBrk="1" hangingPunct="1">
              <a:lnSpc>
                <a:spcPct val="90000"/>
              </a:lnSpc>
            </a:pPr>
            <a:r>
              <a:rPr lang="en-GB" altLang="en-US" dirty="0" smtClean="0">
                <a:solidFill>
                  <a:srgbClr val="000099"/>
                </a:solidFill>
                <a:latin typeface="Calibri" pitchFamily="34" charset="0"/>
              </a:rPr>
              <a:t>The pathogen is broken down and the products absorbed or released from the cell by exocytosis</a:t>
            </a:r>
          </a:p>
        </p:txBody>
      </p:sp>
      <p:sp>
        <p:nvSpPr>
          <p:cNvPr id="23564" name="Text Box 1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3600" b="1" dirty="0">
                <a:solidFill>
                  <a:srgbClr val="FF0000"/>
                </a:solidFill>
                <a:latin typeface="Calibri" panose="020F0502020204030204" pitchFamily="34" charset="0"/>
                <a:cs typeface="Calibri" panose="020F0502020204030204" pitchFamily="34" charset="0"/>
              </a:rPr>
              <a:t>Phagocytosis – key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99338">
                                            <p:txEl>
                                              <p:pRg st="0" end="0"/>
                                            </p:txEl>
                                          </p:spTgt>
                                        </p:tgtEl>
                                        <p:attrNameLst>
                                          <p:attrName>style.visibility</p:attrName>
                                        </p:attrNameLst>
                                      </p:cBhvr>
                                      <p:to>
                                        <p:strVal val="visible"/>
                                      </p:to>
                                    </p:set>
                                    <p:animEffect transition="in" filter="barn(inHorizontal)">
                                      <p:cBhvr>
                                        <p:cTn id="7" dur="500"/>
                                        <p:tgtEl>
                                          <p:spTgt spid="99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99338">
                                            <p:txEl>
                                              <p:pRg st="1" end="1"/>
                                            </p:txEl>
                                          </p:spTgt>
                                        </p:tgtEl>
                                        <p:attrNameLst>
                                          <p:attrName>style.visibility</p:attrName>
                                        </p:attrNameLst>
                                      </p:cBhvr>
                                      <p:to>
                                        <p:strVal val="visible"/>
                                      </p:to>
                                    </p:set>
                                    <p:animEffect transition="in" filter="barn(inHorizontal)">
                                      <p:cBhvr>
                                        <p:cTn id="12" dur="500"/>
                                        <p:tgtEl>
                                          <p:spTgt spid="99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99338">
                                            <p:txEl>
                                              <p:pRg st="2" end="2"/>
                                            </p:txEl>
                                          </p:spTgt>
                                        </p:tgtEl>
                                        <p:attrNameLst>
                                          <p:attrName>style.visibility</p:attrName>
                                        </p:attrNameLst>
                                      </p:cBhvr>
                                      <p:to>
                                        <p:strVal val="visible"/>
                                      </p:to>
                                    </p:set>
                                    <p:animEffect transition="in" filter="barn(inHorizontal)">
                                      <p:cBhvr>
                                        <p:cTn id="17" dur="500"/>
                                        <p:tgtEl>
                                          <p:spTgt spid="993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99338">
                                            <p:txEl>
                                              <p:pRg st="3" end="3"/>
                                            </p:txEl>
                                          </p:spTgt>
                                        </p:tgtEl>
                                        <p:attrNameLst>
                                          <p:attrName>style.visibility</p:attrName>
                                        </p:attrNameLst>
                                      </p:cBhvr>
                                      <p:to>
                                        <p:strVal val="visible"/>
                                      </p:to>
                                    </p:set>
                                    <p:animEffect transition="in" filter="barn(inHorizontal)">
                                      <p:cBhvr>
                                        <p:cTn id="22" dur="500"/>
                                        <p:tgtEl>
                                          <p:spTgt spid="993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99338">
                                            <p:txEl>
                                              <p:pRg st="4" end="4"/>
                                            </p:txEl>
                                          </p:spTgt>
                                        </p:tgtEl>
                                        <p:attrNameLst>
                                          <p:attrName>style.visibility</p:attrName>
                                        </p:attrNameLst>
                                      </p:cBhvr>
                                      <p:to>
                                        <p:strVal val="visible"/>
                                      </p:to>
                                    </p:set>
                                    <p:animEffect transition="in" filter="barn(inHorizontal)">
                                      <p:cBhvr>
                                        <p:cTn id="27" dur="500"/>
                                        <p:tgtEl>
                                          <p:spTgt spid="993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Box 9"/>
          <p:cNvSpPr txBox="1">
            <a:spLocks noChangeArrowheads="1"/>
          </p:cNvSpPr>
          <p:nvPr/>
        </p:nvSpPr>
        <p:spPr bwMode="auto">
          <a:xfrm>
            <a:off x="6659563" y="6297613"/>
            <a:ext cx="172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bg1"/>
                </a:solidFill>
                <a:latin typeface="Calibri" pitchFamily="34" charset="0"/>
                <a:cs typeface="Aharoni" pitchFamily="2" charset="-79"/>
              </a:rPr>
              <a:t>01869 336410</a:t>
            </a:r>
          </a:p>
        </p:txBody>
      </p:sp>
      <p:sp>
        <p:nvSpPr>
          <p:cNvPr id="24587" name="Rectangle 11"/>
          <p:cNvSpPr>
            <a:spLocks noChangeArrowheads="1"/>
          </p:cNvSpPr>
          <p:nvPr/>
        </p:nvSpPr>
        <p:spPr bwMode="auto">
          <a:xfrm>
            <a:off x="3492500" y="198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endParaRPr lang="en-US" altLang="en-US" sz="2400" b="1">
              <a:solidFill>
                <a:srgbClr val="000000"/>
              </a:solidFill>
              <a:latin typeface="Calibri" pitchFamily="34" charset="0"/>
            </a:endParaRPr>
          </a:p>
        </p:txBody>
      </p:sp>
      <p:sp>
        <p:nvSpPr>
          <p:cNvPr id="24588" name="Text Box 12"/>
          <p:cNvSpPr txBox="1">
            <a:spLocks noChangeArrowheads="1"/>
          </p:cNvSpPr>
          <p:nvPr/>
        </p:nvSpPr>
        <p:spPr bwMode="auto">
          <a:xfrm>
            <a:off x="468313" y="1989138"/>
            <a:ext cx="6983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endParaRPr lang="en-US" altLang="en-US"/>
          </a:p>
        </p:txBody>
      </p:sp>
      <p:graphicFrame>
        <p:nvGraphicFramePr>
          <p:cNvPr id="24589" name="Object 13"/>
          <p:cNvGraphicFramePr>
            <a:graphicFrameLocks noChangeAspect="1"/>
          </p:cNvGraphicFramePr>
          <p:nvPr/>
        </p:nvGraphicFramePr>
        <p:xfrm>
          <a:off x="179388" y="0"/>
          <a:ext cx="8640762" cy="5978525"/>
        </p:xfrm>
        <a:graphic>
          <a:graphicData uri="http://schemas.openxmlformats.org/presentationml/2006/ole">
            <mc:AlternateContent xmlns:mc="http://schemas.openxmlformats.org/markup-compatibility/2006">
              <mc:Choice xmlns:v="urn:schemas-microsoft-com:vml" Requires="v">
                <p:oleObj spid="_x0000_s24599" name="Bitmap Image" r:id="rId4" imgW="6152381" imgH="4258269" progId="Paint.Picture">
                  <p:embed/>
                </p:oleObj>
              </mc:Choice>
              <mc:Fallback>
                <p:oleObj name="Bitmap Image" r:id="rId4" imgW="6152381" imgH="4258269"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0"/>
                        <a:ext cx="8640762" cy="5978525"/>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90" name="Text Box 14"/>
          <p:cNvSpPr txBox="1">
            <a:spLocks noChangeArrowheads="1"/>
          </p:cNvSpPr>
          <p:nvPr/>
        </p:nvSpPr>
        <p:spPr bwMode="auto">
          <a:xfrm>
            <a:off x="611188" y="4508500"/>
            <a:ext cx="7848600" cy="14652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a:t> Many students gained all four marks. The main reason for failing to gain marks was for not specifying the idea of fusion of the lysosome with the phagocytic vesicle. Some students, however, failed to read the question properly and wrote in more general terms about B cells and T cells or lymphocytes, ignoring phagocytes.</a:t>
            </a:r>
          </a:p>
        </p:txBody>
      </p:sp>
      <p:sp>
        <p:nvSpPr>
          <p:cNvPr id="101391" name="Text Box 15"/>
          <p:cNvSpPr txBox="1">
            <a:spLocks noChangeArrowheads="1"/>
          </p:cNvSpPr>
          <p:nvPr/>
        </p:nvSpPr>
        <p:spPr bwMode="auto">
          <a:xfrm>
            <a:off x="684213" y="692150"/>
            <a:ext cx="7559675" cy="3560763"/>
          </a:xfrm>
          <a:prstGeom prst="rect">
            <a:avLst/>
          </a:prstGeom>
          <a:solidFill>
            <a:srgbClr val="9F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buFontTx/>
              <a:buAutoNum type="arabicPeriod"/>
            </a:pPr>
            <a:r>
              <a:rPr lang="en-GB" altLang="en-US" sz="2400"/>
              <a:t>Phagocyte attracted by a substance / recognises (foreign) antigen:</a:t>
            </a:r>
          </a:p>
          <a:p>
            <a:pPr algn="l" eaLnBrk="1" hangingPunct="1">
              <a:spcBef>
                <a:spcPct val="50000"/>
              </a:spcBef>
              <a:buFontTx/>
              <a:buAutoNum type="arabicPeriod"/>
            </a:pPr>
            <a:r>
              <a:rPr lang="en-GB" altLang="en-US" sz="2400"/>
              <a:t>(Pathogen) engulfed/ ingested</a:t>
            </a:r>
          </a:p>
          <a:p>
            <a:pPr algn="l" eaLnBrk="1" hangingPunct="1">
              <a:spcBef>
                <a:spcPct val="50000"/>
              </a:spcBef>
              <a:buFontTx/>
              <a:buAutoNum type="arabicPeriod"/>
            </a:pPr>
            <a:r>
              <a:rPr lang="en-GB" altLang="en-US" sz="2400"/>
              <a:t>Enclosed in vacuole /vesicle/ phagosome</a:t>
            </a:r>
          </a:p>
          <a:p>
            <a:pPr algn="l" eaLnBrk="1" hangingPunct="1">
              <a:spcBef>
                <a:spcPct val="50000"/>
              </a:spcBef>
              <a:buFontTx/>
              <a:buAutoNum type="arabicPeriod"/>
            </a:pPr>
            <a:r>
              <a:rPr lang="en-GB" altLang="en-US" sz="2400"/>
              <a:t>(Vacuole) fuses / joins with lysosome</a:t>
            </a:r>
          </a:p>
          <a:p>
            <a:pPr algn="l" eaLnBrk="1" hangingPunct="1">
              <a:spcBef>
                <a:spcPct val="50000"/>
              </a:spcBef>
              <a:buFontTx/>
              <a:buAutoNum type="arabicPeriod"/>
            </a:pPr>
            <a:r>
              <a:rPr lang="en-GB" altLang="en-US" sz="2400"/>
              <a:t>Lysosomes contains enzymes</a:t>
            </a:r>
          </a:p>
          <a:p>
            <a:pPr algn="l" eaLnBrk="1" hangingPunct="1">
              <a:spcBef>
                <a:spcPct val="50000"/>
              </a:spcBef>
              <a:buFontTx/>
              <a:buAutoNum type="arabicPeriod"/>
            </a:pPr>
            <a:r>
              <a:rPr lang="en-GB" altLang="en-US" sz="2400"/>
              <a:t>Pathogen digested / molecules hydrolysed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91">
                                            <p:txEl>
                                              <p:pRg st="0" end="0"/>
                                            </p:txEl>
                                          </p:spTgt>
                                        </p:tgtEl>
                                        <p:attrNameLst>
                                          <p:attrName>style.visibility</p:attrName>
                                        </p:attrNameLst>
                                      </p:cBhvr>
                                      <p:to>
                                        <p:strVal val="visible"/>
                                      </p:to>
                                    </p:set>
                                    <p:anim calcmode="lin" valueType="num">
                                      <p:cBhvr additive="base">
                                        <p:cTn id="7" dur="500" fill="hold"/>
                                        <p:tgtEl>
                                          <p:spTgt spid="1013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91">
                                            <p:txEl>
                                              <p:pRg st="1" end="1"/>
                                            </p:txEl>
                                          </p:spTgt>
                                        </p:tgtEl>
                                        <p:attrNameLst>
                                          <p:attrName>style.visibility</p:attrName>
                                        </p:attrNameLst>
                                      </p:cBhvr>
                                      <p:to>
                                        <p:strVal val="visible"/>
                                      </p:to>
                                    </p:set>
                                    <p:anim calcmode="lin" valueType="num">
                                      <p:cBhvr additive="base">
                                        <p:cTn id="13" dur="500" fill="hold"/>
                                        <p:tgtEl>
                                          <p:spTgt spid="1013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1391">
                                            <p:txEl>
                                              <p:pRg st="2" end="2"/>
                                            </p:txEl>
                                          </p:spTgt>
                                        </p:tgtEl>
                                        <p:attrNameLst>
                                          <p:attrName>style.visibility</p:attrName>
                                        </p:attrNameLst>
                                      </p:cBhvr>
                                      <p:to>
                                        <p:strVal val="visible"/>
                                      </p:to>
                                    </p:set>
                                    <p:anim calcmode="lin" valueType="num">
                                      <p:cBhvr additive="base">
                                        <p:cTn id="19" dur="500" fill="hold"/>
                                        <p:tgtEl>
                                          <p:spTgt spid="1013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1391">
                                            <p:txEl>
                                              <p:pRg st="3" end="3"/>
                                            </p:txEl>
                                          </p:spTgt>
                                        </p:tgtEl>
                                        <p:attrNameLst>
                                          <p:attrName>style.visibility</p:attrName>
                                        </p:attrNameLst>
                                      </p:cBhvr>
                                      <p:to>
                                        <p:strVal val="visible"/>
                                      </p:to>
                                    </p:set>
                                    <p:anim calcmode="lin" valueType="num">
                                      <p:cBhvr additive="base">
                                        <p:cTn id="25" dur="500" fill="hold"/>
                                        <p:tgtEl>
                                          <p:spTgt spid="1013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1391">
                                            <p:txEl>
                                              <p:pRg st="4" end="4"/>
                                            </p:txEl>
                                          </p:spTgt>
                                        </p:tgtEl>
                                        <p:attrNameLst>
                                          <p:attrName>style.visibility</p:attrName>
                                        </p:attrNameLst>
                                      </p:cBhvr>
                                      <p:to>
                                        <p:strVal val="visible"/>
                                      </p:to>
                                    </p:set>
                                    <p:anim calcmode="lin" valueType="num">
                                      <p:cBhvr additive="base">
                                        <p:cTn id="31" dur="500" fill="hold"/>
                                        <p:tgtEl>
                                          <p:spTgt spid="1013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13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1391">
                                            <p:txEl>
                                              <p:pRg st="5" end="5"/>
                                            </p:txEl>
                                          </p:spTgt>
                                        </p:tgtEl>
                                        <p:attrNameLst>
                                          <p:attrName>style.visibility</p:attrName>
                                        </p:attrNameLst>
                                      </p:cBhvr>
                                      <p:to>
                                        <p:strVal val="visible"/>
                                      </p:to>
                                    </p:set>
                                    <p:anim calcmode="lin" valueType="num">
                                      <p:cBhvr additive="base">
                                        <p:cTn id="37" dur="500" fill="hold"/>
                                        <p:tgtEl>
                                          <p:spTgt spid="1013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13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1390">
                                            <p:txEl>
                                              <p:pRg st="0" end="0"/>
                                            </p:txEl>
                                          </p:spTgt>
                                        </p:tgtEl>
                                        <p:attrNameLst>
                                          <p:attrName>style.visibility</p:attrName>
                                        </p:attrNameLst>
                                      </p:cBhvr>
                                      <p:to>
                                        <p:strVal val="visible"/>
                                      </p:to>
                                    </p:set>
                                    <p:anim calcmode="lin" valueType="num">
                                      <p:cBhvr additive="base">
                                        <p:cTn id="43" dur="500" fill="hold"/>
                                        <p:tgtEl>
                                          <p:spTgt spid="10139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13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9750" y="260350"/>
            <a:ext cx="82089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a:solidFill>
                  <a:schemeClr val="accent2"/>
                </a:solidFill>
                <a:latin typeface="Calibri" pitchFamily="34" charset="0"/>
              </a:rPr>
              <a:t>Cells have ‘markers’ on their surface called </a:t>
            </a:r>
            <a:r>
              <a:rPr lang="en-GB" altLang="en-US" sz="2000" b="1">
                <a:solidFill>
                  <a:srgbClr val="FF0000"/>
                </a:solidFill>
                <a:latin typeface="Calibri" pitchFamily="34" charset="0"/>
              </a:rPr>
              <a:t>antigens</a:t>
            </a:r>
            <a:r>
              <a:rPr lang="en-GB" altLang="en-US" sz="2000">
                <a:solidFill>
                  <a:schemeClr val="accent2"/>
                </a:solidFill>
                <a:latin typeface="Calibri" pitchFamily="34" charset="0"/>
              </a:rPr>
              <a:t>:</a:t>
            </a:r>
          </a:p>
          <a:p>
            <a:pPr eaLnBrk="1" hangingPunct="1"/>
            <a:r>
              <a:rPr lang="en-GB" altLang="en-US" sz="2000">
                <a:solidFill>
                  <a:schemeClr val="accent2"/>
                </a:solidFill>
                <a:latin typeface="Calibri" pitchFamily="34" charset="0"/>
              </a:rPr>
              <a:t>Our own cells have ‘self-antigens’.</a:t>
            </a:r>
          </a:p>
          <a:p>
            <a:pPr eaLnBrk="1" hangingPunct="1"/>
            <a:r>
              <a:rPr lang="en-GB" altLang="en-US" sz="2000">
                <a:solidFill>
                  <a:schemeClr val="accent2"/>
                </a:solidFill>
                <a:latin typeface="Calibri" pitchFamily="34" charset="0"/>
              </a:rPr>
              <a:t>Foreign antigens are ‘non-self antigens’</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323850" y="1412875"/>
            <a:ext cx="367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b="1">
                <a:solidFill>
                  <a:srgbClr val="FF0000"/>
                </a:solidFill>
                <a:latin typeface="Calibri" pitchFamily="34" charset="0"/>
              </a:rPr>
              <a:t>Types of immune response:</a:t>
            </a:r>
          </a:p>
        </p:txBody>
      </p:sp>
      <p:sp>
        <p:nvSpPr>
          <p:cNvPr id="103427" name="TextBox 2"/>
          <p:cNvSpPr txBox="1">
            <a:spLocks noChangeArrowheads="1"/>
          </p:cNvSpPr>
          <p:nvPr/>
        </p:nvSpPr>
        <p:spPr bwMode="auto">
          <a:xfrm>
            <a:off x="250825" y="4005263"/>
            <a:ext cx="6327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b="1">
                <a:solidFill>
                  <a:srgbClr val="000000"/>
                </a:solidFill>
                <a:latin typeface="Calibri" pitchFamily="34" charset="0"/>
              </a:rPr>
              <a:t>Humoral response – mediated by B-lymphocytes</a:t>
            </a:r>
          </a:p>
          <a:p>
            <a:pPr algn="l" eaLnBrk="1" hangingPunct="1"/>
            <a:r>
              <a:rPr lang="en-GB" altLang="en-US" sz="2400" b="1">
                <a:solidFill>
                  <a:srgbClr val="000000"/>
                </a:solidFill>
                <a:latin typeface="Calibri" pitchFamily="34" charset="0"/>
              </a:rPr>
              <a:t>		</a:t>
            </a:r>
            <a:r>
              <a:rPr lang="en-GB" altLang="en-US" sz="2400">
                <a:solidFill>
                  <a:srgbClr val="000000"/>
                </a:solidFill>
                <a:latin typeface="Calibri" pitchFamily="34" charset="0"/>
              </a:rPr>
              <a:t>	   </a:t>
            </a:r>
            <a:r>
              <a:rPr lang="en-GB" altLang="en-US" sz="1600">
                <a:solidFill>
                  <a:srgbClr val="000000"/>
                </a:solidFill>
                <a:latin typeface="Calibri" pitchFamily="34" charset="0"/>
              </a:rPr>
              <a:t>(mature in the </a:t>
            </a:r>
            <a:r>
              <a:rPr lang="en-GB" altLang="en-US" sz="1600" b="1">
                <a:solidFill>
                  <a:srgbClr val="000000"/>
                </a:solidFill>
                <a:latin typeface="Calibri" pitchFamily="34" charset="0"/>
              </a:rPr>
              <a:t>B</a:t>
            </a:r>
            <a:r>
              <a:rPr lang="en-GB" altLang="en-US" sz="1600">
                <a:solidFill>
                  <a:srgbClr val="000000"/>
                </a:solidFill>
                <a:latin typeface="Calibri" pitchFamily="34" charset="0"/>
              </a:rPr>
              <a:t>one marrow)</a:t>
            </a:r>
          </a:p>
        </p:txBody>
      </p:sp>
      <p:sp>
        <p:nvSpPr>
          <p:cNvPr id="4" name="TextBox 3"/>
          <p:cNvSpPr txBox="1">
            <a:spLocks noChangeArrowheads="1"/>
          </p:cNvSpPr>
          <p:nvPr/>
        </p:nvSpPr>
        <p:spPr bwMode="auto">
          <a:xfrm>
            <a:off x="250825" y="5013325"/>
            <a:ext cx="5805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buFontTx/>
              <a:buChar char="•"/>
            </a:pPr>
            <a:r>
              <a:rPr lang="en-GB" altLang="en-US" sz="2400">
                <a:solidFill>
                  <a:srgbClr val="FF0066"/>
                </a:solidFill>
                <a:latin typeface="Calibri" pitchFamily="34" charset="0"/>
              </a:rPr>
              <a:t> Involves only chemicals (antibodies) no cells  directly involved</a:t>
            </a:r>
          </a:p>
        </p:txBody>
      </p:sp>
      <p:sp>
        <p:nvSpPr>
          <p:cNvPr id="103429" name="TextBox 4"/>
          <p:cNvSpPr txBox="1">
            <a:spLocks noChangeArrowheads="1"/>
          </p:cNvSpPr>
          <p:nvPr/>
        </p:nvSpPr>
        <p:spPr bwMode="auto">
          <a:xfrm>
            <a:off x="179388" y="2133600"/>
            <a:ext cx="6169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b="1">
                <a:solidFill>
                  <a:srgbClr val="000000"/>
                </a:solidFill>
                <a:latin typeface="Calibri" pitchFamily="34" charset="0"/>
              </a:rPr>
              <a:t>Cellular response – mediated by T-lymphocytes</a:t>
            </a:r>
          </a:p>
          <a:p>
            <a:pPr algn="l" eaLnBrk="1" hangingPunct="1"/>
            <a:r>
              <a:rPr lang="en-GB" altLang="en-US" sz="2400" b="1">
                <a:solidFill>
                  <a:srgbClr val="000000"/>
                </a:solidFill>
                <a:latin typeface="Calibri" pitchFamily="34" charset="0"/>
              </a:rPr>
              <a:t>			 </a:t>
            </a:r>
            <a:r>
              <a:rPr lang="en-GB" altLang="en-US" sz="1600">
                <a:solidFill>
                  <a:srgbClr val="000000"/>
                </a:solidFill>
                <a:latin typeface="Calibri" pitchFamily="34" charset="0"/>
              </a:rPr>
              <a:t> (mature in the </a:t>
            </a:r>
            <a:r>
              <a:rPr lang="en-GB" altLang="en-US" sz="1600" b="1">
                <a:solidFill>
                  <a:srgbClr val="000000"/>
                </a:solidFill>
                <a:latin typeface="Calibri" pitchFamily="34" charset="0"/>
              </a:rPr>
              <a:t>T</a:t>
            </a:r>
            <a:r>
              <a:rPr lang="en-GB" altLang="en-US" sz="1600">
                <a:solidFill>
                  <a:srgbClr val="000000"/>
                </a:solidFill>
                <a:latin typeface="Calibri" pitchFamily="34" charset="0"/>
              </a:rPr>
              <a:t>hymus gland)</a:t>
            </a:r>
          </a:p>
        </p:txBody>
      </p:sp>
      <p:sp>
        <p:nvSpPr>
          <p:cNvPr id="6" name="TextBox 5"/>
          <p:cNvSpPr txBox="1">
            <a:spLocks noChangeArrowheads="1"/>
          </p:cNvSpPr>
          <p:nvPr/>
        </p:nvSpPr>
        <p:spPr bwMode="auto">
          <a:xfrm>
            <a:off x="-150019" y="2997200"/>
            <a:ext cx="7129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buFontTx/>
              <a:buChar char="•"/>
            </a:pPr>
            <a:r>
              <a:rPr lang="en-GB" altLang="en-US" sz="2400" dirty="0">
                <a:solidFill>
                  <a:srgbClr val="FF0066"/>
                </a:solidFill>
                <a:latin typeface="Calibri" pitchFamily="34" charset="0"/>
              </a:rPr>
              <a:t> Involves cell which attack ‘foreign’ organisms </a:t>
            </a:r>
            <a:r>
              <a:rPr lang="en-GB" altLang="en-US" sz="2400" dirty="0" smtClean="0">
                <a:solidFill>
                  <a:srgbClr val="FF0066"/>
                </a:solidFill>
                <a:latin typeface="Calibri" pitchFamily="34" charset="0"/>
              </a:rPr>
              <a:t>directly</a:t>
            </a:r>
            <a:endParaRPr lang="en-GB" altLang="en-US" sz="2400" dirty="0">
              <a:solidFill>
                <a:srgbClr val="FF0066"/>
              </a:solidFill>
              <a:latin typeface="Calibri" pitchFamily="34" charset="0"/>
            </a:endParaRPr>
          </a:p>
        </p:txBody>
      </p:sp>
      <p:sp>
        <p:nvSpPr>
          <p:cNvPr id="87047" name="Rectangle 8"/>
          <p:cNvSpPr>
            <a:spLocks noChangeArrowheads="1"/>
          </p:cNvSpPr>
          <p:nvPr/>
        </p:nvSpPr>
        <p:spPr bwMode="auto">
          <a:xfrm>
            <a:off x="0" y="476250"/>
            <a:ext cx="770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dirty="0">
                <a:solidFill>
                  <a:srgbClr val="000000"/>
                </a:solidFill>
                <a:latin typeface="Calibri" panose="020F0502020204030204" pitchFamily="34" charset="0"/>
                <a:cs typeface="Calibri" panose="020F0502020204030204" pitchFamily="34" charset="0"/>
              </a:rPr>
              <a:t>Immune response depends on presence </a:t>
            </a:r>
          </a:p>
          <a:p>
            <a:pPr algn="l" eaLnBrk="1" hangingPunct="1"/>
            <a:r>
              <a:rPr lang="en-GB" altLang="en-US" dirty="0">
                <a:solidFill>
                  <a:srgbClr val="000000"/>
                </a:solidFill>
                <a:latin typeface="Calibri" panose="020F0502020204030204" pitchFamily="34" charset="0"/>
                <a:cs typeface="Calibri" panose="020F0502020204030204" pitchFamily="34" charset="0"/>
              </a:rPr>
              <a:t>of ‘antigens’ on surface of pathogen   </a:t>
            </a:r>
          </a:p>
        </p:txBody>
      </p:sp>
      <p:sp>
        <p:nvSpPr>
          <p:cNvPr id="87048" name="Text Box 13"/>
          <p:cNvSpPr txBox="1">
            <a:spLocks noChangeArrowheads="1"/>
          </p:cNvSpPr>
          <p:nvPr/>
        </p:nvSpPr>
        <p:spPr bwMode="auto">
          <a:xfrm>
            <a:off x="2286000" y="41275"/>
            <a:ext cx="3786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b="1" u="sng">
                <a:solidFill>
                  <a:srgbClr val="FF0000"/>
                </a:solidFill>
                <a:latin typeface="Calibri" pitchFamily="34" charset="0"/>
              </a:rPr>
              <a:t>A </a:t>
            </a:r>
            <a:r>
              <a:rPr lang="en-GB" altLang="en-US" sz="2400" b="1" i="1" u="sng">
                <a:solidFill>
                  <a:srgbClr val="FF0000"/>
                </a:solidFill>
                <a:latin typeface="Calibri" pitchFamily="34" charset="0"/>
              </a:rPr>
              <a:t>specific</a:t>
            </a:r>
            <a:r>
              <a:rPr lang="en-GB" altLang="en-US" sz="2400" b="1" u="sng">
                <a:solidFill>
                  <a:srgbClr val="FF0000"/>
                </a:solidFill>
                <a:latin typeface="Calibri" pitchFamily="34" charset="0"/>
              </a:rPr>
              <a:t> immune response:</a:t>
            </a:r>
          </a:p>
        </p:txBody>
      </p:sp>
      <p:sp>
        <p:nvSpPr>
          <p:cNvPr id="103448" name="Line 24"/>
          <p:cNvSpPr>
            <a:spLocks noChangeShapeType="1"/>
          </p:cNvSpPr>
          <p:nvPr/>
        </p:nvSpPr>
        <p:spPr bwMode="auto">
          <a:xfrm>
            <a:off x="6300788" y="2636838"/>
            <a:ext cx="6492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449" name="Line 25"/>
          <p:cNvSpPr>
            <a:spLocks noChangeShapeType="1"/>
          </p:cNvSpPr>
          <p:nvPr/>
        </p:nvSpPr>
        <p:spPr bwMode="auto">
          <a:xfrm>
            <a:off x="6300788" y="47244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7060" name="Picture 20" descr="thymus_gland13515318946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711994"/>
            <a:ext cx="2051050" cy="2843212"/>
          </a:xfrm>
          <a:prstGeom prst="rect">
            <a:avLst/>
          </a:prstGeom>
          <a:noFill/>
          <a:extLst>
            <a:ext uri="{909E8E84-426E-40DD-AFC4-6F175D3DCCD1}">
              <a14:hiddenFill xmlns:a14="http://schemas.microsoft.com/office/drawing/2010/main">
                <a:solidFill>
                  <a:srgbClr val="FFFFFF"/>
                </a:solidFill>
              </a14:hiddenFill>
            </a:ext>
          </a:extLst>
        </p:spPr>
      </p:pic>
      <p:pic>
        <p:nvPicPr>
          <p:cNvPr id="87061" name="Picture 21" descr="bone-marrow-and-the-cells-it-produ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84538"/>
            <a:ext cx="2266950" cy="3240087"/>
          </a:xfrm>
          <a:prstGeom prst="rect">
            <a:avLst/>
          </a:prstGeom>
          <a:noFill/>
          <a:extLst>
            <a:ext uri="{909E8E84-426E-40DD-AFC4-6F175D3DCCD1}">
              <a14:hiddenFill xmlns:a14="http://schemas.microsoft.com/office/drawing/2010/main">
                <a:solidFill>
                  <a:srgbClr val="FFFFFF"/>
                </a:solidFill>
              </a14:hiddenFill>
            </a:ext>
          </a:extLst>
        </p:spPr>
      </p:pic>
      <p:pic>
        <p:nvPicPr>
          <p:cNvPr id="87062" name="Picture 22" descr="Anti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6250"/>
            <a:ext cx="2736850" cy="1223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barn(inHorizontal)">
                                      <p:cBhvr>
                                        <p:cTn id="7" dur="500"/>
                                        <p:tgtEl>
                                          <p:spTgt spid="103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48"/>
                                        </p:tgtEl>
                                        <p:attrNameLst>
                                          <p:attrName>style.visibility</p:attrName>
                                        </p:attrNameLst>
                                      </p:cBhvr>
                                      <p:to>
                                        <p:strVal val="visible"/>
                                      </p:to>
                                    </p:set>
                                    <p:animEffect transition="in" filter="box(in)">
                                      <p:cBhvr>
                                        <p:cTn id="17" dur="500"/>
                                        <p:tgtEl>
                                          <p:spTgt spid="103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3427">
                                            <p:txEl>
                                              <p:pRg st="0" end="0"/>
                                            </p:txEl>
                                          </p:spTgt>
                                        </p:tgtEl>
                                        <p:attrNameLst>
                                          <p:attrName>style.visibility</p:attrName>
                                        </p:attrNameLst>
                                      </p:cBhvr>
                                      <p:to>
                                        <p:strVal val="visible"/>
                                      </p:to>
                                    </p:set>
                                    <p:animEffect transition="in" filter="box(in)">
                                      <p:cBhvr>
                                        <p:cTn id="22" dur="500"/>
                                        <p:tgtEl>
                                          <p:spTgt spid="103427">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03427">
                                            <p:txEl>
                                              <p:pRg st="1" end="1"/>
                                            </p:txEl>
                                          </p:spTgt>
                                        </p:tgtEl>
                                        <p:attrNameLst>
                                          <p:attrName>style.visibility</p:attrName>
                                        </p:attrNameLst>
                                      </p:cBhvr>
                                      <p:to>
                                        <p:strVal val="visible"/>
                                      </p:to>
                                    </p:set>
                                    <p:animEffect transition="in" filter="box(in)">
                                      <p:cBhvr>
                                        <p:cTn id="25" dur="500"/>
                                        <p:tgtEl>
                                          <p:spTgt spid="103427">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ox(in)">
                                      <p:cBhvr>
                                        <p:cTn id="30" dur="500"/>
                                        <p:tgtEl>
                                          <p:spTgt spid="4">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3449"/>
                                        </p:tgtEl>
                                        <p:attrNameLst>
                                          <p:attrName>style.visibility</p:attrName>
                                        </p:attrNameLst>
                                      </p:cBhvr>
                                      <p:to>
                                        <p:strVal val="visible"/>
                                      </p:to>
                                    </p:set>
                                    <p:animEffect transition="in" filter="box(in)">
                                      <p:cBhvr>
                                        <p:cTn id="35" dur="500"/>
                                        <p:tgtEl>
                                          <p:spTgt spid="103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P spid="103448" grpId="0" animBg="1"/>
      <p:bldP spid="1034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714625" y="214313"/>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800" b="1">
                <a:solidFill>
                  <a:srgbClr val="FF0000"/>
                </a:solidFill>
                <a:latin typeface="Calibri" pitchFamily="34" charset="0"/>
              </a:rPr>
              <a:t>Cell mediated immunity:</a:t>
            </a:r>
          </a:p>
        </p:txBody>
      </p:sp>
      <p:sp>
        <p:nvSpPr>
          <p:cNvPr id="3" name="TextBox 2"/>
          <p:cNvSpPr txBox="1">
            <a:spLocks noChangeArrowheads="1"/>
          </p:cNvSpPr>
          <p:nvPr/>
        </p:nvSpPr>
        <p:spPr bwMode="auto">
          <a:xfrm>
            <a:off x="1692275" y="1214438"/>
            <a:ext cx="600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accent2"/>
                </a:solidFill>
                <a:latin typeface="Comic Sans MS" pitchFamily="66" charset="0"/>
              </a:rPr>
              <a:t>Antigen presentation on macrophage or infected cell</a:t>
            </a:r>
          </a:p>
        </p:txBody>
      </p:sp>
      <p:sp>
        <p:nvSpPr>
          <p:cNvPr id="4" name="TextBox 3"/>
          <p:cNvSpPr txBox="1">
            <a:spLocks noChangeArrowheads="1"/>
          </p:cNvSpPr>
          <p:nvPr/>
        </p:nvSpPr>
        <p:spPr bwMode="auto">
          <a:xfrm>
            <a:off x="1130300" y="2357438"/>
            <a:ext cx="7629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chemeClr val="accent2"/>
                </a:solidFill>
                <a:latin typeface="Comic Sans MS" pitchFamily="66" charset="0"/>
              </a:rPr>
              <a:t>Receptors on certain helper T - cells fit exactly to presented antigen</a:t>
            </a:r>
            <a:r>
              <a:rPr lang="en-GB" altLang="en-US">
                <a:solidFill>
                  <a:srgbClr val="000000"/>
                </a:solidFill>
                <a:latin typeface="Calibri" pitchFamily="34" charset="0"/>
              </a:rPr>
              <a:t> </a:t>
            </a:r>
            <a:endParaRPr lang="en-GB" altLang="en-US" sz="2800">
              <a:solidFill>
                <a:srgbClr val="FF0066"/>
              </a:solidFill>
              <a:latin typeface="Calibri" pitchFamily="34" charset="0"/>
            </a:endParaRPr>
          </a:p>
        </p:txBody>
      </p:sp>
      <p:sp>
        <p:nvSpPr>
          <p:cNvPr id="5" name="TextBox 4"/>
          <p:cNvSpPr txBox="1">
            <a:spLocks noChangeArrowheads="1"/>
          </p:cNvSpPr>
          <p:nvPr/>
        </p:nvSpPr>
        <p:spPr bwMode="auto">
          <a:xfrm>
            <a:off x="2551113" y="3429000"/>
            <a:ext cx="3976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chemeClr val="accent2"/>
                </a:solidFill>
                <a:latin typeface="Comic Sans MS" pitchFamily="66" charset="0"/>
              </a:rPr>
              <a:t>Activation of other T cells (cloning)</a:t>
            </a:r>
          </a:p>
        </p:txBody>
      </p:sp>
      <p:cxnSp>
        <p:nvCxnSpPr>
          <p:cNvPr id="9" name="Straight Arrow Connector 8"/>
          <p:cNvCxnSpPr>
            <a:stCxn id="3" idx="2"/>
          </p:cNvCxnSpPr>
          <p:nvPr/>
        </p:nvCxnSpPr>
        <p:spPr>
          <a:xfrm rot="5400000">
            <a:off x="4299744" y="1959769"/>
            <a:ext cx="773113" cy="15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0"/>
          </p:cNvCxnSpPr>
          <p:nvPr/>
        </p:nvCxnSpPr>
        <p:spPr>
          <a:xfrm rot="5400000">
            <a:off x="4236244" y="3102769"/>
            <a:ext cx="630237" cy="2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5"/>
          <p:cNvGrpSpPr>
            <a:grpSpLocks/>
          </p:cNvGrpSpPr>
          <p:nvPr/>
        </p:nvGrpSpPr>
        <p:grpSpPr bwMode="auto">
          <a:xfrm>
            <a:off x="1143000" y="4454525"/>
            <a:ext cx="2522538" cy="1081088"/>
            <a:chOff x="1142976" y="3786190"/>
            <a:chExt cx="2522637" cy="1080539"/>
          </a:xfrm>
        </p:grpSpPr>
        <p:cxnSp>
          <p:nvCxnSpPr>
            <p:cNvPr id="13" name="Straight Arrow Connector 12"/>
            <p:cNvCxnSpPr/>
            <p:nvPr/>
          </p:nvCxnSpPr>
          <p:spPr>
            <a:xfrm rot="10800000" flipV="1">
              <a:off x="2143140" y="3786190"/>
              <a:ext cx="1522473" cy="6426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3" name="TextBox 14"/>
            <p:cNvSpPr txBox="1">
              <a:spLocks noChangeArrowheads="1"/>
            </p:cNvSpPr>
            <p:nvPr/>
          </p:nvSpPr>
          <p:spPr bwMode="auto">
            <a:xfrm>
              <a:off x="1142976" y="4500203"/>
              <a:ext cx="1628839" cy="3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accent2"/>
                  </a:solidFill>
                  <a:latin typeface="Comic Sans MS" pitchFamily="66" charset="0"/>
                </a:rPr>
                <a:t>Memory cells</a:t>
              </a:r>
            </a:p>
          </p:txBody>
        </p:sp>
      </p:grpSp>
      <p:grpSp>
        <p:nvGrpSpPr>
          <p:cNvPr id="6" name="Group 26"/>
          <p:cNvGrpSpPr>
            <a:grpSpLocks/>
          </p:cNvGrpSpPr>
          <p:nvPr/>
        </p:nvGrpSpPr>
        <p:grpSpPr bwMode="auto">
          <a:xfrm>
            <a:off x="2201863" y="4467225"/>
            <a:ext cx="2170112" cy="1985963"/>
            <a:chOff x="2201818" y="3798332"/>
            <a:chExt cx="2170833" cy="1986747"/>
          </a:xfrm>
        </p:grpSpPr>
        <p:cxnSp>
          <p:nvCxnSpPr>
            <p:cNvPr id="16" name="Straight Arrow Connector 15"/>
            <p:cNvCxnSpPr/>
            <p:nvPr/>
          </p:nvCxnSpPr>
          <p:spPr>
            <a:xfrm rot="5400000">
              <a:off x="3160946" y="4066749"/>
              <a:ext cx="1273678" cy="7368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1" name="TextBox 17"/>
            <p:cNvSpPr txBox="1">
              <a:spLocks noChangeArrowheads="1"/>
            </p:cNvSpPr>
            <p:nvPr/>
          </p:nvSpPr>
          <p:spPr bwMode="auto">
            <a:xfrm>
              <a:off x="2201818" y="5143476"/>
              <a:ext cx="2170833" cy="64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solidFill>
                    <a:schemeClr val="accent2"/>
                  </a:solidFill>
                  <a:latin typeface="Comic Sans MS" pitchFamily="66" charset="0"/>
                </a:rPr>
                <a:t>Stimulates B cells</a:t>
              </a:r>
            </a:p>
            <a:p>
              <a:pPr eaLnBrk="1" hangingPunct="1"/>
              <a:r>
                <a:rPr lang="en-GB" altLang="en-US" b="1">
                  <a:solidFill>
                    <a:schemeClr val="accent2"/>
                  </a:solidFill>
                  <a:latin typeface="Comic Sans MS" pitchFamily="66" charset="0"/>
                </a:rPr>
                <a:t>to divide</a:t>
              </a:r>
            </a:p>
          </p:txBody>
        </p:sp>
      </p:grpSp>
      <p:grpSp>
        <p:nvGrpSpPr>
          <p:cNvPr id="7" name="Group 27"/>
          <p:cNvGrpSpPr>
            <a:grpSpLocks/>
          </p:cNvGrpSpPr>
          <p:nvPr/>
        </p:nvGrpSpPr>
        <p:grpSpPr bwMode="auto">
          <a:xfrm>
            <a:off x="4522788" y="4525963"/>
            <a:ext cx="3022600" cy="1998662"/>
            <a:chOff x="4522867" y="3857630"/>
            <a:chExt cx="3022272" cy="1998888"/>
          </a:xfrm>
        </p:grpSpPr>
        <p:cxnSp>
          <p:nvCxnSpPr>
            <p:cNvPr id="19" name="Straight Arrow Connector 18"/>
            <p:cNvCxnSpPr/>
            <p:nvPr/>
          </p:nvCxnSpPr>
          <p:spPr>
            <a:xfrm rot="16200000" flipH="1">
              <a:off x="4261617" y="4118880"/>
              <a:ext cx="1214574" cy="692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20"/>
            <p:cNvSpPr txBox="1">
              <a:spLocks noChangeArrowheads="1"/>
            </p:cNvSpPr>
            <p:nvPr/>
          </p:nvSpPr>
          <p:spPr bwMode="auto">
            <a:xfrm>
              <a:off x="4786363" y="5215096"/>
              <a:ext cx="2758776" cy="64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accent2"/>
                  </a:solidFill>
                  <a:latin typeface="Comic Sans MS" pitchFamily="66" charset="0"/>
                </a:rPr>
                <a:t>Stimulates phagocytes </a:t>
              </a:r>
            </a:p>
            <a:p>
              <a:pPr algn="l" eaLnBrk="1" hangingPunct="1"/>
              <a:r>
                <a:rPr lang="en-GB" altLang="en-US" b="1">
                  <a:solidFill>
                    <a:schemeClr val="accent2"/>
                  </a:solidFill>
                  <a:latin typeface="Comic Sans MS" pitchFamily="66" charset="0"/>
                </a:rPr>
                <a:t>engulf pathogens</a:t>
              </a:r>
            </a:p>
          </p:txBody>
        </p:sp>
      </p:grpSp>
      <p:grpSp>
        <p:nvGrpSpPr>
          <p:cNvPr id="8" name="Group 28"/>
          <p:cNvGrpSpPr>
            <a:grpSpLocks/>
          </p:cNvGrpSpPr>
          <p:nvPr/>
        </p:nvGrpSpPr>
        <p:grpSpPr bwMode="auto">
          <a:xfrm>
            <a:off x="4786313" y="4525963"/>
            <a:ext cx="3502025" cy="866775"/>
            <a:chOff x="4786314" y="3857628"/>
            <a:chExt cx="3502741" cy="866225"/>
          </a:xfrm>
        </p:grpSpPr>
        <p:cxnSp>
          <p:nvCxnSpPr>
            <p:cNvPr id="22" name="Straight Arrow Connector 21"/>
            <p:cNvCxnSpPr/>
            <p:nvPr/>
          </p:nvCxnSpPr>
          <p:spPr>
            <a:xfrm>
              <a:off x="4786314" y="3857628"/>
              <a:ext cx="1286138" cy="499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7" name="TextBox 24"/>
            <p:cNvSpPr txBox="1">
              <a:spLocks noChangeArrowheads="1"/>
            </p:cNvSpPr>
            <p:nvPr/>
          </p:nvSpPr>
          <p:spPr bwMode="auto">
            <a:xfrm>
              <a:off x="6072452" y="4357373"/>
              <a:ext cx="2216603" cy="36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accent2"/>
                  </a:solidFill>
                  <a:latin typeface="Comic Sans MS" pitchFamily="66" charset="0"/>
                </a:rPr>
                <a:t>Kills infected cells</a:t>
              </a:r>
            </a:p>
          </p:txBody>
        </p:sp>
      </p:grpSp>
      <p:sp>
        <p:nvSpPr>
          <p:cNvPr id="22549" name="Text Box 21"/>
          <p:cNvSpPr txBox="1">
            <a:spLocks noChangeArrowheads="1"/>
          </p:cNvSpPr>
          <p:nvPr/>
        </p:nvSpPr>
        <p:spPr bwMode="auto">
          <a:xfrm>
            <a:off x="3184525" y="3881438"/>
            <a:ext cx="262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hlink"/>
                </a:solidFill>
              </a:rPr>
              <a:t>Then… differentiation:</a:t>
            </a:r>
            <a:endParaRPr lang="en-US" alt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25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cytotoxic cells kill infected cells</a:t>
            </a:r>
            <a:endParaRPr lang="en-GB" dirty="0"/>
          </a:p>
        </p:txBody>
      </p:sp>
      <p:pic>
        <p:nvPicPr>
          <p:cNvPr id="952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784" y="1600200"/>
            <a:ext cx="48884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1880" y="6012543"/>
            <a:ext cx="4993676" cy="369332"/>
          </a:xfrm>
          <a:prstGeom prst="rect">
            <a:avLst/>
          </a:prstGeom>
          <a:noFill/>
        </p:spPr>
        <p:txBody>
          <a:bodyPr wrap="none" rtlCol="0">
            <a:spAutoFit/>
          </a:bodyPr>
          <a:lstStyle/>
          <a:p>
            <a:r>
              <a:rPr lang="en-GB" dirty="0" smtClean="0"/>
              <a:t>Perforin makes holes in cell surface membrane</a:t>
            </a:r>
            <a:endParaRPr lang="en-GB" dirty="0"/>
          </a:p>
        </p:txBody>
      </p:sp>
    </p:spTree>
    <p:extLst>
      <p:ext uri="{BB962C8B-B14F-4D97-AF65-F5344CB8AC3E}">
        <p14:creationId xmlns:p14="http://schemas.microsoft.com/office/powerpoint/2010/main" val="89233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22196" cy="477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78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live.kerboodle.com/NT3/NTLS_RootRepository/ContentPackages/45/aqa%20as%20biology_scorm%202004_final_1/product/bio_as_ch06_pg105_fig2_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852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627313" y="260350"/>
            <a:ext cx="3338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800" b="1">
                <a:solidFill>
                  <a:srgbClr val="FF0000"/>
                </a:solidFill>
                <a:latin typeface="Comic Sans MS" pitchFamily="66" charset="0"/>
              </a:rPr>
              <a:t>Humoral Response</a:t>
            </a:r>
            <a:r>
              <a:rPr lang="en-GB" altLang="en-US" sz="2800">
                <a:solidFill>
                  <a:srgbClr val="FF0000"/>
                </a:solidFill>
                <a:latin typeface="Calibri" pitchFamily="34" charset="0"/>
              </a:rPr>
              <a:t> </a:t>
            </a:r>
          </a:p>
        </p:txBody>
      </p:sp>
      <p:sp>
        <p:nvSpPr>
          <p:cNvPr id="3" name="TextBox 2"/>
          <p:cNvSpPr txBox="1">
            <a:spLocks noChangeArrowheads="1"/>
          </p:cNvSpPr>
          <p:nvPr/>
        </p:nvSpPr>
        <p:spPr bwMode="auto">
          <a:xfrm>
            <a:off x="1023938" y="908050"/>
            <a:ext cx="6480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a:solidFill>
                  <a:schemeClr val="accent2"/>
                </a:solidFill>
                <a:latin typeface="Comic Sans MS" pitchFamily="66" charset="0"/>
              </a:rPr>
              <a:t>Antigen binds to a B cell with complimentary membrane bound antibodies</a:t>
            </a:r>
          </a:p>
        </p:txBody>
      </p:sp>
      <p:sp>
        <p:nvSpPr>
          <p:cNvPr id="4" name="TextBox 3"/>
          <p:cNvSpPr txBox="1">
            <a:spLocks noChangeArrowheads="1"/>
          </p:cNvSpPr>
          <p:nvPr/>
        </p:nvSpPr>
        <p:spPr bwMode="auto">
          <a:xfrm>
            <a:off x="2133600" y="1844675"/>
            <a:ext cx="4951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accent2"/>
                </a:solidFill>
                <a:latin typeface="Comic Sans MS" pitchFamily="66" charset="0"/>
              </a:rPr>
              <a:t>Antigen is presented on the membrane</a:t>
            </a:r>
          </a:p>
        </p:txBody>
      </p:sp>
      <p:sp>
        <p:nvSpPr>
          <p:cNvPr id="5" name="TextBox 4"/>
          <p:cNvSpPr txBox="1">
            <a:spLocks noChangeArrowheads="1"/>
          </p:cNvSpPr>
          <p:nvPr/>
        </p:nvSpPr>
        <p:spPr bwMode="auto">
          <a:xfrm>
            <a:off x="871538" y="2536825"/>
            <a:ext cx="8259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accent2"/>
                </a:solidFill>
                <a:latin typeface="Comic Sans MS" pitchFamily="66" charset="0"/>
              </a:rPr>
              <a:t>Helper T cell binds to presented antigen and activates the B cell</a:t>
            </a:r>
          </a:p>
        </p:txBody>
      </p:sp>
      <p:sp>
        <p:nvSpPr>
          <p:cNvPr id="6" name="TextBox 5"/>
          <p:cNvSpPr txBox="1">
            <a:spLocks noChangeArrowheads="1"/>
          </p:cNvSpPr>
          <p:nvPr/>
        </p:nvSpPr>
        <p:spPr bwMode="auto">
          <a:xfrm>
            <a:off x="2001838" y="3429000"/>
            <a:ext cx="5356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accent2"/>
                </a:solidFill>
                <a:latin typeface="Comic Sans MS" pitchFamily="66" charset="0"/>
              </a:rPr>
              <a:t>The B cell divides to produce many clones</a:t>
            </a:r>
          </a:p>
        </p:txBody>
      </p:sp>
      <p:sp>
        <p:nvSpPr>
          <p:cNvPr id="7" name="TextBox 6"/>
          <p:cNvSpPr txBox="1">
            <a:spLocks noChangeArrowheads="1"/>
          </p:cNvSpPr>
          <p:nvPr/>
        </p:nvSpPr>
        <p:spPr bwMode="auto">
          <a:xfrm>
            <a:off x="2916238" y="4221163"/>
            <a:ext cx="320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hlink"/>
                </a:solidFill>
                <a:latin typeface="Comic Sans MS" pitchFamily="66" charset="0"/>
              </a:rPr>
              <a:t>The clones differentiate</a:t>
            </a:r>
          </a:p>
        </p:txBody>
      </p:sp>
      <p:sp>
        <p:nvSpPr>
          <p:cNvPr id="8" name="TextBox 7"/>
          <p:cNvSpPr txBox="1">
            <a:spLocks noChangeArrowheads="1"/>
          </p:cNvSpPr>
          <p:nvPr/>
        </p:nvSpPr>
        <p:spPr bwMode="auto">
          <a:xfrm>
            <a:off x="1758950" y="5013325"/>
            <a:ext cx="163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accent2"/>
                </a:solidFill>
                <a:latin typeface="Comic Sans MS" pitchFamily="66" charset="0"/>
              </a:rPr>
              <a:t>Plasma cells</a:t>
            </a:r>
          </a:p>
        </p:txBody>
      </p:sp>
      <p:sp>
        <p:nvSpPr>
          <p:cNvPr id="9" name="TextBox 8"/>
          <p:cNvSpPr txBox="1">
            <a:spLocks noChangeArrowheads="1"/>
          </p:cNvSpPr>
          <p:nvPr/>
        </p:nvSpPr>
        <p:spPr bwMode="auto">
          <a:xfrm>
            <a:off x="5854700" y="50133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accent2"/>
                </a:solidFill>
                <a:latin typeface="Comic Sans MS" pitchFamily="66" charset="0"/>
              </a:rPr>
              <a:t>Memory cells</a:t>
            </a:r>
          </a:p>
        </p:txBody>
      </p:sp>
      <p:sp>
        <p:nvSpPr>
          <p:cNvPr id="10" name="TextBox 9"/>
          <p:cNvSpPr txBox="1">
            <a:spLocks noChangeArrowheads="1"/>
          </p:cNvSpPr>
          <p:nvPr/>
        </p:nvSpPr>
        <p:spPr bwMode="auto">
          <a:xfrm>
            <a:off x="1023938" y="5732463"/>
            <a:ext cx="318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b="1">
                <a:solidFill>
                  <a:schemeClr val="accent2"/>
                </a:solidFill>
                <a:latin typeface="Comic Sans MS" pitchFamily="66" charset="0"/>
              </a:rPr>
              <a:t>Antibodies are produced</a:t>
            </a:r>
          </a:p>
        </p:txBody>
      </p:sp>
      <p:cxnSp>
        <p:nvCxnSpPr>
          <p:cNvPr id="12" name="Straight Arrow Connector 11"/>
          <p:cNvCxnSpPr>
            <a:stCxn id="3" idx="2"/>
            <a:endCxn id="4" idx="0"/>
          </p:cNvCxnSpPr>
          <p:nvPr/>
        </p:nvCxnSpPr>
        <p:spPr>
          <a:xfrm>
            <a:off x="4264025" y="1609725"/>
            <a:ext cx="346075" cy="2349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5" idx="0"/>
          </p:cNvCxnSpPr>
          <p:nvPr/>
        </p:nvCxnSpPr>
        <p:spPr>
          <a:xfrm>
            <a:off x="4610100" y="2241550"/>
            <a:ext cx="392113" cy="295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6" idx="0"/>
          </p:cNvCxnSpPr>
          <p:nvPr/>
        </p:nvCxnSpPr>
        <p:spPr>
          <a:xfrm flipH="1">
            <a:off x="4679950" y="2933700"/>
            <a:ext cx="322263" cy="495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noChangeShapeType="1"/>
            <a:stCxn id="6" idx="2"/>
            <a:endCxn id="7" idx="0"/>
          </p:cNvCxnSpPr>
          <p:nvPr/>
        </p:nvCxnSpPr>
        <p:spPr bwMode="auto">
          <a:xfrm flipH="1">
            <a:off x="4519613" y="3825875"/>
            <a:ext cx="160337" cy="3952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24"/>
          <p:cNvCxnSpPr/>
          <p:nvPr/>
        </p:nvCxnSpPr>
        <p:spPr>
          <a:xfrm flipH="1">
            <a:off x="2627313" y="4621213"/>
            <a:ext cx="649287" cy="392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03800" y="4621213"/>
            <a:ext cx="1081088" cy="392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noChangeShapeType="1"/>
            <a:stCxn id="8" idx="2"/>
            <a:endCxn id="10" idx="0"/>
          </p:cNvCxnSpPr>
          <p:nvPr/>
        </p:nvCxnSpPr>
        <p:spPr bwMode="auto">
          <a:xfrm>
            <a:off x="2578100" y="5410200"/>
            <a:ext cx="36513" cy="32226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179388" y="188913"/>
            <a:ext cx="8785225" cy="6335712"/>
          </a:xfrm>
        </p:spPr>
        <p:txBody>
          <a:bodyPr/>
          <a:lstStyle/>
          <a:p>
            <a:pPr eaLnBrk="1" hangingPunct="1"/>
            <a:endParaRPr lang="en-GB" altLang="en-US" sz="2800" smtClean="0">
              <a:solidFill>
                <a:schemeClr val="accent2"/>
              </a:solidFill>
            </a:endParaRPr>
          </a:p>
          <a:p>
            <a:pPr eaLnBrk="1" hangingPunct="1"/>
            <a:endParaRPr lang="en-GB" altLang="en-US" sz="2800" smtClean="0">
              <a:solidFill>
                <a:schemeClr val="accent2"/>
              </a:solidFill>
            </a:endParaRPr>
          </a:p>
        </p:txBody>
      </p:sp>
      <p:sp>
        <p:nvSpPr>
          <p:cNvPr id="65539" name="Rectangle 3"/>
          <p:cNvSpPr>
            <a:spLocks noChangeArrowheads="1"/>
          </p:cNvSpPr>
          <p:nvPr/>
        </p:nvSpPr>
        <p:spPr bwMode="auto">
          <a:xfrm>
            <a:off x="611188" y="0"/>
            <a:ext cx="266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b="1" i="1">
                <a:solidFill>
                  <a:srgbClr val="FF0000"/>
                </a:solidFill>
              </a:rPr>
              <a:t>What is disease?</a:t>
            </a:r>
          </a:p>
        </p:txBody>
      </p:sp>
      <p:sp>
        <p:nvSpPr>
          <p:cNvPr id="65540" name="Rectangle 4"/>
          <p:cNvSpPr>
            <a:spLocks noChangeArrowheads="1"/>
          </p:cNvSpPr>
          <p:nvPr/>
        </p:nvSpPr>
        <p:spPr bwMode="auto">
          <a:xfrm rot="10800000" flipV="1">
            <a:off x="-1588" y="549275"/>
            <a:ext cx="8647113"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a:solidFill>
                  <a:srgbClr val="CC00CC"/>
                </a:solidFill>
              </a:rPr>
              <a:t>Disease is a malfunction of the body or mind which has an adverse effect on good health. It has mental, physical and social aspects</a:t>
            </a:r>
            <a:r>
              <a:rPr lang="en-GB" altLang="en-US" sz="2000"/>
              <a:t>.</a:t>
            </a:r>
          </a:p>
          <a:p>
            <a:pPr algn="l" eaLnBrk="1" hangingPunct="1"/>
            <a:endParaRPr lang="en-GB" altLang="en-US" sz="2000"/>
          </a:p>
          <a:p>
            <a:pPr algn="l" eaLnBrk="1" hangingPunct="1"/>
            <a:r>
              <a:rPr lang="en-GB" altLang="en-US"/>
              <a:t>There are 3 types of diseases:</a:t>
            </a:r>
          </a:p>
          <a:p>
            <a:pPr algn="l" eaLnBrk="1" hangingPunct="1"/>
            <a:endParaRPr lang="en-GB" altLang="en-US"/>
          </a:p>
          <a:p>
            <a:pPr algn="l" eaLnBrk="1" hangingPunct="1">
              <a:buFont typeface="Wingdings" pitchFamily="2" charset="2"/>
              <a:buChar char="v"/>
            </a:pPr>
            <a:r>
              <a:rPr lang="en-GB" altLang="en-US">
                <a:solidFill>
                  <a:srgbClr val="3333CC"/>
                </a:solidFill>
              </a:rPr>
              <a:t>Infectious disease </a:t>
            </a:r>
            <a:r>
              <a:rPr lang="en-GB" altLang="en-US"/>
              <a:t>- one that you can catch and caused by pathogens</a:t>
            </a:r>
          </a:p>
          <a:p>
            <a:pPr algn="l" eaLnBrk="1" hangingPunct="1">
              <a:buFont typeface="Wingdings" pitchFamily="2" charset="2"/>
              <a:buChar char="v"/>
            </a:pPr>
            <a:r>
              <a:rPr lang="en-US" altLang="en-US">
                <a:solidFill>
                  <a:srgbClr val="3333CC"/>
                </a:solidFill>
              </a:rPr>
              <a:t>Lifestyle disease </a:t>
            </a:r>
            <a:r>
              <a:rPr lang="en-GB" altLang="en-US"/>
              <a:t>  - one that you can not catch and caused by environmental  </a:t>
            </a:r>
            <a:r>
              <a:rPr lang="en-US" altLang="en-US"/>
              <a:t>    </a:t>
            </a:r>
            <a:r>
              <a:rPr lang="en-GB" altLang="en-US"/>
              <a:t>                                         </a:t>
            </a:r>
          </a:p>
          <a:p>
            <a:pPr algn="l" eaLnBrk="1" hangingPunct="1">
              <a:buFont typeface="Wingdings" pitchFamily="2" charset="2"/>
              <a:buNone/>
            </a:pPr>
            <a:r>
              <a:rPr lang="en-GB" altLang="en-US"/>
              <a:t>                                   factors such as smoking or diet</a:t>
            </a:r>
          </a:p>
          <a:p>
            <a:pPr algn="l" eaLnBrk="1" hangingPunct="1">
              <a:buFont typeface="Wingdings" pitchFamily="2" charset="2"/>
              <a:buChar char="v"/>
            </a:pPr>
            <a:r>
              <a:rPr lang="en-US" altLang="en-US">
                <a:solidFill>
                  <a:srgbClr val="3333CC"/>
                </a:solidFill>
              </a:rPr>
              <a:t>Genetic disease  </a:t>
            </a:r>
            <a:r>
              <a:rPr lang="en-GB" altLang="en-US"/>
              <a:t>  - inherited conditions</a:t>
            </a:r>
          </a:p>
        </p:txBody>
      </p:sp>
      <p:pic>
        <p:nvPicPr>
          <p:cNvPr id="65541" name="Picture 2" descr="http://4.bp.blogspot.com/_yPIZJztu1UM/TGbUNU_KLiI/AAAAAAAAAGc/510CoNTxkGk/s640/securedownlo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00438"/>
            <a:ext cx="37734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4" descr="https://encrypted-tbn0.gstatic.com/images?q=tbn:ANd9GcQlAEIXrMDvC8QdtB9Wu3b40lAxCJ2nBWioSbGoR_5MQg7pHnd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500438"/>
            <a:ext cx="3151187"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5540">
                                            <p:txEl>
                                              <p:pRg st="4" end="4"/>
                                            </p:txEl>
                                          </p:spTgt>
                                        </p:tgtEl>
                                        <p:attrNameLst>
                                          <p:attrName>style.visibility</p:attrName>
                                        </p:attrNameLst>
                                      </p:cBhvr>
                                      <p:to>
                                        <p:strVal val="visible"/>
                                      </p:to>
                                    </p:set>
                                    <p:animEffect transition="in" filter="barn(inHorizontal)">
                                      <p:cBhvr>
                                        <p:cTn id="7" dur="500"/>
                                        <p:tgtEl>
                                          <p:spTgt spid="65540">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5540">
                                            <p:txEl>
                                              <p:pRg st="5" end="5"/>
                                            </p:txEl>
                                          </p:spTgt>
                                        </p:tgtEl>
                                        <p:attrNameLst>
                                          <p:attrName>style.visibility</p:attrName>
                                        </p:attrNameLst>
                                      </p:cBhvr>
                                      <p:to>
                                        <p:strVal val="visible"/>
                                      </p:to>
                                    </p:set>
                                    <p:animEffect transition="in" filter="barn(inHorizontal)">
                                      <p:cBhvr>
                                        <p:cTn id="12" dur="500"/>
                                        <p:tgtEl>
                                          <p:spTgt spid="6554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65540">
                                            <p:txEl>
                                              <p:pRg st="7" end="7"/>
                                            </p:txEl>
                                          </p:spTgt>
                                        </p:tgtEl>
                                        <p:attrNameLst>
                                          <p:attrName>style.visibility</p:attrName>
                                        </p:attrNameLst>
                                      </p:cBhvr>
                                      <p:to>
                                        <p:strVal val="visible"/>
                                      </p:to>
                                    </p:set>
                                    <p:animEffect transition="in" filter="barn(inHorizontal)">
                                      <p:cBhvr>
                                        <p:cTn id="17" dur="500"/>
                                        <p:tgtEl>
                                          <p:spTgt spid="655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live.kerboodle.com/NT3/NTLS_RootRepository/ContentPackages/45/aqa%20as%20biology_scorm%202004_final_1/product/bio_as_ch06_pg108_fig2_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137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8893175" cy="777875"/>
          </a:xfrm>
        </p:spPr>
        <p:txBody>
          <a:bodyPr/>
          <a:lstStyle/>
          <a:p>
            <a:r>
              <a:rPr lang="en-GB" altLang="en-US" sz="2800" u="sng" dirty="0" smtClean="0">
                <a:solidFill>
                  <a:srgbClr val="FF0000"/>
                </a:solidFill>
                <a:latin typeface="Calibri" panose="020F0502020204030204" pitchFamily="34" charset="0"/>
                <a:cs typeface="Calibri" panose="020F0502020204030204" pitchFamily="34" charset="0"/>
              </a:rPr>
              <a:t>Summary of specific response</a:t>
            </a:r>
          </a:p>
        </p:txBody>
      </p:sp>
      <p:graphicFrame>
        <p:nvGraphicFramePr>
          <p:cNvPr id="71683" name="Object 3"/>
          <p:cNvGraphicFramePr>
            <a:graphicFrameLocks noChangeAspect="1"/>
          </p:cNvGraphicFramePr>
          <p:nvPr>
            <p:ph idx="1"/>
          </p:nvPr>
        </p:nvGraphicFramePr>
        <p:xfrm>
          <a:off x="179388" y="692150"/>
          <a:ext cx="8964612" cy="5905500"/>
        </p:xfrm>
        <a:graphic>
          <a:graphicData uri="http://schemas.openxmlformats.org/presentationml/2006/ole">
            <mc:AlternateContent xmlns:mc="http://schemas.openxmlformats.org/markup-compatibility/2006">
              <mc:Choice xmlns:v="urn:schemas-microsoft-com:vml" Requires="v">
                <p:oleObj spid="_x0000_s71693" name="Bitmap Image" r:id="rId3" imgW="5161905" imgH="4277322" progId="Paint.Picture">
                  <p:embed/>
                </p:oleObj>
              </mc:Choice>
              <mc:Fallback>
                <p:oleObj name="Bitmap Image" r:id="rId3" imgW="5161905" imgH="427732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2150"/>
                        <a:ext cx="8964612" cy="590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468313" y="188913"/>
            <a:ext cx="8229600" cy="490537"/>
          </a:xfrm>
        </p:spPr>
        <p:txBody>
          <a:bodyPr/>
          <a:lstStyle/>
          <a:p>
            <a:pPr eaLnBrk="1" hangingPunct="1"/>
            <a:r>
              <a:rPr lang="en-GB" altLang="en-US" sz="4000" b="1" smtClean="0">
                <a:solidFill>
                  <a:srgbClr val="FF0000"/>
                </a:solidFill>
                <a:latin typeface="Calibri" pitchFamily="34" charset="0"/>
              </a:rPr>
              <a:t>Exam question</a:t>
            </a:r>
          </a:p>
        </p:txBody>
      </p:sp>
      <p:pic>
        <p:nvPicPr>
          <p:cNvPr id="3277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451643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150"/>
            <a:ext cx="8713787"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1979613" y="1052513"/>
            <a:ext cx="4679950" cy="1311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a:solidFill>
                  <a:srgbClr val="FF0000"/>
                </a:solidFill>
              </a:rPr>
              <a:t>molecule / part of molecule / protein / glycoprotein / named molecule;</a:t>
            </a:r>
            <a:br>
              <a:rPr lang="en-GB" altLang="en-US" sz="2000">
                <a:solidFill>
                  <a:srgbClr val="FF0000"/>
                </a:solidFill>
              </a:rPr>
            </a:br>
            <a:r>
              <a:rPr lang="en-GB" altLang="en-US" sz="2000">
                <a:solidFill>
                  <a:srgbClr val="FF0000"/>
                </a:solidFill>
              </a:rPr>
              <a:t>that stimulates an immune response / eq;</a:t>
            </a:r>
          </a:p>
        </p:txBody>
      </p:sp>
      <p:sp>
        <p:nvSpPr>
          <p:cNvPr id="5" name="TextBox 4"/>
          <p:cNvSpPr txBox="1">
            <a:spLocks noChangeArrowheads="1"/>
          </p:cNvSpPr>
          <p:nvPr/>
        </p:nvSpPr>
        <p:spPr bwMode="auto">
          <a:xfrm>
            <a:off x="1619250" y="3500438"/>
            <a:ext cx="5329238"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a:solidFill>
                  <a:srgbClr val="FF0000"/>
                </a:solidFill>
              </a:rPr>
              <a:t>divide by mitosis / form clones; </a:t>
            </a:r>
          </a:p>
          <a:p>
            <a:pPr algn="l" eaLnBrk="1" hangingPunct="1"/>
            <a:r>
              <a:rPr lang="en-GB" altLang="en-US" sz="2400">
                <a:solidFill>
                  <a:srgbClr val="FF0000"/>
                </a:solidFill>
              </a:rPr>
              <a:t>produce plasma cells; (plasma cells) </a:t>
            </a:r>
            <a:br>
              <a:rPr lang="en-GB" altLang="en-US" sz="2400">
                <a:solidFill>
                  <a:srgbClr val="FF0000"/>
                </a:solidFill>
              </a:rPr>
            </a:br>
            <a:r>
              <a:rPr lang="en-GB" altLang="en-US" sz="2400">
                <a:solidFill>
                  <a:srgbClr val="FF0000"/>
                </a:solidFill>
              </a:rPr>
              <a:t>make antibodies;</a:t>
            </a:r>
            <a:br>
              <a:rPr lang="en-GB" altLang="en-US" sz="2400">
                <a:solidFill>
                  <a:srgbClr val="FF0000"/>
                </a:solidFill>
              </a:rPr>
            </a:br>
            <a:r>
              <a:rPr lang="en-GB" altLang="en-US" sz="2400">
                <a:solidFill>
                  <a:srgbClr val="FF0000"/>
                </a:solidFill>
              </a:rPr>
              <a:t>(plasma cells) produce memory cells</a:t>
            </a:r>
            <a:r>
              <a:rPr lang="en-GB" altLang="en-US">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95288" y="188913"/>
            <a:ext cx="8448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FF0000"/>
                </a:solidFill>
                <a:latin typeface="Calibri" pitchFamily="34" charset="0"/>
              </a:rPr>
              <a:t>B lymphocytes – release antibodies</a:t>
            </a:r>
            <a:endParaRPr lang="en-GB" altLang="en-US" sz="2400">
              <a:solidFill>
                <a:srgbClr val="000000"/>
              </a:solidFill>
              <a:latin typeface="Calibri" pitchFamily="34" charset="0"/>
            </a:endParaRPr>
          </a:p>
        </p:txBody>
      </p:sp>
      <p:pic>
        <p:nvPicPr>
          <p:cNvPr id="33795" name="Picture 2" descr="http://live.kerboodle.com/NT3/NTLS_RootRepository/ContentPackages/45/aqa%20as%20biology_scorm%202004_final_1/product/bio_as_ch06_pg109_fig1_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79216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451643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Rectangle 11"/>
          <p:cNvSpPr>
            <a:spLocks noChangeArrowheads="1"/>
          </p:cNvSpPr>
          <p:nvPr/>
        </p:nvSpPr>
        <p:spPr bwMode="auto">
          <a:xfrm>
            <a:off x="0" y="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2800" b="1" dirty="0">
                <a:solidFill>
                  <a:srgbClr val="FF0066"/>
                </a:solidFill>
                <a:latin typeface="Calibri" panose="020F0502020204030204" pitchFamily="34" charset="0"/>
                <a:cs typeface="Calibri" panose="020F0502020204030204" pitchFamily="34" charset="0"/>
              </a:rPr>
              <a:t>Antibodies *</a:t>
            </a:r>
          </a:p>
          <a:p>
            <a:pPr algn="l">
              <a:buFont typeface="Wingdings" pitchFamily="2" charset="2"/>
              <a:buChar char="v"/>
            </a:pPr>
            <a:r>
              <a:rPr lang="en-GB" altLang="en-US" sz="2800" dirty="0">
                <a:solidFill>
                  <a:schemeClr val="accent2"/>
                </a:solidFill>
                <a:latin typeface="Calibri" panose="020F0502020204030204" pitchFamily="34" charset="0"/>
                <a:cs typeface="Calibri" panose="020F0502020204030204" pitchFamily="34" charset="0"/>
              </a:rPr>
              <a:t>B cells ( B lymphocytes) divide producing    </a:t>
            </a:r>
          </a:p>
          <a:p>
            <a:pPr algn="l"/>
            <a:r>
              <a:rPr lang="en-GB" altLang="en-US" sz="2800" dirty="0">
                <a:solidFill>
                  <a:schemeClr val="accent2"/>
                </a:solidFill>
                <a:latin typeface="Calibri" panose="020F0502020204030204" pitchFamily="34" charset="0"/>
                <a:cs typeface="Calibri" panose="020F0502020204030204" pitchFamily="34" charset="0"/>
              </a:rPr>
              <a:t>    clones of plasma cells that secrete antibodies</a:t>
            </a:r>
          </a:p>
          <a:p>
            <a:pPr algn="l">
              <a:buFont typeface="Wingdings" pitchFamily="2" charset="2"/>
              <a:buChar char="v"/>
            </a:pPr>
            <a:r>
              <a:rPr lang="en-GB" altLang="en-US" sz="2800" dirty="0">
                <a:solidFill>
                  <a:schemeClr val="hlink"/>
                </a:solidFill>
                <a:latin typeface="Calibri" panose="020F0502020204030204" pitchFamily="34" charset="0"/>
                <a:cs typeface="Calibri" panose="020F0502020204030204" pitchFamily="34" charset="0"/>
              </a:rPr>
              <a:t>Variable region has  specific shape due to the </a:t>
            </a:r>
          </a:p>
          <a:p>
            <a:pPr algn="l"/>
            <a:r>
              <a:rPr lang="en-GB" altLang="en-US" sz="2800" dirty="0">
                <a:solidFill>
                  <a:schemeClr val="hlink"/>
                </a:solidFill>
                <a:latin typeface="Calibri" panose="020F0502020204030204" pitchFamily="34" charset="0"/>
                <a:cs typeface="Calibri" panose="020F0502020204030204" pitchFamily="34" charset="0"/>
              </a:rPr>
              <a:t>    sequence of amino acids of the primary protein     </a:t>
            </a:r>
          </a:p>
          <a:p>
            <a:pPr algn="l"/>
            <a:r>
              <a:rPr lang="en-GB" altLang="en-US" sz="2800" dirty="0">
                <a:solidFill>
                  <a:schemeClr val="hlink"/>
                </a:solidFill>
                <a:latin typeface="Calibri" panose="020F0502020204030204" pitchFamily="34" charset="0"/>
                <a:cs typeface="Calibri" panose="020F0502020204030204" pitchFamily="34" charset="0"/>
              </a:rPr>
              <a:t>     structure</a:t>
            </a:r>
          </a:p>
          <a:p>
            <a:pPr algn="l">
              <a:buFont typeface="Wingdings" pitchFamily="2" charset="2"/>
              <a:buChar char="v"/>
            </a:pPr>
            <a:r>
              <a:rPr lang="en-GB" altLang="en-US" sz="2800" dirty="0">
                <a:solidFill>
                  <a:schemeClr val="folHlink"/>
                </a:solidFill>
                <a:latin typeface="Calibri" panose="020F0502020204030204" pitchFamily="34" charset="0"/>
                <a:cs typeface="Calibri" panose="020F0502020204030204" pitchFamily="34" charset="0"/>
              </a:rPr>
              <a:t>Specific shape is complementary to the shape of  </a:t>
            </a:r>
          </a:p>
          <a:p>
            <a:pPr algn="l">
              <a:buFont typeface="Wingdings" pitchFamily="2" charset="2"/>
              <a:buNone/>
            </a:pPr>
            <a:r>
              <a:rPr lang="en-GB" altLang="en-US" sz="2800" dirty="0">
                <a:solidFill>
                  <a:schemeClr val="folHlink"/>
                </a:solidFill>
                <a:latin typeface="Calibri" panose="020F0502020204030204" pitchFamily="34" charset="0"/>
                <a:cs typeface="Calibri" panose="020F0502020204030204" pitchFamily="34" charset="0"/>
              </a:rPr>
              <a:t>    the antigen</a:t>
            </a:r>
          </a:p>
          <a:p>
            <a:pPr algn="l">
              <a:buFont typeface="Wingdings" pitchFamily="2" charset="2"/>
              <a:buChar char="v"/>
            </a:pPr>
            <a:r>
              <a:rPr lang="en-GB" altLang="en-US" sz="2800" dirty="0">
                <a:solidFill>
                  <a:srgbClr val="9900FF"/>
                </a:solidFill>
                <a:latin typeface="Calibri" panose="020F0502020204030204" pitchFamily="34" charset="0"/>
                <a:cs typeface="Calibri" panose="020F0502020204030204" pitchFamily="34" charset="0"/>
              </a:rPr>
              <a:t>Forms an antigen-antibody complex</a:t>
            </a:r>
          </a:p>
          <a:p>
            <a:pPr algn="l">
              <a:buFont typeface="Wingdings" pitchFamily="2" charset="2"/>
              <a:buChar char="v"/>
            </a:pPr>
            <a:r>
              <a:rPr lang="en-GB" altLang="en-US" sz="2800" dirty="0">
                <a:solidFill>
                  <a:srgbClr val="FF9900"/>
                </a:solidFill>
                <a:latin typeface="Calibri" panose="020F0502020204030204" pitchFamily="34" charset="0"/>
                <a:cs typeface="Calibri" panose="020F0502020204030204" pitchFamily="34" charset="0"/>
              </a:rPr>
              <a:t>Clumping (agglutination) of the invading pathogens by antibodies means that they cannot move round the body so easily, spreading the disease, cannot enter cells so easily but can be engulfed by phagocytes more easily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50825" y="0"/>
            <a:ext cx="8229600" cy="274638"/>
          </a:xfrm>
        </p:spPr>
        <p:txBody>
          <a:bodyPr/>
          <a:lstStyle/>
          <a:p>
            <a:pPr algn="l" eaLnBrk="1" hangingPunct="1"/>
            <a:r>
              <a:rPr lang="en-GB" altLang="en-US" sz="2000" b="1" smtClean="0">
                <a:solidFill>
                  <a:srgbClr val="FF0000"/>
                </a:solidFill>
                <a:latin typeface="Calibri" pitchFamily="34" charset="0"/>
              </a:rPr>
              <a:t>Exam Question</a:t>
            </a:r>
          </a:p>
        </p:txBody>
      </p:sp>
      <p:graphicFrame>
        <p:nvGraphicFramePr>
          <p:cNvPr id="34819" name="Object 8"/>
          <p:cNvGraphicFramePr>
            <a:graphicFrameLocks noChangeAspect="1"/>
          </p:cNvGraphicFramePr>
          <p:nvPr>
            <p:ph sz="half" idx="1"/>
          </p:nvPr>
        </p:nvGraphicFramePr>
        <p:xfrm>
          <a:off x="323850" y="404813"/>
          <a:ext cx="8820150" cy="2366962"/>
        </p:xfrm>
        <a:graphic>
          <a:graphicData uri="http://schemas.openxmlformats.org/presentationml/2006/ole">
            <mc:AlternateContent xmlns:mc="http://schemas.openxmlformats.org/markup-compatibility/2006">
              <mc:Choice xmlns:v="urn:schemas-microsoft-com:vml" Requires="v">
                <p:oleObj spid="_x0000_s34844" name="Bitmap Image" r:id="rId3" imgW="6942857" imgH="3952381" progId="Paint.Picture">
                  <p:embed/>
                </p:oleObj>
              </mc:Choice>
              <mc:Fallback>
                <p:oleObj name="Bitmap Image" r:id="rId3" imgW="6942857" imgH="3952381"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8820150" cy="23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4820" name="Object 9"/>
          <p:cNvGraphicFramePr>
            <a:graphicFrameLocks noChangeAspect="1"/>
          </p:cNvGraphicFramePr>
          <p:nvPr>
            <p:ph sz="half" idx="2"/>
          </p:nvPr>
        </p:nvGraphicFramePr>
        <p:xfrm>
          <a:off x="323850" y="3284538"/>
          <a:ext cx="8820150" cy="3024187"/>
        </p:xfrm>
        <a:graphic>
          <a:graphicData uri="http://schemas.openxmlformats.org/presentationml/2006/ole">
            <mc:AlternateContent xmlns:mc="http://schemas.openxmlformats.org/markup-compatibility/2006">
              <mc:Choice xmlns:v="urn:schemas-microsoft-com:vml" Requires="v">
                <p:oleObj spid="_x0000_s34845" name="Bitmap Image" r:id="rId5" imgW="6838095" imgH="3895238" progId="Paint.Picture">
                  <p:embed/>
                </p:oleObj>
              </mc:Choice>
              <mc:Fallback>
                <p:oleObj name="Bitmap Image" r:id="rId5" imgW="6838095" imgH="3895238"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284538"/>
                        <a:ext cx="88201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11"/>
          <p:cNvSpPr txBox="1">
            <a:spLocks noChangeArrowheads="1"/>
          </p:cNvSpPr>
          <p:nvPr/>
        </p:nvSpPr>
        <p:spPr bwMode="auto">
          <a:xfrm>
            <a:off x="1547813" y="2349500"/>
            <a:ext cx="5329237" cy="701675"/>
          </a:xfrm>
          <a:prstGeom prst="rect">
            <a:avLst/>
          </a:prstGeom>
          <a:solidFill>
            <a:srgbClr val="F4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2000">
                <a:solidFill>
                  <a:srgbClr val="FF0000"/>
                </a:solidFill>
              </a:rPr>
              <a:t>Has more than one / four polypeptide chains / made up of polypeptide chains;</a:t>
            </a:r>
          </a:p>
        </p:txBody>
      </p:sp>
      <p:sp>
        <p:nvSpPr>
          <p:cNvPr id="34822" name="Text Box 12"/>
          <p:cNvSpPr txBox="1">
            <a:spLocks noChangeArrowheads="1"/>
          </p:cNvSpPr>
          <p:nvPr/>
        </p:nvSpPr>
        <p:spPr bwMode="auto">
          <a:xfrm>
            <a:off x="1476375" y="3744913"/>
            <a:ext cx="6551613" cy="2225675"/>
          </a:xfrm>
          <a:prstGeom prst="rect">
            <a:avLst/>
          </a:prstGeom>
          <a:solidFill>
            <a:srgbClr val="F4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buFontTx/>
              <a:buAutoNum type="arabicPeriod"/>
            </a:pPr>
            <a:r>
              <a:rPr lang="en-GB" altLang="en-US" sz="2000">
                <a:solidFill>
                  <a:srgbClr val="FF0000"/>
                </a:solidFill>
              </a:rPr>
              <a:t>Antibody / variable region has specific amino acid  </a:t>
            </a:r>
          </a:p>
          <a:p>
            <a:pPr algn="l" eaLnBrk="1" hangingPunct="1"/>
            <a:r>
              <a:rPr lang="en-GB" altLang="en-US" sz="2000">
                <a:solidFill>
                  <a:srgbClr val="FF0000"/>
                </a:solidFill>
              </a:rPr>
              <a:t>     sequence / primary structure;</a:t>
            </a:r>
          </a:p>
          <a:p>
            <a:pPr algn="l" eaLnBrk="1" hangingPunct="1"/>
            <a:r>
              <a:rPr lang="en-GB" altLang="en-US" sz="2000">
                <a:solidFill>
                  <a:srgbClr val="FF0000"/>
                </a:solidFill>
              </a:rPr>
              <a:t>2. The shape / tertiary structure of the binding site;</a:t>
            </a:r>
          </a:p>
          <a:p>
            <a:pPr algn="l" eaLnBrk="1" hangingPunct="1"/>
            <a:r>
              <a:rPr lang="en-GB" altLang="en-US" sz="2000" i="1">
                <a:solidFill>
                  <a:srgbClr val="FF0000"/>
                </a:solidFill>
              </a:rPr>
              <a:t>    Do not accept active site for this point.</a:t>
            </a:r>
          </a:p>
          <a:p>
            <a:pPr algn="l" eaLnBrk="1" hangingPunct="1"/>
            <a:r>
              <a:rPr lang="en-GB" altLang="en-US" sz="2000">
                <a:solidFill>
                  <a:srgbClr val="FF0000"/>
                </a:solidFill>
              </a:rPr>
              <a:t>3. Complementary to / fits / binds with these antigens;</a:t>
            </a:r>
          </a:p>
          <a:p>
            <a:pPr algn="l" eaLnBrk="1" hangingPunct="1"/>
            <a:r>
              <a:rPr lang="en-GB" altLang="en-US" sz="2000" i="1">
                <a:solidFill>
                  <a:srgbClr val="FF0000"/>
                </a:solidFill>
              </a:rPr>
              <a:t>    Accept active site for this point.</a:t>
            </a:r>
          </a:p>
          <a:p>
            <a:pPr algn="l" eaLnBrk="1" hangingPunct="1"/>
            <a:r>
              <a:rPr lang="en-GB" altLang="en-US" sz="2000">
                <a:solidFill>
                  <a:srgbClr val="FF0000"/>
                </a:solidFill>
              </a:rPr>
              <a:t>4. Forms complex between antigen and antibody</a:t>
            </a:r>
            <a:r>
              <a:rPr lang="en-GB" altLang="en-US">
                <a:solidFill>
                  <a:srgbClr val="FF0000"/>
                </a:solidFill>
              </a:rPr>
              <a:t>;</a:t>
            </a:r>
          </a:p>
        </p:txBody>
      </p:sp>
      <p:sp>
        <p:nvSpPr>
          <p:cNvPr id="34826" name="TextBox 9"/>
          <p:cNvSpPr txBox="1">
            <a:spLocks noChangeArrowheads="1"/>
          </p:cNvSpPr>
          <p:nvPr/>
        </p:nvSpPr>
        <p:spPr bwMode="auto">
          <a:xfrm>
            <a:off x="6516688" y="6365875"/>
            <a:ext cx="172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bg1"/>
                </a:solidFill>
                <a:latin typeface="Calibri" pitchFamily="34" charset="0"/>
                <a:cs typeface="Aharoni" pitchFamily="2" charset="-79"/>
              </a:rPr>
              <a:t>01869 336410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ppt_x"/>
                                          </p:val>
                                        </p:tav>
                                        <p:tav tm="100000">
                                          <p:val>
                                            <p:strVal val="#ppt_x"/>
                                          </p:val>
                                        </p:tav>
                                      </p:tavLst>
                                    </p:anim>
                                    <p:anim calcmode="lin" valueType="num">
                                      <p:cBhvr additive="base">
                                        <p:cTn id="8"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22">
                                            <p:txEl>
                                              <p:pRg st="0" end="0"/>
                                            </p:txEl>
                                          </p:spTgt>
                                        </p:tgtEl>
                                        <p:attrNameLst>
                                          <p:attrName>style.visibility</p:attrName>
                                        </p:attrNameLst>
                                      </p:cBhvr>
                                      <p:to>
                                        <p:strVal val="visible"/>
                                      </p:to>
                                    </p:set>
                                    <p:anim calcmode="lin" valueType="num">
                                      <p:cBhvr additive="base">
                                        <p:cTn id="13" dur="500" fill="hold"/>
                                        <p:tgtEl>
                                          <p:spTgt spid="348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822">
                                            <p:txEl>
                                              <p:pRg st="1" end="1"/>
                                            </p:txEl>
                                          </p:spTgt>
                                        </p:tgtEl>
                                        <p:attrNameLst>
                                          <p:attrName>style.visibility</p:attrName>
                                        </p:attrNameLst>
                                      </p:cBhvr>
                                      <p:to>
                                        <p:strVal val="visible"/>
                                      </p:to>
                                    </p:set>
                                    <p:anim calcmode="lin" valueType="num">
                                      <p:cBhvr additive="base">
                                        <p:cTn id="17" dur="500" fill="hold"/>
                                        <p:tgtEl>
                                          <p:spTgt spid="3482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4822">
                                            <p:txEl>
                                              <p:pRg st="2" end="2"/>
                                            </p:txEl>
                                          </p:spTgt>
                                        </p:tgtEl>
                                        <p:attrNameLst>
                                          <p:attrName>style.visibility</p:attrName>
                                        </p:attrNameLst>
                                      </p:cBhvr>
                                      <p:to>
                                        <p:strVal val="visible"/>
                                      </p:to>
                                    </p:set>
                                    <p:anim calcmode="lin" valueType="num">
                                      <p:cBhvr additive="base">
                                        <p:cTn id="23" dur="500" fill="hold"/>
                                        <p:tgtEl>
                                          <p:spTgt spid="3482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2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822">
                                            <p:txEl>
                                              <p:pRg st="3" end="3"/>
                                            </p:txEl>
                                          </p:spTgt>
                                        </p:tgtEl>
                                        <p:attrNameLst>
                                          <p:attrName>style.visibility</p:attrName>
                                        </p:attrNameLst>
                                      </p:cBhvr>
                                      <p:to>
                                        <p:strVal val="visible"/>
                                      </p:to>
                                    </p:set>
                                    <p:anim calcmode="lin" valueType="num">
                                      <p:cBhvr additive="base">
                                        <p:cTn id="27" dur="500" fill="hold"/>
                                        <p:tgtEl>
                                          <p:spTgt spid="3482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8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4822">
                                            <p:txEl>
                                              <p:pRg st="4" end="4"/>
                                            </p:txEl>
                                          </p:spTgt>
                                        </p:tgtEl>
                                        <p:attrNameLst>
                                          <p:attrName>style.visibility</p:attrName>
                                        </p:attrNameLst>
                                      </p:cBhvr>
                                      <p:to>
                                        <p:strVal val="visible"/>
                                      </p:to>
                                    </p:set>
                                    <p:anim calcmode="lin" valueType="num">
                                      <p:cBhvr additive="base">
                                        <p:cTn id="33" dur="500" fill="hold"/>
                                        <p:tgtEl>
                                          <p:spTgt spid="3482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822">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822">
                                            <p:txEl>
                                              <p:pRg st="5" end="5"/>
                                            </p:txEl>
                                          </p:spTgt>
                                        </p:tgtEl>
                                        <p:attrNameLst>
                                          <p:attrName>style.visibility</p:attrName>
                                        </p:attrNameLst>
                                      </p:cBhvr>
                                      <p:to>
                                        <p:strVal val="visible"/>
                                      </p:to>
                                    </p:set>
                                    <p:anim calcmode="lin" valueType="num">
                                      <p:cBhvr additive="base">
                                        <p:cTn id="37" dur="500" fill="hold"/>
                                        <p:tgtEl>
                                          <p:spTgt spid="348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4822">
                                            <p:txEl>
                                              <p:pRg st="6" end="6"/>
                                            </p:txEl>
                                          </p:spTgt>
                                        </p:tgtEl>
                                        <p:attrNameLst>
                                          <p:attrName>style.visibility</p:attrName>
                                        </p:attrNameLst>
                                      </p:cBhvr>
                                      <p:to>
                                        <p:strVal val="visible"/>
                                      </p:to>
                                    </p:set>
                                    <p:anim calcmode="lin" valueType="num">
                                      <p:cBhvr additive="base">
                                        <p:cTn id="43" dur="500" fill="hold"/>
                                        <p:tgtEl>
                                          <p:spTgt spid="348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idx="4294967295"/>
          </p:nvPr>
        </p:nvSpPr>
        <p:spPr>
          <a:xfrm>
            <a:off x="250825" y="0"/>
            <a:ext cx="8229600" cy="274638"/>
          </a:xfrm>
        </p:spPr>
        <p:txBody>
          <a:bodyPr/>
          <a:lstStyle/>
          <a:p>
            <a:pPr algn="l" eaLnBrk="1" hangingPunct="1"/>
            <a:r>
              <a:rPr lang="en-GB" altLang="en-US" sz="2000" b="1" smtClean="0">
                <a:solidFill>
                  <a:srgbClr val="FF0000"/>
                </a:solidFill>
                <a:latin typeface="Calibri" pitchFamily="34" charset="0"/>
              </a:rPr>
              <a:t>Exam Question</a:t>
            </a:r>
          </a:p>
        </p:txBody>
      </p:sp>
      <p:sp>
        <p:nvSpPr>
          <p:cNvPr id="86022" name="TextBox 9"/>
          <p:cNvSpPr txBox="1">
            <a:spLocks noChangeArrowheads="1"/>
          </p:cNvSpPr>
          <p:nvPr/>
        </p:nvSpPr>
        <p:spPr bwMode="auto">
          <a:xfrm>
            <a:off x="6516688" y="6365875"/>
            <a:ext cx="172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chemeClr val="bg1"/>
                </a:solidFill>
                <a:latin typeface="Calibri" pitchFamily="34" charset="0"/>
                <a:cs typeface="Aharoni" pitchFamily="2" charset="-79"/>
              </a:rPr>
              <a:t>01869 336410</a:t>
            </a:r>
          </a:p>
        </p:txBody>
      </p:sp>
      <p:graphicFrame>
        <p:nvGraphicFramePr>
          <p:cNvPr id="86027" name="Object 11"/>
          <p:cNvGraphicFramePr>
            <a:graphicFrameLocks noChangeAspect="1"/>
          </p:cNvGraphicFramePr>
          <p:nvPr/>
        </p:nvGraphicFramePr>
        <p:xfrm>
          <a:off x="0" y="260350"/>
          <a:ext cx="8964613" cy="6597650"/>
        </p:xfrm>
        <a:graphic>
          <a:graphicData uri="http://schemas.openxmlformats.org/presentationml/2006/ole">
            <mc:AlternateContent xmlns:mc="http://schemas.openxmlformats.org/markup-compatibility/2006">
              <mc:Choice xmlns:v="urn:schemas-microsoft-com:vml" Requires="v">
                <p:oleObj spid="_x0000_s86039" name="Bitmap Image" r:id="rId3" imgW="4447619" imgH="4590476" progId="Paint.Picture">
                  <p:embed/>
                </p:oleObj>
              </mc:Choice>
              <mc:Fallback>
                <p:oleObj name="Bitmap Image" r:id="rId3" imgW="4447619" imgH="4590476"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350"/>
                        <a:ext cx="8964613"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8" name="Text Box 12"/>
          <p:cNvSpPr txBox="1">
            <a:spLocks noChangeArrowheads="1"/>
          </p:cNvSpPr>
          <p:nvPr/>
        </p:nvSpPr>
        <p:spPr bwMode="auto">
          <a:xfrm>
            <a:off x="3132138" y="3573463"/>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6029" name="Text Box 13"/>
          <p:cNvSpPr txBox="1">
            <a:spLocks noChangeArrowheads="1"/>
          </p:cNvSpPr>
          <p:nvPr/>
        </p:nvSpPr>
        <p:spPr bwMode="auto">
          <a:xfrm>
            <a:off x="3203575" y="3860800"/>
            <a:ext cx="187325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solidFill>
                  <a:srgbClr val="FF0000"/>
                </a:solidFill>
              </a:rPr>
              <a:t>Amino acids;</a:t>
            </a:r>
          </a:p>
        </p:txBody>
      </p:sp>
      <p:sp>
        <p:nvSpPr>
          <p:cNvPr id="86030" name="Text Box 14"/>
          <p:cNvSpPr txBox="1">
            <a:spLocks noChangeArrowheads="1"/>
          </p:cNvSpPr>
          <p:nvPr/>
        </p:nvSpPr>
        <p:spPr bwMode="auto">
          <a:xfrm>
            <a:off x="3203575" y="4581525"/>
            <a:ext cx="1728788"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solidFill>
                  <a:srgbClr val="FF0000"/>
                </a:solidFill>
              </a:rPr>
              <a:t>Peptide</a:t>
            </a:r>
          </a:p>
        </p:txBody>
      </p:sp>
      <p:sp>
        <p:nvSpPr>
          <p:cNvPr id="86032" name="Text Box 16"/>
          <p:cNvSpPr txBox="1">
            <a:spLocks noChangeArrowheads="1"/>
          </p:cNvSpPr>
          <p:nvPr/>
        </p:nvSpPr>
        <p:spPr bwMode="auto">
          <a:xfrm>
            <a:off x="1619250" y="5589588"/>
            <a:ext cx="4752975" cy="9477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600" b="1">
                <a:solidFill>
                  <a:srgbClr val="FF0000"/>
                </a:solidFill>
              </a:rPr>
              <a:t>Contains specific sequence of amino acids; </a:t>
            </a:r>
          </a:p>
          <a:p>
            <a:pPr algn="l">
              <a:spcBef>
                <a:spcPct val="50000"/>
              </a:spcBef>
            </a:pPr>
            <a:r>
              <a:rPr lang="en-GB" altLang="en-US" sz="1600" b="1">
                <a:solidFill>
                  <a:srgbClr val="FF0000"/>
                </a:solidFill>
              </a:rPr>
              <a:t>Complimentary shape enables attachment to antigen.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6029">
                                            <p:txEl>
                                              <p:pRg st="0" end="0"/>
                                            </p:txEl>
                                          </p:spTgt>
                                        </p:tgtEl>
                                        <p:attrNameLst>
                                          <p:attrName>style.visibility</p:attrName>
                                        </p:attrNameLst>
                                      </p:cBhvr>
                                      <p:to>
                                        <p:strVal val="visible"/>
                                      </p:to>
                                    </p:set>
                                    <p:animEffect transition="in" filter="box(in)">
                                      <p:cBhvr>
                                        <p:cTn id="7" dur="500"/>
                                        <p:tgtEl>
                                          <p:spTgt spid="860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6030">
                                            <p:txEl>
                                              <p:pRg st="0" end="0"/>
                                            </p:txEl>
                                          </p:spTgt>
                                        </p:tgtEl>
                                        <p:attrNameLst>
                                          <p:attrName>style.visibility</p:attrName>
                                        </p:attrNameLst>
                                      </p:cBhvr>
                                      <p:to>
                                        <p:strVal val="visible"/>
                                      </p:to>
                                    </p:set>
                                    <p:animEffect transition="in" filter="box(in)">
                                      <p:cBhvr>
                                        <p:cTn id="12" dur="500"/>
                                        <p:tgtEl>
                                          <p:spTgt spid="860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6032">
                                            <p:txEl>
                                              <p:pRg st="0" end="0"/>
                                            </p:txEl>
                                          </p:spTgt>
                                        </p:tgtEl>
                                        <p:attrNameLst>
                                          <p:attrName>style.visibility</p:attrName>
                                        </p:attrNameLst>
                                      </p:cBhvr>
                                      <p:to>
                                        <p:strVal val="visible"/>
                                      </p:to>
                                    </p:set>
                                    <p:animEffect transition="in" filter="box(in)">
                                      <p:cBhvr>
                                        <p:cTn id="17" dur="500"/>
                                        <p:tgtEl>
                                          <p:spTgt spid="86032">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6032">
                                            <p:txEl>
                                              <p:pRg st="1" end="1"/>
                                            </p:txEl>
                                          </p:spTgt>
                                        </p:tgtEl>
                                        <p:attrNameLst>
                                          <p:attrName>style.visibility</p:attrName>
                                        </p:attrNameLst>
                                      </p:cBhvr>
                                      <p:to>
                                        <p:strVal val="visible"/>
                                      </p:to>
                                    </p:set>
                                    <p:animEffect transition="in" filter="box(in)">
                                      <p:cBhvr>
                                        <p:cTn id="20" dur="500"/>
                                        <p:tgtEl>
                                          <p:spTgt spid="860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Box 4"/>
          <p:cNvSpPr txBox="1">
            <a:spLocks noChangeArrowheads="1"/>
          </p:cNvSpPr>
          <p:nvPr/>
        </p:nvSpPr>
        <p:spPr bwMode="auto">
          <a:xfrm>
            <a:off x="144016" y="547616"/>
            <a:ext cx="262778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1600" b="1" u="sng" dirty="0">
                <a:solidFill>
                  <a:srgbClr val="FF0000"/>
                </a:solidFill>
                <a:latin typeface="Comic Sans MS" pitchFamily="66" charset="0"/>
              </a:rPr>
              <a:t>Primary Response:</a:t>
            </a:r>
          </a:p>
          <a:p>
            <a:pPr algn="l" eaLnBrk="1" hangingPunct="1"/>
            <a:r>
              <a:rPr lang="en-GB" altLang="en-US" sz="1600" dirty="0">
                <a:solidFill>
                  <a:srgbClr val="FF0000"/>
                </a:solidFill>
                <a:latin typeface="Comic Sans MS" pitchFamily="66" charset="0"/>
              </a:rPr>
              <a:t>As a result of initial bacterial infection, specific antibodies made by plasma cells and some B-memory cells left in the blood.  </a:t>
            </a:r>
          </a:p>
          <a:p>
            <a:pPr algn="l" eaLnBrk="1" hangingPunct="1"/>
            <a:endParaRPr lang="en-GB" altLang="en-US" sz="1600" dirty="0">
              <a:solidFill>
                <a:srgbClr val="FF0000"/>
              </a:solidFill>
              <a:latin typeface="Comic Sans MS" pitchFamily="66" charset="0"/>
            </a:endParaRPr>
          </a:p>
          <a:p>
            <a:pPr algn="l" eaLnBrk="1" hangingPunct="1"/>
            <a:r>
              <a:rPr lang="en-GB" altLang="en-US" sz="1600" dirty="0">
                <a:solidFill>
                  <a:srgbClr val="FF0000"/>
                </a:solidFill>
                <a:latin typeface="Comic Sans MS" pitchFamily="66" charset="0"/>
              </a:rPr>
              <a:t>Over time the antibody concentration falls, but the B-memory cells remain.</a:t>
            </a:r>
          </a:p>
        </p:txBody>
      </p:sp>
      <p:sp>
        <p:nvSpPr>
          <p:cNvPr id="73734" name="TextBox 5"/>
          <p:cNvSpPr txBox="1">
            <a:spLocks noChangeArrowheads="1"/>
          </p:cNvSpPr>
          <p:nvPr/>
        </p:nvSpPr>
        <p:spPr bwMode="auto">
          <a:xfrm>
            <a:off x="3650853" y="4653136"/>
            <a:ext cx="54931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1600" u="sng" dirty="0">
                <a:solidFill>
                  <a:srgbClr val="FF0000"/>
                </a:solidFill>
                <a:latin typeface="Comic Sans MS" pitchFamily="66" charset="0"/>
              </a:rPr>
              <a:t>Secondary Response:</a:t>
            </a:r>
          </a:p>
          <a:p>
            <a:pPr algn="l" eaLnBrk="1" hangingPunct="1"/>
            <a:r>
              <a:rPr lang="en-GB" altLang="en-US" sz="1600" dirty="0">
                <a:solidFill>
                  <a:srgbClr val="FF0000"/>
                </a:solidFill>
                <a:latin typeface="Comic Sans MS" pitchFamily="66" charset="0"/>
              </a:rPr>
              <a:t>If another infection by the same pathogen occurs, </a:t>
            </a:r>
          </a:p>
          <a:p>
            <a:pPr algn="l" eaLnBrk="1" hangingPunct="1"/>
            <a:r>
              <a:rPr lang="en-GB" altLang="en-US" sz="1600" dirty="0">
                <a:solidFill>
                  <a:srgbClr val="FF0000"/>
                </a:solidFill>
                <a:latin typeface="Comic Sans MS" pitchFamily="66" charset="0"/>
              </a:rPr>
              <a:t>the B-memory cells present produce a faster and more intense response.  </a:t>
            </a:r>
          </a:p>
          <a:p>
            <a:pPr algn="l" eaLnBrk="1" hangingPunct="1"/>
            <a:endParaRPr lang="en-GB" altLang="en-US" sz="1600" dirty="0">
              <a:solidFill>
                <a:srgbClr val="FF0000"/>
              </a:solidFill>
              <a:latin typeface="Comic Sans MS" pitchFamily="66" charset="0"/>
            </a:endParaRPr>
          </a:p>
          <a:p>
            <a:pPr algn="l" eaLnBrk="1" hangingPunct="1"/>
            <a:r>
              <a:rPr lang="en-GB" altLang="en-US" sz="1600" dirty="0">
                <a:solidFill>
                  <a:srgbClr val="FF0000"/>
                </a:solidFill>
                <a:latin typeface="Comic Sans MS" pitchFamily="66" charset="0"/>
              </a:rPr>
              <a:t>The pathogen is destroyed before any symptoms of the infection occur.</a:t>
            </a:r>
          </a:p>
        </p:txBody>
      </p:sp>
      <p:pic>
        <p:nvPicPr>
          <p:cNvPr id="7374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66368"/>
            <a:ext cx="5464481" cy="3870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0" y="3175"/>
            <a:ext cx="1835150" cy="401638"/>
          </a:xfrm>
        </p:spPr>
        <p:txBody>
          <a:bodyPr/>
          <a:lstStyle/>
          <a:p>
            <a:pPr eaLnBrk="1" hangingPunct="1"/>
            <a:r>
              <a:rPr lang="en-GB" altLang="en-US" sz="1800" b="1" smtClean="0">
                <a:solidFill>
                  <a:srgbClr val="FF0000"/>
                </a:solidFill>
                <a:latin typeface="Calibri" pitchFamily="34" charset="0"/>
              </a:rPr>
              <a:t>Exam question</a:t>
            </a:r>
          </a:p>
        </p:txBody>
      </p:sp>
      <p:pic>
        <p:nvPicPr>
          <p:cNvPr id="3687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451643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8420100"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p:nvSpPr>
        <p:spPr bwMode="auto">
          <a:xfrm>
            <a:off x="1476375" y="3644900"/>
            <a:ext cx="6048375"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1600" b="1">
                <a:solidFill>
                  <a:srgbClr val="FF0000"/>
                </a:solidFill>
                <a:latin typeface="Comic Sans MS" pitchFamily="66" charset="0"/>
              </a:rPr>
              <a:t>1. Protein / glycoprotein / molecule on surface of virus;</a:t>
            </a:r>
            <a:br>
              <a:rPr lang="en-GB" altLang="en-US" sz="1600" b="1">
                <a:solidFill>
                  <a:srgbClr val="FF0000"/>
                </a:solidFill>
                <a:latin typeface="Comic Sans MS" pitchFamily="66" charset="0"/>
              </a:rPr>
            </a:br>
            <a:r>
              <a:rPr lang="en-GB" altLang="en-US" sz="1600" b="1">
                <a:solidFill>
                  <a:srgbClr val="FF0000"/>
                </a:solidFill>
                <a:latin typeface="Comic Sans MS" pitchFamily="66" charset="0"/>
              </a:rPr>
              <a:t>2. Stimulates immune response / antibody production;</a:t>
            </a:r>
          </a:p>
        </p:txBody>
      </p:sp>
      <p:sp>
        <p:nvSpPr>
          <p:cNvPr id="6" name="TextBox 5"/>
          <p:cNvSpPr txBox="1">
            <a:spLocks noChangeArrowheads="1"/>
          </p:cNvSpPr>
          <p:nvPr/>
        </p:nvSpPr>
        <p:spPr bwMode="auto">
          <a:xfrm>
            <a:off x="827088" y="5084763"/>
            <a:ext cx="6265862" cy="155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1600" b="1">
                <a:solidFill>
                  <a:srgbClr val="FF0000"/>
                </a:solidFill>
                <a:latin typeface="Comic Sans MS" pitchFamily="66" charset="0"/>
              </a:rPr>
              <a:t>1. Greater / more rapid production of antibodies following second vaccination;</a:t>
            </a:r>
            <a:br>
              <a:rPr lang="en-GB" altLang="en-US" sz="1600" b="1">
                <a:solidFill>
                  <a:srgbClr val="FF0000"/>
                </a:solidFill>
                <a:latin typeface="Comic Sans MS" pitchFamily="66" charset="0"/>
              </a:rPr>
            </a:br>
            <a:r>
              <a:rPr lang="en-GB" altLang="en-US" sz="1600" b="1">
                <a:solidFill>
                  <a:srgbClr val="FF0000"/>
                </a:solidFill>
                <a:latin typeface="Comic Sans MS" pitchFamily="66" charset="0"/>
              </a:rPr>
              <a:t>2. First encounter takes time for B cells to become activated / clonal selection process / time delay before antibodies can be produced;</a:t>
            </a:r>
            <a:br>
              <a:rPr lang="en-GB" altLang="en-US" sz="1600" b="1">
                <a:solidFill>
                  <a:srgbClr val="FF0000"/>
                </a:solidFill>
                <a:latin typeface="Comic Sans MS" pitchFamily="66" charset="0"/>
              </a:rPr>
            </a:br>
            <a:r>
              <a:rPr lang="en-GB" altLang="en-US" sz="1600" b="1">
                <a:solidFill>
                  <a:srgbClr val="FF0000"/>
                </a:solidFill>
                <a:latin typeface="Comic Sans MS" pitchFamily="66" charset="0"/>
              </a:rPr>
              <a:t>3. Memory cells present as result of first vaccination;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0" y="0"/>
            <a:ext cx="1873250" cy="333375"/>
          </a:xfrm>
        </p:spPr>
        <p:txBody>
          <a:bodyPr/>
          <a:lstStyle/>
          <a:p>
            <a:pPr eaLnBrk="1" hangingPunct="1"/>
            <a:r>
              <a:rPr lang="en-GB" altLang="en-US" sz="1600" b="1" smtClean="0">
                <a:solidFill>
                  <a:srgbClr val="FF0000"/>
                </a:solidFill>
                <a:latin typeface="Calibri" pitchFamily="34" charset="0"/>
              </a:rPr>
              <a:t>Exam question</a:t>
            </a:r>
          </a:p>
        </p:txBody>
      </p:sp>
      <p:pic>
        <p:nvPicPr>
          <p:cNvPr id="38919"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451643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63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1403350" y="3213100"/>
            <a:ext cx="5472113" cy="517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1pPr>
            <a:lvl2pPr marL="742950" indent="-28575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2pPr>
            <a:lvl3pPr marL="11430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3pPr>
            <a:lvl4pPr marL="16002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4pPr>
            <a:lvl5pPr marL="20574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5pPr>
            <a:lvl6pPr marL="25146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6pPr>
            <a:lvl7pPr marL="29718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7pPr>
            <a:lvl8pPr marL="34290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8pPr>
            <a:lvl9pPr marL="38862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9pPr>
          </a:lstStyle>
          <a:p>
            <a:pPr algn="l" eaLnBrk="1" hangingPunct="1"/>
            <a:r>
              <a:rPr lang="en-GB" altLang="en-US" sz="1400" b="1">
                <a:solidFill>
                  <a:srgbClr val="FF0000"/>
                </a:solidFill>
              </a:rPr>
              <a:t>A molecule which stimulates an immune response / antibody production / surface protein / glycoprotein / non-self protein;</a:t>
            </a:r>
            <a:r>
              <a:rPr lang="en-GB" altLang="en-US" sz="1100" b="1">
                <a:solidFill>
                  <a:srgbClr val="FF0000"/>
                </a:solidFill>
              </a:rPr>
              <a:t> 1</a:t>
            </a:r>
          </a:p>
        </p:txBody>
      </p:sp>
      <p:sp>
        <p:nvSpPr>
          <p:cNvPr id="6" name="TextBox 5"/>
          <p:cNvSpPr txBox="1">
            <a:spLocks noChangeArrowheads="1"/>
          </p:cNvSpPr>
          <p:nvPr/>
        </p:nvSpPr>
        <p:spPr bwMode="auto">
          <a:xfrm>
            <a:off x="2771775" y="4221163"/>
            <a:ext cx="2376488" cy="517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1pPr>
            <a:lvl2pPr marL="742950" indent="-28575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2pPr>
            <a:lvl3pPr marL="11430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3pPr>
            <a:lvl4pPr marL="16002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4pPr>
            <a:lvl5pPr marL="20574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5pPr>
            <a:lvl6pPr marL="25146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6pPr>
            <a:lvl7pPr marL="29718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7pPr>
            <a:lvl8pPr marL="34290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8pPr>
            <a:lvl9pPr marL="38862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9pPr>
          </a:lstStyle>
          <a:p>
            <a:pPr algn="l" eaLnBrk="1" hangingPunct="1"/>
            <a:r>
              <a:rPr lang="en-GB" altLang="en-US" sz="1400" b="1">
                <a:solidFill>
                  <a:srgbClr val="FF0000"/>
                </a:solidFill>
              </a:rPr>
              <a:t>Plasma cells   1</a:t>
            </a:r>
          </a:p>
          <a:p>
            <a:pPr algn="l" eaLnBrk="1" hangingPunct="1"/>
            <a:r>
              <a:rPr lang="en-GB" altLang="en-US" sz="1400" b="1">
                <a:solidFill>
                  <a:srgbClr val="FF0000"/>
                </a:solidFill>
              </a:rPr>
              <a:t>Memory (B) cells;1</a:t>
            </a:r>
          </a:p>
        </p:txBody>
      </p:sp>
      <p:sp>
        <p:nvSpPr>
          <p:cNvPr id="9" name="TextBox 8"/>
          <p:cNvSpPr txBox="1">
            <a:spLocks noChangeArrowheads="1"/>
          </p:cNvSpPr>
          <p:nvPr/>
        </p:nvSpPr>
        <p:spPr bwMode="auto">
          <a:xfrm>
            <a:off x="1403350" y="5516563"/>
            <a:ext cx="5472113" cy="1155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1pPr>
            <a:lvl2pPr marL="742950" indent="-28575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2pPr>
            <a:lvl3pPr marL="11430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3pPr>
            <a:lvl4pPr marL="16002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4pPr>
            <a:lvl5pPr marL="2057400" indent="-228600" eaLnBrk="0" hangingPunct="0">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5pPr>
            <a:lvl6pPr marL="25146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6pPr>
            <a:lvl7pPr marL="29718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7pPr>
            <a:lvl8pPr marL="34290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8pPr>
            <a:lvl9pPr marL="3886200" indent="-228600" algn="ctr" eaLnBrk="0" fontAlgn="base" hangingPunct="0">
              <a:spcBef>
                <a:spcPct val="0"/>
              </a:spcBef>
              <a:spcAft>
                <a:spcPct val="0"/>
              </a:spcAft>
              <a:tabLst>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tx1"/>
                </a:solidFill>
                <a:latin typeface="Arial" charset="0"/>
                <a:cs typeface="Arial" charset="0"/>
              </a:defRPr>
            </a:lvl9pPr>
          </a:lstStyle>
          <a:p>
            <a:pPr algn="l" eaLnBrk="1" hangingPunct="1">
              <a:buFont typeface="Wingdings" pitchFamily="2" charset="2"/>
              <a:buChar char="Ø"/>
            </a:pPr>
            <a:r>
              <a:rPr lang="en-GB" altLang="en-US" sz="1400" b="1">
                <a:solidFill>
                  <a:srgbClr val="FF0000"/>
                </a:solidFill>
              </a:rPr>
              <a:t>Carried (an immunological) memory of the  specific antigen;</a:t>
            </a:r>
          </a:p>
          <a:p>
            <a:pPr algn="l" eaLnBrk="1" hangingPunct="1">
              <a:buFont typeface="Wingdings" pitchFamily="2" charset="2"/>
              <a:buChar char="Ø"/>
            </a:pPr>
            <a:r>
              <a:rPr lang="en-GB" altLang="en-US" sz="1400" b="1">
                <a:solidFill>
                  <a:srgbClr val="FF0000"/>
                </a:solidFill>
              </a:rPr>
              <a:t> Produces large amounts of plasma cells   quickly if the   </a:t>
            </a:r>
          </a:p>
          <a:p>
            <a:pPr algn="l" eaLnBrk="1" hangingPunct="1">
              <a:buFont typeface="Wingdings" pitchFamily="2" charset="2"/>
              <a:buNone/>
            </a:pPr>
            <a:r>
              <a:rPr lang="en-GB" altLang="en-US" sz="1400" b="1">
                <a:solidFill>
                  <a:srgbClr val="FF0000"/>
                </a:solidFill>
              </a:rPr>
              <a:t>    same  antigen is </a:t>
            </a:r>
            <a:r>
              <a:rPr lang="en-US" altLang="en-US" sz="1400" b="1">
                <a:solidFill>
                  <a:srgbClr val="FF0000"/>
                </a:solidFill>
              </a:rPr>
              <a:t> </a:t>
            </a:r>
            <a:r>
              <a:rPr lang="en-GB" altLang="en-US" sz="1400" b="1">
                <a:solidFill>
                  <a:srgbClr val="FF0000"/>
                </a:solidFill>
              </a:rPr>
              <a:t>encountered a second time;</a:t>
            </a:r>
          </a:p>
          <a:p>
            <a:pPr algn="l" eaLnBrk="1" hangingPunct="1">
              <a:buFont typeface="Wingdings" pitchFamily="2" charset="2"/>
              <a:buChar char="Ø"/>
            </a:pPr>
            <a:r>
              <a:rPr lang="en-US" altLang="en-US" sz="1400" b="1">
                <a:solidFill>
                  <a:srgbClr val="FF0000"/>
                </a:solidFill>
              </a:rPr>
              <a:t> </a:t>
            </a:r>
            <a:r>
              <a:rPr lang="en-GB" altLang="en-US" sz="1400" b="1">
                <a:solidFill>
                  <a:srgbClr val="FF0000"/>
                </a:solidFill>
              </a:rPr>
              <a:t>Rapid production of antibodies;</a:t>
            </a:r>
            <a:br>
              <a:rPr lang="en-GB" altLang="en-US" sz="1400" b="1">
                <a:solidFill>
                  <a:srgbClr val="FF0000"/>
                </a:solidFill>
              </a:rPr>
            </a:br>
            <a:r>
              <a:rPr lang="en-GB" altLang="en-US" sz="1400" b="1">
                <a:solidFill>
                  <a:srgbClr val="FF0000"/>
                </a:solidFill>
              </a:rPr>
              <a:t>        </a:t>
            </a:r>
            <a:r>
              <a:rPr lang="en-GB" altLang="en-US" sz="1400" b="1" i="1">
                <a:solidFill>
                  <a:srgbClr val="FF0000"/>
                </a:solidFill>
              </a:rPr>
              <a:t>Not just ‘bigger immune response’</a:t>
            </a:r>
            <a:r>
              <a:rPr lang="en-GB" altLang="en-US" sz="1400" b="1">
                <a:solidFill>
                  <a:srgbClr val="FF0000"/>
                </a:solidFill>
              </a:rPr>
              <a:t>   2 max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additive="base">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0" name="Rectangle 8"/>
          <p:cNvSpPr>
            <a:spLocks noChangeArrowheads="1"/>
          </p:cNvSpPr>
          <p:nvPr/>
        </p:nvSpPr>
        <p:spPr bwMode="auto">
          <a:xfrm>
            <a:off x="0" y="0"/>
            <a:ext cx="52197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3200">
                <a:solidFill>
                  <a:srgbClr val="6600CC"/>
                </a:solidFill>
                <a:latin typeface="Comic Sans MS" pitchFamily="66" charset="0"/>
              </a:rPr>
              <a:t>For an organism to be considered a pathogen it must:</a:t>
            </a:r>
          </a:p>
          <a:p>
            <a:pPr algn="l">
              <a:buFont typeface="Wingdings" pitchFamily="2" charset="2"/>
              <a:buChar char="Ø"/>
            </a:pPr>
            <a:r>
              <a:rPr lang="en-GB" altLang="en-US" sz="3200">
                <a:solidFill>
                  <a:srgbClr val="6600CC"/>
                </a:solidFill>
                <a:latin typeface="Comic Sans MS" pitchFamily="66" charset="0"/>
              </a:rPr>
              <a:t>Gain entry to the host</a:t>
            </a:r>
          </a:p>
          <a:p>
            <a:pPr algn="l">
              <a:buFont typeface="Wingdings" pitchFamily="2" charset="2"/>
              <a:buChar char="Ø"/>
            </a:pPr>
            <a:r>
              <a:rPr lang="en-GB" altLang="en-US" sz="3200">
                <a:solidFill>
                  <a:srgbClr val="6600CC"/>
                </a:solidFill>
                <a:latin typeface="Comic Sans MS" pitchFamily="66" charset="0"/>
              </a:rPr>
              <a:t>Colonise the tissues of the host</a:t>
            </a:r>
          </a:p>
          <a:p>
            <a:pPr algn="l">
              <a:buFont typeface="Wingdings" pitchFamily="2" charset="2"/>
              <a:buChar char="Ø"/>
            </a:pPr>
            <a:r>
              <a:rPr lang="en-GB" altLang="en-US" sz="3200">
                <a:solidFill>
                  <a:srgbClr val="6600CC"/>
                </a:solidFill>
                <a:latin typeface="Comic Sans MS" pitchFamily="66" charset="0"/>
              </a:rPr>
              <a:t>Resist the defences of the host</a:t>
            </a:r>
          </a:p>
          <a:p>
            <a:pPr algn="l">
              <a:buFont typeface="Wingdings" pitchFamily="2" charset="2"/>
              <a:buChar char="Ø"/>
            </a:pPr>
            <a:r>
              <a:rPr lang="en-GB" altLang="en-US" sz="3200">
                <a:solidFill>
                  <a:srgbClr val="6600CC"/>
                </a:solidFill>
                <a:latin typeface="Comic Sans MS" pitchFamily="66" charset="0"/>
              </a:rPr>
              <a:t>Cause damage to the host tissues or produce toxins (exotoxins)</a:t>
            </a:r>
          </a:p>
        </p:txBody>
      </p:sp>
      <p:graphicFrame>
        <p:nvGraphicFramePr>
          <p:cNvPr id="90121" name="Object 9"/>
          <p:cNvGraphicFramePr>
            <a:graphicFrameLocks noChangeAspect="1"/>
          </p:cNvGraphicFramePr>
          <p:nvPr>
            <p:ph/>
          </p:nvPr>
        </p:nvGraphicFramePr>
        <p:xfrm>
          <a:off x="5292725" y="0"/>
          <a:ext cx="3851275" cy="6597650"/>
        </p:xfrm>
        <a:graphic>
          <a:graphicData uri="http://schemas.openxmlformats.org/presentationml/2006/ole">
            <mc:AlternateContent xmlns:mc="http://schemas.openxmlformats.org/markup-compatibility/2006">
              <mc:Choice xmlns:v="urn:schemas-microsoft-com:vml" Requires="v">
                <p:oleObj spid="_x0000_s90128" name="Bitmap Image" r:id="rId3" imgW="3296110" imgH="4447619" progId="Paint.Picture">
                  <p:embed/>
                </p:oleObj>
              </mc:Choice>
              <mc:Fallback>
                <p:oleObj name="Bitmap Image" r:id="rId3" imgW="3296110" imgH="4447619"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0"/>
                        <a:ext cx="3851275"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0" y="0"/>
            <a:ext cx="7812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3200">
                <a:solidFill>
                  <a:srgbClr val="FF0000"/>
                </a:solidFill>
                <a:latin typeface="Comic Sans MS" pitchFamily="66" charset="0"/>
              </a:rPr>
              <a:t>Immunity</a:t>
            </a:r>
          </a:p>
        </p:txBody>
      </p:sp>
      <p:sp>
        <p:nvSpPr>
          <p:cNvPr id="3" name="TextBox 2"/>
          <p:cNvSpPr txBox="1">
            <a:spLocks noChangeArrowheads="1"/>
          </p:cNvSpPr>
          <p:nvPr/>
        </p:nvSpPr>
        <p:spPr bwMode="auto">
          <a:xfrm>
            <a:off x="0" y="620713"/>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u="sng" dirty="0" err="1">
                <a:latin typeface="Calibri" panose="020F0502020204030204" pitchFamily="34" charset="0"/>
                <a:cs typeface="Calibri" panose="020F0502020204030204" pitchFamily="34" charset="0"/>
              </a:rPr>
              <a:t>Wh</a:t>
            </a:r>
            <a:r>
              <a:rPr lang="en-US" altLang="en-US" sz="2400" u="sng" dirty="0">
                <a:latin typeface="Calibri" panose="020F0502020204030204" pitchFamily="34" charset="0"/>
                <a:cs typeface="Calibri" panose="020F0502020204030204" pitchFamily="34" charset="0"/>
              </a:rPr>
              <a:t>at is </a:t>
            </a:r>
            <a:r>
              <a:rPr lang="en-GB" altLang="en-US" sz="2400" u="sng" dirty="0">
                <a:latin typeface="Calibri" panose="020F0502020204030204" pitchFamily="34" charset="0"/>
                <a:cs typeface="Calibri" panose="020F0502020204030204" pitchFamily="34" charset="0"/>
              </a:rPr>
              <a:t>immunity?</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When a body has t</a:t>
            </a:r>
            <a:r>
              <a:rPr lang="en-US" altLang="en-US" sz="2400" dirty="0">
                <a:solidFill>
                  <a:srgbClr val="FF0000"/>
                </a:solidFill>
                <a:latin typeface="Calibri" panose="020F0502020204030204" pitchFamily="34" charset="0"/>
                <a:cs typeface="Calibri" panose="020F0502020204030204" pitchFamily="34" charset="0"/>
              </a:rPr>
              <a:t>o</a:t>
            </a:r>
            <a:r>
              <a:rPr lang="en-GB" altLang="en-US" sz="2400" dirty="0">
                <a:solidFill>
                  <a:srgbClr val="FF0000"/>
                </a:solidFill>
                <a:latin typeface="Calibri" panose="020F0502020204030204" pitchFamily="34" charset="0"/>
                <a:cs typeface="Calibri" panose="020F0502020204030204" pitchFamily="34" charset="0"/>
              </a:rPr>
              <a:t> </a:t>
            </a:r>
            <a:r>
              <a:rPr lang="en-US" altLang="en-US" sz="2400" dirty="0">
                <a:solidFill>
                  <a:srgbClr val="FF0000"/>
                </a:solidFill>
                <a:latin typeface="Calibri" panose="020F0502020204030204" pitchFamily="34" charset="0"/>
                <a:cs typeface="Calibri" panose="020F0502020204030204" pitchFamily="34" charset="0"/>
              </a:rPr>
              <a:t>produce</a:t>
            </a:r>
            <a:r>
              <a:rPr lang="en-GB" altLang="en-US" sz="2400" dirty="0">
                <a:solidFill>
                  <a:srgbClr val="FF0000"/>
                </a:solidFill>
                <a:latin typeface="Calibri" panose="020F0502020204030204" pitchFamily="34" charset="0"/>
                <a:cs typeface="Calibri" panose="020F0502020204030204" pitchFamily="34" charset="0"/>
              </a:rPr>
              <a:t> antibodies to an antigen. </a:t>
            </a:r>
          </a:p>
          <a:p>
            <a:pPr algn="l" eaLnBrk="1" hangingPunct="1"/>
            <a:r>
              <a:rPr lang="en-US" altLang="en-US" sz="2400" u="sng" dirty="0">
                <a:latin typeface="Calibri" panose="020F0502020204030204" pitchFamily="34" charset="0"/>
                <a:cs typeface="Calibri" panose="020F0502020204030204" pitchFamily="34" charset="0"/>
              </a:rPr>
              <a:t>Difference between</a:t>
            </a:r>
            <a:r>
              <a:rPr lang="en-GB" altLang="en-US" sz="2400" u="sng" dirty="0">
                <a:latin typeface="Calibri" panose="020F0502020204030204" pitchFamily="34" charset="0"/>
                <a:cs typeface="Calibri" panose="020F0502020204030204" pitchFamily="34" charset="0"/>
              </a:rPr>
              <a:t> Active and Passive immunity?</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Active – when you actually make the antibodies yourself, produce </a:t>
            </a:r>
            <a:r>
              <a:rPr lang="en-GB" altLang="en-US" sz="2400" b="1" dirty="0">
                <a:solidFill>
                  <a:srgbClr val="FF0000"/>
                </a:solidFill>
                <a:latin typeface="Calibri" panose="020F0502020204030204" pitchFamily="34" charset="0"/>
                <a:cs typeface="Calibri" panose="020F0502020204030204" pitchFamily="34" charset="0"/>
              </a:rPr>
              <a:t>memory cells</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Passive – when you acquire the antibodies from another source.</a:t>
            </a:r>
          </a:p>
        </p:txBody>
      </p:sp>
      <p:pic>
        <p:nvPicPr>
          <p:cNvPr id="8295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451643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4292600"/>
            <a:ext cx="3651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3" descr="patho1328816924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7987"/>
            <a:ext cx="8858250"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2957"/>
                                        </p:tgtEl>
                                        <p:attrNameLst>
                                          <p:attrName>style.visibility</p:attrName>
                                        </p:attrNameLst>
                                      </p:cBhvr>
                                      <p:to>
                                        <p:strVal val="visible"/>
                                      </p:to>
                                    </p:set>
                                    <p:anim calcmode="lin" valueType="num">
                                      <p:cBhvr additive="base">
                                        <p:cTn id="27" dur="500" fill="hold"/>
                                        <p:tgtEl>
                                          <p:spTgt spid="82957"/>
                                        </p:tgtEl>
                                        <p:attrNameLst>
                                          <p:attrName>ppt_x</p:attrName>
                                        </p:attrNameLst>
                                      </p:cBhvr>
                                      <p:tavLst>
                                        <p:tav tm="0">
                                          <p:val>
                                            <p:strVal val="#ppt_x"/>
                                          </p:val>
                                        </p:tav>
                                        <p:tav tm="100000">
                                          <p:val>
                                            <p:strVal val="#ppt_x"/>
                                          </p:val>
                                        </p:tav>
                                      </p:tavLst>
                                    </p:anim>
                                    <p:anim calcmode="lin" valueType="num">
                                      <p:cBhvr additive="base">
                                        <p:cTn id="28" dur="500" fill="hold"/>
                                        <p:tgtEl>
                                          <p:spTgt spid="82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4217" name="Bitmap Image" r:id="rId3" imgW="3990476" imgH="3877216" progId="Paint.Picture">
                  <p:embed/>
                </p:oleObj>
              </mc:Choice>
              <mc:Fallback>
                <p:oleObj name="Bitmap Image" r:id="rId3" imgW="3990476" imgH="387721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186" name="Straight Connector 2"/>
          <p:cNvCxnSpPr>
            <a:cxnSpLocks noChangeShapeType="1"/>
          </p:cNvCxnSpPr>
          <p:nvPr/>
        </p:nvCxnSpPr>
        <p:spPr bwMode="auto">
          <a:xfrm>
            <a:off x="0" y="609600"/>
            <a:ext cx="9144000" cy="33338"/>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5" name="Straight Connector 4"/>
          <p:cNvCxnSpPr/>
          <p:nvPr/>
        </p:nvCxnSpPr>
        <p:spPr>
          <a:xfrm rot="16200000" flipH="1">
            <a:off x="-1621631" y="3407569"/>
            <a:ext cx="6858000" cy="42862"/>
          </a:xfrm>
          <a:prstGeom prst="line">
            <a:avLst/>
          </a:prstGeom>
        </p:spPr>
        <p:style>
          <a:lnRef idx="1">
            <a:schemeClr val="accent1"/>
          </a:lnRef>
          <a:fillRef idx="0">
            <a:schemeClr val="accent1"/>
          </a:fillRef>
          <a:effectRef idx="0">
            <a:schemeClr val="accent1"/>
          </a:effectRef>
          <a:fontRef idx="minor">
            <a:schemeClr val="tx1"/>
          </a:fontRef>
        </p:style>
      </p:cxnSp>
      <p:sp>
        <p:nvSpPr>
          <p:cNvPr id="93188" name="TextBox 7"/>
          <p:cNvSpPr txBox="1">
            <a:spLocks noChangeArrowheads="1"/>
          </p:cNvSpPr>
          <p:nvPr/>
        </p:nvSpPr>
        <p:spPr bwMode="auto">
          <a:xfrm>
            <a:off x="508000" y="1214438"/>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rgbClr val="FF0000"/>
                </a:solidFill>
                <a:latin typeface="Calibri" pitchFamily="34" charset="0"/>
              </a:rPr>
              <a:t>Passive</a:t>
            </a:r>
          </a:p>
        </p:txBody>
      </p:sp>
      <p:sp>
        <p:nvSpPr>
          <p:cNvPr id="93189" name="TextBox 8"/>
          <p:cNvSpPr txBox="1">
            <a:spLocks noChangeArrowheads="1"/>
          </p:cNvSpPr>
          <p:nvPr/>
        </p:nvSpPr>
        <p:spPr bwMode="auto">
          <a:xfrm>
            <a:off x="508000" y="4071938"/>
            <a:ext cx="779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rgbClr val="FF0000"/>
                </a:solidFill>
                <a:latin typeface="Calibri" pitchFamily="34" charset="0"/>
              </a:rPr>
              <a:t>Active</a:t>
            </a:r>
          </a:p>
        </p:txBody>
      </p:sp>
      <p:sp>
        <p:nvSpPr>
          <p:cNvPr id="93190" name="TextBox 9"/>
          <p:cNvSpPr txBox="1">
            <a:spLocks noChangeArrowheads="1"/>
          </p:cNvSpPr>
          <p:nvPr/>
        </p:nvSpPr>
        <p:spPr bwMode="auto">
          <a:xfrm>
            <a:off x="2357438" y="214313"/>
            <a:ext cx="1874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rgbClr val="FF0000"/>
                </a:solidFill>
                <a:latin typeface="Calibri" pitchFamily="34" charset="0"/>
              </a:rPr>
              <a:t>Natural immunity</a:t>
            </a:r>
          </a:p>
        </p:txBody>
      </p:sp>
      <p:sp>
        <p:nvSpPr>
          <p:cNvPr id="93191" name="TextBox 10"/>
          <p:cNvSpPr txBox="1">
            <a:spLocks noChangeArrowheads="1"/>
          </p:cNvSpPr>
          <p:nvPr/>
        </p:nvSpPr>
        <p:spPr bwMode="auto">
          <a:xfrm>
            <a:off x="6370638" y="214313"/>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b="1">
                <a:solidFill>
                  <a:srgbClr val="FF0000"/>
                </a:solidFill>
                <a:latin typeface="Calibri" pitchFamily="34" charset="0"/>
              </a:rPr>
              <a:t>Artificial immunity</a:t>
            </a:r>
          </a:p>
        </p:txBody>
      </p:sp>
      <p:cxnSp>
        <p:nvCxnSpPr>
          <p:cNvPr id="13" name="Straight Connector 12"/>
          <p:cNvCxnSpPr/>
          <p:nvPr/>
        </p:nvCxnSpPr>
        <p:spPr>
          <a:xfrm rot="16200000" flipH="1">
            <a:off x="1964532" y="3393281"/>
            <a:ext cx="6858000"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3357563"/>
            <a:ext cx="9144000" cy="7143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1844675" y="1000125"/>
            <a:ext cx="34417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0000"/>
                </a:solidFill>
                <a:latin typeface="Calibri" pitchFamily="34" charset="0"/>
              </a:rPr>
              <a:t>Antibodies passed from mother </a:t>
            </a:r>
          </a:p>
          <a:p>
            <a:pPr algn="l" eaLnBrk="1" hangingPunct="1"/>
            <a:r>
              <a:rPr lang="en-GB" altLang="en-US">
                <a:solidFill>
                  <a:srgbClr val="000000"/>
                </a:solidFill>
                <a:latin typeface="Calibri" pitchFamily="34" charset="0"/>
              </a:rPr>
              <a:t>to foetus.</a:t>
            </a:r>
          </a:p>
        </p:txBody>
      </p:sp>
      <p:sp>
        <p:nvSpPr>
          <p:cNvPr id="14" name="TextBox 13"/>
          <p:cNvSpPr txBox="1">
            <a:spLocks noChangeArrowheads="1"/>
          </p:cNvSpPr>
          <p:nvPr/>
        </p:nvSpPr>
        <p:spPr bwMode="auto">
          <a:xfrm>
            <a:off x="1857375" y="2500313"/>
            <a:ext cx="33782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0000"/>
                </a:solidFill>
                <a:latin typeface="Calibri" pitchFamily="34" charset="0"/>
              </a:rPr>
              <a:t>Antibodies passed from mother</a:t>
            </a:r>
          </a:p>
          <a:p>
            <a:pPr algn="l" eaLnBrk="1" hangingPunct="1"/>
            <a:r>
              <a:rPr lang="en-GB" altLang="en-US">
                <a:solidFill>
                  <a:srgbClr val="000000"/>
                </a:solidFill>
                <a:latin typeface="Calibri" pitchFamily="34" charset="0"/>
              </a:rPr>
              <a:t>to baby in breast milk.</a:t>
            </a:r>
          </a:p>
        </p:txBody>
      </p:sp>
      <p:sp>
        <p:nvSpPr>
          <p:cNvPr id="15" name="TextBox 14"/>
          <p:cNvSpPr txBox="1">
            <a:spLocks noChangeArrowheads="1"/>
          </p:cNvSpPr>
          <p:nvPr/>
        </p:nvSpPr>
        <p:spPr bwMode="auto">
          <a:xfrm>
            <a:off x="5643563" y="1643063"/>
            <a:ext cx="3506787" cy="9239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0000"/>
                </a:solidFill>
                <a:latin typeface="Calibri" pitchFamily="34" charset="0"/>
              </a:rPr>
              <a:t>Antibodies produced by another </a:t>
            </a:r>
          </a:p>
          <a:p>
            <a:pPr algn="l" eaLnBrk="1" hangingPunct="1"/>
            <a:r>
              <a:rPr lang="en-GB" altLang="en-US">
                <a:solidFill>
                  <a:srgbClr val="000000"/>
                </a:solidFill>
                <a:latin typeface="Calibri" pitchFamily="34" charset="0"/>
              </a:rPr>
              <a:t>organism are injected into a</a:t>
            </a:r>
          </a:p>
          <a:p>
            <a:pPr algn="l" eaLnBrk="1" hangingPunct="1"/>
            <a:r>
              <a:rPr lang="en-GB" altLang="en-US">
                <a:solidFill>
                  <a:srgbClr val="000000"/>
                </a:solidFill>
                <a:latin typeface="Calibri" pitchFamily="34" charset="0"/>
              </a:rPr>
              <a:t>person.</a:t>
            </a:r>
          </a:p>
        </p:txBody>
      </p:sp>
      <p:sp>
        <p:nvSpPr>
          <p:cNvPr id="16" name="TextBox 15"/>
          <p:cNvSpPr txBox="1">
            <a:spLocks noChangeArrowheads="1"/>
          </p:cNvSpPr>
          <p:nvPr/>
        </p:nvSpPr>
        <p:spPr bwMode="auto">
          <a:xfrm>
            <a:off x="1928813" y="4071938"/>
            <a:ext cx="34671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0000"/>
                </a:solidFill>
                <a:latin typeface="Calibri" pitchFamily="34" charset="0"/>
              </a:rPr>
              <a:t>Antibodies produced by plasma </a:t>
            </a:r>
          </a:p>
          <a:p>
            <a:pPr algn="l" eaLnBrk="1" hangingPunct="1"/>
            <a:r>
              <a:rPr lang="en-GB" altLang="en-US">
                <a:solidFill>
                  <a:srgbClr val="000000"/>
                </a:solidFill>
                <a:latin typeface="Calibri" pitchFamily="34" charset="0"/>
              </a:rPr>
              <a:t>cells as a result of </a:t>
            </a:r>
            <a:r>
              <a:rPr lang="en-GB" altLang="en-US" b="1">
                <a:solidFill>
                  <a:srgbClr val="000000"/>
                </a:solidFill>
                <a:latin typeface="Calibri" pitchFamily="34" charset="0"/>
              </a:rPr>
              <a:t>infection</a:t>
            </a:r>
            <a:r>
              <a:rPr lang="en-GB" altLang="en-US">
                <a:solidFill>
                  <a:srgbClr val="000000"/>
                </a:solidFill>
                <a:latin typeface="Calibri" pitchFamily="34" charset="0"/>
              </a:rPr>
              <a:t>.</a:t>
            </a:r>
          </a:p>
          <a:p>
            <a:pPr algn="l" eaLnBrk="1" hangingPunct="1"/>
            <a:endParaRPr lang="en-GB" altLang="en-US">
              <a:solidFill>
                <a:srgbClr val="000000"/>
              </a:solidFill>
              <a:latin typeface="Calibri" pitchFamily="34" charset="0"/>
            </a:endParaRPr>
          </a:p>
          <a:p>
            <a:pPr algn="l" eaLnBrk="1" hangingPunct="1"/>
            <a:r>
              <a:rPr lang="en-GB" altLang="en-US">
                <a:solidFill>
                  <a:srgbClr val="000000"/>
                </a:solidFill>
                <a:latin typeface="Calibri" pitchFamily="34" charset="0"/>
              </a:rPr>
              <a:t>Memory cells also made...</a:t>
            </a:r>
          </a:p>
        </p:txBody>
      </p:sp>
      <p:sp>
        <p:nvSpPr>
          <p:cNvPr id="17" name="TextBox 16"/>
          <p:cNvSpPr txBox="1">
            <a:spLocks noChangeArrowheads="1"/>
          </p:cNvSpPr>
          <p:nvPr/>
        </p:nvSpPr>
        <p:spPr bwMode="auto">
          <a:xfrm>
            <a:off x="5643563" y="4071938"/>
            <a:ext cx="3321050" cy="17541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0000"/>
                </a:solidFill>
                <a:latin typeface="Calibri" pitchFamily="34" charset="0"/>
              </a:rPr>
              <a:t>Antibodies made by plasma cells</a:t>
            </a:r>
          </a:p>
          <a:p>
            <a:pPr algn="l" eaLnBrk="1" hangingPunct="1"/>
            <a:r>
              <a:rPr lang="en-GB" altLang="en-US">
                <a:solidFill>
                  <a:srgbClr val="000000"/>
                </a:solidFill>
                <a:latin typeface="Calibri" pitchFamily="34" charset="0"/>
              </a:rPr>
              <a:t>as a result of antigens being </a:t>
            </a:r>
          </a:p>
          <a:p>
            <a:pPr algn="l" eaLnBrk="1" hangingPunct="1"/>
            <a:r>
              <a:rPr lang="en-GB" altLang="en-US">
                <a:solidFill>
                  <a:srgbClr val="000000"/>
                </a:solidFill>
                <a:latin typeface="Calibri" pitchFamily="34" charset="0"/>
              </a:rPr>
              <a:t>introduced into the body by a</a:t>
            </a:r>
          </a:p>
          <a:p>
            <a:pPr algn="l" eaLnBrk="1" hangingPunct="1"/>
            <a:r>
              <a:rPr lang="en-GB" altLang="en-US" b="1">
                <a:solidFill>
                  <a:srgbClr val="000000"/>
                </a:solidFill>
                <a:latin typeface="Calibri" pitchFamily="34" charset="0"/>
              </a:rPr>
              <a:t>Vaccination</a:t>
            </a:r>
            <a:r>
              <a:rPr lang="en-GB" altLang="en-US">
                <a:solidFill>
                  <a:srgbClr val="000000"/>
                </a:solidFill>
                <a:latin typeface="Calibri" pitchFamily="34" charset="0"/>
              </a:rPr>
              <a:t>...</a:t>
            </a:r>
          </a:p>
          <a:p>
            <a:pPr algn="l" eaLnBrk="1" hangingPunct="1"/>
            <a:endParaRPr lang="en-GB" altLang="en-US">
              <a:solidFill>
                <a:srgbClr val="000000"/>
              </a:solidFill>
              <a:latin typeface="Calibri" pitchFamily="34" charset="0"/>
            </a:endParaRPr>
          </a:p>
          <a:p>
            <a:pPr algn="l" eaLnBrk="1" hangingPunct="1"/>
            <a:r>
              <a:rPr lang="en-GB" altLang="en-US">
                <a:solidFill>
                  <a:srgbClr val="000000"/>
                </a:solidFill>
                <a:latin typeface="Calibri" pitchFamily="34" charset="0"/>
              </a:rPr>
              <a:t>Memory cells also made</a:t>
            </a:r>
          </a:p>
        </p:txBody>
      </p:sp>
      <p:sp>
        <p:nvSpPr>
          <p:cNvPr id="93199" name="TextBox 1"/>
          <p:cNvSpPr txBox="1">
            <a:spLocks noChangeArrowheads="1"/>
          </p:cNvSpPr>
          <p:nvPr/>
        </p:nvSpPr>
        <p:spPr bwMode="auto">
          <a:xfrm>
            <a:off x="250825" y="1773238"/>
            <a:ext cx="144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70C0"/>
                </a:solidFill>
                <a:latin typeface="Calibri" pitchFamily="34" charset="0"/>
              </a:rPr>
              <a:t>Have antibodies but haven’t </a:t>
            </a:r>
            <a:r>
              <a:rPr lang="en-GB" altLang="en-US" b="1">
                <a:solidFill>
                  <a:srgbClr val="0070C0"/>
                </a:solidFill>
                <a:latin typeface="Calibri" pitchFamily="34" charset="0"/>
              </a:rPr>
              <a:t>made</a:t>
            </a:r>
            <a:r>
              <a:rPr lang="en-GB" altLang="en-US">
                <a:solidFill>
                  <a:srgbClr val="0070C0"/>
                </a:solidFill>
                <a:latin typeface="Calibri" pitchFamily="34" charset="0"/>
              </a:rPr>
              <a:t> them</a:t>
            </a:r>
            <a:r>
              <a:rPr lang="en-GB" altLang="en-US">
                <a:latin typeface="Calibri" pitchFamily="34" charset="0"/>
              </a:rPr>
              <a:t>.</a:t>
            </a:r>
          </a:p>
        </p:txBody>
      </p:sp>
      <p:sp>
        <p:nvSpPr>
          <p:cNvPr id="93200" name="TextBox 2"/>
          <p:cNvSpPr txBox="1">
            <a:spLocks noChangeArrowheads="1"/>
          </p:cNvSpPr>
          <p:nvPr/>
        </p:nvSpPr>
        <p:spPr bwMode="auto">
          <a:xfrm>
            <a:off x="250825" y="4581525"/>
            <a:ext cx="1441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a:solidFill>
                  <a:srgbClr val="0070C0"/>
                </a:solidFill>
                <a:latin typeface="Calibri" pitchFamily="34" charset="0"/>
              </a:rPr>
              <a:t>Have antibodies that were made in the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 calcmode="lin" valueType="num">
                                      <p:cBhvr additive="base">
                                        <p:cTn id="3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 calcmode="lin" valueType="num">
                                      <p:cBhvr additive="base">
                                        <p:cTn id="3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 calcmode="lin" valueType="num">
                                      <p:cBhvr additive="base">
                                        <p:cTn id="4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 calcmode="lin" valueType="num">
                                      <p:cBhvr additive="base">
                                        <p:cTn id="4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 calcmode="lin" valueType="num">
                                      <p:cBhvr additive="base">
                                        <p:cTn id="5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xEl>
                                              <p:pRg st="2" end="2"/>
                                            </p:txEl>
                                          </p:spTgt>
                                        </p:tgtEl>
                                        <p:attrNameLst>
                                          <p:attrName>style.visibility</p:attrName>
                                        </p:attrNameLst>
                                      </p:cBhvr>
                                      <p:to>
                                        <p:strVal val="visible"/>
                                      </p:to>
                                    </p:set>
                                    <p:anim calcmode="lin" valueType="num">
                                      <p:cBhvr additive="base">
                                        <p:cTn id="6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7">
                                            <p:txEl>
                                              <p:pRg st="3" end="3"/>
                                            </p:txEl>
                                          </p:spTgt>
                                        </p:tgtEl>
                                        <p:attrNameLst>
                                          <p:attrName>style.visibility</p:attrName>
                                        </p:attrNameLst>
                                      </p:cBhvr>
                                      <p:to>
                                        <p:strVal val="visible"/>
                                      </p:to>
                                    </p:set>
                                    <p:anim calcmode="lin" valueType="num">
                                      <p:cBhvr additive="base">
                                        <p:cTn id="6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7">
                                            <p:txEl>
                                              <p:pRg st="5" end="5"/>
                                            </p:txEl>
                                          </p:spTgt>
                                        </p:tgtEl>
                                        <p:attrNameLst>
                                          <p:attrName>style.visibility</p:attrName>
                                        </p:attrNameLst>
                                      </p:cBhvr>
                                      <p:to>
                                        <p:strVal val="visible"/>
                                      </p:to>
                                    </p:set>
                                    <p:anim calcmode="lin" valueType="num">
                                      <p:cBhvr additive="base">
                                        <p:cTn id="7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8748713"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4" name="TextBox 1"/>
          <p:cNvSpPr txBox="1">
            <a:spLocks noChangeArrowheads="1"/>
          </p:cNvSpPr>
          <p:nvPr/>
        </p:nvSpPr>
        <p:spPr bwMode="auto">
          <a:xfrm>
            <a:off x="0" y="0"/>
            <a:ext cx="223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600">
                <a:solidFill>
                  <a:srgbClr val="FF0000"/>
                </a:solidFill>
                <a:latin typeface="Calibri" pitchFamily="34" charset="0"/>
              </a:rPr>
              <a:t>Exam Question</a:t>
            </a:r>
          </a:p>
        </p:txBody>
      </p:sp>
      <p:sp>
        <p:nvSpPr>
          <p:cNvPr id="42001" name="Text Box 17"/>
          <p:cNvSpPr txBox="1">
            <a:spLocks noChangeArrowheads="1"/>
          </p:cNvSpPr>
          <p:nvPr/>
        </p:nvSpPr>
        <p:spPr bwMode="auto">
          <a:xfrm>
            <a:off x="5435600" y="29972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0000"/>
                </a:solidFill>
              </a:rPr>
              <a:t>√</a:t>
            </a:r>
          </a:p>
        </p:txBody>
      </p:sp>
      <p:sp>
        <p:nvSpPr>
          <p:cNvPr id="42002" name="Text Box 18"/>
          <p:cNvSpPr txBox="1">
            <a:spLocks noChangeArrowheads="1"/>
          </p:cNvSpPr>
          <p:nvPr/>
        </p:nvSpPr>
        <p:spPr bwMode="auto">
          <a:xfrm>
            <a:off x="5508625" y="3789363"/>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0000"/>
                </a:solidFill>
              </a:rPr>
              <a:t>√</a:t>
            </a:r>
          </a:p>
        </p:txBody>
      </p:sp>
      <p:sp>
        <p:nvSpPr>
          <p:cNvPr id="42003" name="Text Box 19"/>
          <p:cNvSpPr txBox="1">
            <a:spLocks noChangeArrowheads="1"/>
          </p:cNvSpPr>
          <p:nvPr/>
        </p:nvSpPr>
        <p:spPr bwMode="auto">
          <a:xfrm>
            <a:off x="6659563" y="3789363"/>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0000"/>
                </a:solidFill>
              </a:rPr>
              <a:t>√</a:t>
            </a:r>
          </a:p>
        </p:txBody>
      </p:sp>
      <p:sp>
        <p:nvSpPr>
          <p:cNvPr id="42004" name="Text Box 20"/>
          <p:cNvSpPr txBox="1">
            <a:spLocks noChangeArrowheads="1"/>
          </p:cNvSpPr>
          <p:nvPr/>
        </p:nvSpPr>
        <p:spPr bwMode="auto">
          <a:xfrm>
            <a:off x="6588125" y="436562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0000"/>
                </a:solidFill>
              </a:rPr>
              <a:t>√</a:t>
            </a:r>
          </a:p>
        </p:txBody>
      </p:sp>
      <p:sp>
        <p:nvSpPr>
          <p:cNvPr id="42006" name="Text Box 22"/>
          <p:cNvSpPr txBox="1">
            <a:spLocks noChangeArrowheads="1"/>
          </p:cNvSpPr>
          <p:nvPr/>
        </p:nvSpPr>
        <p:spPr bwMode="auto">
          <a:xfrm>
            <a:off x="5435600" y="4724400"/>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2007" name="Text Box 23"/>
          <p:cNvSpPr txBox="1">
            <a:spLocks noChangeArrowheads="1"/>
          </p:cNvSpPr>
          <p:nvPr/>
        </p:nvSpPr>
        <p:spPr bwMode="auto">
          <a:xfrm rot="10691600" flipV="1">
            <a:off x="5440363" y="5081588"/>
            <a:ext cx="344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001">
                                            <p:txEl>
                                              <p:pRg st="0" end="0"/>
                                            </p:txEl>
                                          </p:spTgt>
                                        </p:tgtEl>
                                        <p:attrNameLst>
                                          <p:attrName>style.visibility</p:attrName>
                                        </p:attrNameLst>
                                      </p:cBhvr>
                                      <p:to>
                                        <p:strVal val="visible"/>
                                      </p:to>
                                    </p:set>
                                    <p:animEffect transition="in" filter="box(in)">
                                      <p:cBhvr>
                                        <p:cTn id="7" dur="500"/>
                                        <p:tgtEl>
                                          <p:spTgt spid="420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002"/>
                                        </p:tgtEl>
                                        <p:attrNameLst>
                                          <p:attrName>style.visibility</p:attrName>
                                        </p:attrNameLst>
                                      </p:cBhvr>
                                      <p:to>
                                        <p:strVal val="visible"/>
                                      </p:to>
                                    </p:set>
                                    <p:animEffect transition="in" filter="box(in)">
                                      <p:cBhvr>
                                        <p:cTn id="12" dur="500"/>
                                        <p:tgtEl>
                                          <p:spTgt spid="42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003">
                                            <p:txEl>
                                              <p:pRg st="0" end="0"/>
                                            </p:txEl>
                                          </p:spTgt>
                                        </p:tgtEl>
                                        <p:attrNameLst>
                                          <p:attrName>style.visibility</p:attrName>
                                        </p:attrNameLst>
                                      </p:cBhvr>
                                      <p:to>
                                        <p:strVal val="visible"/>
                                      </p:to>
                                    </p:set>
                                    <p:animEffect transition="in" filter="box(in)">
                                      <p:cBhvr>
                                        <p:cTn id="17" dur="500"/>
                                        <p:tgtEl>
                                          <p:spTgt spid="4200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004"/>
                                        </p:tgtEl>
                                        <p:attrNameLst>
                                          <p:attrName>style.visibility</p:attrName>
                                        </p:attrNameLst>
                                      </p:cBhvr>
                                      <p:to>
                                        <p:strVal val="visible"/>
                                      </p:to>
                                    </p:set>
                                    <p:animEffect transition="in" filter="box(in)">
                                      <p:cBhvr>
                                        <p:cTn id="22" dur="500"/>
                                        <p:tgtEl>
                                          <p:spTgt spid="420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007">
                                            <p:txEl>
                                              <p:pRg st="0" end="0"/>
                                            </p:txEl>
                                          </p:spTgt>
                                        </p:tgtEl>
                                        <p:attrNameLst>
                                          <p:attrName>style.visibility</p:attrName>
                                        </p:attrNameLst>
                                      </p:cBhvr>
                                      <p:to>
                                        <p:strVal val="visible"/>
                                      </p:to>
                                    </p:set>
                                    <p:animEffect transition="in" filter="box(in)">
                                      <p:cBhvr>
                                        <p:cTn id="27" dur="500"/>
                                        <p:tgtEl>
                                          <p:spTgt spid="420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2" grpId="0"/>
      <p:bldP spid="420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539750" y="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3600">
                <a:solidFill>
                  <a:srgbClr val="000000"/>
                </a:solidFill>
                <a:latin typeface="Calibri" pitchFamily="34" charset="0"/>
              </a:rPr>
              <a:t>Antigenic variability</a:t>
            </a:r>
            <a:endParaRPr lang="en-US" altLang="en-US" sz="3600">
              <a:solidFill>
                <a:srgbClr val="000000"/>
              </a:solidFill>
              <a:latin typeface="Calibri" pitchFamily="34" charset="0"/>
            </a:endParaRPr>
          </a:p>
        </p:txBody>
      </p:sp>
      <p:sp>
        <p:nvSpPr>
          <p:cNvPr id="31" name="TextBox 30"/>
          <p:cNvSpPr txBox="1">
            <a:spLocks noChangeArrowheads="1"/>
          </p:cNvSpPr>
          <p:nvPr/>
        </p:nvSpPr>
        <p:spPr bwMode="auto">
          <a:xfrm>
            <a:off x="4462463" y="404813"/>
            <a:ext cx="46815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dirty="0">
                <a:solidFill>
                  <a:srgbClr val="000000"/>
                </a:solidFill>
                <a:latin typeface="Calibri" panose="020F0502020204030204" pitchFamily="34" charset="0"/>
                <a:cs typeface="Calibri" panose="020F0502020204030204" pitchFamily="34" charset="0"/>
              </a:rPr>
              <a:t>The genes coding for antigens have a fast rate of mutation</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This means the antigens of particular pathogens are </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frequently changing</a:t>
            </a:r>
          </a:p>
          <a:p>
            <a:pPr algn="l" eaLnBrk="1" hangingPunct="1"/>
            <a:r>
              <a:rPr lang="en-GB" altLang="en-US" sz="2400" dirty="0">
                <a:solidFill>
                  <a:srgbClr val="000000"/>
                </a:solidFill>
                <a:latin typeface="Calibri" panose="020F0502020204030204" pitchFamily="34" charset="0"/>
                <a:cs typeface="Calibri" panose="020F0502020204030204" pitchFamily="34" charset="0"/>
              </a:rPr>
              <a:t>This means our immune system has trouble keeping up</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Each time a new strain invades our body we have to go through </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the primary response as we will not have the memory cells for the </a:t>
            </a:r>
          </a:p>
          <a:p>
            <a:pPr algn="l" eaLnBrk="1" hangingPunct="1"/>
            <a:r>
              <a:rPr lang="en-GB" altLang="en-US" sz="2400" dirty="0">
                <a:solidFill>
                  <a:srgbClr val="FF0000"/>
                </a:solidFill>
                <a:latin typeface="Calibri" panose="020F0502020204030204" pitchFamily="34" charset="0"/>
                <a:cs typeface="Calibri" panose="020F0502020204030204" pitchFamily="34" charset="0"/>
              </a:rPr>
              <a:t>antigen of the new strain</a:t>
            </a:r>
          </a:p>
          <a:p>
            <a:pPr algn="l" eaLnBrk="1" hangingPunct="1"/>
            <a:r>
              <a:rPr lang="en-GB" altLang="en-US" sz="2400" dirty="0">
                <a:solidFill>
                  <a:srgbClr val="000000"/>
                </a:solidFill>
                <a:latin typeface="Calibri" panose="020F0502020204030204" pitchFamily="34" charset="0"/>
                <a:cs typeface="Calibri" panose="020F0502020204030204" pitchFamily="34" charset="0"/>
              </a:rPr>
              <a:t>This explains why we suffer from colds &amp; flu regularly</a:t>
            </a:r>
            <a:endParaRPr lang="en-US" altLang="en-US" sz="2400" dirty="0">
              <a:solidFill>
                <a:srgbClr val="000000"/>
              </a:solidFill>
              <a:latin typeface="Calibri" panose="020F0502020204030204" pitchFamily="34" charset="0"/>
              <a:cs typeface="Calibri" panose="020F0502020204030204" pitchFamily="34" charset="0"/>
            </a:endParaRPr>
          </a:p>
        </p:txBody>
      </p:sp>
      <p:pic>
        <p:nvPicPr>
          <p:cNvPr id="80907" name="Picture 11" descr="Figure_17_0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3810000"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dissolve">
                                      <p:cBhvr>
                                        <p:cTn id="12" dur="500"/>
                                        <p:tgtEl>
                                          <p:spTgt spid="3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1">
                                            <p:txEl>
                                              <p:pRg st="3" end="3"/>
                                            </p:txEl>
                                          </p:spTgt>
                                        </p:tgtEl>
                                        <p:attrNameLst>
                                          <p:attrName>style.visibility</p:attrName>
                                        </p:attrNameLst>
                                      </p:cBhvr>
                                      <p:to>
                                        <p:strVal val="visible"/>
                                      </p:to>
                                    </p:set>
                                    <p:animEffect transition="in" filter="dissolve">
                                      <p:cBhvr>
                                        <p:cTn id="20" dur="500"/>
                                        <p:tgtEl>
                                          <p:spTgt spid="3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1">
                                            <p:txEl>
                                              <p:pRg st="4" end="4"/>
                                            </p:txEl>
                                          </p:spTgt>
                                        </p:tgtEl>
                                        <p:attrNameLst>
                                          <p:attrName>style.visibility</p:attrName>
                                        </p:attrNameLst>
                                      </p:cBhvr>
                                      <p:to>
                                        <p:strVal val="visible"/>
                                      </p:to>
                                    </p:set>
                                    <p:animEffect transition="in" filter="dissolve">
                                      <p:cBhvr>
                                        <p:cTn id="25" dur="500"/>
                                        <p:tgtEl>
                                          <p:spTgt spid="31">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1">
                                            <p:txEl>
                                              <p:pRg st="5" end="5"/>
                                            </p:txEl>
                                          </p:spTgt>
                                        </p:tgtEl>
                                        <p:attrNameLst>
                                          <p:attrName>style.visibility</p:attrName>
                                        </p:attrNameLst>
                                      </p:cBhvr>
                                      <p:to>
                                        <p:strVal val="visible"/>
                                      </p:to>
                                    </p:set>
                                    <p:animEffect transition="in" filter="dissolve">
                                      <p:cBhvr>
                                        <p:cTn id="28" dur="500"/>
                                        <p:tgtEl>
                                          <p:spTgt spid="31">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1">
                                            <p:txEl>
                                              <p:pRg st="6" end="6"/>
                                            </p:txEl>
                                          </p:spTgt>
                                        </p:tgtEl>
                                        <p:attrNameLst>
                                          <p:attrName>style.visibility</p:attrName>
                                        </p:attrNameLst>
                                      </p:cBhvr>
                                      <p:to>
                                        <p:strVal val="visible"/>
                                      </p:to>
                                    </p:set>
                                    <p:animEffect transition="in" filter="dissolve">
                                      <p:cBhvr>
                                        <p:cTn id="31" dur="500"/>
                                        <p:tgtEl>
                                          <p:spTgt spid="31">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31">
                                            <p:txEl>
                                              <p:pRg st="7" end="7"/>
                                            </p:txEl>
                                          </p:spTgt>
                                        </p:tgtEl>
                                        <p:attrNameLst>
                                          <p:attrName>style.visibility</p:attrName>
                                        </p:attrNameLst>
                                      </p:cBhvr>
                                      <p:to>
                                        <p:strVal val="visible"/>
                                      </p:to>
                                    </p:set>
                                    <p:animEffect transition="in" filter="dissolve">
                                      <p:cBhvr>
                                        <p:cTn id="36" dur="5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468313" y="0"/>
            <a:ext cx="72723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3200">
                <a:solidFill>
                  <a:srgbClr val="FF0000"/>
                </a:solidFill>
                <a:latin typeface="Comic Sans MS" pitchFamily="66" charset="0"/>
              </a:rPr>
              <a:t>Different types of Vaccination</a:t>
            </a:r>
            <a:endParaRPr lang="en-US" altLang="en-US" sz="3200">
              <a:solidFill>
                <a:srgbClr val="FF0000"/>
              </a:solidFill>
              <a:latin typeface="Comic Sans MS" pitchFamily="66" charset="0"/>
            </a:endParaRPr>
          </a:p>
        </p:txBody>
      </p:sp>
      <p:sp>
        <p:nvSpPr>
          <p:cNvPr id="58" name="TextBox 57"/>
          <p:cNvSpPr txBox="1">
            <a:spLocks noChangeArrowheads="1"/>
          </p:cNvSpPr>
          <p:nvPr/>
        </p:nvSpPr>
        <p:spPr bwMode="auto">
          <a:xfrm>
            <a:off x="0" y="549275"/>
            <a:ext cx="6458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dirty="0">
                <a:solidFill>
                  <a:schemeClr val="accent2"/>
                </a:solidFill>
                <a:latin typeface="Calibri" panose="020F0502020204030204" pitchFamily="34" charset="0"/>
                <a:cs typeface="Calibri" panose="020F0502020204030204" pitchFamily="34" charset="0"/>
              </a:rPr>
              <a:t>Types of vaccination </a:t>
            </a:r>
          </a:p>
          <a:p>
            <a:pPr algn="l" eaLnBrk="1" hangingPunct="1"/>
            <a:r>
              <a:rPr lang="en-GB" altLang="en-US" sz="2000" dirty="0">
                <a:solidFill>
                  <a:schemeClr val="accent2"/>
                </a:solidFill>
                <a:latin typeface="Calibri" panose="020F0502020204030204" pitchFamily="34" charset="0"/>
                <a:cs typeface="Calibri" panose="020F0502020204030204" pitchFamily="34" charset="0"/>
              </a:rPr>
              <a:t>(all involve receiving a dose of the antigen </a:t>
            </a:r>
            <a:r>
              <a:rPr lang="en-US" altLang="en-US" sz="2000" dirty="0">
                <a:solidFill>
                  <a:schemeClr val="accent2"/>
                </a:solidFill>
                <a:latin typeface="Calibri" panose="020F0502020204030204" pitchFamily="34" charset="0"/>
                <a:cs typeface="Calibri" panose="020F0502020204030204" pitchFamily="34" charset="0"/>
              </a:rPr>
              <a:t>– to stimulate the</a:t>
            </a:r>
          </a:p>
          <a:p>
            <a:pPr algn="l" eaLnBrk="1" hangingPunct="1"/>
            <a:r>
              <a:rPr lang="en-US" altLang="en-US" sz="2000" dirty="0">
                <a:solidFill>
                  <a:schemeClr val="accent2"/>
                </a:solidFill>
                <a:latin typeface="Calibri" panose="020F0502020204030204" pitchFamily="34" charset="0"/>
                <a:cs typeface="Calibri" panose="020F0502020204030204" pitchFamily="34" charset="0"/>
              </a:rPr>
              <a:t> production of antibodies</a:t>
            </a:r>
          </a:p>
        </p:txBody>
      </p:sp>
      <p:pic>
        <p:nvPicPr>
          <p:cNvPr id="44065" name="Picture 33" descr="01-type-of-vacc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5508625" cy="5229225"/>
          </a:xfrm>
          <a:prstGeom prst="rect">
            <a:avLst/>
          </a:prstGeom>
          <a:noFill/>
          <a:extLst>
            <a:ext uri="{909E8E84-426E-40DD-AFC4-6F175D3DCCD1}">
              <a14:hiddenFill xmlns:a14="http://schemas.microsoft.com/office/drawing/2010/main">
                <a:solidFill>
                  <a:srgbClr val="FFFFFF"/>
                </a:solidFill>
              </a14:hiddenFill>
            </a:ext>
          </a:extLst>
        </p:spPr>
      </p:pic>
      <p:pic>
        <p:nvPicPr>
          <p:cNvPr id="44067" name="Picture 35" descr="207199_x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4211637" cy="530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3735" t="24734" r="43387" b="43015"/>
          <a:stretch>
            <a:fillRect/>
          </a:stretch>
        </p:blipFill>
        <p:spPr bwMode="auto">
          <a:xfrm>
            <a:off x="0" y="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5067" name="Text Box 11"/>
          <p:cNvSpPr txBox="1">
            <a:spLocks noChangeArrowheads="1"/>
          </p:cNvSpPr>
          <p:nvPr/>
        </p:nvSpPr>
        <p:spPr bwMode="auto">
          <a:xfrm>
            <a:off x="250825" y="3789363"/>
            <a:ext cx="88931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itchFamily="2" charset="2"/>
              <a:buChar char="Ø"/>
            </a:pPr>
            <a:r>
              <a:rPr lang="en-US" altLang="en-US" sz="2000">
                <a:solidFill>
                  <a:srgbClr val="FF0000"/>
                </a:solidFill>
              </a:rPr>
              <a:t>Stimulate </a:t>
            </a:r>
            <a:r>
              <a:rPr lang="en-GB" altLang="en-US" sz="2000">
                <a:solidFill>
                  <a:srgbClr val="FF0000"/>
                </a:solidFill>
              </a:rPr>
              <a:t>active immunity against a particular disease. </a:t>
            </a:r>
          </a:p>
          <a:p>
            <a:pPr algn="l">
              <a:buFont typeface="Wingdings" pitchFamily="2" charset="2"/>
              <a:buChar char="Ø"/>
            </a:pPr>
            <a:r>
              <a:rPr lang="en-GB" altLang="en-US" sz="2000">
                <a:solidFill>
                  <a:srgbClr val="FF0000"/>
                </a:solidFill>
              </a:rPr>
              <a:t>memory cells are ready to secrete antibodies</a:t>
            </a:r>
          </a:p>
          <a:p>
            <a:pPr algn="l">
              <a:buFont typeface="Wingdings" pitchFamily="2" charset="2"/>
              <a:buChar char="Ø"/>
            </a:pPr>
            <a:r>
              <a:rPr lang="en-GB" altLang="en-US" sz="2000">
                <a:solidFill>
                  <a:srgbClr val="FF0000"/>
                </a:solidFill>
              </a:rPr>
              <a:t>Vaccinations therefore protect individuals from diseases</a:t>
            </a:r>
          </a:p>
          <a:p>
            <a:pPr algn="l">
              <a:buFont typeface="Wingdings" pitchFamily="2" charset="2"/>
              <a:buChar char="Ø"/>
            </a:pPr>
            <a:r>
              <a:rPr lang="en-GB" altLang="en-US" sz="2000">
                <a:solidFill>
                  <a:srgbClr val="FF0000"/>
                </a:solidFill>
              </a:rPr>
              <a:t>This reduces the occurrence of the disease</a:t>
            </a:r>
          </a:p>
          <a:p>
            <a:pPr algn="l">
              <a:buFont typeface="Wingdings" pitchFamily="2" charset="2"/>
              <a:buChar char="Ø"/>
            </a:pPr>
            <a:r>
              <a:rPr lang="en-GB" altLang="en-US" sz="2000">
                <a:solidFill>
                  <a:srgbClr val="FF0000"/>
                </a:solidFill>
              </a:rPr>
              <a:t>If a large percentage of the population are vaccinated then those not </a:t>
            </a:r>
          </a:p>
          <a:p>
            <a:pPr algn="l">
              <a:buFont typeface="Wingdings" pitchFamily="2" charset="2"/>
              <a:buNone/>
            </a:pPr>
            <a:r>
              <a:rPr lang="en-GB" altLang="en-US" sz="2000">
                <a:solidFill>
                  <a:srgbClr val="FF0000"/>
                </a:solidFill>
              </a:rPr>
              <a:t>   vaccinated are also less likely to catch the disease as there are fewer </a:t>
            </a:r>
          </a:p>
          <a:p>
            <a:pPr algn="l">
              <a:buFont typeface="Wingdings" pitchFamily="2" charset="2"/>
              <a:buNone/>
            </a:pPr>
            <a:r>
              <a:rPr lang="en-US" altLang="en-US" sz="2000">
                <a:solidFill>
                  <a:srgbClr val="FF0000"/>
                </a:solidFill>
              </a:rPr>
              <a:t>   </a:t>
            </a:r>
            <a:r>
              <a:rPr lang="en-GB" altLang="en-US" sz="2000">
                <a:solidFill>
                  <a:srgbClr val="FF0000"/>
                </a:solidFill>
              </a:rPr>
              <a:t>people to catch it from</a:t>
            </a:r>
          </a:p>
          <a:p>
            <a:pPr algn="l">
              <a:buFont typeface="Wingdings" pitchFamily="2" charset="2"/>
              <a:buChar char="Ø"/>
            </a:pPr>
            <a:r>
              <a:rPr lang="en-GB" altLang="en-US" sz="2000">
                <a:solidFill>
                  <a:srgbClr val="FF0000"/>
                </a:solidFill>
              </a:rPr>
              <a:t>This is called HERD immunity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0" y="0"/>
            <a:ext cx="3186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800" b="1">
                <a:solidFill>
                  <a:srgbClr val="FF0000"/>
                </a:solidFill>
                <a:latin typeface="Calibri" pitchFamily="34" charset="0"/>
              </a:rPr>
              <a:t>Past Paper Question</a:t>
            </a:r>
          </a:p>
        </p:txBody>
      </p:sp>
      <p:sp>
        <p:nvSpPr>
          <p:cNvPr id="61443" name="TextBox 2"/>
          <p:cNvSpPr txBox="1">
            <a:spLocks noChangeArrowheads="1"/>
          </p:cNvSpPr>
          <p:nvPr/>
        </p:nvSpPr>
        <p:spPr bwMode="auto">
          <a:xfrm>
            <a:off x="0" y="476250"/>
            <a:ext cx="8964613" cy="5934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a:solidFill>
                  <a:srgbClr val="FF0000"/>
                </a:solidFill>
                <a:latin typeface="Calibri" pitchFamily="34" charset="0"/>
              </a:rPr>
              <a:t>Q   Vaccines protect people against disease. Explain how.  5marks</a:t>
            </a:r>
            <a:r>
              <a:rPr lang="en-GB" altLang="en-US" sz="2400">
                <a:latin typeface="Calibri" pitchFamily="34" charset="0"/>
              </a:rPr>
              <a:t>                                                </a:t>
            </a:r>
          </a:p>
          <a:p>
            <a:pPr algn="l" eaLnBrk="1" hangingPunct="1"/>
            <a:endParaRPr lang="en-GB" altLang="en-US" sz="2400">
              <a:latin typeface="Calibri" pitchFamily="34" charset="0"/>
            </a:endParaRPr>
          </a:p>
          <a:p>
            <a:pPr algn="l" eaLnBrk="1" hangingPunct="1"/>
            <a:r>
              <a:rPr lang="en-GB" altLang="en-US" sz="2400">
                <a:solidFill>
                  <a:schemeClr val="accent2"/>
                </a:solidFill>
              </a:rPr>
              <a:t>1.  Vaccines contain antigens / antigens are injected;</a:t>
            </a:r>
          </a:p>
          <a:p>
            <a:pPr algn="l" eaLnBrk="1" hangingPunct="1"/>
            <a:r>
              <a:rPr lang="en-GB" altLang="en-US" sz="2400">
                <a:solidFill>
                  <a:schemeClr val="accent2"/>
                </a:solidFill>
              </a:rPr>
              <a:t>          </a:t>
            </a:r>
            <a:r>
              <a:rPr lang="en-GB" altLang="en-US" sz="2400" i="1">
                <a:solidFill>
                  <a:schemeClr val="accent2"/>
                </a:solidFill>
              </a:rPr>
              <a:t>Ignore references to T or B cells.</a:t>
            </a:r>
          </a:p>
          <a:p>
            <a:pPr algn="l" eaLnBrk="1" hangingPunct="1"/>
            <a:r>
              <a:rPr lang="en-GB" altLang="en-US" sz="2400">
                <a:solidFill>
                  <a:schemeClr val="accent2"/>
                </a:solidFill>
              </a:rPr>
              <a:t>2.   Dead pathogens / weakened pathogens;</a:t>
            </a:r>
          </a:p>
          <a:p>
            <a:pPr algn="l" eaLnBrk="1" hangingPunct="1"/>
            <a:r>
              <a:rPr lang="en-GB" altLang="en-US" sz="2400">
                <a:solidFill>
                  <a:schemeClr val="accent2"/>
                </a:solidFill>
              </a:rPr>
              <a:t>          </a:t>
            </a:r>
            <a:r>
              <a:rPr lang="en-GB" altLang="en-US" sz="2400" i="1">
                <a:solidFill>
                  <a:schemeClr val="accent2"/>
                </a:solidFill>
              </a:rPr>
              <a:t>Accept bacteria / viruses etc but not disease</a:t>
            </a:r>
          </a:p>
          <a:p>
            <a:pPr algn="l" eaLnBrk="1" hangingPunct="1"/>
            <a:r>
              <a:rPr lang="en-GB" altLang="en-US" sz="2400">
                <a:solidFill>
                  <a:schemeClr val="accent2"/>
                </a:solidFill>
              </a:rPr>
              <a:t>3.   Memory cells made;</a:t>
            </a:r>
          </a:p>
          <a:p>
            <a:pPr algn="l" eaLnBrk="1" hangingPunct="1"/>
            <a:r>
              <a:rPr lang="en-GB" altLang="en-US" sz="2400">
                <a:solidFill>
                  <a:schemeClr val="accent2"/>
                </a:solidFill>
              </a:rPr>
              <a:t>4.  On second exposure memory cells produce antibodies /        </a:t>
            </a:r>
          </a:p>
          <a:p>
            <a:pPr algn="l" eaLnBrk="1" hangingPunct="1"/>
            <a:r>
              <a:rPr lang="en-GB" altLang="en-US" sz="2400">
                <a:solidFill>
                  <a:schemeClr val="accent2"/>
                </a:solidFill>
              </a:rPr>
              <a:t>         become active /recognise pathogens;</a:t>
            </a:r>
          </a:p>
          <a:p>
            <a:pPr algn="l" eaLnBrk="1" hangingPunct="1"/>
            <a:r>
              <a:rPr lang="en-GB" altLang="en-US" sz="2400">
                <a:solidFill>
                  <a:schemeClr val="accent2"/>
                </a:solidFill>
              </a:rPr>
              <a:t>         </a:t>
            </a:r>
            <a:r>
              <a:rPr lang="en-GB" altLang="en-US" sz="2400" i="1">
                <a:solidFill>
                  <a:schemeClr val="accent2"/>
                </a:solidFill>
              </a:rPr>
              <a:t>Idea of memory cells responding</a:t>
            </a:r>
            <a:r>
              <a:rPr lang="en-GB" altLang="en-US" sz="2400">
                <a:solidFill>
                  <a:schemeClr val="accent2"/>
                </a:solidFill>
              </a:rPr>
              <a:t>.</a:t>
            </a:r>
          </a:p>
          <a:p>
            <a:pPr algn="l" eaLnBrk="1" hangingPunct="1"/>
            <a:r>
              <a:rPr lang="en-GB" altLang="en-US" sz="2400">
                <a:solidFill>
                  <a:schemeClr val="accent2"/>
                </a:solidFill>
              </a:rPr>
              <a:t>5.   </a:t>
            </a:r>
            <a:r>
              <a:rPr lang="en-GB" altLang="en-US" sz="2400" u="sng">
                <a:solidFill>
                  <a:schemeClr val="accent2"/>
                </a:solidFill>
              </a:rPr>
              <a:t>Rapidly</a:t>
            </a:r>
            <a:r>
              <a:rPr lang="en-GB" altLang="en-US" sz="2400">
                <a:solidFill>
                  <a:schemeClr val="accent2"/>
                </a:solidFill>
              </a:rPr>
              <a:t> produce antibodies / produces </a:t>
            </a:r>
            <a:r>
              <a:rPr lang="en-GB" altLang="en-US" sz="2400" u="sng">
                <a:solidFill>
                  <a:schemeClr val="accent2"/>
                </a:solidFill>
              </a:rPr>
              <a:t>more</a:t>
            </a:r>
            <a:r>
              <a:rPr lang="en-GB" altLang="en-US" sz="2400">
                <a:solidFill>
                  <a:schemeClr val="accent2"/>
                </a:solidFill>
              </a:rPr>
              <a:t> antibodies;</a:t>
            </a:r>
          </a:p>
          <a:p>
            <a:pPr algn="l" eaLnBrk="1" hangingPunct="1"/>
            <a:r>
              <a:rPr lang="en-GB" altLang="en-US" sz="2400">
                <a:solidFill>
                  <a:schemeClr val="accent2"/>
                </a:solidFill>
              </a:rPr>
              <a:t>         Production of antibodies must be qualified for mark.   </a:t>
            </a:r>
          </a:p>
          <a:p>
            <a:pPr algn="l" eaLnBrk="1" hangingPunct="1"/>
            <a:r>
              <a:rPr lang="en-GB" altLang="en-US" sz="2400">
                <a:solidFill>
                  <a:srgbClr val="FF0000"/>
                </a:solidFill>
              </a:rPr>
              <a:t>        </a:t>
            </a:r>
            <a:r>
              <a:rPr lang="en-GB" altLang="en-US" sz="2400" i="1">
                <a:solidFill>
                  <a:srgbClr val="FF0000"/>
                </a:solidFill>
              </a:rPr>
              <a:t>Underlined ideas essential.</a:t>
            </a:r>
          </a:p>
          <a:p>
            <a:pPr algn="l" eaLnBrk="1" hangingPunct="1"/>
            <a:r>
              <a:rPr lang="en-GB" altLang="en-US" sz="2400">
                <a:solidFill>
                  <a:schemeClr val="accent2"/>
                </a:solidFill>
              </a:rPr>
              <a:t>6.  Antibodies destroy pathogens;</a:t>
            </a:r>
          </a:p>
          <a:p>
            <a:pPr algn="l" eaLnBrk="1" hangingPunct="1"/>
            <a:r>
              <a:rPr lang="en-GB" altLang="en-US" sz="2400">
                <a:solidFill>
                  <a:schemeClr val="accent2"/>
                </a:solidFill>
              </a:rPr>
              <a:t>       </a:t>
            </a:r>
            <a:r>
              <a:rPr lang="en-GB" altLang="en-US" sz="2400" i="1">
                <a:solidFill>
                  <a:schemeClr val="accent2"/>
                </a:solidFill>
              </a:rPr>
              <a:t>Accept bacteria/viruses etc but not disease</a:t>
            </a:r>
          </a:p>
          <a:p>
            <a:pPr algn="l" eaLnBrk="1" hangingPunct="1"/>
            <a:r>
              <a:rPr lang="en-GB" altLang="en-US" sz="2400">
                <a:solidFill>
                  <a:schemeClr val="accent2"/>
                </a:solidFill>
              </a:rPr>
              <a:t>7. Herd effect / fewer people to pass on disease;   5marks</a:t>
            </a:r>
            <a:r>
              <a:rPr lang="en-GB"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randombar(horizontal)">
                                      <p:cBhvr>
                                        <p:cTn id="7" dur="500"/>
                                        <p:tgtEl>
                                          <p:spTgt spid="6144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43">
                                            <p:txEl>
                                              <p:pRg st="3" end="3"/>
                                            </p:txEl>
                                          </p:spTgt>
                                        </p:tgtEl>
                                        <p:attrNameLst>
                                          <p:attrName>style.visibility</p:attrName>
                                        </p:attrNameLst>
                                      </p:cBhvr>
                                      <p:to>
                                        <p:strVal val="visible"/>
                                      </p:to>
                                    </p:set>
                                    <p:animEffect transition="in" filter="randombar(horizontal)">
                                      <p:cBhvr>
                                        <p:cTn id="10" dur="500"/>
                                        <p:tgtEl>
                                          <p:spTgt spid="6144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animEffect transition="in" filter="barn(inHorizontal)">
                                      <p:cBhvr>
                                        <p:cTn id="15" dur="500"/>
                                        <p:tgtEl>
                                          <p:spTgt spid="61443">
                                            <p:txEl>
                                              <p:pRg st="4" end="4"/>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61443">
                                            <p:txEl>
                                              <p:pRg st="5" end="5"/>
                                            </p:txEl>
                                          </p:spTgt>
                                        </p:tgtEl>
                                        <p:attrNameLst>
                                          <p:attrName>style.visibility</p:attrName>
                                        </p:attrNameLst>
                                      </p:cBhvr>
                                      <p:to>
                                        <p:strVal val="visible"/>
                                      </p:to>
                                    </p:set>
                                    <p:animEffect transition="in" filter="barn(inHorizontal)">
                                      <p:cBhvr>
                                        <p:cTn id="18" dur="500"/>
                                        <p:tgtEl>
                                          <p:spTgt spid="6144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nodeType="clickEffect">
                                  <p:stCondLst>
                                    <p:cond delay="0"/>
                                  </p:stCondLst>
                                  <p:childTnLst>
                                    <p:set>
                                      <p:cBhvr>
                                        <p:cTn id="22" dur="1" fill="hold">
                                          <p:stCondLst>
                                            <p:cond delay="0"/>
                                          </p:stCondLst>
                                        </p:cTn>
                                        <p:tgtEl>
                                          <p:spTgt spid="61443">
                                            <p:txEl>
                                              <p:pRg st="6" end="6"/>
                                            </p:txEl>
                                          </p:spTgt>
                                        </p:tgtEl>
                                        <p:attrNameLst>
                                          <p:attrName>style.visibility</p:attrName>
                                        </p:attrNameLst>
                                      </p:cBhvr>
                                      <p:to>
                                        <p:strVal val="visible"/>
                                      </p:to>
                                    </p:set>
                                    <p:animEffect transition="in" filter="barn(inHorizontal)">
                                      <p:cBhvr>
                                        <p:cTn id="23" dur="500"/>
                                        <p:tgtEl>
                                          <p:spTgt spid="61443">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61443">
                                            <p:txEl>
                                              <p:pRg st="7" end="7"/>
                                            </p:txEl>
                                          </p:spTgt>
                                        </p:tgtEl>
                                        <p:attrNameLst>
                                          <p:attrName>style.visibility</p:attrName>
                                        </p:attrNameLst>
                                      </p:cBhvr>
                                      <p:to>
                                        <p:strVal val="visible"/>
                                      </p:to>
                                    </p:set>
                                    <p:animEffect transition="in" filter="barn(inHorizontal)">
                                      <p:cBhvr>
                                        <p:cTn id="28" dur="500"/>
                                        <p:tgtEl>
                                          <p:spTgt spid="61443">
                                            <p:txEl>
                                              <p:pRg st="7" end="7"/>
                                            </p:txEl>
                                          </p:spTgt>
                                        </p:tgtEl>
                                      </p:cBhvr>
                                    </p:animEffect>
                                  </p:childTnLst>
                                </p:cTn>
                              </p:par>
                              <p:par>
                                <p:cTn id="29" presetID="16" presetClass="entr" presetSubtype="26" fill="hold" nodeType="withEffect">
                                  <p:stCondLst>
                                    <p:cond delay="0"/>
                                  </p:stCondLst>
                                  <p:childTnLst>
                                    <p:set>
                                      <p:cBhvr>
                                        <p:cTn id="30" dur="1" fill="hold">
                                          <p:stCondLst>
                                            <p:cond delay="0"/>
                                          </p:stCondLst>
                                        </p:cTn>
                                        <p:tgtEl>
                                          <p:spTgt spid="61443">
                                            <p:txEl>
                                              <p:pRg st="8" end="8"/>
                                            </p:txEl>
                                          </p:spTgt>
                                        </p:tgtEl>
                                        <p:attrNameLst>
                                          <p:attrName>style.visibility</p:attrName>
                                        </p:attrNameLst>
                                      </p:cBhvr>
                                      <p:to>
                                        <p:strVal val="visible"/>
                                      </p:to>
                                    </p:set>
                                    <p:animEffect transition="in" filter="barn(inHorizontal)">
                                      <p:cBhvr>
                                        <p:cTn id="31" dur="500"/>
                                        <p:tgtEl>
                                          <p:spTgt spid="61443">
                                            <p:txEl>
                                              <p:pRg st="8" end="8"/>
                                            </p:txEl>
                                          </p:spTgt>
                                        </p:tgtEl>
                                      </p:cBhvr>
                                    </p:animEffect>
                                  </p:childTnLst>
                                </p:cTn>
                              </p:par>
                              <p:par>
                                <p:cTn id="32" presetID="16" presetClass="entr" presetSubtype="26" fill="hold" nodeType="withEffect">
                                  <p:stCondLst>
                                    <p:cond delay="0"/>
                                  </p:stCondLst>
                                  <p:childTnLst>
                                    <p:set>
                                      <p:cBhvr>
                                        <p:cTn id="33" dur="1" fill="hold">
                                          <p:stCondLst>
                                            <p:cond delay="0"/>
                                          </p:stCondLst>
                                        </p:cTn>
                                        <p:tgtEl>
                                          <p:spTgt spid="61443">
                                            <p:txEl>
                                              <p:pRg st="9" end="9"/>
                                            </p:txEl>
                                          </p:spTgt>
                                        </p:tgtEl>
                                        <p:attrNameLst>
                                          <p:attrName>style.visibility</p:attrName>
                                        </p:attrNameLst>
                                      </p:cBhvr>
                                      <p:to>
                                        <p:strVal val="visible"/>
                                      </p:to>
                                    </p:set>
                                    <p:animEffect transition="in" filter="barn(inHorizontal)">
                                      <p:cBhvr>
                                        <p:cTn id="34" dur="500"/>
                                        <p:tgtEl>
                                          <p:spTgt spid="6144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nodeType="clickEffect">
                                  <p:stCondLst>
                                    <p:cond delay="0"/>
                                  </p:stCondLst>
                                  <p:childTnLst>
                                    <p:set>
                                      <p:cBhvr>
                                        <p:cTn id="38" dur="1" fill="hold">
                                          <p:stCondLst>
                                            <p:cond delay="0"/>
                                          </p:stCondLst>
                                        </p:cTn>
                                        <p:tgtEl>
                                          <p:spTgt spid="61443">
                                            <p:txEl>
                                              <p:pRg st="10" end="10"/>
                                            </p:txEl>
                                          </p:spTgt>
                                        </p:tgtEl>
                                        <p:attrNameLst>
                                          <p:attrName>style.visibility</p:attrName>
                                        </p:attrNameLst>
                                      </p:cBhvr>
                                      <p:to>
                                        <p:strVal val="visible"/>
                                      </p:to>
                                    </p:set>
                                    <p:animEffect transition="in" filter="randombar(horizontal)">
                                      <p:cBhvr>
                                        <p:cTn id="39" dur="500"/>
                                        <p:tgtEl>
                                          <p:spTgt spid="61443">
                                            <p:txEl>
                                              <p:pRg st="10" end="10"/>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61443">
                                            <p:txEl>
                                              <p:pRg st="11" end="11"/>
                                            </p:txEl>
                                          </p:spTgt>
                                        </p:tgtEl>
                                        <p:attrNameLst>
                                          <p:attrName>style.visibility</p:attrName>
                                        </p:attrNameLst>
                                      </p:cBhvr>
                                      <p:to>
                                        <p:strVal val="visible"/>
                                      </p:to>
                                    </p:set>
                                    <p:animEffect transition="in" filter="randombar(horizontal)">
                                      <p:cBhvr>
                                        <p:cTn id="42" dur="500"/>
                                        <p:tgtEl>
                                          <p:spTgt spid="61443">
                                            <p:txEl>
                                              <p:pRg st="11" end="11"/>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61443">
                                            <p:txEl>
                                              <p:pRg st="12" end="12"/>
                                            </p:txEl>
                                          </p:spTgt>
                                        </p:tgtEl>
                                        <p:attrNameLst>
                                          <p:attrName>style.visibility</p:attrName>
                                        </p:attrNameLst>
                                      </p:cBhvr>
                                      <p:to>
                                        <p:strVal val="visible"/>
                                      </p:to>
                                    </p:set>
                                    <p:animEffect transition="in" filter="randombar(horizontal)">
                                      <p:cBhvr>
                                        <p:cTn id="45" dur="500"/>
                                        <p:tgtEl>
                                          <p:spTgt spid="61443">
                                            <p:txEl>
                                              <p:pRg st="12" end="1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61443">
                                            <p:txEl>
                                              <p:pRg st="13" end="13"/>
                                            </p:txEl>
                                          </p:spTgt>
                                        </p:tgtEl>
                                        <p:attrNameLst>
                                          <p:attrName>style.visibility</p:attrName>
                                        </p:attrNameLst>
                                      </p:cBhvr>
                                      <p:to>
                                        <p:strVal val="visible"/>
                                      </p:to>
                                    </p:set>
                                    <p:animEffect transition="in" filter="randombar(horizontal)">
                                      <p:cBhvr>
                                        <p:cTn id="50" dur="500"/>
                                        <p:tgtEl>
                                          <p:spTgt spid="61443">
                                            <p:txEl>
                                              <p:pRg st="13" end="13"/>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61443">
                                            <p:txEl>
                                              <p:pRg st="14" end="14"/>
                                            </p:txEl>
                                          </p:spTgt>
                                        </p:tgtEl>
                                        <p:attrNameLst>
                                          <p:attrName>style.visibility</p:attrName>
                                        </p:attrNameLst>
                                      </p:cBhvr>
                                      <p:to>
                                        <p:strVal val="visible"/>
                                      </p:to>
                                    </p:set>
                                    <p:animEffect transition="in" filter="randombar(horizontal)">
                                      <p:cBhvr>
                                        <p:cTn id="53" dur="500"/>
                                        <p:tgtEl>
                                          <p:spTgt spid="61443">
                                            <p:txEl>
                                              <p:pRg st="14" end="1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61443">
                                            <p:txEl>
                                              <p:pRg st="15" end="15"/>
                                            </p:txEl>
                                          </p:spTgt>
                                        </p:tgtEl>
                                        <p:attrNameLst>
                                          <p:attrName>style.visibility</p:attrName>
                                        </p:attrNameLst>
                                      </p:cBhvr>
                                      <p:to>
                                        <p:strVal val="visible"/>
                                      </p:to>
                                    </p:set>
                                    <p:animEffect transition="in" filter="randombar(horizontal)">
                                      <p:cBhvr>
                                        <p:cTn id="58" dur="500"/>
                                        <p:tgtEl>
                                          <p:spTgt spid="6144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29600" cy="1143000"/>
          </a:xfrm>
        </p:spPr>
        <p:txBody>
          <a:bodyPr/>
          <a:lstStyle/>
          <a:p>
            <a:r>
              <a:rPr lang="en-GB" dirty="0" smtClean="0"/>
              <a:t>Monoclonal antibodies</a:t>
            </a:r>
            <a:endParaRPr lang="en-GB" dirty="0"/>
          </a:p>
        </p:txBody>
      </p:sp>
      <p:pic>
        <p:nvPicPr>
          <p:cNvPr id="972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817656"/>
            <a:ext cx="6408712" cy="573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685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709"/>
            <a:ext cx="6797261" cy="1320800"/>
          </a:xfrm>
        </p:spPr>
        <p:txBody>
          <a:bodyPr/>
          <a:lstStyle/>
          <a:p>
            <a:r>
              <a:rPr lang="en-GB" dirty="0">
                <a:solidFill>
                  <a:schemeClr val="tx1"/>
                </a:solidFill>
              </a:rPr>
              <a:t>What are Monoclonal Antibodies Used for?</a:t>
            </a:r>
          </a:p>
        </p:txBody>
      </p:sp>
      <p:sp>
        <p:nvSpPr>
          <p:cNvPr id="3" name="Content Placeholder 2"/>
          <p:cNvSpPr>
            <a:spLocks noGrp="1"/>
          </p:cNvSpPr>
          <p:nvPr>
            <p:ph idx="1"/>
          </p:nvPr>
        </p:nvSpPr>
        <p:spPr>
          <a:xfrm>
            <a:off x="251520" y="1412776"/>
            <a:ext cx="7984247" cy="5168347"/>
          </a:xfrm>
        </p:spPr>
        <p:txBody>
          <a:bodyPr>
            <a:normAutofit lnSpcReduction="10000"/>
          </a:bodyPr>
          <a:lstStyle/>
          <a:p>
            <a:pPr marL="0" indent="0">
              <a:buNone/>
            </a:pPr>
            <a:r>
              <a:rPr lang="en-GB" sz="2800" b="1" dirty="0"/>
              <a:t>Medical Uses</a:t>
            </a:r>
          </a:p>
          <a:p>
            <a:r>
              <a:rPr lang="en-GB" sz="2800" dirty="0"/>
              <a:t>To target specific cells and substances.</a:t>
            </a:r>
          </a:p>
          <a:p>
            <a:r>
              <a:rPr lang="en-GB" sz="2800" dirty="0"/>
              <a:t>e.g. Antibodies specific to cancer cell antigens.</a:t>
            </a:r>
          </a:p>
          <a:p>
            <a:pPr lvl="1"/>
            <a:r>
              <a:rPr lang="en-GB" sz="2600" dirty="0"/>
              <a:t>They attach to receptors on cancer cells</a:t>
            </a:r>
          </a:p>
          <a:p>
            <a:pPr lvl="1"/>
            <a:r>
              <a:rPr lang="en-GB" sz="2600" dirty="0"/>
              <a:t>They block chemical signals that stimulate uncontrolled growth.</a:t>
            </a:r>
          </a:p>
          <a:p>
            <a:r>
              <a:rPr lang="en-GB" sz="2800" dirty="0"/>
              <a:t>To Diagnose disease</a:t>
            </a:r>
          </a:p>
          <a:p>
            <a:pPr lvl="1"/>
            <a:r>
              <a:rPr lang="en-GB" sz="2600" dirty="0"/>
              <a:t>e.g. flu, hepatitis and chlamydia.</a:t>
            </a:r>
          </a:p>
          <a:p>
            <a:pPr lvl="1"/>
            <a:r>
              <a:rPr lang="en-GB" sz="2600" dirty="0"/>
              <a:t>To diagnose certain cancers e.g. prostate cancer</a:t>
            </a:r>
          </a:p>
          <a:p>
            <a:r>
              <a:rPr lang="en-GB" sz="2800" dirty="0"/>
              <a:t>Pregnancy testing</a:t>
            </a:r>
          </a:p>
          <a:p>
            <a:endParaRPr lang="en-GB" dirty="0"/>
          </a:p>
          <a:p>
            <a:endParaRPr lang="en-GB" dirty="0"/>
          </a:p>
          <a:p>
            <a:endParaRPr lang="en-GB" dirty="0"/>
          </a:p>
        </p:txBody>
      </p:sp>
    </p:spTree>
    <p:extLst>
      <p:ext uri="{BB962C8B-B14F-4D97-AF65-F5344CB8AC3E}">
        <p14:creationId xmlns:p14="http://schemas.microsoft.com/office/powerpoint/2010/main" val="282282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24175"/>
            <a:ext cx="7567613" cy="719138"/>
          </a:xfrm>
        </p:spPr>
        <p:txBody>
          <a:bodyPr/>
          <a:lstStyle/>
          <a:p>
            <a:pPr eaLnBrk="1" hangingPunct="1"/>
            <a:r>
              <a:rPr lang="en-GB" altLang="en-US" sz="3200" smtClean="0">
                <a:solidFill>
                  <a:srgbClr val="6600CC"/>
                </a:solidFill>
                <a:latin typeface="Calibri" pitchFamily="34" charset="0"/>
              </a:rPr>
              <a:t>How does the body prevent their entry?</a:t>
            </a:r>
            <a:r>
              <a:rPr lang="en-GB" altLang="en-US" sz="4000" b="1" i="1" smtClean="0"/>
              <a:t> </a:t>
            </a:r>
            <a:endParaRPr lang="en-GB" altLang="en-US" sz="4000" smtClean="0"/>
          </a:p>
        </p:txBody>
      </p:sp>
      <p:sp>
        <p:nvSpPr>
          <p:cNvPr id="3" name="Content Placeholder 2"/>
          <p:cNvSpPr>
            <a:spLocks noGrp="1"/>
          </p:cNvSpPr>
          <p:nvPr>
            <p:ph idx="4294967295"/>
          </p:nvPr>
        </p:nvSpPr>
        <p:spPr>
          <a:xfrm>
            <a:off x="395288" y="908050"/>
            <a:ext cx="8424862" cy="1958975"/>
          </a:xfrm>
        </p:spPr>
        <p:txBody>
          <a:bodyPr/>
          <a:lstStyle/>
          <a:p>
            <a:pPr eaLnBrk="1" hangingPunct="1"/>
            <a:r>
              <a:rPr lang="en-GB" altLang="en-US" sz="2800" smtClean="0">
                <a:solidFill>
                  <a:srgbClr val="FF0000"/>
                </a:solidFill>
                <a:latin typeface="Calibri" pitchFamily="34" charset="0"/>
              </a:rPr>
              <a:t>Through the gas-exchange system (e.g. pathogens that cause flu, TB and bronchitis)</a:t>
            </a:r>
          </a:p>
          <a:p>
            <a:pPr eaLnBrk="1" hangingPunct="1"/>
            <a:r>
              <a:rPr lang="en-GB" altLang="en-US" sz="2800" smtClean="0">
                <a:solidFill>
                  <a:srgbClr val="FF0000"/>
                </a:solidFill>
                <a:latin typeface="Calibri" pitchFamily="34" charset="0"/>
              </a:rPr>
              <a:t>Through the digestive system (e.g. pathogens that cause cholera, typhoid and dysentery)</a:t>
            </a:r>
            <a:r>
              <a:rPr lang="en-GB" altLang="en-US" smtClean="0"/>
              <a:t> </a:t>
            </a:r>
          </a:p>
        </p:txBody>
      </p:sp>
      <p:sp>
        <p:nvSpPr>
          <p:cNvPr id="5124" name="Title 1"/>
          <p:cNvSpPr txBox="1">
            <a:spLocks/>
          </p:cNvSpPr>
          <p:nvPr/>
        </p:nvSpPr>
        <p:spPr bwMode="auto">
          <a:xfrm>
            <a:off x="395288" y="188913"/>
            <a:ext cx="61198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3200">
                <a:solidFill>
                  <a:srgbClr val="6600CC"/>
                </a:solidFill>
                <a:latin typeface="Calibri" pitchFamily="34" charset="0"/>
              </a:rPr>
              <a:t>How do they get into the body?</a:t>
            </a:r>
            <a:r>
              <a:rPr lang="en-GB" altLang="en-US" sz="4400" b="1" i="1">
                <a:latin typeface="Calibri" pitchFamily="34" charset="0"/>
              </a:rPr>
              <a:t> </a:t>
            </a:r>
            <a:endParaRPr lang="en-GB" altLang="en-US" sz="4400">
              <a:latin typeface="Calibri" pitchFamily="34" charset="0"/>
            </a:endParaRPr>
          </a:p>
        </p:txBody>
      </p:sp>
      <p:sp>
        <p:nvSpPr>
          <p:cNvPr id="5" name="Content Placeholder 2"/>
          <p:cNvSpPr txBox="1">
            <a:spLocks/>
          </p:cNvSpPr>
          <p:nvPr/>
        </p:nvSpPr>
        <p:spPr bwMode="auto">
          <a:xfrm>
            <a:off x="358775" y="3716338"/>
            <a:ext cx="80295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lnSpc>
                <a:spcPct val="80000"/>
              </a:lnSpc>
              <a:spcBef>
                <a:spcPct val="20000"/>
              </a:spcBef>
              <a:buFontTx/>
              <a:buChar char="•"/>
            </a:pPr>
            <a:r>
              <a:rPr lang="en-GB" altLang="en-US" sz="2700">
                <a:solidFill>
                  <a:srgbClr val="CC00CC"/>
                </a:solidFill>
                <a:latin typeface="Calibri" pitchFamily="34" charset="0"/>
              </a:rPr>
              <a:t>Skin</a:t>
            </a:r>
          </a:p>
          <a:p>
            <a:pPr algn="l" eaLnBrk="1" hangingPunct="1">
              <a:lnSpc>
                <a:spcPct val="80000"/>
              </a:lnSpc>
              <a:spcBef>
                <a:spcPct val="20000"/>
              </a:spcBef>
              <a:buFontTx/>
              <a:buChar char="•"/>
            </a:pPr>
            <a:r>
              <a:rPr lang="en-GB" altLang="en-US" sz="2700">
                <a:solidFill>
                  <a:srgbClr val="CC00CC"/>
                </a:solidFill>
                <a:latin typeface="Calibri" pitchFamily="34" charset="0"/>
              </a:rPr>
              <a:t>Mucus and cilia hairs</a:t>
            </a:r>
          </a:p>
          <a:p>
            <a:pPr algn="l" eaLnBrk="1" hangingPunct="1">
              <a:lnSpc>
                <a:spcPct val="80000"/>
              </a:lnSpc>
              <a:spcBef>
                <a:spcPct val="20000"/>
              </a:spcBef>
              <a:buFontTx/>
              <a:buChar char="•"/>
            </a:pPr>
            <a:r>
              <a:rPr lang="en-GB" altLang="en-US" sz="2700">
                <a:solidFill>
                  <a:srgbClr val="CC00CC"/>
                </a:solidFill>
                <a:latin typeface="Calibri" pitchFamily="34" charset="0"/>
              </a:rPr>
              <a:t>Enzymes to break them down</a:t>
            </a:r>
          </a:p>
          <a:p>
            <a:pPr algn="l" eaLnBrk="1" hangingPunct="1">
              <a:lnSpc>
                <a:spcPct val="80000"/>
              </a:lnSpc>
              <a:spcBef>
                <a:spcPct val="20000"/>
              </a:spcBef>
              <a:buFontTx/>
              <a:buChar char="•"/>
            </a:pPr>
            <a:r>
              <a:rPr lang="en-GB" altLang="en-US" sz="2700">
                <a:solidFill>
                  <a:srgbClr val="CC00CC"/>
                </a:solidFill>
                <a:latin typeface="Calibri" pitchFamily="34" charset="0"/>
              </a:rPr>
              <a:t>Stomach acid</a:t>
            </a:r>
          </a:p>
          <a:p>
            <a:pPr algn="l" eaLnBrk="1" hangingPunct="1">
              <a:lnSpc>
                <a:spcPct val="80000"/>
              </a:lnSpc>
              <a:spcBef>
                <a:spcPct val="20000"/>
              </a:spcBef>
              <a:buFontTx/>
              <a:buChar char="•"/>
            </a:pPr>
            <a:r>
              <a:rPr lang="en-GB" altLang="en-US" sz="2700">
                <a:solidFill>
                  <a:srgbClr val="CC00CC"/>
                </a:solidFill>
                <a:latin typeface="Calibri" pitchFamily="34" charset="0"/>
              </a:rPr>
              <a:t>Tears</a:t>
            </a:r>
          </a:p>
          <a:p>
            <a:pPr algn="l" eaLnBrk="1" hangingPunct="1">
              <a:lnSpc>
                <a:spcPct val="80000"/>
              </a:lnSpc>
              <a:spcBef>
                <a:spcPct val="20000"/>
              </a:spcBef>
            </a:pPr>
            <a:endParaRPr lang="en-GB" altLang="en-US" sz="2700">
              <a:solidFill>
                <a:srgbClr val="CC00CC"/>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monoclonal antibodies work</a:t>
            </a:r>
          </a:p>
        </p:txBody>
      </p:sp>
      <p:sp>
        <p:nvSpPr>
          <p:cNvPr id="3" name="Content Placeholder 2"/>
          <p:cNvSpPr>
            <a:spLocks noGrp="1"/>
          </p:cNvSpPr>
          <p:nvPr>
            <p:ph idx="1"/>
          </p:nvPr>
        </p:nvSpPr>
        <p:spPr/>
        <p:txBody>
          <a:bodyPr/>
          <a:lstStyle/>
          <a:p>
            <a:r>
              <a:rPr lang="en-GB" dirty="0"/>
              <a:t>Used on their own to activate the immune system</a:t>
            </a:r>
          </a:p>
          <a:p>
            <a:r>
              <a:rPr lang="en-GB" dirty="0"/>
              <a:t>Attached to a drug</a:t>
            </a:r>
          </a:p>
          <a:p>
            <a:r>
              <a:rPr lang="en-GB" dirty="0"/>
              <a:t>Attached to an enzyme that will illicit a colour change</a:t>
            </a:r>
          </a:p>
          <a:p>
            <a:r>
              <a:rPr lang="en-GB" dirty="0"/>
              <a:t>Attached directly to a coloured particle</a:t>
            </a:r>
          </a:p>
        </p:txBody>
      </p:sp>
    </p:spTree>
    <p:extLst>
      <p:ext uri="{BB962C8B-B14F-4D97-AF65-F5344CB8AC3E}">
        <p14:creationId xmlns:p14="http://schemas.microsoft.com/office/powerpoint/2010/main" val="1230360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87"/>
            <a:ext cx="8579296" cy="1143000"/>
          </a:xfrm>
        </p:spPr>
        <p:txBody>
          <a:bodyPr/>
          <a:lstStyle/>
          <a:p>
            <a:r>
              <a:rPr lang="en-GB" sz="3200" dirty="0" smtClean="0"/>
              <a:t>Direct </a:t>
            </a:r>
            <a:r>
              <a:rPr lang="en-GB" sz="3200" dirty="0"/>
              <a:t>and indirect Monoclonal antibody therapy</a:t>
            </a:r>
          </a:p>
        </p:txBody>
      </p:sp>
      <p:sp>
        <p:nvSpPr>
          <p:cNvPr id="3" name="Content Placeholder 2"/>
          <p:cNvSpPr>
            <a:spLocks noGrp="1"/>
          </p:cNvSpPr>
          <p:nvPr>
            <p:ph idx="1"/>
          </p:nvPr>
        </p:nvSpPr>
        <p:spPr>
          <a:xfrm>
            <a:off x="251520" y="1124744"/>
            <a:ext cx="8229600" cy="4525963"/>
          </a:xfrm>
        </p:spPr>
        <p:txBody>
          <a:bodyPr/>
          <a:lstStyle/>
          <a:p>
            <a:r>
              <a:rPr lang="en-GB" sz="2400" dirty="0"/>
              <a:t>Direct Antibody therapy</a:t>
            </a:r>
          </a:p>
          <a:p>
            <a:pPr lvl="1"/>
            <a:r>
              <a:rPr lang="en-GB" sz="2400" dirty="0"/>
              <a:t>Antibody is used on its own to stimulate the immune system</a:t>
            </a:r>
          </a:p>
          <a:p>
            <a:pPr lvl="1"/>
            <a:r>
              <a:rPr lang="en-GB" sz="2400" dirty="0"/>
              <a:t>E.g.  Herceptin-monoclonal antibody used to treat breast cancer</a:t>
            </a:r>
          </a:p>
          <a:p>
            <a:pPr lvl="1"/>
            <a:r>
              <a:rPr lang="en-GB" sz="2400" dirty="0"/>
              <a:t>Advantage is non toxic </a:t>
            </a:r>
          </a:p>
          <a:p>
            <a:r>
              <a:rPr lang="en-GB" sz="2400" dirty="0" smtClean="0"/>
              <a:t>Indirect </a:t>
            </a:r>
            <a:r>
              <a:rPr lang="en-GB" sz="2400" dirty="0"/>
              <a:t>Antibody therapy</a:t>
            </a:r>
          </a:p>
          <a:p>
            <a:pPr lvl="1"/>
            <a:r>
              <a:rPr lang="en-GB" sz="2400" dirty="0"/>
              <a:t>A cytotoxic or radioactive drug is attached to the monoclonal antibody</a:t>
            </a:r>
          </a:p>
          <a:p>
            <a:pPr lvl="1"/>
            <a:r>
              <a:rPr lang="en-GB" sz="2400" dirty="0"/>
              <a:t>When the cancer attaches it kills the cell</a:t>
            </a:r>
          </a:p>
          <a:p>
            <a:pPr lvl="1"/>
            <a:r>
              <a:rPr lang="en-GB" sz="2400" dirty="0"/>
              <a:t>Known as magic bullets</a:t>
            </a:r>
          </a:p>
          <a:p>
            <a:pPr lvl="1"/>
            <a:r>
              <a:rPr lang="en-GB" sz="2400" dirty="0"/>
              <a:t>Advantage smaller doses, reduces side effects and is cheaper</a:t>
            </a:r>
          </a:p>
          <a:p>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7236296" y="4653136"/>
            <a:ext cx="2002706" cy="1353498"/>
          </a:xfrm>
          <a:prstGeom prst="rect">
            <a:avLst/>
          </a:prstGeom>
        </p:spPr>
      </p:pic>
    </p:spTree>
    <p:extLst>
      <p:ext uri="{BB962C8B-B14F-4D97-AF65-F5344CB8AC3E}">
        <p14:creationId xmlns:p14="http://schemas.microsoft.com/office/powerpoint/2010/main" val="3580687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36" y="-35272"/>
            <a:ext cx="8351981" cy="1320800"/>
          </a:xfrm>
        </p:spPr>
        <p:txBody>
          <a:bodyPr/>
          <a:lstStyle/>
          <a:p>
            <a:r>
              <a:rPr lang="en-GB" dirty="0">
                <a:solidFill>
                  <a:schemeClr val="tx1"/>
                </a:solidFill>
              </a:rPr>
              <a:t>How monoclonal antibodies used in pregnancy testing</a:t>
            </a:r>
          </a:p>
        </p:txBody>
      </p:sp>
      <p:pic>
        <p:nvPicPr>
          <p:cNvPr id="4" name="Content Placeholder 3"/>
          <p:cNvPicPr>
            <a:picLocks noGrp="1" noChangeAspect="1"/>
          </p:cNvPicPr>
          <p:nvPr>
            <p:ph idx="1"/>
          </p:nvPr>
        </p:nvPicPr>
        <p:blipFill>
          <a:blip r:embed="rId2"/>
          <a:stretch>
            <a:fillRect/>
          </a:stretch>
        </p:blipFill>
        <p:spPr>
          <a:xfrm>
            <a:off x="6660232" y="1747585"/>
            <a:ext cx="2428875" cy="1524000"/>
          </a:xfrm>
          <a:prstGeom prst="rect">
            <a:avLst/>
          </a:prstGeom>
        </p:spPr>
      </p:pic>
      <p:sp>
        <p:nvSpPr>
          <p:cNvPr id="5" name="Rectangle 4"/>
          <p:cNvSpPr/>
          <p:nvPr/>
        </p:nvSpPr>
        <p:spPr>
          <a:xfrm>
            <a:off x="179512" y="1412776"/>
            <a:ext cx="6028998" cy="5262979"/>
          </a:xfrm>
          <a:prstGeom prst="rect">
            <a:avLst/>
          </a:prstGeom>
        </p:spPr>
        <p:txBody>
          <a:bodyPr wrap="square">
            <a:spAutoFit/>
          </a:bodyPr>
          <a:lstStyle/>
          <a:p>
            <a:pPr marL="285750" indent="-285750" algn="l">
              <a:buFont typeface="Arial" panose="020B0604020202020204" pitchFamily="34" charset="0"/>
              <a:buChar char="•"/>
            </a:pPr>
            <a:r>
              <a:rPr lang="en-GB" sz="2800" dirty="0"/>
              <a:t>Pregnancy tests rely on monoclonal antibodies which bind to a hormone human chorionic gonadotropin (HCG)</a:t>
            </a:r>
          </a:p>
          <a:p>
            <a:pPr marL="285750" indent="-285750" algn="l">
              <a:buFont typeface="Arial" panose="020B0604020202020204" pitchFamily="34" charset="0"/>
              <a:buChar char="•"/>
            </a:pPr>
            <a:r>
              <a:rPr lang="en-GB" sz="2800" dirty="0"/>
              <a:t>HCG is made in the early stages of pregnancy.</a:t>
            </a:r>
          </a:p>
          <a:p>
            <a:pPr marL="285750" indent="-285750" algn="l">
              <a:buFont typeface="Arial" panose="020B0604020202020204" pitchFamily="34" charset="0"/>
              <a:buChar char="•"/>
            </a:pPr>
            <a:r>
              <a:rPr lang="en-GB" sz="2800" dirty="0"/>
              <a:t>Tiny amounts of the hormone are passed out of the body in the urine. </a:t>
            </a:r>
          </a:p>
          <a:p>
            <a:pPr marL="285750" indent="-285750" algn="l">
              <a:buFont typeface="Arial" panose="020B0604020202020204" pitchFamily="34" charset="0"/>
              <a:buChar char="•"/>
            </a:pPr>
            <a:r>
              <a:rPr lang="en-GB" sz="2800" dirty="0"/>
              <a:t>This is what is picked up by the monoclonal antibodies in the pregnancy test. </a:t>
            </a:r>
          </a:p>
        </p:txBody>
      </p:sp>
    </p:spTree>
    <p:extLst>
      <p:ext uri="{BB962C8B-B14F-4D97-AF65-F5344CB8AC3E}">
        <p14:creationId xmlns:p14="http://schemas.microsoft.com/office/powerpoint/2010/main" val="2048780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7544" y="836712"/>
            <a:ext cx="8420065" cy="5063265"/>
          </a:xfrm>
          <a:prstGeom prst="rect">
            <a:avLst/>
          </a:prstGeom>
        </p:spPr>
      </p:pic>
      <p:sp>
        <p:nvSpPr>
          <p:cNvPr id="5" name="TextBox 4"/>
          <p:cNvSpPr txBox="1"/>
          <p:nvPr/>
        </p:nvSpPr>
        <p:spPr>
          <a:xfrm>
            <a:off x="7596336" y="2492896"/>
            <a:ext cx="1440873" cy="1200329"/>
          </a:xfrm>
          <a:prstGeom prst="rect">
            <a:avLst/>
          </a:prstGeom>
          <a:noFill/>
        </p:spPr>
        <p:txBody>
          <a:bodyPr wrap="square" rtlCol="0">
            <a:spAutoFit/>
          </a:bodyPr>
          <a:lstStyle/>
          <a:p>
            <a:r>
              <a:rPr lang="en-GB" dirty="0"/>
              <a:t>Prevents false negative results</a:t>
            </a:r>
          </a:p>
        </p:txBody>
      </p:sp>
    </p:spTree>
    <p:extLst>
      <p:ext uri="{BB962C8B-B14F-4D97-AF65-F5344CB8AC3E}">
        <p14:creationId xmlns:p14="http://schemas.microsoft.com/office/powerpoint/2010/main" val="121927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012" y="3968884"/>
            <a:ext cx="6070060" cy="15466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6" name="Group 15"/>
          <p:cNvGrpSpPr/>
          <p:nvPr/>
        </p:nvGrpSpPr>
        <p:grpSpPr>
          <a:xfrm>
            <a:off x="2383201" y="4679004"/>
            <a:ext cx="277239" cy="690663"/>
            <a:chOff x="2548647" y="2840477"/>
            <a:chExt cx="369652" cy="690663"/>
          </a:xfrm>
        </p:grpSpPr>
        <p:cxnSp>
          <p:nvCxnSpPr>
            <p:cNvPr id="6" name="Straight Connector 5"/>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344496" y="4003437"/>
            <a:ext cx="277239" cy="690663"/>
            <a:chOff x="2548647" y="2840477"/>
            <a:chExt cx="369652" cy="690663"/>
          </a:xfrm>
        </p:grpSpPr>
        <p:cxnSp>
          <p:nvCxnSpPr>
            <p:cNvPr id="18" name="Straight Connector 17"/>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068724" y="4597940"/>
            <a:ext cx="277239" cy="690663"/>
            <a:chOff x="2548647" y="2840477"/>
            <a:chExt cx="369652" cy="690663"/>
          </a:xfrm>
        </p:grpSpPr>
        <p:cxnSp>
          <p:nvCxnSpPr>
            <p:cNvPr id="22" name="Straight Connector 21"/>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050105" y="3988341"/>
            <a:ext cx="277239" cy="690663"/>
            <a:chOff x="2548647" y="2840477"/>
            <a:chExt cx="369652" cy="690663"/>
          </a:xfrm>
        </p:grpSpPr>
        <p:cxnSp>
          <p:nvCxnSpPr>
            <p:cNvPr id="26" name="Straight Connector 25"/>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451650" y="2458192"/>
            <a:ext cx="289601" cy="997042"/>
            <a:chOff x="1935534" y="2458192"/>
            <a:chExt cx="386134" cy="997042"/>
          </a:xfrm>
        </p:grpSpPr>
        <p:sp>
          <p:nvSpPr>
            <p:cNvPr id="32" name="Star: 6 Points 3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p:cNvGrpSpPr/>
            <p:nvPr/>
          </p:nvGrpSpPr>
          <p:grpSpPr>
            <a:xfrm>
              <a:off x="1952016" y="2727576"/>
              <a:ext cx="369652" cy="690663"/>
              <a:chOff x="2548647" y="2840477"/>
              <a:chExt cx="369652" cy="690663"/>
            </a:xfrm>
          </p:grpSpPr>
          <p:cxnSp>
            <p:nvCxnSpPr>
              <p:cNvPr id="34" name="Straight Connector 3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Isosceles Triangle 39"/>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rot="10800000">
            <a:off x="2314440" y="3073191"/>
            <a:ext cx="289601" cy="997042"/>
            <a:chOff x="1935534" y="2458192"/>
            <a:chExt cx="386134" cy="997042"/>
          </a:xfrm>
        </p:grpSpPr>
        <p:sp>
          <p:nvSpPr>
            <p:cNvPr id="44" name="Star: 6 Points 43"/>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44"/>
            <p:cNvGrpSpPr/>
            <p:nvPr/>
          </p:nvGrpSpPr>
          <p:grpSpPr>
            <a:xfrm>
              <a:off x="1952016" y="2727576"/>
              <a:ext cx="369652" cy="690663"/>
              <a:chOff x="2548647" y="2840477"/>
              <a:chExt cx="369652" cy="690663"/>
            </a:xfrm>
          </p:grpSpPr>
          <p:cxnSp>
            <p:nvCxnSpPr>
              <p:cNvPr id="48" name="Straight Connector 47"/>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Isosceles Triangle 45"/>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rot="10800000">
            <a:off x="2015478" y="2960169"/>
            <a:ext cx="289601" cy="1077088"/>
            <a:chOff x="1935534" y="2458192"/>
            <a:chExt cx="386134" cy="997042"/>
          </a:xfrm>
        </p:grpSpPr>
        <p:sp>
          <p:nvSpPr>
            <p:cNvPr id="52" name="Star: 6 Points 5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p:cNvGrpSpPr/>
            <p:nvPr/>
          </p:nvGrpSpPr>
          <p:grpSpPr>
            <a:xfrm>
              <a:off x="1952016" y="2727576"/>
              <a:ext cx="369652" cy="690663"/>
              <a:chOff x="2548647" y="2840477"/>
              <a:chExt cx="369652" cy="690663"/>
            </a:xfrm>
          </p:grpSpPr>
          <p:cxnSp>
            <p:nvCxnSpPr>
              <p:cNvPr id="56" name="Straight Connector 55"/>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Isosceles Triangle 53"/>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0" name="Straight Connector 59"/>
          <p:cNvCxnSpPr>
            <a:stCxn id="32" idx="3"/>
          </p:cNvCxnSpPr>
          <p:nvPr/>
        </p:nvCxnSpPr>
        <p:spPr>
          <a:xfrm flipH="1">
            <a:off x="1176819" y="3401732"/>
            <a:ext cx="274832" cy="53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1" idx="6"/>
          </p:cNvCxnSpPr>
          <p:nvPr/>
        </p:nvCxnSpPr>
        <p:spPr>
          <a:xfrm flipV="1">
            <a:off x="1611538" y="2244436"/>
            <a:ext cx="526496" cy="276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823169" y="4276561"/>
            <a:ext cx="1392629" cy="1754326"/>
          </a:xfrm>
          <a:prstGeom prst="rect">
            <a:avLst/>
          </a:prstGeom>
          <a:noFill/>
        </p:spPr>
        <p:txBody>
          <a:bodyPr wrap="square" rtlCol="0">
            <a:spAutoFit/>
          </a:bodyPr>
          <a:lstStyle/>
          <a:p>
            <a:r>
              <a:rPr lang="en-GB" dirty="0"/>
              <a:t>2</a:t>
            </a:r>
            <a:r>
              <a:rPr lang="en-GB" baseline="30000" dirty="0"/>
              <a:t>nd</a:t>
            </a:r>
            <a:r>
              <a:rPr lang="en-GB" dirty="0"/>
              <a:t> Anti HCG monoclonal antibody-bound to strip</a:t>
            </a:r>
          </a:p>
        </p:txBody>
      </p:sp>
      <p:sp>
        <p:nvSpPr>
          <p:cNvPr id="64" name="TextBox 63"/>
          <p:cNvSpPr txBox="1"/>
          <p:nvPr/>
        </p:nvSpPr>
        <p:spPr>
          <a:xfrm>
            <a:off x="-19921" y="3556018"/>
            <a:ext cx="1392629" cy="2031325"/>
          </a:xfrm>
          <a:prstGeom prst="rect">
            <a:avLst/>
          </a:prstGeom>
          <a:noFill/>
        </p:spPr>
        <p:txBody>
          <a:bodyPr wrap="square" rtlCol="0">
            <a:spAutoFit/>
          </a:bodyPr>
          <a:lstStyle/>
          <a:p>
            <a:r>
              <a:rPr lang="en-GB" dirty="0"/>
              <a:t>Enzyme causing colour change or directly attached to blue latex</a:t>
            </a:r>
          </a:p>
        </p:txBody>
      </p:sp>
      <p:sp>
        <p:nvSpPr>
          <p:cNvPr id="66" name="TextBox 65"/>
          <p:cNvSpPr txBox="1"/>
          <p:nvPr/>
        </p:nvSpPr>
        <p:spPr>
          <a:xfrm>
            <a:off x="2145190" y="2028372"/>
            <a:ext cx="1392629" cy="646331"/>
          </a:xfrm>
          <a:prstGeom prst="rect">
            <a:avLst/>
          </a:prstGeom>
          <a:noFill/>
        </p:spPr>
        <p:txBody>
          <a:bodyPr wrap="square" rtlCol="0">
            <a:spAutoFit/>
          </a:bodyPr>
          <a:lstStyle/>
          <a:p>
            <a:r>
              <a:rPr lang="en-GB" dirty="0"/>
              <a:t>HCG Hormone</a:t>
            </a:r>
          </a:p>
        </p:txBody>
      </p:sp>
      <p:grpSp>
        <p:nvGrpSpPr>
          <p:cNvPr id="67" name="Group 66"/>
          <p:cNvGrpSpPr/>
          <p:nvPr/>
        </p:nvGrpSpPr>
        <p:grpSpPr>
          <a:xfrm>
            <a:off x="5943722" y="4720918"/>
            <a:ext cx="277239" cy="690663"/>
            <a:chOff x="2548647" y="2840477"/>
            <a:chExt cx="369652" cy="690663"/>
          </a:xfrm>
        </p:grpSpPr>
        <p:cxnSp>
          <p:nvCxnSpPr>
            <p:cNvPr id="68" name="Straight Connector 67"/>
            <p:cNvCxnSpPr/>
            <p:nvPr/>
          </p:nvCxnSpPr>
          <p:spPr>
            <a:xfrm>
              <a:off x="2548647"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733473"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33473" y="3054485"/>
              <a:ext cx="0" cy="47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5486086" y="4712740"/>
            <a:ext cx="277239" cy="690663"/>
            <a:chOff x="2548647" y="2840477"/>
            <a:chExt cx="369652" cy="690663"/>
          </a:xfrm>
        </p:grpSpPr>
        <p:cxnSp>
          <p:nvCxnSpPr>
            <p:cNvPr id="72" name="Straight Connector 71"/>
            <p:cNvCxnSpPr/>
            <p:nvPr/>
          </p:nvCxnSpPr>
          <p:spPr>
            <a:xfrm>
              <a:off x="2548647"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733473"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33473" y="3054485"/>
              <a:ext cx="0" cy="47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5473804" y="4000158"/>
            <a:ext cx="277239" cy="690663"/>
            <a:chOff x="2548647" y="2840477"/>
            <a:chExt cx="369652" cy="690663"/>
          </a:xfrm>
        </p:grpSpPr>
        <p:cxnSp>
          <p:nvCxnSpPr>
            <p:cNvPr id="84" name="Straight Connector 8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960159" y="4020939"/>
            <a:ext cx="277239" cy="690663"/>
            <a:chOff x="2548647" y="2840477"/>
            <a:chExt cx="369652" cy="690663"/>
          </a:xfrm>
        </p:grpSpPr>
        <p:cxnSp>
          <p:nvCxnSpPr>
            <p:cNvPr id="89" name="Straight Connector 88"/>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6" name="Star: 6 Points 95"/>
          <p:cNvSpPr/>
          <p:nvPr/>
        </p:nvSpPr>
        <p:spPr>
          <a:xfrm rot="10800000">
            <a:off x="5480861" y="4382199"/>
            <a:ext cx="122356"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Star: 6 Points 96"/>
          <p:cNvSpPr/>
          <p:nvPr/>
        </p:nvSpPr>
        <p:spPr>
          <a:xfrm rot="10800000">
            <a:off x="5991949" y="4366269"/>
            <a:ext cx="122356"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TextBox 97"/>
          <p:cNvSpPr txBox="1"/>
          <p:nvPr/>
        </p:nvSpPr>
        <p:spPr>
          <a:xfrm>
            <a:off x="6451556" y="2818075"/>
            <a:ext cx="1392629" cy="2031325"/>
          </a:xfrm>
          <a:prstGeom prst="rect">
            <a:avLst/>
          </a:prstGeom>
          <a:noFill/>
        </p:spPr>
        <p:txBody>
          <a:bodyPr wrap="square" rtlCol="0">
            <a:spAutoFit/>
          </a:bodyPr>
          <a:lstStyle/>
          <a:p>
            <a:r>
              <a:rPr lang="en-GB" dirty="0"/>
              <a:t>Antibody binds to first anti HCG antibody. Proves test is working</a:t>
            </a:r>
          </a:p>
        </p:txBody>
      </p:sp>
      <p:sp>
        <p:nvSpPr>
          <p:cNvPr id="99" name="Rectangle 98"/>
          <p:cNvSpPr/>
          <p:nvPr/>
        </p:nvSpPr>
        <p:spPr>
          <a:xfrm>
            <a:off x="1586131" y="225664"/>
            <a:ext cx="6070060" cy="15466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01" name="Straight Connector 100"/>
          <p:cNvCxnSpPr/>
          <p:nvPr/>
        </p:nvCxnSpPr>
        <p:spPr>
          <a:xfrm>
            <a:off x="2344496" y="225664"/>
            <a:ext cx="0" cy="15466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480861" y="225664"/>
            <a:ext cx="0" cy="15466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94476" y="1670295"/>
            <a:ext cx="1230917" cy="1477328"/>
          </a:xfrm>
          <a:prstGeom prst="rect">
            <a:avLst/>
          </a:prstGeom>
          <a:noFill/>
        </p:spPr>
        <p:txBody>
          <a:bodyPr wrap="square" rtlCol="0">
            <a:spAutoFit/>
          </a:bodyPr>
          <a:lstStyle/>
          <a:p>
            <a:r>
              <a:rPr lang="en-GB" dirty="0"/>
              <a:t>1st Anti HCG monoclonal antibody</a:t>
            </a:r>
          </a:p>
        </p:txBody>
      </p:sp>
      <p:cxnSp>
        <p:nvCxnSpPr>
          <p:cNvPr id="104" name="Straight Connector 103"/>
          <p:cNvCxnSpPr/>
          <p:nvPr/>
        </p:nvCxnSpPr>
        <p:spPr>
          <a:xfrm flipH="1" flipV="1">
            <a:off x="915650" y="2446059"/>
            <a:ext cx="677574" cy="648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625969" y="469966"/>
            <a:ext cx="1238003" cy="1200329"/>
          </a:xfrm>
          <a:prstGeom prst="rect">
            <a:avLst/>
          </a:prstGeom>
          <a:noFill/>
        </p:spPr>
        <p:txBody>
          <a:bodyPr wrap="square" rtlCol="0">
            <a:spAutoFit/>
          </a:bodyPr>
          <a:lstStyle/>
          <a:p>
            <a:r>
              <a:rPr lang="en-GB" dirty="0"/>
              <a:t>Positive result seen in window</a:t>
            </a:r>
          </a:p>
        </p:txBody>
      </p:sp>
    </p:spTree>
    <p:extLst>
      <p:ext uri="{BB962C8B-B14F-4D97-AF65-F5344CB8AC3E}">
        <p14:creationId xmlns:p14="http://schemas.microsoft.com/office/powerpoint/2010/main" val="591333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tx1"/>
                </a:solidFill>
              </a:rPr>
              <a:t>Enzyme–Linked </a:t>
            </a:r>
            <a:r>
              <a:rPr lang="en-GB" dirty="0" err="1">
                <a:solidFill>
                  <a:schemeClr val="tx1"/>
                </a:solidFill>
              </a:rPr>
              <a:t>Immunosorbant</a:t>
            </a:r>
            <a:r>
              <a:rPr lang="en-GB" dirty="0">
                <a:solidFill>
                  <a:schemeClr val="tx1"/>
                </a:solidFill>
              </a:rPr>
              <a:t> Assay (</a:t>
            </a:r>
            <a:r>
              <a:rPr lang="en-GB" dirty="0" smtClean="0">
                <a:solidFill>
                  <a:schemeClr val="tx1"/>
                </a:solidFill>
              </a:rPr>
              <a:t>ELISA</a:t>
            </a:r>
            <a:r>
              <a:rPr lang="en-GB" dirty="0">
                <a:solidFill>
                  <a:schemeClr val="tx1"/>
                </a:solidFill>
              </a:rPr>
              <a:t>)</a:t>
            </a:r>
          </a:p>
        </p:txBody>
      </p:sp>
      <p:sp>
        <p:nvSpPr>
          <p:cNvPr id="4" name="Content Placeholder 3"/>
          <p:cNvSpPr>
            <a:spLocks noGrp="1"/>
          </p:cNvSpPr>
          <p:nvPr>
            <p:ph idx="1"/>
          </p:nvPr>
        </p:nvSpPr>
        <p:spPr/>
        <p:txBody>
          <a:bodyPr/>
          <a:lstStyle/>
          <a:p>
            <a:r>
              <a:rPr lang="en-GB" dirty="0"/>
              <a:t>Two types of ELISA </a:t>
            </a:r>
          </a:p>
          <a:p>
            <a:pPr lvl="1"/>
            <a:r>
              <a:rPr lang="en-GB" dirty="0"/>
              <a:t>Direct ELISA</a:t>
            </a:r>
          </a:p>
          <a:p>
            <a:pPr lvl="1"/>
            <a:r>
              <a:rPr lang="en-GB" dirty="0"/>
              <a:t>Indirect ELISA</a:t>
            </a:r>
            <a:endParaRPr lang="en-GB" dirty="0">
              <a:hlinkClick r:id=""/>
            </a:endParaRPr>
          </a:p>
          <a:p>
            <a:endParaRPr lang="en-GB" dirty="0">
              <a:hlinkClick r:id=""/>
            </a:endParaRPr>
          </a:p>
          <a:p>
            <a:endParaRPr lang="en-GB" dirty="0">
              <a:hlinkClick r:id=""/>
            </a:endParaRPr>
          </a:p>
          <a:p>
            <a:endParaRPr lang="en-GB" dirty="0">
              <a:hlinkClick r:id=""/>
            </a:endParaRPr>
          </a:p>
          <a:p>
            <a:pPr marL="0" indent="0">
              <a:buNone/>
            </a:pPr>
            <a:endParaRPr lang="en-GB" dirty="0">
              <a:hlinkClick r:id=""/>
            </a:endParaRPr>
          </a:p>
          <a:p>
            <a:pPr marL="0" indent="0">
              <a:buNone/>
            </a:pPr>
            <a:endParaRPr lang="en-GB" dirty="0"/>
          </a:p>
        </p:txBody>
      </p:sp>
      <p:pic>
        <p:nvPicPr>
          <p:cNvPr id="5" name="Picture 4"/>
          <p:cNvPicPr>
            <a:picLocks noChangeAspect="1"/>
          </p:cNvPicPr>
          <p:nvPr/>
        </p:nvPicPr>
        <p:blipFill>
          <a:blip r:embed="rId2"/>
          <a:stretch>
            <a:fillRect/>
          </a:stretch>
        </p:blipFill>
        <p:spPr>
          <a:xfrm rot="21413475">
            <a:off x="3467253" y="4003582"/>
            <a:ext cx="2650331" cy="1819275"/>
          </a:xfrm>
          <a:prstGeom prst="rect">
            <a:avLst/>
          </a:prstGeom>
        </p:spPr>
      </p:pic>
    </p:spTree>
    <p:extLst>
      <p:ext uri="{BB962C8B-B14F-4D97-AF65-F5344CB8AC3E}">
        <p14:creationId xmlns:p14="http://schemas.microsoft.com/office/powerpoint/2010/main" val="1025297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92809" y="144061"/>
            <a:ext cx="5856732" cy="6695357"/>
          </a:xfrm>
          <a:prstGeom prst="rect">
            <a:avLst/>
          </a:prstGeom>
        </p:spPr>
      </p:pic>
    </p:spTree>
    <p:extLst>
      <p:ext uri="{BB962C8B-B14F-4D97-AF65-F5344CB8AC3E}">
        <p14:creationId xmlns:p14="http://schemas.microsoft.com/office/powerpoint/2010/main" val="4259635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7" name="TextBox 1"/>
          <p:cNvSpPr txBox="1">
            <a:spLocks noChangeArrowheads="1"/>
          </p:cNvSpPr>
          <p:nvPr/>
        </p:nvSpPr>
        <p:spPr bwMode="auto">
          <a:xfrm>
            <a:off x="107950" y="131763"/>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solidFill>
                  <a:srgbClr val="FF0000"/>
                </a:solidFill>
                <a:latin typeface="Calibri" pitchFamily="34" charset="0"/>
              </a:rPr>
              <a:t>Recall Exam Questiona</a:t>
            </a:r>
          </a:p>
        </p:txBody>
      </p:sp>
      <p:graphicFrame>
        <p:nvGraphicFramePr>
          <p:cNvPr id="83978" name="Object 10"/>
          <p:cNvGraphicFramePr>
            <a:graphicFrameLocks noChangeAspect="1"/>
          </p:cNvGraphicFramePr>
          <p:nvPr/>
        </p:nvGraphicFramePr>
        <p:xfrm>
          <a:off x="179388" y="404813"/>
          <a:ext cx="8713787" cy="2016125"/>
        </p:xfrm>
        <a:graphic>
          <a:graphicData uri="http://schemas.openxmlformats.org/presentationml/2006/ole">
            <mc:AlternateContent xmlns:mc="http://schemas.openxmlformats.org/markup-compatibility/2006">
              <mc:Choice xmlns:v="urn:schemas-microsoft-com:vml" Requires="v">
                <p:oleObj spid="_x0000_s83995" name="Bitmap Image" r:id="rId3" imgW="5772956" imgH="1619476" progId="Paint.Picture">
                  <p:embed/>
                </p:oleObj>
              </mc:Choice>
              <mc:Fallback>
                <p:oleObj name="Bitmap Image" r:id="rId3" imgW="5772956" imgH="1619476"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87137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9" name="Text Box 11"/>
          <p:cNvSpPr txBox="1">
            <a:spLocks noChangeArrowheads="1"/>
          </p:cNvSpPr>
          <p:nvPr/>
        </p:nvSpPr>
        <p:spPr bwMode="auto">
          <a:xfrm>
            <a:off x="611188" y="908050"/>
            <a:ext cx="7993062" cy="11906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itchFamily="2" charset="2"/>
              <a:buChar char="ü"/>
            </a:pPr>
            <a:r>
              <a:rPr lang="en-GB" altLang="en-US" b="1">
                <a:solidFill>
                  <a:srgbClr val="FF0000"/>
                </a:solidFill>
              </a:rPr>
              <a:t>Injection of antigens/toxoids; </a:t>
            </a:r>
          </a:p>
          <a:p>
            <a:pPr algn="l">
              <a:buFont typeface="Wingdings" pitchFamily="2" charset="2"/>
              <a:buChar char="ü"/>
            </a:pPr>
            <a:r>
              <a:rPr lang="en-GB" altLang="en-US" b="1">
                <a:solidFill>
                  <a:srgbClr val="FF0000"/>
                </a:solidFill>
              </a:rPr>
              <a:t>(Antigen from) attenuated microorganism/non-virulent      </a:t>
            </a:r>
          </a:p>
          <a:p>
            <a:pPr algn="l">
              <a:buFont typeface="Wingdings" pitchFamily="2" charset="2"/>
              <a:buNone/>
            </a:pPr>
            <a:r>
              <a:rPr lang="en-GB" altLang="en-US" b="1">
                <a:solidFill>
                  <a:srgbClr val="FF0000"/>
                </a:solidFill>
              </a:rPr>
              <a:t>   microorganisms/dead microorganisms/isolated from microorganism;</a:t>
            </a:r>
          </a:p>
          <a:p>
            <a:pPr algn="l">
              <a:buFont typeface="Wingdings" pitchFamily="2" charset="2"/>
              <a:buChar char="ü"/>
            </a:pPr>
            <a:r>
              <a:rPr lang="en-GB" altLang="en-US" b="1">
                <a:solidFill>
                  <a:srgbClr val="FF0000"/>
                </a:solidFill>
              </a:rPr>
              <a:t>Stimulates the formation of memory cells</a:t>
            </a:r>
            <a:r>
              <a:rPr lang="en-GB" altLang="en-US"/>
              <a:t>.</a:t>
            </a:r>
          </a:p>
        </p:txBody>
      </p:sp>
      <p:graphicFrame>
        <p:nvGraphicFramePr>
          <p:cNvPr id="83980" name="Object 12"/>
          <p:cNvGraphicFramePr>
            <a:graphicFrameLocks noChangeAspect="1"/>
          </p:cNvGraphicFramePr>
          <p:nvPr/>
        </p:nvGraphicFramePr>
        <p:xfrm>
          <a:off x="0" y="2492375"/>
          <a:ext cx="8820150" cy="3671888"/>
        </p:xfrm>
        <a:graphic>
          <a:graphicData uri="http://schemas.openxmlformats.org/presentationml/2006/ole">
            <mc:AlternateContent xmlns:mc="http://schemas.openxmlformats.org/markup-compatibility/2006">
              <mc:Choice xmlns:v="urn:schemas-microsoft-com:vml" Requires="v">
                <p:oleObj spid="_x0000_s83996" name="Bitmap Image" r:id="rId5" imgW="5706272" imgH="3238952" progId="Paint.Picture">
                  <p:embed/>
                </p:oleObj>
              </mc:Choice>
              <mc:Fallback>
                <p:oleObj name="Bitmap Image" r:id="rId5" imgW="5706272" imgH="3238952" progId="Paint.Picture">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92375"/>
                        <a:ext cx="882015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81" name="Text Box 13"/>
          <p:cNvSpPr txBox="1">
            <a:spLocks noChangeArrowheads="1"/>
          </p:cNvSpPr>
          <p:nvPr/>
        </p:nvSpPr>
        <p:spPr bwMode="auto">
          <a:xfrm>
            <a:off x="755650" y="2852738"/>
            <a:ext cx="7056438" cy="14668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b="1">
                <a:solidFill>
                  <a:srgbClr val="FF0000"/>
                </a:solidFill>
              </a:rPr>
              <a:t>protein / glycoprotein / glycolipid / polysaccharide / molecule; </a:t>
            </a:r>
          </a:p>
          <a:p>
            <a:pPr algn="l">
              <a:spcBef>
                <a:spcPct val="50000"/>
              </a:spcBef>
            </a:pPr>
            <a:r>
              <a:rPr lang="en-GB" altLang="en-US" b="1">
                <a:solidFill>
                  <a:srgbClr val="FF0000"/>
                </a:solidFill>
              </a:rPr>
              <a:t>on surface / membrane (of cell); </a:t>
            </a:r>
          </a:p>
          <a:p>
            <a:pPr algn="l">
              <a:spcBef>
                <a:spcPct val="50000"/>
              </a:spcBef>
            </a:pPr>
            <a:r>
              <a:rPr lang="en-GB" altLang="en-US" b="1">
                <a:solidFill>
                  <a:srgbClr val="FF0000"/>
                </a:solidFill>
              </a:rPr>
              <a:t>causes immune response / description / triggers antibody production; .</a:t>
            </a:r>
          </a:p>
        </p:txBody>
      </p:sp>
      <p:sp>
        <p:nvSpPr>
          <p:cNvPr id="83982" name="Text Box 14"/>
          <p:cNvSpPr txBox="1">
            <a:spLocks noChangeArrowheads="1"/>
          </p:cNvSpPr>
          <p:nvPr/>
        </p:nvSpPr>
        <p:spPr bwMode="auto">
          <a:xfrm>
            <a:off x="755650" y="4797425"/>
            <a:ext cx="7056438" cy="14668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b="1">
                <a:solidFill>
                  <a:srgbClr val="FF0000"/>
                </a:solidFill>
              </a:rPr>
              <a:t>reference to hybrid cell from tumour / cancer and B-lymphocyte/hybridoma; </a:t>
            </a:r>
          </a:p>
          <a:p>
            <a:pPr algn="l">
              <a:spcBef>
                <a:spcPct val="50000"/>
              </a:spcBef>
            </a:pPr>
            <a:r>
              <a:rPr lang="en-GB" altLang="en-US" b="1">
                <a:solidFill>
                  <a:srgbClr val="FF0000"/>
                </a:solidFill>
              </a:rPr>
              <a:t>antibodies all the same / from one type of plasma cell; </a:t>
            </a:r>
          </a:p>
          <a:p>
            <a:pPr algn="l">
              <a:spcBef>
                <a:spcPct val="50000"/>
              </a:spcBef>
            </a:pPr>
            <a:r>
              <a:rPr lang="en-GB" altLang="en-US" b="1">
                <a:solidFill>
                  <a:srgbClr val="FF0000"/>
                </a:solidFill>
              </a:rPr>
              <a:t>specific to / complementary to / fits only one antigen;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9">
                                            <p:txEl>
                                              <p:pRg st="0" end="0"/>
                                            </p:txEl>
                                          </p:spTgt>
                                        </p:tgtEl>
                                        <p:attrNameLst>
                                          <p:attrName>style.visibility</p:attrName>
                                        </p:attrNameLst>
                                      </p:cBhvr>
                                      <p:to>
                                        <p:strVal val="visible"/>
                                      </p:to>
                                    </p:set>
                                    <p:animEffect transition="in" filter="blinds(horizontal)">
                                      <p:cBhvr>
                                        <p:cTn id="7" dur="500"/>
                                        <p:tgtEl>
                                          <p:spTgt spid="83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3979">
                                            <p:txEl>
                                              <p:pRg st="1" end="1"/>
                                            </p:txEl>
                                          </p:spTgt>
                                        </p:tgtEl>
                                        <p:attrNameLst>
                                          <p:attrName>style.visibility</p:attrName>
                                        </p:attrNameLst>
                                      </p:cBhvr>
                                      <p:to>
                                        <p:strVal val="visible"/>
                                      </p:to>
                                    </p:set>
                                    <p:animEffect transition="in" filter="blinds(horizontal)">
                                      <p:cBhvr>
                                        <p:cTn id="12" dur="500"/>
                                        <p:tgtEl>
                                          <p:spTgt spid="83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3979">
                                            <p:txEl>
                                              <p:pRg st="2" end="2"/>
                                            </p:txEl>
                                          </p:spTgt>
                                        </p:tgtEl>
                                        <p:attrNameLst>
                                          <p:attrName>style.visibility</p:attrName>
                                        </p:attrNameLst>
                                      </p:cBhvr>
                                      <p:to>
                                        <p:strVal val="visible"/>
                                      </p:to>
                                    </p:set>
                                    <p:animEffect transition="in" filter="blinds(horizontal)">
                                      <p:cBhvr>
                                        <p:cTn id="17" dur="500"/>
                                        <p:tgtEl>
                                          <p:spTgt spid="83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3979">
                                            <p:txEl>
                                              <p:pRg st="3" end="3"/>
                                            </p:txEl>
                                          </p:spTgt>
                                        </p:tgtEl>
                                        <p:attrNameLst>
                                          <p:attrName>style.visibility</p:attrName>
                                        </p:attrNameLst>
                                      </p:cBhvr>
                                      <p:to>
                                        <p:strVal val="visible"/>
                                      </p:to>
                                    </p:set>
                                    <p:animEffect transition="in" filter="blinds(horizontal)">
                                      <p:cBhvr>
                                        <p:cTn id="22" dur="500"/>
                                        <p:tgtEl>
                                          <p:spTgt spid="839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3981">
                                            <p:txEl>
                                              <p:pRg st="0" end="0"/>
                                            </p:txEl>
                                          </p:spTgt>
                                        </p:tgtEl>
                                        <p:attrNameLst>
                                          <p:attrName>style.visibility</p:attrName>
                                        </p:attrNameLst>
                                      </p:cBhvr>
                                      <p:to>
                                        <p:strVal val="visible"/>
                                      </p:to>
                                    </p:set>
                                    <p:animEffect transition="in" filter="box(in)">
                                      <p:cBhvr>
                                        <p:cTn id="27" dur="500"/>
                                        <p:tgtEl>
                                          <p:spTgt spid="8398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3981">
                                            <p:txEl>
                                              <p:pRg st="1" end="1"/>
                                            </p:txEl>
                                          </p:spTgt>
                                        </p:tgtEl>
                                        <p:attrNameLst>
                                          <p:attrName>style.visibility</p:attrName>
                                        </p:attrNameLst>
                                      </p:cBhvr>
                                      <p:to>
                                        <p:strVal val="visible"/>
                                      </p:to>
                                    </p:set>
                                    <p:animEffect transition="in" filter="box(in)">
                                      <p:cBhvr>
                                        <p:cTn id="32" dur="500"/>
                                        <p:tgtEl>
                                          <p:spTgt spid="8398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3981">
                                            <p:txEl>
                                              <p:pRg st="2" end="2"/>
                                            </p:txEl>
                                          </p:spTgt>
                                        </p:tgtEl>
                                        <p:attrNameLst>
                                          <p:attrName>style.visibility</p:attrName>
                                        </p:attrNameLst>
                                      </p:cBhvr>
                                      <p:to>
                                        <p:strVal val="visible"/>
                                      </p:to>
                                    </p:set>
                                    <p:animEffect transition="in" filter="box(in)">
                                      <p:cBhvr>
                                        <p:cTn id="37" dur="500"/>
                                        <p:tgtEl>
                                          <p:spTgt spid="83981">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3982">
                                            <p:txEl>
                                              <p:pRg st="0" end="0"/>
                                            </p:txEl>
                                          </p:spTgt>
                                        </p:tgtEl>
                                        <p:attrNameLst>
                                          <p:attrName>style.visibility</p:attrName>
                                        </p:attrNameLst>
                                      </p:cBhvr>
                                      <p:to>
                                        <p:strVal val="visible"/>
                                      </p:to>
                                    </p:set>
                                    <p:animEffect transition="in" filter="box(in)">
                                      <p:cBhvr>
                                        <p:cTn id="42" dur="500"/>
                                        <p:tgtEl>
                                          <p:spTgt spid="8398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3982">
                                            <p:txEl>
                                              <p:pRg st="1" end="1"/>
                                            </p:txEl>
                                          </p:spTgt>
                                        </p:tgtEl>
                                        <p:attrNameLst>
                                          <p:attrName>style.visibility</p:attrName>
                                        </p:attrNameLst>
                                      </p:cBhvr>
                                      <p:to>
                                        <p:strVal val="visible"/>
                                      </p:to>
                                    </p:set>
                                    <p:animEffect transition="in" filter="box(in)">
                                      <p:cBhvr>
                                        <p:cTn id="47" dur="500"/>
                                        <p:tgtEl>
                                          <p:spTgt spid="83982">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83982">
                                            <p:txEl>
                                              <p:pRg st="2" end="2"/>
                                            </p:txEl>
                                          </p:spTgt>
                                        </p:tgtEl>
                                        <p:attrNameLst>
                                          <p:attrName>style.visibility</p:attrName>
                                        </p:attrNameLst>
                                      </p:cBhvr>
                                      <p:to>
                                        <p:strVal val="visible"/>
                                      </p:to>
                                    </p:set>
                                    <p:animEffect transition="in" filter="box(in)">
                                      <p:cBhvr>
                                        <p:cTn id="52" dur="500"/>
                                        <p:tgtEl>
                                          <p:spTgt spid="839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609600"/>
            <a:ext cx="7085980" cy="1320800"/>
          </a:xfrm>
        </p:spPr>
        <p:txBody>
          <a:bodyPr>
            <a:normAutofit fontScale="90000"/>
          </a:bodyPr>
          <a:lstStyle/>
          <a:p>
            <a:r>
              <a:rPr lang="en-GB" b="1" dirty="0">
                <a:solidFill>
                  <a:schemeClr val="tx1"/>
                </a:solidFill>
              </a:rPr>
              <a:t>HIV Structure - Human Immunodeficiency Virus</a:t>
            </a:r>
            <a:endParaRPr lang="en-GB" sz="2400" dirty="0">
              <a:solidFill>
                <a:schemeClr val="tx1"/>
              </a:solidFill>
            </a:endParaRPr>
          </a:p>
        </p:txBody>
      </p:sp>
      <p:pic>
        <p:nvPicPr>
          <p:cNvPr id="2" name="Picture 1"/>
          <p:cNvPicPr>
            <a:picLocks noChangeAspect="1"/>
          </p:cNvPicPr>
          <p:nvPr/>
        </p:nvPicPr>
        <p:blipFill>
          <a:blip r:embed="rId3"/>
          <a:stretch>
            <a:fillRect/>
          </a:stretch>
        </p:blipFill>
        <p:spPr>
          <a:xfrm>
            <a:off x="508719" y="2129450"/>
            <a:ext cx="7399252" cy="4009447"/>
          </a:xfrm>
          <a:prstGeom prst="rect">
            <a:avLst/>
          </a:prstGeom>
        </p:spPr>
      </p:pic>
    </p:spTree>
    <p:extLst>
      <p:ext uri="{BB962C8B-B14F-4D97-AF65-F5344CB8AC3E}">
        <p14:creationId xmlns:p14="http://schemas.microsoft.com/office/powerpoint/2010/main" val="1211417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rPr>
              <a:t>HIV Human Immunodeficiency Virus</a:t>
            </a:r>
            <a:endParaRPr lang="en-GB" dirty="0"/>
          </a:p>
        </p:txBody>
      </p:sp>
      <p:pic>
        <p:nvPicPr>
          <p:cNvPr id="4" name="Picture 3"/>
          <p:cNvPicPr>
            <a:picLocks noChangeAspect="1"/>
          </p:cNvPicPr>
          <p:nvPr/>
        </p:nvPicPr>
        <p:blipFill>
          <a:blip r:embed="rId2"/>
          <a:stretch>
            <a:fillRect/>
          </a:stretch>
        </p:blipFill>
        <p:spPr>
          <a:xfrm>
            <a:off x="176361" y="1694985"/>
            <a:ext cx="7517981" cy="4995747"/>
          </a:xfrm>
          <a:prstGeom prst="rect">
            <a:avLst/>
          </a:prstGeom>
        </p:spPr>
      </p:pic>
    </p:spTree>
    <p:extLst>
      <p:ext uri="{BB962C8B-B14F-4D97-AF65-F5344CB8AC3E}">
        <p14:creationId xmlns:p14="http://schemas.microsoft.com/office/powerpoint/2010/main" val="246299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68313" y="260350"/>
            <a:ext cx="8229600" cy="1143000"/>
          </a:xfrm>
        </p:spPr>
        <p:txBody>
          <a:bodyPr/>
          <a:lstStyle/>
          <a:p>
            <a:pPr eaLnBrk="1" hangingPunct="1"/>
            <a:r>
              <a:rPr lang="en-GB" altLang="en-US" smtClean="0">
                <a:solidFill>
                  <a:srgbClr val="FF0000"/>
                </a:solidFill>
              </a:rPr>
              <a:t>Non-specific Defence</a:t>
            </a:r>
          </a:p>
        </p:txBody>
      </p:sp>
      <p:sp>
        <p:nvSpPr>
          <p:cNvPr id="3" name="Content Placeholder 2"/>
          <p:cNvSpPr>
            <a:spLocks noGrp="1"/>
          </p:cNvSpPr>
          <p:nvPr>
            <p:ph idx="4294967295"/>
          </p:nvPr>
        </p:nvSpPr>
        <p:spPr/>
        <p:txBody>
          <a:bodyPr/>
          <a:lstStyle/>
          <a:p>
            <a:pPr marL="0" indent="0" eaLnBrk="1" hangingPunct="1">
              <a:lnSpc>
                <a:spcPct val="90000"/>
              </a:lnSpc>
              <a:buFontTx/>
              <a:buNone/>
            </a:pPr>
            <a:r>
              <a:rPr lang="en-GB" altLang="en-US" smtClean="0">
                <a:solidFill>
                  <a:schemeClr val="accent2"/>
                </a:solidFill>
              </a:rPr>
              <a:t>There are 2 main types:</a:t>
            </a:r>
          </a:p>
          <a:p>
            <a:pPr marL="0" indent="0" eaLnBrk="1" hangingPunct="1">
              <a:lnSpc>
                <a:spcPct val="90000"/>
              </a:lnSpc>
              <a:buFontTx/>
              <a:buNone/>
            </a:pPr>
            <a:endParaRPr lang="en-GB" altLang="en-US" smtClean="0">
              <a:solidFill>
                <a:schemeClr val="accent2"/>
              </a:solidFill>
            </a:endParaRPr>
          </a:p>
          <a:p>
            <a:pPr marL="0" indent="0" eaLnBrk="1" hangingPunct="1">
              <a:lnSpc>
                <a:spcPct val="90000"/>
              </a:lnSpc>
            </a:pPr>
            <a:r>
              <a:rPr lang="en-GB" altLang="en-US" smtClean="0">
                <a:solidFill>
                  <a:schemeClr val="accent2"/>
                </a:solidFill>
              </a:rPr>
              <a:t>Physical barriers</a:t>
            </a:r>
          </a:p>
          <a:p>
            <a:pPr marL="0" indent="0" eaLnBrk="1" hangingPunct="1">
              <a:lnSpc>
                <a:spcPct val="90000"/>
              </a:lnSpc>
            </a:pPr>
            <a:endParaRPr lang="en-GB" altLang="en-US" smtClean="0">
              <a:solidFill>
                <a:schemeClr val="accent2"/>
              </a:solidFill>
            </a:endParaRPr>
          </a:p>
          <a:p>
            <a:pPr marL="0" indent="0" eaLnBrk="1" hangingPunct="1">
              <a:lnSpc>
                <a:spcPct val="90000"/>
              </a:lnSpc>
            </a:pPr>
            <a:r>
              <a:rPr lang="en-GB" altLang="en-US" smtClean="0">
                <a:solidFill>
                  <a:schemeClr val="accent2"/>
                </a:solidFill>
              </a:rPr>
              <a:t>Phagocytosis</a:t>
            </a:r>
          </a:p>
          <a:p>
            <a:pPr marL="0" indent="0" eaLnBrk="1" hangingPunct="1">
              <a:lnSpc>
                <a:spcPct val="90000"/>
              </a:lnSpc>
              <a:buFontTx/>
              <a:buNone/>
            </a:pPr>
            <a:endParaRPr lang="en-GB" altLang="en-US" smtClean="0">
              <a:solidFill>
                <a:schemeClr val="accent2"/>
              </a:solidFill>
            </a:endParaRPr>
          </a:p>
          <a:p>
            <a:pPr marL="0" indent="0" eaLnBrk="1" hangingPunct="1">
              <a:lnSpc>
                <a:spcPct val="90000"/>
              </a:lnSpc>
              <a:buFontTx/>
              <a:buNone/>
            </a:pPr>
            <a:r>
              <a:rPr lang="en-GB" altLang="en-US" smtClean="0">
                <a:solidFill>
                  <a:schemeClr val="accent2"/>
                </a:solidFill>
              </a:rPr>
              <a:t>The mechanisms are the same whatever the pathogen involved.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526858"/>
            <a:ext cx="7908167" cy="5891702"/>
          </a:xfrm>
          <a:prstGeom prst="rect">
            <a:avLst/>
          </a:prstGeom>
        </p:spPr>
      </p:pic>
      <p:sp>
        <p:nvSpPr>
          <p:cNvPr id="4" name="Title 1"/>
          <p:cNvSpPr>
            <a:spLocks noGrp="1"/>
          </p:cNvSpPr>
          <p:nvPr>
            <p:ph type="title"/>
          </p:nvPr>
        </p:nvSpPr>
        <p:spPr>
          <a:xfrm>
            <a:off x="179512" y="-66011"/>
            <a:ext cx="3800901" cy="836140"/>
          </a:xfrm>
        </p:spPr>
        <p:txBody>
          <a:bodyPr>
            <a:normAutofit/>
          </a:bodyPr>
          <a:lstStyle/>
          <a:p>
            <a:pPr algn="l"/>
            <a:r>
              <a:rPr lang="en-GB" dirty="0">
                <a:solidFill>
                  <a:schemeClr val="tx1"/>
                </a:solidFill>
              </a:rPr>
              <a:t>HIV Life Cycle</a:t>
            </a:r>
            <a:endParaRPr lang="en-GB" sz="2000" dirty="0">
              <a:solidFill>
                <a:srgbClr val="002060"/>
              </a:solidFill>
            </a:endParaRPr>
          </a:p>
        </p:txBody>
      </p:sp>
      <p:sp>
        <p:nvSpPr>
          <p:cNvPr id="5" name="TextBox 4"/>
          <p:cNvSpPr txBox="1"/>
          <p:nvPr/>
        </p:nvSpPr>
        <p:spPr>
          <a:xfrm>
            <a:off x="5264412" y="6268670"/>
            <a:ext cx="3970959" cy="338554"/>
          </a:xfrm>
          <a:prstGeom prst="rect">
            <a:avLst/>
          </a:prstGeom>
          <a:noFill/>
        </p:spPr>
        <p:txBody>
          <a:bodyPr wrap="none" rtlCol="0">
            <a:spAutoFit/>
          </a:bodyPr>
          <a:lstStyle/>
          <a:p>
            <a:r>
              <a:rPr lang="en-GB" sz="1600" dirty="0" smtClean="0"/>
              <a:t>Using viral Enzyme reverse transcriptase </a:t>
            </a:r>
            <a:endParaRPr lang="en-GB" sz="1600" dirty="0"/>
          </a:p>
        </p:txBody>
      </p:sp>
    </p:spTree>
    <p:extLst>
      <p:ext uri="{BB962C8B-B14F-4D97-AF65-F5344CB8AC3E}">
        <p14:creationId xmlns:p14="http://schemas.microsoft.com/office/powerpoint/2010/main" val="3258718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HIV and AIDS</a:t>
            </a:r>
            <a:endParaRPr lang="en-GB" dirty="0"/>
          </a:p>
        </p:txBody>
      </p:sp>
      <p:sp>
        <p:nvSpPr>
          <p:cNvPr id="3" name="Content Placeholder 2"/>
          <p:cNvSpPr>
            <a:spLocks noGrp="1"/>
          </p:cNvSpPr>
          <p:nvPr>
            <p:ph idx="1"/>
          </p:nvPr>
        </p:nvSpPr>
        <p:spPr>
          <a:xfrm>
            <a:off x="3419872" y="971702"/>
            <a:ext cx="5571319" cy="4695568"/>
          </a:xfrm>
        </p:spPr>
        <p:txBody>
          <a:bodyPr>
            <a:noAutofit/>
          </a:bodyPr>
          <a:lstStyle/>
          <a:p>
            <a:pPr>
              <a:spcAft>
                <a:spcPts val="1200"/>
              </a:spcAft>
              <a:buClr>
                <a:schemeClr val="tx1"/>
              </a:buClr>
            </a:pPr>
            <a:r>
              <a:rPr lang="en-GB" sz="1800" dirty="0"/>
              <a:t>AIDS: Acquired immune deficiency syndrome</a:t>
            </a:r>
          </a:p>
          <a:p>
            <a:pPr>
              <a:spcAft>
                <a:spcPts val="1200"/>
              </a:spcAft>
              <a:buClr>
                <a:schemeClr val="tx1"/>
              </a:buClr>
            </a:pPr>
            <a:r>
              <a:rPr lang="en-GB" sz="1800" dirty="0"/>
              <a:t>The Human Immunodeficiency virus (HIV) causes the symptoms AIDS</a:t>
            </a:r>
          </a:p>
          <a:p>
            <a:pPr>
              <a:spcAft>
                <a:spcPts val="1200"/>
              </a:spcAft>
              <a:buClr>
                <a:schemeClr val="tx1"/>
              </a:buClr>
            </a:pPr>
            <a:r>
              <a:rPr lang="en-GB" sz="1800" dirty="0"/>
              <a:t>HIV does not directly kill a person</a:t>
            </a:r>
          </a:p>
          <a:p>
            <a:pPr>
              <a:spcAft>
                <a:spcPts val="1200"/>
              </a:spcAft>
              <a:buClr>
                <a:schemeClr val="tx1"/>
              </a:buClr>
            </a:pPr>
            <a:r>
              <a:rPr lang="en-GB" sz="1800" dirty="0"/>
              <a:t>It kills or interferes with the normal functioning of helper T-cells.</a:t>
            </a:r>
          </a:p>
          <a:p>
            <a:pPr>
              <a:spcAft>
                <a:spcPts val="1200"/>
              </a:spcAft>
              <a:buClr>
                <a:schemeClr val="tx1"/>
              </a:buClr>
            </a:pPr>
            <a:r>
              <a:rPr lang="en-GB" sz="1800" dirty="0"/>
              <a:t>So the body cannot produce adequate numbers of B-cells to produce antibodies or Cytotoxic T-cells to kill infected cells.</a:t>
            </a:r>
          </a:p>
          <a:p>
            <a:pPr>
              <a:spcAft>
                <a:spcPts val="1200"/>
              </a:spcAft>
              <a:buClr>
                <a:schemeClr val="tx1"/>
              </a:buClr>
            </a:pPr>
            <a:r>
              <a:rPr lang="en-GB" sz="1800" dirty="0"/>
              <a:t>So the body’s immune response is reduced and it is more susceptible to infections and cancer.</a:t>
            </a:r>
          </a:p>
          <a:p>
            <a:pPr>
              <a:spcAft>
                <a:spcPts val="1200"/>
              </a:spcAft>
              <a:buClr>
                <a:schemeClr val="tx1"/>
              </a:buClr>
            </a:pPr>
            <a:r>
              <a:rPr lang="en-GB" sz="1800" dirty="0"/>
              <a:t>These secondary infections ultimately cause death.</a:t>
            </a:r>
          </a:p>
        </p:txBody>
      </p:sp>
      <p:pic>
        <p:nvPicPr>
          <p:cNvPr id="4" name="Picture 3"/>
          <p:cNvPicPr>
            <a:picLocks noChangeAspect="1"/>
          </p:cNvPicPr>
          <p:nvPr/>
        </p:nvPicPr>
        <p:blipFill>
          <a:blip r:embed="rId2"/>
          <a:stretch>
            <a:fillRect/>
          </a:stretch>
        </p:blipFill>
        <p:spPr>
          <a:xfrm>
            <a:off x="107504" y="1268760"/>
            <a:ext cx="3261858" cy="3593221"/>
          </a:xfrm>
          <a:prstGeom prst="rect">
            <a:avLst/>
          </a:prstGeom>
        </p:spPr>
      </p:pic>
    </p:spTree>
    <p:extLst>
      <p:ext uri="{BB962C8B-B14F-4D97-AF65-F5344CB8AC3E}">
        <p14:creationId xmlns:p14="http://schemas.microsoft.com/office/powerpoint/2010/main" val="73005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7" name="Text Box 12"/>
          <p:cNvSpPr txBox="1">
            <a:spLocks noChangeArrowheads="1"/>
          </p:cNvSpPr>
          <p:nvPr/>
        </p:nvSpPr>
        <p:spPr bwMode="auto">
          <a:xfrm>
            <a:off x="2771775" y="134143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endParaRPr lang="en-US" altLang="en-US"/>
          </a:p>
        </p:txBody>
      </p:sp>
      <p:sp>
        <p:nvSpPr>
          <p:cNvPr id="91148" name="Text Box 13"/>
          <p:cNvSpPr txBox="1">
            <a:spLocks noChangeArrowheads="1"/>
          </p:cNvSpPr>
          <p:nvPr/>
        </p:nvSpPr>
        <p:spPr bwMode="auto">
          <a:xfrm>
            <a:off x="2463800" y="857250"/>
            <a:ext cx="340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endParaRPr lang="en-US" altLang="en-US"/>
          </a:p>
        </p:txBody>
      </p:sp>
      <p:sp>
        <p:nvSpPr>
          <p:cNvPr id="91149" name="Text Box 13"/>
          <p:cNvSpPr txBox="1">
            <a:spLocks noChangeArrowheads="1"/>
          </p:cNvSpPr>
          <p:nvPr/>
        </p:nvSpPr>
        <p:spPr bwMode="auto">
          <a:xfrm>
            <a:off x="755650" y="260350"/>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Comic Sans MS" pitchFamily="66" charset="0"/>
              </a:rPr>
              <a:t>First line of defence</a:t>
            </a:r>
          </a:p>
        </p:txBody>
      </p:sp>
      <p:pic>
        <p:nvPicPr>
          <p:cNvPr id="91150" name="Picture 14" descr="352405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89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7" name="Object 11"/>
          <p:cNvGraphicFramePr>
            <a:graphicFrameLocks noChangeAspect="1"/>
          </p:cNvGraphicFramePr>
          <p:nvPr/>
        </p:nvGraphicFramePr>
        <p:xfrm>
          <a:off x="0" y="0"/>
          <a:ext cx="9215438" cy="6381750"/>
        </p:xfrm>
        <a:graphic>
          <a:graphicData uri="http://schemas.openxmlformats.org/presentationml/2006/ole">
            <mc:AlternateContent xmlns:mc="http://schemas.openxmlformats.org/markup-compatibility/2006">
              <mc:Choice xmlns:v="urn:schemas-microsoft-com:vml" Requires="v">
                <p:oleObj spid="_x0000_s9243" name="Bitmap Image" r:id="rId4" imgW="6268325" imgH="4315427" progId="Paint.Picture">
                  <p:embed/>
                </p:oleObj>
              </mc:Choice>
              <mc:Fallback>
                <p:oleObj name="Bitmap Image" r:id="rId4" imgW="6268325" imgH="4315427"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15438"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8" name="Text Box 12"/>
          <p:cNvSpPr txBox="1">
            <a:spLocks noChangeArrowheads="1"/>
          </p:cNvSpPr>
          <p:nvPr/>
        </p:nvSpPr>
        <p:spPr bwMode="auto">
          <a:xfrm>
            <a:off x="2771775" y="134143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endParaRPr lang="en-US" altLang="en-US"/>
          </a:p>
        </p:txBody>
      </p:sp>
      <p:sp>
        <p:nvSpPr>
          <p:cNvPr id="9229" name="Text Box 13"/>
          <p:cNvSpPr txBox="1">
            <a:spLocks noChangeArrowheads="1"/>
          </p:cNvSpPr>
          <p:nvPr/>
        </p:nvSpPr>
        <p:spPr bwMode="auto">
          <a:xfrm>
            <a:off x="2463800" y="857250"/>
            <a:ext cx="340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endParaRPr lang="en-US" altLang="en-US"/>
          </a:p>
        </p:txBody>
      </p:sp>
      <p:sp>
        <p:nvSpPr>
          <p:cNvPr id="97294" name="Text Box 14"/>
          <p:cNvSpPr txBox="1">
            <a:spLocks noChangeArrowheads="1"/>
          </p:cNvSpPr>
          <p:nvPr/>
        </p:nvSpPr>
        <p:spPr bwMode="auto">
          <a:xfrm>
            <a:off x="2195513" y="836613"/>
            <a:ext cx="3887787" cy="10699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1600" b="1">
                <a:solidFill>
                  <a:srgbClr val="FF0000"/>
                </a:solidFill>
              </a:rPr>
              <a:t>Dead cells / keratin as barrier</a:t>
            </a:r>
          </a:p>
          <a:p>
            <a:pPr algn="l" eaLnBrk="1" hangingPunct="1">
              <a:spcBef>
                <a:spcPct val="50000"/>
              </a:spcBef>
            </a:pPr>
            <a:r>
              <a:rPr lang="en-GB" altLang="en-US" sz="1600" b="1">
                <a:solidFill>
                  <a:srgbClr val="FF0000"/>
                </a:solidFill>
              </a:rPr>
              <a:t>Skin acidity kills microbes</a:t>
            </a:r>
          </a:p>
          <a:p>
            <a:pPr algn="l" eaLnBrk="1" hangingPunct="1">
              <a:spcBef>
                <a:spcPct val="50000"/>
              </a:spcBef>
            </a:pPr>
            <a:r>
              <a:rPr lang="en-GB" altLang="en-US" sz="1600" b="1">
                <a:solidFill>
                  <a:srgbClr val="FF0000"/>
                </a:solidFill>
              </a:rPr>
              <a:t>Skin flora kill/complete with microbe</a:t>
            </a:r>
          </a:p>
        </p:txBody>
      </p:sp>
      <p:sp>
        <p:nvSpPr>
          <p:cNvPr id="97295" name="Text Box 15"/>
          <p:cNvSpPr txBox="1">
            <a:spLocks noChangeArrowheads="1"/>
          </p:cNvSpPr>
          <p:nvPr/>
        </p:nvSpPr>
        <p:spPr bwMode="auto">
          <a:xfrm>
            <a:off x="2268538" y="2420938"/>
            <a:ext cx="3527425" cy="33655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1600" b="1">
                <a:solidFill>
                  <a:srgbClr val="FF0000"/>
                </a:solidFill>
              </a:rPr>
              <a:t>mucus traps microorganisms</a:t>
            </a:r>
          </a:p>
        </p:txBody>
      </p:sp>
      <p:sp>
        <p:nvSpPr>
          <p:cNvPr id="97296" name="Text Box 16"/>
          <p:cNvSpPr txBox="1">
            <a:spLocks noChangeArrowheads="1"/>
          </p:cNvSpPr>
          <p:nvPr/>
        </p:nvSpPr>
        <p:spPr bwMode="auto">
          <a:xfrm>
            <a:off x="2339975" y="3789363"/>
            <a:ext cx="3960813" cy="947737"/>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1600" b="1">
                <a:solidFill>
                  <a:srgbClr val="FF0000"/>
                </a:solidFill>
              </a:rPr>
              <a:t>Tears contain lysozyme / contain enzymes which kill microbes</a:t>
            </a:r>
          </a:p>
          <a:p>
            <a:pPr algn="l" eaLnBrk="1" hangingPunct="1">
              <a:spcBef>
                <a:spcPct val="50000"/>
              </a:spcBef>
            </a:pPr>
            <a:r>
              <a:rPr lang="en-GB" altLang="en-US" sz="1600" b="1">
                <a:solidFill>
                  <a:srgbClr val="FF0000"/>
                </a:solidFill>
              </a:rPr>
              <a:t>(accept bactericide)</a:t>
            </a:r>
          </a:p>
        </p:txBody>
      </p:sp>
      <p:sp>
        <p:nvSpPr>
          <p:cNvPr id="97297" name="Text Box 17"/>
          <p:cNvSpPr txBox="1">
            <a:spLocks noChangeArrowheads="1"/>
          </p:cNvSpPr>
          <p:nvPr/>
        </p:nvSpPr>
        <p:spPr bwMode="auto">
          <a:xfrm>
            <a:off x="1692275" y="6276975"/>
            <a:ext cx="5327650" cy="58102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1600" b="1">
                <a:solidFill>
                  <a:srgbClr val="FF0000"/>
                </a:solidFill>
              </a:rPr>
              <a:t>Move to site of infection; Phagocytosis / engulf bacteria; Stimulate (T)- lymphocytes /B cells/ T cells</a:t>
            </a:r>
          </a:p>
        </p:txBody>
      </p:sp>
      <p:sp>
        <p:nvSpPr>
          <p:cNvPr id="97298" name="Text Box 18"/>
          <p:cNvSpPr txBox="1">
            <a:spLocks noChangeArrowheads="1"/>
          </p:cNvSpPr>
          <p:nvPr/>
        </p:nvSpPr>
        <p:spPr bwMode="auto">
          <a:xfrm>
            <a:off x="6877050" y="549275"/>
            <a:ext cx="1150938" cy="942975"/>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1400"/>
              <a:t>Most students able to gain recall marks </a:t>
            </a:r>
          </a:p>
        </p:txBody>
      </p:sp>
      <p:sp>
        <p:nvSpPr>
          <p:cNvPr id="97299" name="Text Box 19"/>
          <p:cNvSpPr txBox="1">
            <a:spLocks noChangeArrowheads="1"/>
          </p:cNvSpPr>
          <p:nvPr/>
        </p:nvSpPr>
        <p:spPr bwMode="auto">
          <a:xfrm>
            <a:off x="7380288" y="6127750"/>
            <a:ext cx="1438275" cy="730250"/>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GB" altLang="en-US" sz="1400"/>
              <a:t>Few able to explain the role of lymphocytes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7294">
                                            <p:txEl>
                                              <p:pRg st="0" end="0"/>
                                            </p:txEl>
                                          </p:spTgt>
                                        </p:tgtEl>
                                        <p:attrNameLst>
                                          <p:attrName>style.visibility</p:attrName>
                                        </p:attrNameLst>
                                      </p:cBhvr>
                                      <p:to>
                                        <p:strVal val="visible"/>
                                      </p:to>
                                    </p:set>
                                    <p:animEffect transition="in" filter="circle(in)">
                                      <p:cBhvr>
                                        <p:cTn id="7" dur="2000"/>
                                        <p:tgtEl>
                                          <p:spTgt spid="9729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7294">
                                            <p:txEl>
                                              <p:pRg st="1" end="1"/>
                                            </p:txEl>
                                          </p:spTgt>
                                        </p:tgtEl>
                                        <p:attrNameLst>
                                          <p:attrName>style.visibility</p:attrName>
                                        </p:attrNameLst>
                                      </p:cBhvr>
                                      <p:to>
                                        <p:strVal val="visible"/>
                                      </p:to>
                                    </p:set>
                                    <p:animEffect transition="in" filter="circle(in)">
                                      <p:cBhvr>
                                        <p:cTn id="10" dur="2000"/>
                                        <p:tgtEl>
                                          <p:spTgt spid="9729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97294">
                                            <p:txEl>
                                              <p:pRg st="2" end="2"/>
                                            </p:txEl>
                                          </p:spTgt>
                                        </p:tgtEl>
                                        <p:attrNameLst>
                                          <p:attrName>style.visibility</p:attrName>
                                        </p:attrNameLst>
                                      </p:cBhvr>
                                      <p:to>
                                        <p:strVal val="visible"/>
                                      </p:to>
                                    </p:set>
                                    <p:animEffect transition="in" filter="circle(in)">
                                      <p:cBhvr>
                                        <p:cTn id="13" dur="2000"/>
                                        <p:tgtEl>
                                          <p:spTgt spid="9729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97295">
                                            <p:txEl>
                                              <p:pRg st="0" end="0"/>
                                            </p:txEl>
                                          </p:spTgt>
                                        </p:tgtEl>
                                        <p:attrNameLst>
                                          <p:attrName>style.visibility</p:attrName>
                                        </p:attrNameLst>
                                      </p:cBhvr>
                                      <p:to>
                                        <p:strVal val="visible"/>
                                      </p:to>
                                    </p:set>
                                    <p:animEffect transition="in" filter="circle(in)">
                                      <p:cBhvr>
                                        <p:cTn id="18" dur="2000"/>
                                        <p:tgtEl>
                                          <p:spTgt spid="9729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97296">
                                            <p:txEl>
                                              <p:pRg st="0" end="0"/>
                                            </p:txEl>
                                          </p:spTgt>
                                        </p:tgtEl>
                                        <p:attrNameLst>
                                          <p:attrName>style.visibility</p:attrName>
                                        </p:attrNameLst>
                                      </p:cBhvr>
                                      <p:to>
                                        <p:strVal val="visible"/>
                                      </p:to>
                                    </p:set>
                                    <p:animEffect transition="in" filter="circle(in)">
                                      <p:cBhvr>
                                        <p:cTn id="23" dur="2000"/>
                                        <p:tgtEl>
                                          <p:spTgt spid="97296">
                                            <p:txEl>
                                              <p:pRg st="0" end="0"/>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97296">
                                            <p:txEl>
                                              <p:pRg st="1" end="1"/>
                                            </p:txEl>
                                          </p:spTgt>
                                        </p:tgtEl>
                                        <p:attrNameLst>
                                          <p:attrName>style.visibility</p:attrName>
                                        </p:attrNameLst>
                                      </p:cBhvr>
                                      <p:to>
                                        <p:strVal val="visible"/>
                                      </p:to>
                                    </p:set>
                                    <p:animEffect transition="in" filter="circle(in)">
                                      <p:cBhvr>
                                        <p:cTn id="26" dur="2000"/>
                                        <p:tgtEl>
                                          <p:spTgt spid="9729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7298"/>
                                        </p:tgtEl>
                                        <p:attrNameLst>
                                          <p:attrName>style.visibility</p:attrName>
                                        </p:attrNameLst>
                                      </p:cBhvr>
                                      <p:to>
                                        <p:strVal val="visible"/>
                                      </p:to>
                                    </p:set>
                                    <p:animEffect transition="in" filter="box(in)">
                                      <p:cBhvr>
                                        <p:cTn id="31" dur="500"/>
                                        <p:tgtEl>
                                          <p:spTgt spid="972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97297">
                                            <p:txEl>
                                              <p:pRg st="0" end="0"/>
                                            </p:txEl>
                                          </p:spTgt>
                                        </p:tgtEl>
                                        <p:attrNameLst>
                                          <p:attrName>style.visibility</p:attrName>
                                        </p:attrNameLst>
                                      </p:cBhvr>
                                      <p:to>
                                        <p:strVal val="visible"/>
                                      </p:to>
                                    </p:set>
                                    <p:animEffect transition="in" filter="circle(in)">
                                      <p:cBhvr>
                                        <p:cTn id="36" dur="2000"/>
                                        <p:tgtEl>
                                          <p:spTgt spid="9729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97299"/>
                                        </p:tgtEl>
                                        <p:attrNameLst>
                                          <p:attrName>style.visibility</p:attrName>
                                        </p:attrNameLst>
                                      </p:cBhvr>
                                      <p:to>
                                        <p:strVal val="visible"/>
                                      </p:to>
                                    </p:set>
                                    <p:animEffect transition="in" filter="box(in)">
                                      <p:cBhvr>
                                        <p:cTn id="41" dur="500"/>
                                        <p:tgtEl>
                                          <p:spTgt spid="97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8" grpId="0" animBg="1"/>
      <p:bldP spid="972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5431173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208963" cy="5557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aburchill.com/images04/291007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765175"/>
            <a:ext cx="63134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2143125" y="214313"/>
            <a:ext cx="456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400" b="1">
                <a:solidFill>
                  <a:srgbClr val="FF0000"/>
                </a:solidFill>
                <a:latin typeface="Calibri" pitchFamily="34" charset="0"/>
              </a:rPr>
              <a:t>White blood cells: a defensive role</a:t>
            </a:r>
          </a:p>
        </p:txBody>
      </p:sp>
      <p:grpSp>
        <p:nvGrpSpPr>
          <p:cNvPr id="2" name="Group 13"/>
          <p:cNvGrpSpPr>
            <a:grpSpLocks/>
          </p:cNvGrpSpPr>
          <p:nvPr/>
        </p:nvGrpSpPr>
        <p:grpSpPr bwMode="auto">
          <a:xfrm>
            <a:off x="142875" y="3857625"/>
            <a:ext cx="4232275" cy="1397000"/>
            <a:chOff x="142844" y="3857628"/>
            <a:chExt cx="4231822" cy="1397067"/>
          </a:xfrm>
        </p:grpSpPr>
        <p:cxnSp>
          <p:nvCxnSpPr>
            <p:cNvPr id="6" name="Straight Arrow Connector 5"/>
            <p:cNvCxnSpPr/>
            <p:nvPr/>
          </p:nvCxnSpPr>
          <p:spPr>
            <a:xfrm rot="10800000" flipV="1">
              <a:off x="1642871" y="3857628"/>
              <a:ext cx="1285737" cy="100017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9" name="TextBox 6"/>
            <p:cNvSpPr txBox="1">
              <a:spLocks noChangeArrowheads="1"/>
            </p:cNvSpPr>
            <p:nvPr/>
          </p:nvSpPr>
          <p:spPr bwMode="auto">
            <a:xfrm>
              <a:off x="142844" y="4857801"/>
              <a:ext cx="4231822" cy="3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a:solidFill>
                    <a:srgbClr val="000000"/>
                  </a:solidFill>
                  <a:latin typeface="Comic Sans MS" pitchFamily="66" charset="0"/>
                </a:rPr>
                <a:t>Engulf pathogens by phagocytosis</a:t>
              </a:r>
              <a:r>
                <a:rPr lang="en-GB" altLang="en-US" sz="2000">
                  <a:solidFill>
                    <a:srgbClr val="000000"/>
                  </a:solidFill>
                  <a:latin typeface="Calibri" pitchFamily="34" charset="0"/>
                </a:rPr>
                <a:t>:</a:t>
              </a:r>
            </a:p>
          </p:txBody>
        </p:sp>
      </p:grpSp>
      <p:grpSp>
        <p:nvGrpSpPr>
          <p:cNvPr id="3" name="Group 12"/>
          <p:cNvGrpSpPr>
            <a:grpSpLocks/>
          </p:cNvGrpSpPr>
          <p:nvPr/>
        </p:nvGrpSpPr>
        <p:grpSpPr bwMode="auto">
          <a:xfrm>
            <a:off x="4643437" y="3860801"/>
            <a:ext cx="4321051" cy="1944350"/>
            <a:chOff x="4929190" y="3857628"/>
            <a:chExt cx="4321922" cy="1944192"/>
          </a:xfrm>
        </p:grpSpPr>
        <p:cxnSp>
          <p:nvCxnSpPr>
            <p:cNvPr id="9" name="Straight Arrow Connector 8"/>
            <p:cNvCxnSpPr/>
            <p:nvPr/>
          </p:nvCxnSpPr>
          <p:spPr>
            <a:xfrm>
              <a:off x="5572257" y="3857628"/>
              <a:ext cx="1143230" cy="8571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7" name="TextBox 9"/>
            <p:cNvSpPr txBox="1">
              <a:spLocks noChangeArrowheads="1"/>
            </p:cNvSpPr>
            <p:nvPr/>
          </p:nvSpPr>
          <p:spPr bwMode="auto">
            <a:xfrm>
              <a:off x="4929190" y="4786240"/>
              <a:ext cx="4321922" cy="101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dirty="0">
                  <a:solidFill>
                    <a:srgbClr val="000000"/>
                  </a:solidFill>
                  <a:latin typeface="Comic Sans MS" pitchFamily="66" charset="0"/>
                </a:rPr>
                <a:t>Increase in number in response to </a:t>
              </a:r>
            </a:p>
            <a:p>
              <a:pPr algn="l" eaLnBrk="1" hangingPunct="1"/>
              <a:r>
                <a:rPr lang="en-GB" altLang="en-US" sz="2000" dirty="0">
                  <a:solidFill>
                    <a:srgbClr val="000000"/>
                  </a:solidFill>
                  <a:latin typeface="Comic Sans MS" pitchFamily="66" charset="0"/>
                </a:rPr>
                <a:t>bacterial or viral infections</a:t>
              </a:r>
              <a:r>
                <a:rPr lang="en-GB" altLang="en-US" sz="2000" dirty="0" smtClean="0">
                  <a:solidFill>
                    <a:srgbClr val="000000"/>
                  </a:solidFill>
                  <a:latin typeface="Calibri" pitchFamily="34" charset="0"/>
                </a:rPr>
                <a:t>. Clonal expansion</a:t>
              </a:r>
              <a:endParaRPr lang="en-GB" altLang="en-US" sz="2000" dirty="0">
                <a:solidFill>
                  <a:srgbClr val="000000"/>
                </a:solidFill>
                <a:latin typeface="Calibri" pitchFamily="34" charset="0"/>
              </a:endParaRPr>
            </a:p>
          </p:txBody>
        </p:sp>
      </p:grpSp>
      <p:sp>
        <p:nvSpPr>
          <p:cNvPr id="11" name="TextBox 10"/>
          <p:cNvSpPr txBox="1">
            <a:spLocks noChangeArrowheads="1"/>
          </p:cNvSpPr>
          <p:nvPr/>
        </p:nvSpPr>
        <p:spPr bwMode="auto">
          <a:xfrm>
            <a:off x="142875" y="5286375"/>
            <a:ext cx="4219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dirty="0">
                <a:solidFill>
                  <a:srgbClr val="000000"/>
                </a:solidFill>
                <a:latin typeface="Comic Sans MS" pitchFamily="66" charset="0"/>
              </a:rPr>
              <a:t>Involved in a </a:t>
            </a:r>
            <a:r>
              <a:rPr lang="en-GB" altLang="en-US" sz="2000" i="1" dirty="0">
                <a:solidFill>
                  <a:srgbClr val="000000"/>
                </a:solidFill>
                <a:latin typeface="Comic Sans MS" pitchFamily="66" charset="0"/>
              </a:rPr>
              <a:t>non-specific</a:t>
            </a:r>
            <a:r>
              <a:rPr lang="en-GB" altLang="en-US" sz="2000" dirty="0">
                <a:solidFill>
                  <a:srgbClr val="000000"/>
                </a:solidFill>
                <a:latin typeface="Comic Sans MS" pitchFamily="66" charset="0"/>
              </a:rPr>
              <a:t> immune </a:t>
            </a:r>
          </a:p>
          <a:p>
            <a:pPr algn="l" eaLnBrk="1" hangingPunct="1"/>
            <a:r>
              <a:rPr lang="en-GB" altLang="en-US" sz="2000" dirty="0">
                <a:solidFill>
                  <a:srgbClr val="000000"/>
                </a:solidFill>
                <a:latin typeface="Comic Sans MS" pitchFamily="66" charset="0"/>
              </a:rPr>
              <a:t>response</a:t>
            </a:r>
          </a:p>
          <a:p>
            <a:pPr algn="l" eaLnBrk="1" hangingPunct="1"/>
            <a:endParaRPr lang="en-GB" altLang="en-US" sz="2000" dirty="0">
              <a:solidFill>
                <a:srgbClr val="000000"/>
              </a:solidFill>
              <a:latin typeface="Comic Sans MS" pitchFamily="66" charset="0"/>
            </a:endParaRPr>
          </a:p>
        </p:txBody>
      </p:sp>
      <p:sp>
        <p:nvSpPr>
          <p:cNvPr id="12" name="TextBox 11"/>
          <p:cNvSpPr txBox="1">
            <a:spLocks noChangeArrowheads="1"/>
          </p:cNvSpPr>
          <p:nvPr/>
        </p:nvSpPr>
        <p:spPr bwMode="auto">
          <a:xfrm>
            <a:off x="4420129" y="5805151"/>
            <a:ext cx="4765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r>
              <a:rPr lang="en-GB" altLang="en-US" sz="2000" dirty="0">
                <a:solidFill>
                  <a:srgbClr val="000000"/>
                </a:solidFill>
                <a:latin typeface="Comic Sans MS" pitchFamily="66" charset="0"/>
              </a:rPr>
              <a:t>Involved in a </a:t>
            </a:r>
            <a:r>
              <a:rPr lang="en-GB" altLang="en-US" sz="2000" i="1" dirty="0">
                <a:solidFill>
                  <a:srgbClr val="000000"/>
                </a:solidFill>
                <a:latin typeface="Comic Sans MS" pitchFamily="66" charset="0"/>
              </a:rPr>
              <a:t>specific</a:t>
            </a:r>
            <a:r>
              <a:rPr lang="en-GB" altLang="en-US" sz="2000" dirty="0">
                <a:solidFill>
                  <a:srgbClr val="000000"/>
                </a:solidFill>
                <a:latin typeface="Comic Sans MS" pitchFamily="66" charset="0"/>
              </a:rPr>
              <a:t> immune response</a:t>
            </a:r>
          </a:p>
          <a:p>
            <a:pPr algn="l" eaLnBrk="1" hangingPunct="1"/>
            <a:endParaRPr lang="en-GB" altLang="en-US" sz="2000"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1830</Words>
  <Application>Microsoft Office PowerPoint</Application>
  <PresentationFormat>On-screen Show (4:3)</PresentationFormat>
  <Paragraphs>304</Paragraphs>
  <Slides>51</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Wingdings</vt:lpstr>
      <vt:lpstr>Comic Sans MS</vt:lpstr>
      <vt:lpstr>Aharoni</vt:lpstr>
      <vt:lpstr>Default Design</vt:lpstr>
      <vt:lpstr>Paintbrush Picture</vt:lpstr>
      <vt:lpstr>Immune Response</vt:lpstr>
      <vt:lpstr>PowerPoint Presentation</vt:lpstr>
      <vt:lpstr>PowerPoint Presentation</vt:lpstr>
      <vt:lpstr>How does the body prevent their entry? </vt:lpstr>
      <vt:lpstr>Non-specific Defence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cytotoxic cells kill infected cells</vt:lpstr>
      <vt:lpstr>PowerPoint Presentation</vt:lpstr>
      <vt:lpstr>PowerPoint Presentation</vt:lpstr>
      <vt:lpstr>PowerPoint Presentation</vt:lpstr>
      <vt:lpstr>PowerPoint Presentation</vt:lpstr>
      <vt:lpstr>Summary of specific response</vt:lpstr>
      <vt:lpstr>Exam question</vt:lpstr>
      <vt:lpstr>PowerPoint Presentation</vt:lpstr>
      <vt:lpstr>PowerPoint Presentation</vt:lpstr>
      <vt:lpstr>Exam Question</vt:lpstr>
      <vt:lpstr>Exam Question</vt:lpstr>
      <vt:lpstr>PowerPoint Presentation</vt:lpstr>
      <vt:lpstr>Exam question</vt:lpstr>
      <vt:lpstr>Exam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Monoclonal antibodies</vt:lpstr>
      <vt:lpstr>What are Monoclonal Antibodies Used for?</vt:lpstr>
      <vt:lpstr>How monoclonal antibodies work</vt:lpstr>
      <vt:lpstr>Direct and indirect Monoclonal antibody therapy</vt:lpstr>
      <vt:lpstr>How monoclonal antibodies used in pregnancy testing</vt:lpstr>
      <vt:lpstr>PowerPoint Presentation</vt:lpstr>
      <vt:lpstr>PowerPoint Presentation</vt:lpstr>
      <vt:lpstr>Enzyme–Linked Immunosorbant Assay (ELISA)</vt:lpstr>
      <vt:lpstr>PowerPoint Presentation</vt:lpstr>
      <vt:lpstr>PowerPoint Presentation</vt:lpstr>
      <vt:lpstr>HIV Structure - Human Immunodeficiency Virus</vt:lpstr>
      <vt:lpstr>HIV Human Immunodeficiency Virus</vt:lpstr>
      <vt:lpstr>HIV Life Cycle</vt:lpstr>
      <vt:lpstr>HIV and AIDS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Taster Session  Dr Harjit K Singh</dc:title>
  <dc:creator>mum</dc:creator>
  <cp:lastModifiedBy>Debbie Haggar</cp:lastModifiedBy>
  <cp:revision>45</cp:revision>
  <dcterms:created xsi:type="dcterms:W3CDTF">2015-01-29T21:32:51Z</dcterms:created>
  <dcterms:modified xsi:type="dcterms:W3CDTF">2017-04-18T10:51:22Z</dcterms:modified>
</cp:coreProperties>
</file>