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3" r:id="rId4"/>
    <p:sldId id="264" r:id="rId5"/>
    <p:sldId id="279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6" r:id="rId14"/>
    <p:sldId id="332" r:id="rId15"/>
    <p:sldId id="333" r:id="rId16"/>
    <p:sldId id="334" r:id="rId17"/>
    <p:sldId id="335" r:id="rId18"/>
    <p:sldId id="281" r:id="rId19"/>
    <p:sldId id="322" r:id="rId20"/>
    <p:sldId id="312" r:id="rId21"/>
    <p:sldId id="282" r:id="rId22"/>
    <p:sldId id="283" r:id="rId23"/>
    <p:sldId id="337" r:id="rId24"/>
    <p:sldId id="294" r:id="rId25"/>
    <p:sldId id="319" r:id="rId26"/>
    <p:sldId id="321" r:id="rId27"/>
    <p:sldId id="286" r:id="rId28"/>
    <p:sldId id="284" r:id="rId29"/>
    <p:sldId id="263" r:id="rId30"/>
    <p:sldId id="265" r:id="rId31"/>
    <p:sldId id="266" r:id="rId32"/>
    <p:sldId id="307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5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5251" y="6617829"/>
            <a:ext cx="35712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79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720000" y="1731600"/>
            <a:ext cx="10728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0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6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2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19/04/2017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school.com.sg/index.php/module/PublicAccess/action/Wrapper/sid/ea5f3768e0dae62aa6d01beee8123931/cmbn_id/1922/qba/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iHpcbSmZDMAhXMWBoKHYZWDQQQjRwIBw&amp;url=http://www.slideshare.net/SECBIO/plant-transport-14354767&amp;bvm=bv.119745492,d.d2s&amp;psig=AFQjCNEt3XOG1DmDHJpIXiLJOMexHubt0g&amp;ust=1460794468526910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</a:rPr>
              <a:t>Transport</a:t>
            </a:r>
            <a:endParaRPr lang="en-GB" sz="5400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Phloem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Xylem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Haemoglobin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model of mass flow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30858" y="6617829"/>
            <a:ext cx="3047980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60476"/>
            <a:ext cx="6553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the phloem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19636" y="6617829"/>
            <a:ext cx="295920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4000" y="1335787"/>
            <a:ext cx="8045200" cy="4406804"/>
          </a:xfrm>
        </p:spPr>
        <p:txBody>
          <a:bodyPr/>
          <a:lstStyle/>
          <a:p>
            <a:pPr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 from source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leaves, solutes are passed from photosynthesising cells into the companion cells of the phloem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companion cells then load the solutes into the sieve tube elements via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 hydrolysis is involved in this transfer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GB" dirty="0" smtClean="0"/>
              <a:t>Mass flow hypothesis.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012"/>
            <a:ext cx="10515600" cy="468683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3200" dirty="0" smtClean="0"/>
              <a:t>How </a:t>
            </a:r>
            <a:r>
              <a:rPr lang="en-GB" sz="3200" dirty="0"/>
              <a:t>is sucrose loaded into the phloem at the source</a:t>
            </a:r>
            <a:r>
              <a:rPr lang="en-GB" sz="3200" dirty="0" smtClean="0"/>
              <a:t>?</a:t>
            </a:r>
          </a:p>
          <a:p>
            <a:pPr marL="114300" indent="0">
              <a:buNone/>
            </a:pPr>
            <a:endParaRPr lang="en-GB" sz="3200" b="1" dirty="0"/>
          </a:p>
          <a:p>
            <a:r>
              <a:rPr lang="en-GB" sz="3200" dirty="0" smtClean="0"/>
              <a:t> </a:t>
            </a:r>
            <a:r>
              <a:rPr lang="en-GB" sz="3200" dirty="0"/>
              <a:t>Hydrogen ion (H+) are actively transported from the companion cells into </a:t>
            </a:r>
            <a:r>
              <a:rPr lang="en-GB" sz="3200" dirty="0" smtClean="0"/>
              <a:t>the   surrounding </a:t>
            </a:r>
            <a:r>
              <a:rPr lang="en-GB" sz="3200" dirty="0"/>
              <a:t>tissues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the H+ will then diffuse back into the companion </a:t>
            </a:r>
            <a:r>
              <a:rPr lang="en-GB" sz="3200" dirty="0" smtClean="0"/>
              <a:t>cells as </a:t>
            </a:r>
            <a:r>
              <a:rPr lang="en-GB" sz="3200" dirty="0"/>
              <a:t>it does, it brings in Sucrose with it via a co-transporter protein</a:t>
            </a:r>
          </a:p>
          <a:p>
            <a:r>
              <a:rPr lang="en-GB" sz="3200" dirty="0" smtClean="0"/>
              <a:t>sucrose </a:t>
            </a:r>
            <a:r>
              <a:rPr lang="en-GB" sz="3200" dirty="0"/>
              <a:t>builds up in the companion cell, then diffuses into the sieve tube via </a:t>
            </a:r>
            <a:r>
              <a:rPr lang="en-GB" sz="3200" dirty="0" smtClean="0"/>
              <a:t>the </a:t>
            </a:r>
            <a:r>
              <a:rPr lang="en-GB" sz="3200" dirty="0" err="1" smtClean="0"/>
              <a:t>plasmodesmata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486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the phloem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4000" y="1222666"/>
            <a:ext cx="8045200" cy="4406804"/>
          </a:xfrm>
        </p:spPr>
        <p:txBody>
          <a:bodyPr/>
          <a:lstStyle/>
          <a:p>
            <a:pPr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flow from source to sink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of solutes into sieve tube elements lowers their water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(makes the water potential more negative)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water enters the sieve tube elements from the surrounding xylem vessels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increases the </a:t>
            </a:r>
            <a:r>
              <a:rPr lang="en-GB" sz="2000" dirty="0"/>
              <a:t>hydrostatic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the sieve tube elements, pushing their contents through the pores in the sieve </a:t>
            </a: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plates </a:t>
            </a:r>
            <a:r>
              <a:rPr lang="en-GB" sz="2000" dirty="0"/>
              <a:t>(up or down the plant)</a:t>
            </a:r>
          </a:p>
          <a:p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in phloem (3)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26168" y="6617829"/>
            <a:ext cx="2852671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4000" y="1194385"/>
            <a:ext cx="8045200" cy="4406804"/>
          </a:xfrm>
        </p:spPr>
        <p:txBody>
          <a:bodyPr/>
          <a:lstStyle/>
          <a:p>
            <a:pPr>
              <a:buNone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Unloading to a sink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solutes are pushed down a pressure gradient, they are surrounded by cells with a lower solute concentration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Solutes leave the phloem into these cells, lowering their water potential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leaves the phloem by osmosis, returned to the surrounding xylem and is re-circulated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 in the sink use, or store, the solutes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0"/>
            <a:ext cx="10160000" cy="1143000"/>
          </a:xfrm>
        </p:spPr>
        <p:txBody>
          <a:bodyPr/>
          <a:lstStyle/>
          <a:p>
            <a:r>
              <a:rPr lang="en-GB" dirty="0"/>
              <a:t>Mass flow hypothesis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19636" y="6617829"/>
            <a:ext cx="2959203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40" y="1128373"/>
            <a:ext cx="417671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of </a:t>
            </a:r>
            <a:r>
              <a:rPr lang="en-GB" dirty="0" smtClean="0"/>
              <a:t>phloem / mg </a:t>
            </a:r>
            <a:r>
              <a:rPr lang="en-GB" dirty="0"/>
              <a:t>cm</a:t>
            </a:r>
            <a:r>
              <a:rPr lang="en-GB" baseline="30000" dirty="0"/>
              <a:t>-3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28514" y="6617829"/>
            <a:ext cx="295032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4000" y="1382922"/>
            <a:ext cx="8045200" cy="4406804"/>
          </a:xfrm>
        </p:spPr>
        <p:txBody>
          <a:bodyPr/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Non-reducing sugars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80–120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reducing sugar transported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5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2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acids /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3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ions / 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evidence: For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268"/>
            <a:ext cx="10515600" cy="4974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Uses phloem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r>
              <a:rPr lang="en-GB" sz="2800" dirty="0" smtClean="0"/>
              <a:t> Radioactively </a:t>
            </a:r>
            <a:r>
              <a:rPr lang="en-GB" sz="2800" dirty="0"/>
              <a:t>labelled carbon on CO</a:t>
            </a:r>
            <a:r>
              <a:rPr lang="en-GB" sz="2800" baseline="-25000" dirty="0"/>
              <a:t>2</a:t>
            </a:r>
            <a:r>
              <a:rPr lang="en-GB" sz="2800" dirty="0"/>
              <a:t> used in photosynthesis will be found in the </a:t>
            </a:r>
            <a:r>
              <a:rPr lang="en-GB" sz="2800" dirty="0" smtClean="0"/>
              <a:t>phloem (</a:t>
            </a:r>
            <a:r>
              <a:rPr lang="en-GB" sz="2800" dirty="0"/>
              <a:t>in the sucrose)</a:t>
            </a:r>
          </a:p>
          <a:p>
            <a:r>
              <a:rPr lang="en-GB" sz="2800" dirty="0" smtClean="0"/>
              <a:t> Ringing </a:t>
            </a:r>
            <a:r>
              <a:rPr lang="en-GB" sz="2800" dirty="0"/>
              <a:t>of a tree, removing the phloem, leads to a build up of sugar above the ring</a:t>
            </a:r>
          </a:p>
          <a:p>
            <a:r>
              <a:rPr lang="en-GB" sz="2800" dirty="0" smtClean="0"/>
              <a:t> Aphid </a:t>
            </a:r>
            <a:r>
              <a:rPr lang="en-GB" sz="2800" dirty="0"/>
              <a:t>feeding on plants will have their mouth-parts connected to the </a:t>
            </a:r>
            <a:r>
              <a:rPr lang="en-GB" sz="2800" dirty="0" smtClean="0"/>
              <a:t>phloem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0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6" y="515155"/>
            <a:ext cx="5086350" cy="556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oldschool.com.sg/modpub/16723450504b651dfab969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1" y="1803043"/>
            <a:ext cx="4829175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7" y="566670"/>
            <a:ext cx="78561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Uses </a:t>
            </a:r>
            <a:r>
              <a:rPr lang="en-GB" sz="3600" dirty="0" smtClean="0"/>
              <a:t>ATP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Companion cells have many mitochondria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Metabolic poisons that inhibit respiration will stop translocation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Rate of flow of sugars in phloem is very 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ctr"/>
            <a:r>
              <a:rPr lang="en-GB" sz="3600" dirty="0" smtClean="0"/>
              <a:t>Uses </a:t>
            </a:r>
            <a:r>
              <a:rPr lang="en-GB" sz="3600" dirty="0"/>
              <a:t>H</a:t>
            </a:r>
            <a:r>
              <a:rPr lang="en-GB" sz="3600" dirty="0" smtClean="0"/>
              <a:t>+</a:t>
            </a:r>
          </a:p>
          <a:p>
            <a:pPr algn="ctr"/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pH </a:t>
            </a:r>
            <a:r>
              <a:rPr lang="en-GB" sz="2800" dirty="0"/>
              <a:t>of companion cells higher than surrounding cells (loses H+, less acidic)</a:t>
            </a:r>
          </a:p>
        </p:txBody>
      </p:sp>
    </p:spTree>
    <p:extLst>
      <p:ext uri="{BB962C8B-B14F-4D97-AF65-F5344CB8AC3E}">
        <p14:creationId xmlns:p14="http://schemas.microsoft.com/office/powerpoint/2010/main" val="6412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37390" y="6617829"/>
            <a:ext cx="2941448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000" y="1269799"/>
            <a:ext cx="8045200" cy="4406804"/>
          </a:xfrm>
        </p:spPr>
        <p:txBody>
          <a:bodyPr/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photosynthesis, organic compounds are synthesised in a plant’s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  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leaves act as a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these organic compounds are moved to parts of the plant that are actively growing,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storage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 or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seeds</a:t>
            </a: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regions act as 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is from source to sink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occurs in the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tissue</a:t>
            </a:r>
          </a:p>
          <a:p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2064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8"/>
          </a:xfrm>
        </p:spPr>
        <p:txBody>
          <a:bodyPr/>
          <a:lstStyle/>
          <a:p>
            <a:r>
              <a:rPr lang="en-GB" dirty="0" smtClean="0"/>
              <a:t>Against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en-GB" sz="3600" dirty="0"/>
              <a:t>solutes in phloem move at different rates</a:t>
            </a:r>
          </a:p>
          <a:p>
            <a:r>
              <a:rPr lang="en-GB" sz="3600" dirty="0" smtClean="0"/>
              <a:t>role </a:t>
            </a:r>
            <a:r>
              <a:rPr lang="en-GB" sz="3600" dirty="0"/>
              <a:t>of sieve plate unclear</a:t>
            </a:r>
          </a:p>
        </p:txBody>
      </p:sp>
    </p:spTree>
    <p:extLst>
      <p:ext uri="{BB962C8B-B14F-4D97-AF65-F5344CB8AC3E}">
        <p14:creationId xmlns:p14="http://schemas.microsoft.com/office/powerpoint/2010/main" val="1776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4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Radioactive tracers.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4"/>
            <a:ext cx="10515600" cy="516942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Using radioactive carbon dioxide: because the carbon </a:t>
            </a:r>
            <a:r>
              <a:rPr lang="en-GB" sz="2800" dirty="0" smtClean="0">
                <a:solidFill>
                  <a:srgbClr val="FF0000"/>
                </a:solidFill>
              </a:rPr>
              <a:t>will be incorporated into organic substances.</a:t>
            </a:r>
          </a:p>
          <a:p>
            <a:endParaRPr lang="en-GB" sz="2800" dirty="0" smtClean="0"/>
          </a:p>
          <a:p>
            <a:r>
              <a:rPr lang="en-GB" sz="2800" dirty="0" smtClean="0"/>
              <a:t>The movement of these organic substances can then be </a:t>
            </a:r>
            <a:r>
              <a:rPr lang="en-GB" sz="2800" dirty="0" smtClean="0">
                <a:solidFill>
                  <a:srgbClr val="FF0000"/>
                </a:solidFill>
              </a:rPr>
              <a:t>tracked</a:t>
            </a:r>
            <a:r>
              <a:rPr lang="en-GB" sz="2800" dirty="0" smtClean="0"/>
              <a:t> using autoradiography. </a:t>
            </a:r>
          </a:p>
          <a:p>
            <a:endParaRPr lang="en-GB" sz="2800" dirty="0"/>
          </a:p>
          <a:p>
            <a:r>
              <a:rPr lang="en-GB" sz="2800" dirty="0" smtClean="0"/>
              <a:t>Plant is killed, the sample is then placed on a photographic film – the film will turn </a:t>
            </a:r>
            <a:r>
              <a:rPr lang="en-GB" sz="2800" dirty="0" smtClean="0">
                <a:solidFill>
                  <a:srgbClr val="FF0000"/>
                </a:solidFill>
              </a:rPr>
              <a:t>black wherever radioactive substance </a:t>
            </a:r>
            <a:r>
              <a:rPr lang="en-GB" sz="2800" dirty="0" smtClean="0"/>
              <a:t>is found. </a:t>
            </a:r>
          </a:p>
          <a:p>
            <a:endParaRPr lang="en-GB" sz="2800" dirty="0" smtClean="0"/>
          </a:p>
          <a:p>
            <a:r>
              <a:rPr lang="en-GB" sz="2800" dirty="0" smtClean="0"/>
              <a:t>So autoradiography on plants that have been killed at different times show an overall movement from source to sink. </a:t>
            </a:r>
            <a:r>
              <a:rPr lang="en-GB" sz="2800" dirty="0" err="1" smtClean="0"/>
              <a:t>Eg</a:t>
            </a:r>
            <a:r>
              <a:rPr lang="en-GB" sz="2800" dirty="0" smtClean="0"/>
              <a:t> products of photosynthesis move from leaves towards the roots.  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0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9" y="84668"/>
            <a:ext cx="7937105" cy="62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>
          <a:xfrm>
            <a:off x="9092484" y="274638"/>
            <a:ext cx="2704563" cy="1154112"/>
          </a:xfrm>
          <a:solidFill>
            <a:srgbClr val="008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Answers</a:t>
            </a:r>
            <a:endParaRPr lang="en-US" dirty="0">
              <a:latin typeface="Calibri" charset="0"/>
            </a:endParaRPr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0"/>
            <a:ext cx="835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planttransport-120920020944-phpapp01/95/plant-transport-36-728.jpg?cb=13481071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53792"/>
            <a:ext cx="7405352" cy="59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9752" y="1184856"/>
            <a:ext cx="3374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Adaptations of root hair cells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0362" y="2936383"/>
            <a:ext cx="33098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err="1">
                <a:solidFill>
                  <a:srgbClr val="7030A0"/>
                </a:solidFill>
              </a:rPr>
              <a:t>Symplast</a:t>
            </a:r>
            <a:r>
              <a:rPr lang="en-IE" sz="2800" dirty="0">
                <a:solidFill>
                  <a:srgbClr val="7030A0"/>
                </a:solidFill>
              </a:rPr>
              <a:t> </a:t>
            </a:r>
            <a:r>
              <a:rPr lang="en-IE" sz="2800" dirty="0" smtClean="0">
                <a:solidFill>
                  <a:srgbClr val="7030A0"/>
                </a:solidFill>
              </a:rPr>
              <a:t>/</a:t>
            </a:r>
            <a:r>
              <a:rPr lang="en-IE" sz="2800" dirty="0" err="1" smtClean="0">
                <a:solidFill>
                  <a:srgbClr val="7030A0"/>
                </a:solidFill>
              </a:rPr>
              <a:t>Apoplast</a:t>
            </a:r>
            <a:r>
              <a:rPr lang="en-IE" sz="2800" dirty="0" smtClean="0">
                <a:solidFill>
                  <a:srgbClr val="7030A0"/>
                </a:solidFill>
              </a:rPr>
              <a:t> routes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p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3803651" cy="8128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Water Transport Across The Root</a:t>
            </a:r>
            <a:endParaRPr lang="en-GB" altLang="en-US" sz="2800" b="1" i="1">
              <a:latin typeface="Times New Roman" pitchFamily="18" charset="0"/>
            </a:endParaRPr>
          </a:p>
        </p:txBody>
      </p:sp>
      <p:pic>
        <p:nvPicPr>
          <p:cNvPr id="6150" name="Picture 6" descr="nextbuttongreenXara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1" y="6567488"/>
            <a:ext cx="6223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06334" y="1"/>
            <a:ext cx="7313084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 dirty="0">
                <a:latin typeface="Times New Roman" pitchFamily="18" charset="0"/>
              </a:rPr>
              <a:t>Mineral ions are actively transported into the  </a:t>
            </a:r>
            <a:br>
              <a:rPr lang="en-GB" altLang="en-US" sz="2100" b="1" dirty="0">
                <a:latin typeface="Times New Roman" pitchFamily="18" charset="0"/>
              </a:rPr>
            </a:br>
            <a:r>
              <a:rPr lang="en-GB" altLang="en-US" sz="2100" b="1" dirty="0">
                <a:latin typeface="Times New Roman" pitchFamily="18" charset="0"/>
              </a:rPr>
              <a:t>root hair cells lowering the Water potential so it is lower than that in the soil.  </a:t>
            </a:r>
            <a:endParaRPr lang="en-GB" altLang="en-US" sz="2100" b="1" i="1" dirty="0"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3967" y="903289"/>
            <a:ext cx="6477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>
                <a:latin typeface="Times New Roman" pitchFamily="18" charset="0"/>
              </a:rPr>
              <a:t>Water therefore enters root hair cells from the soil solution by </a:t>
            </a:r>
            <a:r>
              <a:rPr lang="en-GB" altLang="en-US" sz="2100" b="1" i="1">
                <a:latin typeface="Times New Roman" pitchFamily="18" charset="0"/>
              </a:rPr>
              <a:t>osmosis</a:t>
            </a:r>
            <a:r>
              <a:rPr lang="en-GB" altLang="en-US" sz="2100" b="1">
                <a:latin typeface="Times New Roman" pitchFamily="18" charset="0"/>
              </a:rPr>
              <a:t/>
            </a:r>
            <a:br>
              <a:rPr lang="en-GB" altLang="en-US" sz="2100" b="1">
                <a:latin typeface="Times New Roman" pitchFamily="18" charset="0"/>
              </a:rPr>
            </a:br>
            <a:r>
              <a:rPr lang="en-GB" altLang="en-US" sz="2100" b="1">
                <a:latin typeface="Times New Roman" pitchFamily="18" charset="0"/>
              </a:rPr>
              <a:t>(i.e. along a water potential gradient)</a:t>
            </a:r>
            <a:endParaRPr lang="en-GB" altLang="en-US" sz="21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GB" dirty="0" smtClean="0"/>
              <a:t>Root pressure.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Ions</a:t>
            </a:r>
            <a:r>
              <a:rPr lang="en-GB" sz="3200" dirty="0" smtClean="0"/>
              <a:t> are </a:t>
            </a:r>
            <a:r>
              <a:rPr lang="en-GB" sz="3200" dirty="0" smtClean="0">
                <a:solidFill>
                  <a:srgbClr val="00B050"/>
                </a:solidFill>
              </a:rPr>
              <a:t>actively transported </a:t>
            </a:r>
            <a:r>
              <a:rPr lang="en-GB" sz="3200" dirty="0" smtClean="0"/>
              <a:t>from the </a:t>
            </a:r>
            <a:r>
              <a:rPr lang="en-GB" sz="3200" dirty="0" smtClean="0">
                <a:solidFill>
                  <a:srgbClr val="00B050"/>
                </a:solidFill>
              </a:rPr>
              <a:t>endodermis</a:t>
            </a:r>
            <a:r>
              <a:rPr lang="en-GB" sz="3200" dirty="0" smtClean="0"/>
              <a:t> to the </a:t>
            </a:r>
            <a:r>
              <a:rPr lang="en-GB" sz="3200" dirty="0" smtClean="0">
                <a:solidFill>
                  <a:srgbClr val="00B050"/>
                </a:solidFill>
              </a:rPr>
              <a:t>xylem.</a:t>
            </a:r>
          </a:p>
          <a:p>
            <a:r>
              <a:rPr lang="en-GB" sz="3200" dirty="0" smtClean="0"/>
              <a:t>This </a:t>
            </a:r>
            <a:r>
              <a:rPr lang="en-GB" sz="3200" dirty="0" smtClean="0">
                <a:solidFill>
                  <a:srgbClr val="00B050"/>
                </a:solidFill>
              </a:rPr>
              <a:t>lowers the water potential </a:t>
            </a:r>
            <a:r>
              <a:rPr lang="en-GB" sz="3200" dirty="0" smtClean="0"/>
              <a:t>of the xylem.</a:t>
            </a:r>
          </a:p>
          <a:p>
            <a:r>
              <a:rPr lang="en-GB" sz="3200" dirty="0" smtClean="0"/>
              <a:t>Water moves from the roots into xylem </a:t>
            </a:r>
            <a:r>
              <a:rPr lang="en-GB" sz="3200" dirty="0" smtClean="0">
                <a:solidFill>
                  <a:srgbClr val="00B050"/>
                </a:solidFill>
              </a:rPr>
              <a:t>by osmosis!!!!!</a:t>
            </a:r>
            <a:r>
              <a:rPr lang="en-GB" sz="3200" dirty="0" smtClean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8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GB" sz="3200" b="1" dirty="0"/>
              <a:t>How does water move up the xylem (in the stem)?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Cohesion and tension </a:t>
            </a:r>
            <a:r>
              <a:rPr lang="en-IE" sz="2800" dirty="0" smtClean="0">
                <a:latin typeface="Calibri" charset="0"/>
              </a:rPr>
              <a:t>help to transport water from the roots to leaves against gravity:</a:t>
            </a:r>
          </a:p>
          <a:p>
            <a:pPr marL="114300" indent="0">
              <a:buNone/>
            </a:pPr>
            <a:endParaRPr lang="en-IE" sz="2800" dirty="0">
              <a:latin typeface="Calibri" charset="0"/>
            </a:endParaRP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evaporates from the leaves at the “top” of the xylem through </a:t>
            </a:r>
            <a:r>
              <a:rPr lang="en-IE" sz="2800" u="sng" dirty="0" smtClean="0">
                <a:latin typeface="Calibri" charset="0"/>
              </a:rPr>
              <a:t>transpiration stream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This creates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tension </a:t>
            </a:r>
            <a:r>
              <a:rPr lang="en-IE" sz="2800" dirty="0" smtClean="0">
                <a:latin typeface="Calibri" charset="0"/>
              </a:rPr>
              <a:t>(suction) which pulls more water into the leaf (think of a straw)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molecules are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cohesive </a:t>
            </a:r>
            <a:r>
              <a:rPr lang="en-IE" sz="2800" dirty="0" smtClean="0">
                <a:latin typeface="Calibri" charset="0"/>
              </a:rPr>
              <a:t>(stick together H-bonding),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adhesion </a:t>
            </a:r>
            <a:r>
              <a:rPr lang="en-IE" sz="2800" dirty="0" smtClean="0">
                <a:latin typeface="Calibri" charset="0"/>
              </a:rPr>
              <a:t>water molecules are attracted to the walls of the xylem.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So a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column </a:t>
            </a:r>
            <a:r>
              <a:rPr lang="en-IE" sz="2800" dirty="0" smtClean="0">
                <a:latin typeface="Calibri" charset="0"/>
              </a:rPr>
              <a:t>of water moves upwards through the xylem</a:t>
            </a:r>
            <a:endParaRPr lang="en-US" sz="2800" dirty="0" smtClean="0">
              <a:latin typeface="Calibri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135467"/>
            <a:ext cx="10567201" cy="66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686466"/>
            <a:ext cx="10567201" cy="54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99" y="2473133"/>
            <a:ext cx="8925001" cy="25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 smtClean="0"/>
              <a:t>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Autofit/>
          </a:bodyPr>
          <a:lstStyle/>
          <a:p>
            <a:r>
              <a:rPr lang="en-GB" sz="2800" dirty="0" smtClean="0"/>
              <a:t>Solutes are dissolved substances. </a:t>
            </a:r>
          </a:p>
          <a:p>
            <a:r>
              <a:rPr lang="en-GB" sz="2800" dirty="0" smtClean="0"/>
              <a:t>Like xylem, the phloem is arranged as cells in a tube arrangement.</a:t>
            </a:r>
          </a:p>
          <a:p>
            <a:r>
              <a:rPr lang="en-GB" sz="2800" dirty="0" smtClean="0"/>
              <a:t>Sieve tube elements and companion cells. </a:t>
            </a:r>
          </a:p>
          <a:p>
            <a:r>
              <a:rPr lang="en-GB" sz="2800" dirty="0" smtClean="0"/>
              <a:t>Translocation is the movement of solutes.  </a:t>
            </a:r>
            <a:endParaRPr lang="en-GB" sz="2800" dirty="0"/>
          </a:p>
          <a:p>
            <a:r>
              <a:rPr lang="en-GB" sz="2800" dirty="0" smtClean="0"/>
              <a:t>The source is where the sugars come from, and the sink is where they go to.</a:t>
            </a:r>
          </a:p>
          <a:p>
            <a:r>
              <a:rPr lang="en-GB" sz="2800" dirty="0" smtClean="0"/>
              <a:t> Sugar is made in the leaves, so they are the source, and transported to the roots, so they are the sink.</a:t>
            </a:r>
          </a:p>
          <a:p>
            <a:r>
              <a:rPr lang="en-GB" sz="2800" dirty="0" smtClean="0"/>
              <a:t> In early spring, the leaves need energy to grow, so they sugars are transported from the roots (now the source) to the leaves (now the sink)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8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254000"/>
            <a:ext cx="11921067" cy="654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31" y="931333"/>
            <a:ext cx="7711201" cy="1089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467" y="4699000"/>
            <a:ext cx="749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Measuring rate of transpiration?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</a:rPr>
              <a:t>Use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potometer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Measures </a:t>
            </a:r>
            <a:r>
              <a:rPr lang="en-GB" dirty="0">
                <a:solidFill>
                  <a:srgbClr val="002060"/>
                </a:solidFill>
              </a:rPr>
              <a:t>rate of water uptake by a plant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Presume</a:t>
            </a:r>
            <a:r>
              <a:rPr lang="en-GB" dirty="0">
                <a:solidFill>
                  <a:srgbClr val="002060"/>
                </a:solidFill>
              </a:rPr>
              <a:t>, rate of water uptake = rate of transpiration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Healthy </a:t>
            </a:r>
            <a:r>
              <a:rPr lang="en-GB" dirty="0">
                <a:solidFill>
                  <a:srgbClr val="002060"/>
                </a:solidFill>
              </a:rPr>
              <a:t>leaf and shoot of plant is used</a:t>
            </a:r>
          </a:p>
        </p:txBody>
      </p:sp>
      <p:pic>
        <p:nvPicPr>
          <p:cNvPr id="5" name="Content Placeholder 5" descr="potome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9437" y="1519707"/>
            <a:ext cx="4828974" cy="4739425"/>
          </a:xfrm>
        </p:spPr>
      </p:pic>
    </p:spTree>
    <p:extLst>
      <p:ext uri="{BB962C8B-B14F-4D97-AF65-F5344CB8AC3E}">
        <p14:creationId xmlns:p14="http://schemas.microsoft.com/office/powerpoint/2010/main" val="34787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63639"/>
            <a:ext cx="5624848" cy="5662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Why add stem under water?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is the purpose of the reservoir?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How can we compare different plants.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Light intensity why have a beaker of water in front of the lamp?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Why does the bung need to be air tight.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measurements do we need to take to calculate the rate of transpiration?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 final rate will be an overestimate of transpiration. Why</a:t>
            </a:r>
            <a:r>
              <a:rPr lang="en-GB" dirty="0" smtClean="0"/>
              <a:t>?</a:t>
            </a:r>
          </a:p>
          <a:p>
            <a:endParaRPr lang="en-US" dirty="0"/>
          </a:p>
        </p:txBody>
      </p:sp>
      <p:pic>
        <p:nvPicPr>
          <p:cNvPr id="8" name="Content Placeholder 5" descr="potome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248" y="1262130"/>
            <a:ext cx="5009815" cy="4738638"/>
          </a:xfrm>
        </p:spPr>
      </p:pic>
    </p:spTree>
    <p:extLst>
      <p:ext uri="{BB962C8B-B14F-4D97-AF65-F5344CB8AC3E}">
        <p14:creationId xmlns:p14="http://schemas.microsoft.com/office/powerpoint/2010/main" val="17639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Enzymes maintain concentration gradients between sources and sinks.</a:t>
            </a:r>
          </a:p>
          <a:p>
            <a:r>
              <a:rPr lang="en-GB" sz="2800" dirty="0" err="1" smtClean="0"/>
              <a:t>Eg</a:t>
            </a:r>
            <a:r>
              <a:rPr lang="en-GB" sz="2800" dirty="0" smtClean="0"/>
              <a:t> – in potatoes, sucrose is converted into starch in the sink area. </a:t>
            </a:r>
          </a:p>
          <a:p>
            <a:r>
              <a:rPr lang="en-GB" sz="2800" dirty="0" smtClean="0"/>
              <a:t>This means there is also a lower concentration of sucrose at the sink end than in the phloem.</a:t>
            </a:r>
          </a:p>
          <a:p>
            <a:r>
              <a:rPr lang="en-GB" sz="2800" dirty="0" smtClean="0"/>
              <a:t>Thus ensuring a constant supply of new sucrose reaches the sink from the phloem.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 Links here to starch being insoluble so does not affect the water potential so a cell. – Good storage molecule.    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Enzymes!!!!!!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phloem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064000" y="6641010"/>
            <a:ext cx="1339600" cy="123246"/>
          </a:xfrm>
        </p:spPr>
        <p:txBody>
          <a:bodyPr/>
          <a:lstStyle/>
          <a:p>
            <a:r>
              <a:rPr lang="en-US" dirty="0" smtClean="0"/>
              <a:t>Version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72902" y="6617829"/>
            <a:ext cx="2905937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6" name="Content Placeholder 5" descr="scan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800" y="1097193"/>
            <a:ext cx="3384376" cy="5200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0176" y="357301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Note the close association between phloem and xylem in all parts of plant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162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000" y="441133"/>
            <a:ext cx="8045200" cy="431181"/>
          </a:xfrm>
        </p:spPr>
        <p:txBody>
          <a:bodyPr/>
          <a:lstStyle/>
          <a:p>
            <a:r>
              <a:rPr lang="en-GB" sz="2000" dirty="0"/>
              <a:t>Evidence that transport of organic compounds occurs in the phloem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8614" y="6617829"/>
            <a:ext cx="3030224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4000" y="1269800"/>
            <a:ext cx="8045200" cy="4406804"/>
          </a:xfrm>
        </p:spPr>
        <p:txBody>
          <a:bodyPr/>
          <a:lstStyle/>
          <a:p>
            <a:r>
              <a:rPr lang="en-GB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used to label organic compounds – subsequent  autoradiography shows labelled compounds are in the phloem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bark of a tree contains the active phloem – remove a ring of bark and downward movement of organic compounds stops where bark removed</a:t>
            </a:r>
          </a:p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Sap-sucking insect – piercing mouthpart found to be in phloem and sap removed via piercing mouthpart found to contain organic compounds</a:t>
            </a:r>
          </a:p>
          <a:p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/>
        </p:nvSpPr>
        <p:spPr>
          <a:xfrm>
            <a:off x="2064000" y="664101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phloem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3104" y="6617829"/>
            <a:ext cx="306573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4000" y="1345214"/>
            <a:ext cx="8045200" cy="4406804"/>
          </a:xfrm>
        </p:spPr>
        <p:txBody>
          <a:bodyPr/>
          <a:lstStyle/>
          <a:p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cell</a:t>
            </a:r>
          </a:p>
          <a:p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 tube elements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Stacked one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top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another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nucleus, thin layer of cytoplasm around large central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‘vacuole’,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organelles, P-protein in cytoplasm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pores in end walls (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sieve plates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cytoplasm passing from element to element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pores in side walls with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cytoplasm (</a:t>
            </a:r>
            <a:r>
              <a:rPr lang="en-GB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plasmodesmata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running through to adjacent:</a:t>
            </a:r>
          </a:p>
          <a:p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 cells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cells with nucleus, cytoplasm and organelles</a:t>
            </a:r>
          </a:p>
          <a:p>
            <a:pPr lvl="1">
              <a:buFont typeface="Arial" pitchFamily="34" charset="0"/>
              <a:buChar char="–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controls activity of adjacent sieve tube element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sieve tube elements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3104" y="6617829"/>
            <a:ext cx="3065735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5" name="Content Placeholder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2" y="1694671"/>
            <a:ext cx="3928923" cy="4398625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6172200" y="1600201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was taken using an optical microscope</a:t>
            </a:r>
          </a:p>
          <a:p>
            <a:pPr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shows a sieve plate between two adjacent sieve tube elements</a:t>
            </a:r>
          </a:p>
          <a:p>
            <a:pPr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Notice: </a:t>
            </a:r>
          </a:p>
          <a:p>
            <a:pPr lvl="1"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pores (p) in the sieve plate</a:t>
            </a:r>
          </a:p>
          <a:p>
            <a:pPr lvl="1">
              <a:defRPr/>
            </a:pPr>
            <a:r>
              <a:rPr lang="en-GB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little cytoplasm in the sieve tube elements</a:t>
            </a:r>
            <a:endParaRPr lang="en-GB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551" y="1694671"/>
            <a:ext cx="3928923" cy="43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Sieve tube elements and a companion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39736" y="6617829"/>
            <a:ext cx="3039102" cy="241200"/>
          </a:xfrm>
        </p:spPr>
        <p:txBody>
          <a:bodyPr/>
          <a:lstStyle/>
          <a:p>
            <a:r>
              <a:rPr lang="en-US" dirty="0" smtClean="0"/>
              <a:t>Copyright © 2015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12" y="1417638"/>
            <a:ext cx="5688013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1411</Words>
  <Application>Microsoft Office PowerPoint</Application>
  <PresentationFormat>Widescreen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AQA Chevin Pro Light</vt:lpstr>
      <vt:lpstr>Arial</vt:lpstr>
      <vt:lpstr>Calibri</vt:lpstr>
      <vt:lpstr>Calibri Light</vt:lpstr>
      <vt:lpstr>Cambria</vt:lpstr>
      <vt:lpstr>Symbol</vt:lpstr>
      <vt:lpstr>Times New Roman</vt:lpstr>
      <vt:lpstr>Office Theme</vt:lpstr>
      <vt:lpstr>Adjacency</vt:lpstr>
      <vt:lpstr>Transport</vt:lpstr>
      <vt:lpstr>Overview</vt:lpstr>
      <vt:lpstr>Key concepts</vt:lpstr>
      <vt:lpstr>PowerPoint Presentation</vt:lpstr>
      <vt:lpstr>Location of phloem</vt:lpstr>
      <vt:lpstr>Evidence that transport of organic compounds occurs in the phloem</vt:lpstr>
      <vt:lpstr>Structure of phloem</vt:lpstr>
      <vt:lpstr>Two sieve tube elements</vt:lpstr>
      <vt:lpstr>Sieve tube elements and a companion cell</vt:lpstr>
      <vt:lpstr>A model of mass flow</vt:lpstr>
      <vt:lpstr>Transport in the phloem (1)</vt:lpstr>
      <vt:lpstr>Mass flow hypothesis. </vt:lpstr>
      <vt:lpstr>Transport in the phloem (2)</vt:lpstr>
      <vt:lpstr>Transport in phloem (3)</vt:lpstr>
      <vt:lpstr>Mass flow hypothesis</vt:lpstr>
      <vt:lpstr>Contents of phloem / mg cm-3</vt:lpstr>
      <vt:lpstr>Evaluating evidence: For mass flow</vt:lpstr>
      <vt:lpstr>PowerPoint Presentation</vt:lpstr>
      <vt:lpstr>PowerPoint Presentation</vt:lpstr>
      <vt:lpstr>Against mass flow</vt:lpstr>
      <vt:lpstr>Radioactive tracers.  </vt:lpstr>
      <vt:lpstr>PowerPoint Presentation</vt:lpstr>
      <vt:lpstr>Answers</vt:lpstr>
      <vt:lpstr>PowerPoint Presentation</vt:lpstr>
      <vt:lpstr>PowerPoint Presentation</vt:lpstr>
      <vt:lpstr>Root pressure.</vt:lpstr>
      <vt:lpstr>How does water move up the xylem (in the stem)?</vt:lpstr>
      <vt:lpstr>PowerPoint Presentation</vt:lpstr>
      <vt:lpstr>PowerPoint Presentation</vt:lpstr>
      <vt:lpstr>PowerPoint Presentation</vt:lpstr>
      <vt:lpstr>Measuring rate of transpiration?</vt:lpstr>
      <vt:lpstr>Other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Transporting solutes in plants.</dc:title>
  <dc:creator>Lindsey Brown</dc:creator>
  <cp:lastModifiedBy>Deborah Haggar</cp:lastModifiedBy>
  <cp:revision>46</cp:revision>
  <dcterms:created xsi:type="dcterms:W3CDTF">2016-04-14T09:36:59Z</dcterms:created>
  <dcterms:modified xsi:type="dcterms:W3CDTF">2017-04-19T12:54:39Z</dcterms:modified>
</cp:coreProperties>
</file>