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5" r:id="rId26"/>
    <p:sldId id="281" r:id="rId27"/>
    <p:sldId id="282" r:id="rId28"/>
    <p:sldId id="283" r:id="rId29"/>
    <p:sldId id="287" r:id="rId30"/>
    <p:sldId id="290" r:id="rId31"/>
    <p:sldId id="288" r:id="rId32"/>
    <p:sldId id="289" r:id="rId33"/>
    <p:sldId id="294" r:id="rId34"/>
    <p:sldId id="292" r:id="rId35"/>
    <p:sldId id="293" r:id="rId36"/>
    <p:sldId id="295" r:id="rId37"/>
    <p:sldId id="315" r:id="rId38"/>
    <p:sldId id="297" r:id="rId39"/>
    <p:sldId id="298" r:id="rId40"/>
    <p:sldId id="299" r:id="rId41"/>
    <p:sldId id="300" r:id="rId42"/>
    <p:sldId id="301" r:id="rId43"/>
    <p:sldId id="302" r:id="rId44"/>
    <p:sldId id="305" r:id="rId45"/>
    <p:sldId id="306" r:id="rId46"/>
    <p:sldId id="307" r:id="rId47"/>
    <p:sldId id="317" r:id="rId48"/>
    <p:sldId id="311" r:id="rId49"/>
    <p:sldId id="312" r:id="rId50"/>
    <p:sldId id="313" r:id="rId51"/>
    <p:sldId id="318" r:id="rId52"/>
    <p:sldId id="319" r:id="rId53"/>
    <p:sldId id="321" r:id="rId54"/>
    <p:sldId id="322" r:id="rId55"/>
    <p:sldId id="323" r:id="rId56"/>
    <p:sldId id="324" r:id="rId57"/>
    <p:sldId id="328" r:id="rId58"/>
    <p:sldId id="327" r:id="rId59"/>
    <p:sldId id="329" r:id="rId60"/>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336D5A4-421F-4EDF-A23F-12531A9A585A}" type="datetimeFigureOut">
              <a:rPr lang="en-GB" smtClean="0"/>
              <a:t>19/04/2017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8F3B71-F214-4F28-A6F9-7F9A6855DA56}" type="slidenum">
              <a:rPr lang="en-GB" smtClean="0"/>
              <a:t>‹#›</a:t>
            </a:fld>
            <a:endParaRPr lang="en-GB"/>
          </a:p>
        </p:txBody>
      </p:sp>
    </p:spTree>
    <p:extLst>
      <p:ext uri="{BB962C8B-B14F-4D97-AF65-F5344CB8AC3E}">
        <p14:creationId xmlns:p14="http://schemas.microsoft.com/office/powerpoint/2010/main" val="1425629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336D5A4-421F-4EDF-A23F-12531A9A585A}" type="datetimeFigureOut">
              <a:rPr lang="en-GB" smtClean="0"/>
              <a:t>19/04/2017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8F3B71-F214-4F28-A6F9-7F9A6855DA56}" type="slidenum">
              <a:rPr lang="en-GB" smtClean="0"/>
              <a:t>‹#›</a:t>
            </a:fld>
            <a:endParaRPr lang="en-GB"/>
          </a:p>
        </p:txBody>
      </p:sp>
    </p:spTree>
    <p:extLst>
      <p:ext uri="{BB962C8B-B14F-4D97-AF65-F5344CB8AC3E}">
        <p14:creationId xmlns:p14="http://schemas.microsoft.com/office/powerpoint/2010/main" val="2538909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336D5A4-421F-4EDF-A23F-12531A9A585A}" type="datetimeFigureOut">
              <a:rPr lang="en-GB" smtClean="0"/>
              <a:t>19/04/2017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8F3B71-F214-4F28-A6F9-7F9A6855DA56}" type="slidenum">
              <a:rPr lang="en-GB" smtClean="0"/>
              <a:t>‹#›</a:t>
            </a:fld>
            <a:endParaRPr lang="en-GB"/>
          </a:p>
        </p:txBody>
      </p:sp>
    </p:spTree>
    <p:extLst>
      <p:ext uri="{BB962C8B-B14F-4D97-AF65-F5344CB8AC3E}">
        <p14:creationId xmlns:p14="http://schemas.microsoft.com/office/powerpoint/2010/main" val="19120535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Default - Title Only">
    <p:bg>
      <p:bgPr>
        <a:solidFill>
          <a:srgbClr val="FFFFFF"/>
        </a:solidFill>
        <a:effectLst/>
      </p:bgPr>
    </p:bg>
    <p:spTree>
      <p:nvGrpSpPr>
        <p:cNvPr id="1" name=""/>
        <p:cNvGrpSpPr/>
        <p:nvPr/>
      </p:nvGrpSpPr>
      <p:grpSpPr>
        <a:xfrm>
          <a:off x="0" y="0"/>
          <a:ext cx="0" cy="0"/>
          <a:chOff x="0" y="0"/>
          <a:chExt cx="0" cy="0"/>
        </a:xfrm>
      </p:grpSpPr>
      <p:sp>
        <p:nvSpPr>
          <p:cNvPr id="246" name="Shape 246"/>
          <p:cNvSpPr>
            <a:spLocks noGrp="1"/>
          </p:cNvSpPr>
          <p:nvPr>
            <p:ph type="title"/>
          </p:nvPr>
        </p:nvSpPr>
        <p:spPr>
          <a:xfrm>
            <a:off x="455414" y="92075"/>
            <a:ext cx="8233172" cy="1508126"/>
          </a:xfrm>
          <a:prstGeom prst="rect">
            <a:avLst/>
          </a:prstGeom>
        </p:spPr>
        <p:txBody>
          <a:bodyPr lIns="26789" tIns="26789" rIns="26789" bIns="26789" anchor="ctr">
            <a:noAutofit/>
          </a:bodyPr>
          <a:lstStyle>
            <a:lvl1pPr algn="ctr" defTabSz="1295400">
              <a:defRPr sz="4200">
                <a:uFill>
                  <a:solidFill/>
                </a:uFill>
                <a:latin typeface="Arial"/>
                <a:ea typeface="Arial"/>
                <a:cs typeface="Arial"/>
                <a:sym typeface="Arial"/>
              </a:defRPr>
            </a:lvl1pPr>
          </a:lstStyle>
          <a:p>
            <a:pPr lvl="0">
              <a:defRPr sz="1800">
                <a:uFillTx/>
              </a:defRPr>
            </a:pPr>
            <a:r>
              <a:rPr sz="4200">
                <a:uFill>
                  <a:solidFill/>
                </a:uFill>
              </a:rPr>
              <a:t>Title Text</a:t>
            </a:r>
          </a:p>
        </p:txBody>
      </p:sp>
      <p:sp>
        <p:nvSpPr>
          <p:cNvPr id="247" name="Shape 247"/>
          <p:cNvSpPr>
            <a:spLocks noGrp="1"/>
          </p:cNvSpPr>
          <p:nvPr>
            <p:ph type="sldNum" sz="quarter" idx="2"/>
          </p:nvPr>
        </p:nvSpPr>
        <p:spPr>
          <a:xfrm>
            <a:off x="8451007" y="6486723"/>
            <a:ext cx="235794" cy="226393"/>
          </a:xfrm>
          <a:prstGeom prst="rect">
            <a:avLst/>
          </a:prstGeom>
        </p:spPr>
        <p:txBody>
          <a:bodyPr wrap="none" lIns="26789" tIns="26789" rIns="26789" bIns="26789"/>
          <a:lstStyle>
            <a:lvl1pPr algn="r" defTabSz="1295400">
              <a:defRPr sz="1200">
                <a:uFill>
                  <a:solidFill/>
                </a:uFill>
                <a:latin typeface="Arial"/>
                <a:ea typeface="Arial"/>
                <a:cs typeface="Arial"/>
                <a:sym typeface="Arial"/>
              </a:defRPr>
            </a:lvl1pPr>
          </a:lstStyle>
          <a:p>
            <a:pPr lvl="0"/>
            <a:fld id="{86CB4B4D-7CA3-9044-876B-883B54F8677D}" type="slidenum">
              <a:t>‹#›</a:t>
            </a:fld>
            <a:endParaRPr/>
          </a:p>
        </p:txBody>
      </p:sp>
    </p:spTree>
    <p:extLst>
      <p:ext uri="{BB962C8B-B14F-4D97-AF65-F5344CB8AC3E}">
        <p14:creationId xmlns:p14="http://schemas.microsoft.com/office/powerpoint/2010/main" val="3991296604"/>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Title &amp; Bullets">
    <p:bg>
      <p:bgPr>
        <a:solidFill>
          <a:srgbClr val="FFFFFF"/>
        </a:solidFill>
        <a:effectLst/>
      </p:bgPr>
    </p:bg>
    <p:spTree>
      <p:nvGrpSpPr>
        <p:cNvPr id="1" name=""/>
        <p:cNvGrpSpPr/>
        <p:nvPr/>
      </p:nvGrpSpPr>
      <p:grpSpPr>
        <a:xfrm>
          <a:off x="0" y="0"/>
          <a:ext cx="0" cy="0"/>
          <a:chOff x="0" y="0"/>
          <a:chExt cx="0" cy="0"/>
        </a:xfrm>
      </p:grpSpPr>
      <p:sp>
        <p:nvSpPr>
          <p:cNvPr id="249" name="Shape 249"/>
          <p:cNvSpPr>
            <a:spLocks noGrp="1"/>
          </p:cNvSpPr>
          <p:nvPr>
            <p:ph type="title"/>
          </p:nvPr>
        </p:nvSpPr>
        <p:spPr>
          <a:xfrm>
            <a:off x="892968" y="178593"/>
            <a:ext cx="7358064" cy="1714501"/>
          </a:xfrm>
          <a:prstGeom prst="rect">
            <a:avLst/>
          </a:prstGeom>
        </p:spPr>
        <p:txBody>
          <a:bodyPr lIns="35718" tIns="35718" rIns="35718" bIns="35718" anchor="ctr">
            <a:noAutofit/>
          </a:bodyPr>
          <a:lstStyle>
            <a:lvl1pPr algn="ctr" defTabSz="584200">
              <a:defRPr sz="5800">
                <a:latin typeface="Gill Sans"/>
                <a:ea typeface="Gill Sans"/>
                <a:cs typeface="Gill Sans"/>
                <a:sym typeface="Gill Sans"/>
              </a:defRPr>
            </a:lvl1pPr>
          </a:lstStyle>
          <a:p>
            <a:pPr lvl="0">
              <a:defRPr sz="1800"/>
            </a:pPr>
            <a:r>
              <a:rPr sz="5800"/>
              <a:t>Title Text</a:t>
            </a:r>
          </a:p>
        </p:txBody>
      </p:sp>
      <p:sp>
        <p:nvSpPr>
          <p:cNvPr id="250" name="Shape 250"/>
          <p:cNvSpPr>
            <a:spLocks noGrp="1"/>
          </p:cNvSpPr>
          <p:nvPr>
            <p:ph type="body" idx="1"/>
          </p:nvPr>
        </p:nvSpPr>
        <p:spPr>
          <a:xfrm>
            <a:off x="892968" y="1946671"/>
            <a:ext cx="7358064" cy="4018361"/>
          </a:xfrm>
          <a:prstGeom prst="rect">
            <a:avLst/>
          </a:prstGeom>
        </p:spPr>
        <p:txBody>
          <a:bodyPr lIns="35718" tIns="35718" rIns="35718" bIns="35718" anchor="ctr">
            <a:noAutofit/>
          </a:bodyPr>
          <a:lstStyle>
            <a:lvl1pPr marL="698500" indent="-381000" defTabSz="584200">
              <a:spcBef>
                <a:spcPts val="2400"/>
              </a:spcBef>
              <a:buSzPct val="171000"/>
              <a:defRPr>
                <a:latin typeface="Gill Sans"/>
                <a:ea typeface="Gill Sans"/>
                <a:cs typeface="Gill Sans"/>
                <a:sym typeface="Gill Sans"/>
              </a:defRPr>
            </a:lvl1pPr>
            <a:lvl2pPr marL="1143000" indent="-381000" defTabSz="584200">
              <a:spcBef>
                <a:spcPts val="2400"/>
              </a:spcBef>
              <a:buSzPct val="171000"/>
              <a:buChar char="•"/>
              <a:defRPr>
                <a:latin typeface="Gill Sans"/>
                <a:ea typeface="Gill Sans"/>
                <a:cs typeface="Gill Sans"/>
                <a:sym typeface="Gill Sans"/>
              </a:defRPr>
            </a:lvl2pPr>
            <a:lvl3pPr marL="1587500" indent="-381000" defTabSz="584200">
              <a:spcBef>
                <a:spcPts val="2400"/>
              </a:spcBef>
              <a:buSzPct val="171000"/>
              <a:defRPr>
                <a:latin typeface="Gill Sans"/>
                <a:ea typeface="Gill Sans"/>
                <a:cs typeface="Gill Sans"/>
                <a:sym typeface="Gill Sans"/>
              </a:defRPr>
            </a:lvl3pPr>
            <a:lvl4pPr marL="2032000" indent="-381000" defTabSz="584200">
              <a:spcBef>
                <a:spcPts val="2400"/>
              </a:spcBef>
              <a:buSzPct val="171000"/>
              <a:buChar char="•"/>
              <a:defRPr>
                <a:latin typeface="Gill Sans"/>
                <a:ea typeface="Gill Sans"/>
                <a:cs typeface="Gill Sans"/>
                <a:sym typeface="Gill Sans"/>
              </a:defRPr>
            </a:lvl4pPr>
            <a:lvl5pPr marL="2476500" indent="-381000" defTabSz="584200">
              <a:spcBef>
                <a:spcPts val="2400"/>
              </a:spcBef>
              <a:buSzPct val="171000"/>
              <a:buChar char="•"/>
              <a:defRPr>
                <a:latin typeface="Gill Sans"/>
                <a:ea typeface="Gill Sans"/>
                <a:cs typeface="Gill Sans"/>
                <a:sym typeface="Gill Sans"/>
              </a:defRPr>
            </a:lvl5p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Tree>
    <p:extLst>
      <p:ext uri="{BB962C8B-B14F-4D97-AF65-F5344CB8AC3E}">
        <p14:creationId xmlns:p14="http://schemas.microsoft.com/office/powerpoint/2010/main" val="407876008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336D5A4-421F-4EDF-A23F-12531A9A585A}" type="datetimeFigureOut">
              <a:rPr lang="en-GB" smtClean="0"/>
              <a:t>19/04/2017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8F3B71-F214-4F28-A6F9-7F9A6855DA56}" type="slidenum">
              <a:rPr lang="en-GB" smtClean="0"/>
              <a:t>‹#›</a:t>
            </a:fld>
            <a:endParaRPr lang="en-GB"/>
          </a:p>
        </p:txBody>
      </p:sp>
    </p:spTree>
    <p:extLst>
      <p:ext uri="{BB962C8B-B14F-4D97-AF65-F5344CB8AC3E}">
        <p14:creationId xmlns:p14="http://schemas.microsoft.com/office/powerpoint/2010/main" val="29230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36D5A4-421F-4EDF-A23F-12531A9A585A}" type="datetimeFigureOut">
              <a:rPr lang="en-GB" smtClean="0"/>
              <a:t>19/04/2017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8F3B71-F214-4F28-A6F9-7F9A6855DA56}" type="slidenum">
              <a:rPr lang="en-GB" smtClean="0"/>
              <a:t>‹#›</a:t>
            </a:fld>
            <a:endParaRPr lang="en-GB"/>
          </a:p>
        </p:txBody>
      </p:sp>
    </p:spTree>
    <p:extLst>
      <p:ext uri="{BB962C8B-B14F-4D97-AF65-F5344CB8AC3E}">
        <p14:creationId xmlns:p14="http://schemas.microsoft.com/office/powerpoint/2010/main" val="3729364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336D5A4-421F-4EDF-A23F-12531A9A585A}" type="datetimeFigureOut">
              <a:rPr lang="en-GB" smtClean="0"/>
              <a:t>19/04/2017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8F3B71-F214-4F28-A6F9-7F9A6855DA56}" type="slidenum">
              <a:rPr lang="en-GB" smtClean="0"/>
              <a:t>‹#›</a:t>
            </a:fld>
            <a:endParaRPr lang="en-GB"/>
          </a:p>
        </p:txBody>
      </p:sp>
    </p:spTree>
    <p:extLst>
      <p:ext uri="{BB962C8B-B14F-4D97-AF65-F5344CB8AC3E}">
        <p14:creationId xmlns:p14="http://schemas.microsoft.com/office/powerpoint/2010/main" val="1970077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336D5A4-421F-4EDF-A23F-12531A9A585A}" type="datetimeFigureOut">
              <a:rPr lang="en-GB" smtClean="0"/>
              <a:t>19/04/2017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58F3B71-F214-4F28-A6F9-7F9A6855DA56}" type="slidenum">
              <a:rPr lang="en-GB" smtClean="0"/>
              <a:t>‹#›</a:t>
            </a:fld>
            <a:endParaRPr lang="en-GB"/>
          </a:p>
        </p:txBody>
      </p:sp>
    </p:spTree>
    <p:extLst>
      <p:ext uri="{BB962C8B-B14F-4D97-AF65-F5344CB8AC3E}">
        <p14:creationId xmlns:p14="http://schemas.microsoft.com/office/powerpoint/2010/main" val="3268680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336D5A4-421F-4EDF-A23F-12531A9A585A}" type="datetimeFigureOut">
              <a:rPr lang="en-GB" smtClean="0"/>
              <a:t>19/04/2017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58F3B71-F214-4F28-A6F9-7F9A6855DA56}" type="slidenum">
              <a:rPr lang="en-GB" smtClean="0"/>
              <a:t>‹#›</a:t>
            </a:fld>
            <a:endParaRPr lang="en-GB"/>
          </a:p>
        </p:txBody>
      </p:sp>
    </p:spTree>
    <p:extLst>
      <p:ext uri="{BB962C8B-B14F-4D97-AF65-F5344CB8AC3E}">
        <p14:creationId xmlns:p14="http://schemas.microsoft.com/office/powerpoint/2010/main" val="1311656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36D5A4-421F-4EDF-A23F-12531A9A585A}" type="datetimeFigureOut">
              <a:rPr lang="en-GB" smtClean="0"/>
              <a:t>19/04/2017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58F3B71-F214-4F28-A6F9-7F9A6855DA56}" type="slidenum">
              <a:rPr lang="en-GB" smtClean="0"/>
              <a:t>‹#›</a:t>
            </a:fld>
            <a:endParaRPr lang="en-GB"/>
          </a:p>
        </p:txBody>
      </p:sp>
    </p:spTree>
    <p:extLst>
      <p:ext uri="{BB962C8B-B14F-4D97-AF65-F5344CB8AC3E}">
        <p14:creationId xmlns:p14="http://schemas.microsoft.com/office/powerpoint/2010/main" val="1887682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36D5A4-421F-4EDF-A23F-12531A9A585A}" type="datetimeFigureOut">
              <a:rPr lang="en-GB" smtClean="0"/>
              <a:t>19/04/2017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8F3B71-F214-4F28-A6F9-7F9A6855DA56}" type="slidenum">
              <a:rPr lang="en-GB" smtClean="0"/>
              <a:t>‹#›</a:t>
            </a:fld>
            <a:endParaRPr lang="en-GB"/>
          </a:p>
        </p:txBody>
      </p:sp>
    </p:spTree>
    <p:extLst>
      <p:ext uri="{BB962C8B-B14F-4D97-AF65-F5344CB8AC3E}">
        <p14:creationId xmlns:p14="http://schemas.microsoft.com/office/powerpoint/2010/main" val="2974661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36D5A4-421F-4EDF-A23F-12531A9A585A}" type="datetimeFigureOut">
              <a:rPr lang="en-GB" smtClean="0"/>
              <a:t>19/04/2017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8F3B71-F214-4F28-A6F9-7F9A6855DA56}" type="slidenum">
              <a:rPr lang="en-GB" smtClean="0"/>
              <a:t>‹#›</a:t>
            </a:fld>
            <a:endParaRPr lang="en-GB"/>
          </a:p>
        </p:txBody>
      </p:sp>
    </p:spTree>
    <p:extLst>
      <p:ext uri="{BB962C8B-B14F-4D97-AF65-F5344CB8AC3E}">
        <p14:creationId xmlns:p14="http://schemas.microsoft.com/office/powerpoint/2010/main" val="2382481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36D5A4-421F-4EDF-A23F-12531A9A585A}" type="datetimeFigureOut">
              <a:rPr lang="en-GB" smtClean="0"/>
              <a:t>19/04/2017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8F3B71-F214-4F28-A6F9-7F9A6855DA56}" type="slidenum">
              <a:rPr lang="en-GB" smtClean="0"/>
              <a:t>‹#›</a:t>
            </a:fld>
            <a:endParaRPr lang="en-GB"/>
          </a:p>
        </p:txBody>
      </p:sp>
    </p:spTree>
    <p:extLst>
      <p:ext uri="{BB962C8B-B14F-4D97-AF65-F5344CB8AC3E}">
        <p14:creationId xmlns:p14="http://schemas.microsoft.com/office/powerpoint/2010/main" val="24569132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t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t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2755" y="232548"/>
            <a:ext cx="8233172" cy="1508126"/>
          </a:xfrm>
        </p:spPr>
        <p:txBody>
          <a:bodyPr/>
          <a:lstStyle/>
          <a:p>
            <a:r>
              <a:rPr lang="en-US" dirty="0" smtClean="0"/>
              <a:t>How can I revise effectively?</a:t>
            </a:r>
            <a:endParaRPr lang="en-US" dirty="0"/>
          </a:p>
        </p:txBody>
      </p:sp>
      <p:pic>
        <p:nvPicPr>
          <p:cNvPr id="6" name="Picture 5" descr="Screen Shot 2015-05-10 at 17.03.0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663" y="1846751"/>
            <a:ext cx="6868474" cy="3840437"/>
          </a:xfrm>
          <a:prstGeom prst="rect">
            <a:avLst/>
          </a:prstGeom>
        </p:spPr>
      </p:pic>
    </p:spTree>
    <p:extLst>
      <p:ext uri="{BB962C8B-B14F-4D97-AF65-F5344CB8AC3E}">
        <p14:creationId xmlns:p14="http://schemas.microsoft.com/office/powerpoint/2010/main" val="1244690242"/>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Active Revision starts with active consolidation</a:t>
            </a:r>
            <a:endParaRPr lang="en-US" sz="4000" dirty="0"/>
          </a:p>
        </p:txBody>
      </p:sp>
      <p:sp>
        <p:nvSpPr>
          <p:cNvPr id="3" name="Text Placeholder 2"/>
          <p:cNvSpPr>
            <a:spLocks noGrp="1"/>
          </p:cNvSpPr>
          <p:nvPr>
            <p:ph type="body" idx="1"/>
          </p:nvPr>
        </p:nvSpPr>
        <p:spPr>
          <a:xfrm>
            <a:off x="381000" y="1629171"/>
            <a:ext cx="7870032" cy="2549129"/>
          </a:xfrm>
        </p:spPr>
        <p:txBody>
          <a:bodyPr/>
          <a:lstStyle/>
          <a:p>
            <a:r>
              <a:rPr lang="en-US" dirty="0"/>
              <a:t>R</a:t>
            </a:r>
            <a:r>
              <a:rPr lang="en-US" dirty="0" smtClean="0"/>
              <a:t>eading through your notes to check understanding and using </a:t>
            </a:r>
            <a:r>
              <a:rPr lang="en-US" u="sng" dirty="0" smtClean="0"/>
              <a:t>multiple</a:t>
            </a:r>
            <a:r>
              <a:rPr lang="en-US" dirty="0" smtClean="0"/>
              <a:t> sources of information/1-1s/study buddy to find answers to things that you don’t fully understand. </a:t>
            </a:r>
            <a:endParaRPr lang="en-US" dirty="0"/>
          </a:p>
        </p:txBody>
      </p:sp>
      <p:pic>
        <p:nvPicPr>
          <p:cNvPr id="4" name="Picture 3" descr="Screen Shot 2015-05-10 at 17.34.2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416" y="4051300"/>
            <a:ext cx="7937500" cy="2362200"/>
          </a:xfrm>
          <a:prstGeom prst="rect">
            <a:avLst/>
          </a:prstGeom>
        </p:spPr>
      </p:pic>
    </p:spTree>
    <p:extLst>
      <p:ext uri="{BB962C8B-B14F-4D97-AF65-F5344CB8AC3E}">
        <p14:creationId xmlns:p14="http://schemas.microsoft.com/office/powerpoint/2010/main" val="19664168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2968" y="-117740"/>
            <a:ext cx="7358064" cy="1714501"/>
          </a:xfrm>
        </p:spPr>
        <p:txBody>
          <a:bodyPr/>
          <a:lstStyle/>
          <a:p>
            <a:r>
              <a:rPr lang="en-US" dirty="0" smtClean="0">
                <a:solidFill>
                  <a:srgbClr val="FF0000"/>
                </a:solidFill>
              </a:rPr>
              <a:t>Active</a:t>
            </a:r>
            <a:r>
              <a:rPr lang="en-US" dirty="0" smtClean="0"/>
              <a:t> Revision</a:t>
            </a:r>
            <a:endParaRPr lang="en-US" dirty="0"/>
          </a:p>
        </p:txBody>
      </p:sp>
      <p:sp>
        <p:nvSpPr>
          <p:cNvPr id="3" name="Text Placeholder 2"/>
          <p:cNvSpPr>
            <a:spLocks noGrp="1"/>
          </p:cNvSpPr>
          <p:nvPr>
            <p:ph type="body" idx="1"/>
          </p:nvPr>
        </p:nvSpPr>
        <p:spPr>
          <a:xfrm>
            <a:off x="124691" y="1428528"/>
            <a:ext cx="8634845" cy="1503495"/>
          </a:xfrm>
        </p:spPr>
        <p:txBody>
          <a:bodyPr/>
          <a:lstStyle/>
          <a:p>
            <a:r>
              <a:rPr lang="en-US" sz="2400" b="1" dirty="0" err="1" smtClean="0">
                <a:solidFill>
                  <a:schemeClr val="tx1"/>
                </a:solidFill>
              </a:rPr>
              <a:t>Summarise</a:t>
            </a:r>
            <a:r>
              <a:rPr lang="en-US" sz="2400" dirty="0" smtClean="0"/>
              <a:t> the information: memory cards, memory maps </a:t>
            </a:r>
          </a:p>
          <a:p>
            <a:r>
              <a:rPr lang="en-US" sz="2400" b="1" dirty="0" smtClean="0"/>
              <a:t> Revisit </a:t>
            </a:r>
            <a:r>
              <a:rPr lang="en-US" sz="2400" dirty="0" smtClean="0"/>
              <a:t>on a daily basis. </a:t>
            </a:r>
          </a:p>
        </p:txBody>
      </p:sp>
      <p:pic>
        <p:nvPicPr>
          <p:cNvPr id="5" name="Picture 4" descr="reviewing-to-reinforce-memory.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4173" y="2932023"/>
            <a:ext cx="7324243" cy="3608475"/>
          </a:xfrm>
          <a:prstGeom prst="rect">
            <a:avLst/>
          </a:prstGeom>
        </p:spPr>
      </p:pic>
    </p:spTree>
    <p:extLst>
      <p:ext uri="{BB962C8B-B14F-4D97-AF65-F5344CB8AC3E}">
        <p14:creationId xmlns:p14="http://schemas.microsoft.com/office/powerpoint/2010/main" val="655533444"/>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Active Revision</a:t>
            </a:r>
            <a:endParaRPr lang="en-US" dirty="0"/>
          </a:p>
        </p:txBody>
      </p:sp>
      <p:sp>
        <p:nvSpPr>
          <p:cNvPr id="3" name="Text Placeholder 2"/>
          <p:cNvSpPr>
            <a:spLocks noGrp="1"/>
          </p:cNvSpPr>
          <p:nvPr>
            <p:ph type="body" idx="1"/>
          </p:nvPr>
        </p:nvSpPr>
        <p:spPr/>
        <p:txBody>
          <a:bodyPr/>
          <a:lstStyle/>
          <a:p>
            <a:r>
              <a:rPr lang="en-US" dirty="0" err="1">
                <a:solidFill>
                  <a:srgbClr val="FF0000"/>
                </a:solidFill>
              </a:rPr>
              <a:t>Practise</a:t>
            </a:r>
            <a:r>
              <a:rPr lang="en-US" dirty="0"/>
              <a:t> papers (timed)</a:t>
            </a:r>
          </a:p>
          <a:p>
            <a:r>
              <a:rPr lang="en-US" dirty="0" err="1">
                <a:solidFill>
                  <a:srgbClr val="FF0000"/>
                </a:solidFill>
              </a:rPr>
              <a:t>Practise</a:t>
            </a:r>
            <a:r>
              <a:rPr lang="en-US" dirty="0"/>
              <a:t> topics (evaluate your weaknesses)</a:t>
            </a:r>
          </a:p>
          <a:p>
            <a:r>
              <a:rPr lang="en-US" dirty="0" err="1">
                <a:solidFill>
                  <a:srgbClr val="FF0000"/>
                </a:solidFill>
              </a:rPr>
              <a:t>Practise</a:t>
            </a:r>
            <a:r>
              <a:rPr lang="en-US" dirty="0"/>
              <a:t> timed essays</a:t>
            </a:r>
          </a:p>
          <a:p>
            <a:r>
              <a:rPr lang="en-US" dirty="0" err="1">
                <a:solidFill>
                  <a:srgbClr val="FF0000"/>
                </a:solidFill>
              </a:rPr>
              <a:t>Practise</a:t>
            </a:r>
            <a:r>
              <a:rPr lang="en-US" dirty="0"/>
              <a:t> with a study buddy</a:t>
            </a:r>
          </a:p>
        </p:txBody>
      </p:sp>
    </p:spTree>
    <p:extLst>
      <p:ext uri="{BB962C8B-B14F-4D97-AF65-F5344CB8AC3E}">
        <p14:creationId xmlns:p14="http://schemas.microsoft.com/office/powerpoint/2010/main" val="3452203828"/>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Examiner’s feedback</a:t>
            </a:r>
            <a:endParaRPr lang="en-US" sz="5400" dirty="0"/>
          </a:p>
        </p:txBody>
      </p:sp>
      <p:sp>
        <p:nvSpPr>
          <p:cNvPr id="3" name="Text Placeholder 2"/>
          <p:cNvSpPr>
            <a:spLocks noGrp="1"/>
          </p:cNvSpPr>
          <p:nvPr>
            <p:ph type="body" idx="1"/>
          </p:nvPr>
        </p:nvSpPr>
        <p:spPr/>
        <p:txBody>
          <a:bodyPr/>
          <a:lstStyle/>
          <a:p>
            <a:r>
              <a:rPr lang="en-US" dirty="0" smtClean="0"/>
              <a:t>Do not write outside the prescribed box, use additional pages in booklet and identify </a:t>
            </a:r>
            <a:r>
              <a:rPr lang="en-US" b="1" dirty="0" smtClean="0"/>
              <a:t>clearly</a:t>
            </a:r>
            <a:r>
              <a:rPr lang="en-US" dirty="0" smtClean="0"/>
              <a:t> which part of the question you are continuing.</a:t>
            </a:r>
          </a:p>
          <a:p>
            <a:r>
              <a:rPr lang="en-US" dirty="0" smtClean="0"/>
              <a:t>Quality of written communication (“good </a:t>
            </a:r>
            <a:r>
              <a:rPr lang="en-US" dirty="0"/>
              <a:t>E</a:t>
            </a:r>
            <a:r>
              <a:rPr lang="en-US" dirty="0" smtClean="0"/>
              <a:t>nglish and orderly presentation”)</a:t>
            </a:r>
          </a:p>
          <a:p>
            <a:r>
              <a:rPr lang="en-US" dirty="0" smtClean="0"/>
              <a:t>Handwriting</a:t>
            </a:r>
          </a:p>
          <a:p>
            <a:r>
              <a:rPr lang="en-US" dirty="0"/>
              <a:t>S</a:t>
            </a:r>
            <a:r>
              <a:rPr lang="en-US" dirty="0" smtClean="0"/>
              <a:t>pelling</a:t>
            </a:r>
            <a:endParaRPr lang="en-US" dirty="0"/>
          </a:p>
        </p:txBody>
      </p:sp>
    </p:spTree>
    <p:extLst>
      <p:ext uri="{BB962C8B-B14F-4D97-AF65-F5344CB8AC3E}">
        <p14:creationId xmlns:p14="http://schemas.microsoft.com/office/powerpoint/2010/main" val="3948063053"/>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fontScale="92500" lnSpcReduction="10000"/>
          </a:bodyPr>
          <a:lstStyle/>
          <a:p>
            <a:r>
              <a:rPr lang="en-GB" dirty="0" smtClean="0"/>
              <a:t>“</a:t>
            </a:r>
            <a:r>
              <a:rPr lang="en-GB" b="1" dirty="0" smtClean="0"/>
              <a:t>Candidates tend to penalise themselves unnecessarily when they misread questions, either because they read them too quickly or too superficially.  It is essential that candidates appreciate the precise meaning of each word in the question if they are to be successful in producing concise, relevant and unambiguous responses. The mark value at the end of the question provides a useful guide as to the amount of information required in the answer”</a:t>
            </a:r>
            <a:endParaRPr lang="en-GB" b="1" dirty="0"/>
          </a:p>
        </p:txBody>
      </p:sp>
      <p:sp>
        <p:nvSpPr>
          <p:cNvPr id="3" name="Title 2"/>
          <p:cNvSpPr>
            <a:spLocks noGrp="1"/>
          </p:cNvSpPr>
          <p:nvPr>
            <p:ph type="title"/>
          </p:nvPr>
        </p:nvSpPr>
        <p:spPr/>
        <p:txBody>
          <a:bodyPr/>
          <a:lstStyle/>
          <a:p>
            <a:r>
              <a:rPr lang="en-GB" dirty="0" smtClean="0"/>
              <a:t>Advice from </a:t>
            </a:r>
            <a:r>
              <a:rPr lang="en-GB" dirty="0"/>
              <a:t>R</a:t>
            </a:r>
            <a:r>
              <a:rPr lang="en-GB" dirty="0" smtClean="0"/>
              <a:t>evision </a:t>
            </a:r>
            <a:r>
              <a:rPr lang="en-GB" dirty="0"/>
              <a:t>G</a:t>
            </a:r>
            <a:r>
              <a:rPr lang="en-GB" dirty="0" smtClean="0"/>
              <a:t>uide</a:t>
            </a:r>
            <a:endParaRPr lang="en-GB" dirty="0"/>
          </a:p>
        </p:txBody>
      </p:sp>
    </p:spTree>
    <p:extLst>
      <p:ext uri="{BB962C8B-B14F-4D97-AF65-F5344CB8AC3E}">
        <p14:creationId xmlns:p14="http://schemas.microsoft.com/office/powerpoint/2010/main" val="2526013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46809" y="1076438"/>
            <a:ext cx="8229600" cy="5257800"/>
          </a:xfrm>
        </p:spPr>
        <p:txBody>
          <a:bodyPr>
            <a:normAutofit fontScale="70000" lnSpcReduction="20000"/>
          </a:bodyPr>
          <a:lstStyle/>
          <a:p>
            <a:r>
              <a:rPr lang="en-GB" b="1" dirty="0"/>
              <a:t>Start with a question that you feel confident </a:t>
            </a:r>
            <a:r>
              <a:rPr lang="en-GB" b="1" dirty="0" smtClean="0"/>
              <a:t>with</a:t>
            </a:r>
          </a:p>
          <a:p>
            <a:endParaRPr lang="en-GB" b="1" dirty="0"/>
          </a:p>
          <a:p>
            <a:r>
              <a:rPr lang="en-GB" dirty="0" smtClean="0"/>
              <a:t>Do </a:t>
            </a:r>
            <a:r>
              <a:rPr lang="en-GB" dirty="0"/>
              <a:t>not spend too long on any one Q, come back to it at the end</a:t>
            </a:r>
            <a:r>
              <a:rPr lang="en-GB" dirty="0" smtClean="0"/>
              <a:t>.</a:t>
            </a:r>
          </a:p>
          <a:p>
            <a:endParaRPr lang="en-GB" dirty="0" smtClean="0"/>
          </a:p>
          <a:p>
            <a:r>
              <a:rPr lang="en-GB" dirty="0" smtClean="0"/>
              <a:t> Read the information at the beginning of every question for</a:t>
            </a:r>
            <a:r>
              <a:rPr lang="en-GB" b="1" dirty="0" smtClean="0"/>
              <a:t> clues/signposts</a:t>
            </a:r>
            <a:r>
              <a:rPr lang="en-GB" dirty="0" smtClean="0"/>
              <a:t>. Can you </a:t>
            </a:r>
            <a:r>
              <a:rPr lang="en-GB" b="1" dirty="0" smtClean="0"/>
              <a:t>visualise/draw</a:t>
            </a:r>
            <a:r>
              <a:rPr lang="en-GB" dirty="0" smtClean="0"/>
              <a:t> the information to help you gain understanding?</a:t>
            </a:r>
          </a:p>
          <a:p>
            <a:endParaRPr lang="en-GB" dirty="0" smtClean="0"/>
          </a:p>
          <a:p>
            <a:pPr lvl="0"/>
            <a:r>
              <a:rPr lang="en-GB" dirty="0"/>
              <a:t>a</a:t>
            </a:r>
            <a:r>
              <a:rPr lang="en-GB" dirty="0" smtClean="0"/>
              <a:t>), b) and c) are all related to the opening statement. i), ii), iii) are closely related to a) or b) or c)</a:t>
            </a:r>
          </a:p>
          <a:p>
            <a:pPr lvl="0"/>
            <a:endParaRPr lang="en-GB" dirty="0" smtClean="0"/>
          </a:p>
          <a:p>
            <a:pPr lvl="0"/>
            <a:r>
              <a:rPr lang="en-GB" sz="2600" dirty="0" smtClean="0"/>
              <a:t>Read </a:t>
            </a:r>
            <a:r>
              <a:rPr lang="en-GB" sz="2600" dirty="0"/>
              <a:t>the question </a:t>
            </a:r>
            <a:r>
              <a:rPr lang="en-GB" sz="2600" b="1" dirty="0"/>
              <a:t>twice</a:t>
            </a:r>
            <a:r>
              <a:rPr lang="en-GB" sz="2600" dirty="0"/>
              <a:t> (once, backwards), check </a:t>
            </a:r>
            <a:r>
              <a:rPr lang="en-GB" sz="2600" b="1" u="sng" dirty="0">
                <a:solidFill>
                  <a:srgbClr val="000000"/>
                </a:solidFill>
              </a:rPr>
              <a:t>command</a:t>
            </a:r>
            <a:r>
              <a:rPr lang="en-GB" sz="2600" b="1" dirty="0"/>
              <a:t> </a:t>
            </a:r>
            <a:r>
              <a:rPr lang="en-GB" sz="2600" dirty="0" smtClean="0"/>
              <a:t>words</a:t>
            </a:r>
            <a:r>
              <a:rPr lang="en-GB" sz="2600" dirty="0"/>
              <a:t> </a:t>
            </a:r>
            <a:r>
              <a:rPr lang="en-GB" sz="2600" dirty="0" smtClean="0"/>
              <a:t>such as describe, explain</a:t>
            </a:r>
          </a:p>
          <a:p>
            <a:pPr lvl="0"/>
            <a:endParaRPr lang="en-GB" dirty="0" smtClean="0"/>
          </a:p>
          <a:p>
            <a:r>
              <a:rPr lang="en-GB" dirty="0" smtClean="0"/>
              <a:t>Avoid the use of “it” in your exam answers – what is it? Treat the examiner as if they are a small child.</a:t>
            </a:r>
            <a:endParaRPr lang="en-GB" dirty="0"/>
          </a:p>
          <a:p>
            <a:endParaRPr lang="en-GB" dirty="0" smtClean="0"/>
          </a:p>
          <a:p>
            <a:endParaRPr lang="en-GB" dirty="0" smtClean="0"/>
          </a:p>
          <a:p>
            <a:endParaRPr lang="en-GB" dirty="0"/>
          </a:p>
        </p:txBody>
      </p:sp>
      <p:sp>
        <p:nvSpPr>
          <p:cNvPr id="3" name="Title 2"/>
          <p:cNvSpPr>
            <a:spLocks noGrp="1"/>
          </p:cNvSpPr>
          <p:nvPr>
            <p:ph type="title"/>
          </p:nvPr>
        </p:nvSpPr>
        <p:spPr>
          <a:xfrm>
            <a:off x="529936" y="-613064"/>
            <a:ext cx="8229600" cy="1502465"/>
          </a:xfrm>
        </p:spPr>
        <p:txBody>
          <a:bodyPr/>
          <a:lstStyle/>
          <a:p>
            <a:r>
              <a:rPr lang="en-GB" b="1" dirty="0" smtClean="0"/>
              <a:t>Examination technique</a:t>
            </a:r>
            <a:endParaRPr lang="en-GB" b="1" dirty="0"/>
          </a:p>
        </p:txBody>
      </p:sp>
    </p:spTree>
    <p:extLst>
      <p:ext uri="{BB962C8B-B14F-4D97-AF65-F5344CB8AC3E}">
        <p14:creationId xmlns:p14="http://schemas.microsoft.com/office/powerpoint/2010/main" val="2907394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388164"/>
            <a:ext cx="8229600" cy="5257800"/>
          </a:xfrm>
        </p:spPr>
        <p:txBody>
          <a:bodyPr>
            <a:normAutofit fontScale="70000" lnSpcReduction="20000"/>
          </a:bodyPr>
          <a:lstStyle/>
          <a:p>
            <a:r>
              <a:rPr lang="en-GB" dirty="0" smtClean="0"/>
              <a:t>Consider using </a:t>
            </a:r>
            <a:r>
              <a:rPr lang="en-GB" b="1" dirty="0" smtClean="0"/>
              <a:t>bullet points </a:t>
            </a:r>
            <a:r>
              <a:rPr lang="en-GB" dirty="0" smtClean="0"/>
              <a:t>for clarity (one bullet point/mark)</a:t>
            </a:r>
          </a:p>
          <a:p>
            <a:endParaRPr lang="en-GB" dirty="0"/>
          </a:p>
          <a:p>
            <a:r>
              <a:rPr lang="en-GB" dirty="0" smtClean="0"/>
              <a:t>Use AS knowledge (not GCSE), raise your level to that of an AS student, using </a:t>
            </a:r>
            <a:r>
              <a:rPr lang="en-GB" b="1" dirty="0" smtClean="0"/>
              <a:t>specific AS vocabulary.</a:t>
            </a:r>
          </a:p>
          <a:p>
            <a:endParaRPr lang="en-GB" b="1" dirty="0" smtClean="0"/>
          </a:p>
          <a:p>
            <a:r>
              <a:rPr lang="en-GB" dirty="0" smtClean="0"/>
              <a:t>Think laterally, make links between unit 1 and unit 2, relate your knowledge to the specification.</a:t>
            </a:r>
          </a:p>
          <a:p>
            <a:endParaRPr lang="en-GB" dirty="0" smtClean="0"/>
          </a:p>
          <a:p>
            <a:r>
              <a:rPr lang="en-GB" dirty="0" smtClean="0"/>
              <a:t>Read your answer back to yourself, does it make sense, is your language precise? do you need to expand on your answer?</a:t>
            </a:r>
          </a:p>
          <a:p>
            <a:endParaRPr lang="en-GB" dirty="0" smtClean="0"/>
          </a:p>
          <a:p>
            <a:r>
              <a:rPr lang="en-GB" dirty="0" smtClean="0"/>
              <a:t>Use </a:t>
            </a:r>
            <a:r>
              <a:rPr lang="en-GB" b="1" dirty="0" smtClean="0"/>
              <a:t>labels</a:t>
            </a:r>
            <a:r>
              <a:rPr lang="en-GB" dirty="0" smtClean="0"/>
              <a:t>, draw </a:t>
            </a:r>
            <a:r>
              <a:rPr lang="en-GB" b="1" dirty="0" smtClean="0"/>
              <a:t>diagrams to clarify your answers</a:t>
            </a:r>
          </a:p>
          <a:p>
            <a:endParaRPr lang="en-GB" dirty="0" smtClean="0"/>
          </a:p>
          <a:p>
            <a:r>
              <a:rPr lang="en-GB" dirty="0" smtClean="0"/>
              <a:t>Annotate Graphs/tables/figures to work out what the data is telling you – don’t be afraid to write on the exam paper. Quote data in your answers.</a:t>
            </a:r>
          </a:p>
          <a:p>
            <a:endParaRPr lang="en-GB" dirty="0" smtClean="0"/>
          </a:p>
          <a:p>
            <a:endParaRPr lang="en-GB" dirty="0"/>
          </a:p>
        </p:txBody>
      </p:sp>
      <p:sp>
        <p:nvSpPr>
          <p:cNvPr id="3" name="Title 2"/>
          <p:cNvSpPr>
            <a:spLocks noGrp="1"/>
          </p:cNvSpPr>
          <p:nvPr>
            <p:ph type="title"/>
          </p:nvPr>
        </p:nvSpPr>
        <p:spPr>
          <a:xfrm>
            <a:off x="529936" y="-613064"/>
            <a:ext cx="8229600" cy="1502465"/>
          </a:xfrm>
        </p:spPr>
        <p:txBody>
          <a:bodyPr/>
          <a:lstStyle/>
          <a:p>
            <a:r>
              <a:rPr lang="en-GB" b="1" dirty="0" smtClean="0"/>
              <a:t>Examination technique</a:t>
            </a:r>
            <a:endParaRPr lang="en-GB" b="1" dirty="0"/>
          </a:p>
        </p:txBody>
      </p:sp>
    </p:spTree>
    <p:extLst>
      <p:ext uri="{BB962C8B-B14F-4D97-AF65-F5344CB8AC3E}">
        <p14:creationId xmlns:p14="http://schemas.microsoft.com/office/powerpoint/2010/main" val="381610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Proteins and Enzymes</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41790872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0" name="Group 650"/>
          <p:cNvGrpSpPr/>
          <p:nvPr/>
        </p:nvGrpSpPr>
        <p:grpSpPr>
          <a:xfrm>
            <a:off x="304800" y="1752600"/>
            <a:ext cx="8610599" cy="3251578"/>
            <a:chOff x="0" y="0"/>
            <a:chExt cx="8610598" cy="3251576"/>
          </a:xfrm>
        </p:grpSpPr>
        <p:grpSp>
          <p:nvGrpSpPr>
            <p:cNvPr id="641" name="Group 641"/>
            <p:cNvGrpSpPr/>
            <p:nvPr/>
          </p:nvGrpSpPr>
          <p:grpSpPr>
            <a:xfrm>
              <a:off x="1956954" y="111286"/>
              <a:ext cx="4062312" cy="3004723"/>
              <a:chOff x="0" y="0"/>
              <a:chExt cx="4062311" cy="3004722"/>
            </a:xfrm>
          </p:grpSpPr>
          <p:sp>
            <p:nvSpPr>
              <p:cNvPr id="587" name="Shape 587"/>
              <p:cNvSpPr/>
              <p:nvPr/>
            </p:nvSpPr>
            <p:spPr>
              <a:xfrm>
                <a:off x="1628973" y="-1"/>
                <a:ext cx="610865" cy="71541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99"/>
              </a:solidFill>
              <a:ln w="12700" cap="flat">
                <a:noFill/>
                <a:miter lim="400000"/>
              </a:ln>
              <a:effectLst/>
            </p:spPr>
            <p:txBody>
              <a:bodyPr wrap="square" lIns="0" tIns="0" rIns="0" bIns="0" numCol="1" anchor="t">
                <a:noAutofit/>
              </a:bodyPr>
              <a:lstStyle/>
              <a:p>
                <a:pPr lvl="0">
                  <a:defRPr>
                    <a:latin typeface="Constantia"/>
                    <a:ea typeface="Constantia"/>
                    <a:cs typeface="Constantia"/>
                    <a:sym typeface="Constantia"/>
                  </a:defRPr>
                </a:pPr>
                <a:endParaRPr/>
              </a:p>
            </p:txBody>
          </p:sp>
          <p:grpSp>
            <p:nvGrpSpPr>
              <p:cNvPr id="640" name="Group 640"/>
              <p:cNvGrpSpPr/>
              <p:nvPr/>
            </p:nvGrpSpPr>
            <p:grpSpPr>
              <a:xfrm>
                <a:off x="-1" y="238470"/>
                <a:ext cx="4062313" cy="2766253"/>
                <a:chOff x="0" y="0"/>
                <a:chExt cx="4062311" cy="2766251"/>
              </a:xfrm>
            </p:grpSpPr>
            <p:sp>
              <p:nvSpPr>
                <p:cNvPr id="588" name="Shape 588"/>
                <p:cNvSpPr/>
                <p:nvPr/>
              </p:nvSpPr>
              <p:spPr>
                <a:xfrm>
                  <a:off x="1728997" y="953879"/>
                  <a:ext cx="339371" cy="66771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C99"/>
                </a:solidFill>
                <a:ln w="12700" cap="flat">
                  <a:noFill/>
                  <a:miter lim="400000"/>
                </a:ln>
                <a:effectLst/>
              </p:spPr>
              <p:txBody>
                <a:bodyPr wrap="square" lIns="0" tIns="0" rIns="0" bIns="0" numCol="1" anchor="t">
                  <a:noAutofit/>
                </a:bodyPr>
                <a:lstStyle/>
                <a:p>
                  <a:pPr lvl="0">
                    <a:defRPr>
                      <a:latin typeface="Constantia"/>
                      <a:ea typeface="Constantia"/>
                      <a:cs typeface="Constantia"/>
                      <a:sym typeface="Constantia"/>
                    </a:defRPr>
                  </a:pPr>
                  <a:endParaRPr/>
                </a:p>
              </p:txBody>
            </p:sp>
            <p:sp>
              <p:nvSpPr>
                <p:cNvPr id="589" name="Shape 589"/>
                <p:cNvSpPr/>
                <p:nvPr/>
              </p:nvSpPr>
              <p:spPr>
                <a:xfrm>
                  <a:off x="-1" y="47694"/>
                  <a:ext cx="1187794" cy="243239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99"/>
                </a:solidFill>
                <a:ln w="12700" cap="flat">
                  <a:noFill/>
                  <a:miter lim="400000"/>
                </a:ln>
                <a:effectLst/>
              </p:spPr>
              <p:txBody>
                <a:bodyPr wrap="square" lIns="0" tIns="0" rIns="0" bIns="0" numCol="1" anchor="t">
                  <a:noAutofit/>
                </a:bodyPr>
                <a:lstStyle/>
                <a:p>
                  <a:pPr lvl="0">
                    <a:defRPr>
                      <a:latin typeface="Constantia"/>
                      <a:ea typeface="Constantia"/>
                      <a:cs typeface="Constantia"/>
                      <a:sym typeface="Constantia"/>
                    </a:defRPr>
                  </a:pPr>
                  <a:endParaRPr/>
                </a:p>
              </p:txBody>
            </p:sp>
            <p:sp>
              <p:nvSpPr>
                <p:cNvPr id="590" name="Shape 590"/>
                <p:cNvSpPr/>
                <p:nvPr/>
              </p:nvSpPr>
              <p:spPr>
                <a:xfrm>
                  <a:off x="1696847" y="2146230"/>
                  <a:ext cx="542992" cy="62002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99"/>
                </a:solidFill>
                <a:ln w="12700" cap="flat">
                  <a:noFill/>
                  <a:miter lim="400000"/>
                </a:ln>
                <a:effectLst/>
              </p:spPr>
              <p:txBody>
                <a:bodyPr wrap="square" lIns="0" tIns="0" rIns="0" bIns="0" numCol="1" anchor="t">
                  <a:noAutofit/>
                </a:bodyPr>
                <a:lstStyle/>
                <a:p>
                  <a:pPr lvl="0">
                    <a:defRPr>
                      <a:latin typeface="Constantia"/>
                      <a:ea typeface="Constantia"/>
                      <a:cs typeface="Constantia"/>
                      <a:sym typeface="Constantia"/>
                    </a:defRPr>
                  </a:pPr>
                  <a:endParaRPr/>
                </a:p>
              </p:txBody>
            </p:sp>
            <p:sp>
              <p:nvSpPr>
                <p:cNvPr id="591" name="Shape 591"/>
                <p:cNvSpPr/>
                <p:nvPr/>
              </p:nvSpPr>
              <p:spPr>
                <a:xfrm>
                  <a:off x="2647081" y="0"/>
                  <a:ext cx="1415231" cy="248008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99"/>
                </a:solidFill>
                <a:ln w="12700" cap="flat">
                  <a:noFill/>
                  <a:miter lim="400000"/>
                </a:ln>
                <a:effectLst/>
              </p:spPr>
              <p:txBody>
                <a:bodyPr wrap="square" lIns="0" tIns="0" rIns="0" bIns="0" numCol="1" anchor="t">
                  <a:noAutofit/>
                </a:bodyPr>
                <a:lstStyle/>
                <a:p>
                  <a:pPr lvl="0">
                    <a:defRPr>
                      <a:latin typeface="Constantia"/>
                      <a:ea typeface="Constantia"/>
                      <a:cs typeface="Constantia"/>
                      <a:sym typeface="Constantia"/>
                    </a:defRPr>
                  </a:pPr>
                  <a:endParaRPr/>
                </a:p>
              </p:txBody>
            </p:sp>
            <p:grpSp>
              <p:nvGrpSpPr>
                <p:cNvPr id="639" name="Group 639"/>
                <p:cNvGrpSpPr/>
                <p:nvPr/>
              </p:nvGrpSpPr>
              <p:grpSpPr>
                <a:xfrm>
                  <a:off x="305432" y="0"/>
                  <a:ext cx="3300219" cy="2480089"/>
                  <a:chOff x="0" y="0"/>
                  <a:chExt cx="3300218" cy="2480087"/>
                </a:xfrm>
              </p:grpSpPr>
              <p:grpSp>
                <p:nvGrpSpPr>
                  <p:cNvPr id="594" name="Group 594"/>
                  <p:cNvGrpSpPr/>
                  <p:nvPr/>
                </p:nvGrpSpPr>
                <p:grpSpPr>
                  <a:xfrm>
                    <a:off x="33937" y="1907760"/>
                    <a:ext cx="169685" cy="238471"/>
                    <a:chOff x="0" y="0"/>
                    <a:chExt cx="169683" cy="238470"/>
                  </a:xfrm>
                </p:grpSpPr>
                <p:sp>
                  <p:nvSpPr>
                    <p:cNvPr id="592" name="Shape 592"/>
                    <p:cNvSpPr/>
                    <p:nvPr/>
                  </p:nvSpPr>
                  <p:spPr>
                    <a:xfrm>
                      <a:off x="0" y="-1"/>
                      <a:ext cx="169684" cy="238472"/>
                    </a:xfrm>
                    <a:prstGeom prst="rect">
                      <a:avLst/>
                    </a:prstGeom>
                    <a:solidFill>
                      <a:srgbClr val="FFFF99"/>
                    </a:solidFill>
                    <a:ln w="12700" cap="flat">
                      <a:noFill/>
                      <a:miter lim="400000"/>
                    </a:ln>
                    <a:effectLst/>
                  </p:spPr>
                  <p:txBody>
                    <a:bodyPr wrap="square" lIns="0" tIns="0" rIns="0" bIns="0" numCol="1" anchor="t">
                      <a:noAutofit/>
                    </a:bodyPr>
                    <a:lstStyle/>
                    <a:p>
                      <a:pPr lvl="0">
                        <a:defRPr>
                          <a:latin typeface="Constantia"/>
                          <a:ea typeface="Constantia"/>
                          <a:cs typeface="Constantia"/>
                          <a:sym typeface="Constantia"/>
                        </a:defRPr>
                      </a:pPr>
                      <a:endParaRPr/>
                    </a:p>
                  </p:txBody>
                </p:sp>
                <p:sp>
                  <p:nvSpPr>
                    <p:cNvPr id="593" name="Shape 593"/>
                    <p:cNvSpPr/>
                    <p:nvPr/>
                  </p:nvSpPr>
                  <p:spPr>
                    <a:xfrm>
                      <a:off x="0" y="-1"/>
                      <a:ext cx="169684" cy="2032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defRPr sz="1200" b="1">
                          <a:latin typeface="Constantia"/>
                          <a:ea typeface="Constantia"/>
                          <a:cs typeface="Constantia"/>
                          <a:sym typeface="Constantia"/>
                        </a:defRPr>
                      </a:lvl1pPr>
                    </a:lstStyle>
                    <a:p>
                      <a:pPr lvl="0">
                        <a:defRPr sz="1800" b="0"/>
                      </a:pPr>
                      <a:r>
                        <a:rPr sz="1200" b="1"/>
                        <a:t>H</a:t>
                      </a:r>
                    </a:p>
                  </p:txBody>
                </p:sp>
              </p:grpSp>
              <p:grpSp>
                <p:nvGrpSpPr>
                  <p:cNvPr id="638" name="Group 638"/>
                  <p:cNvGrpSpPr/>
                  <p:nvPr/>
                </p:nvGrpSpPr>
                <p:grpSpPr>
                  <a:xfrm>
                    <a:off x="0" y="0"/>
                    <a:ext cx="3300219" cy="2480089"/>
                    <a:chOff x="0" y="0"/>
                    <a:chExt cx="3300218" cy="2480087"/>
                  </a:xfrm>
                </p:grpSpPr>
                <p:grpSp>
                  <p:nvGrpSpPr>
                    <p:cNvPr id="634" name="Group 634"/>
                    <p:cNvGrpSpPr/>
                    <p:nvPr/>
                  </p:nvGrpSpPr>
                  <p:grpSpPr>
                    <a:xfrm>
                      <a:off x="0" y="-1"/>
                      <a:ext cx="3300219" cy="2193926"/>
                      <a:chOff x="0" y="0"/>
                      <a:chExt cx="3300218" cy="2193924"/>
                    </a:xfrm>
                  </p:grpSpPr>
                  <p:grpSp>
                    <p:nvGrpSpPr>
                      <p:cNvPr id="630" name="Group 630"/>
                      <p:cNvGrpSpPr/>
                      <p:nvPr/>
                    </p:nvGrpSpPr>
                    <p:grpSpPr>
                      <a:xfrm>
                        <a:off x="-1" y="-1"/>
                        <a:ext cx="3224011" cy="2193926"/>
                        <a:chOff x="0" y="0"/>
                        <a:chExt cx="3224009" cy="2193924"/>
                      </a:xfrm>
                    </p:grpSpPr>
                    <p:grpSp>
                      <p:nvGrpSpPr>
                        <p:cNvPr id="626" name="Group 626"/>
                        <p:cNvGrpSpPr/>
                        <p:nvPr/>
                      </p:nvGrpSpPr>
                      <p:grpSpPr>
                        <a:xfrm>
                          <a:off x="-1" y="-1"/>
                          <a:ext cx="2952218" cy="2193926"/>
                          <a:chOff x="0" y="0"/>
                          <a:chExt cx="2952216" cy="2193924"/>
                        </a:xfrm>
                      </p:grpSpPr>
                      <p:grpSp>
                        <p:nvGrpSpPr>
                          <p:cNvPr id="622" name="Group 622"/>
                          <p:cNvGrpSpPr/>
                          <p:nvPr/>
                        </p:nvGrpSpPr>
                        <p:grpSpPr>
                          <a:xfrm>
                            <a:off x="-1" y="0"/>
                            <a:ext cx="2952218" cy="2193924"/>
                            <a:chOff x="0" y="0"/>
                            <a:chExt cx="2952216" cy="2193923"/>
                          </a:xfrm>
                        </p:grpSpPr>
                        <p:grpSp>
                          <p:nvGrpSpPr>
                            <p:cNvPr id="618" name="Group 618"/>
                            <p:cNvGrpSpPr/>
                            <p:nvPr/>
                          </p:nvGrpSpPr>
                          <p:grpSpPr>
                            <a:xfrm>
                              <a:off x="-1" y="333858"/>
                              <a:ext cx="2952218" cy="1860066"/>
                              <a:chOff x="0" y="0"/>
                              <a:chExt cx="2952216" cy="1860065"/>
                            </a:xfrm>
                          </p:grpSpPr>
                          <p:grpSp>
                            <p:nvGrpSpPr>
                              <p:cNvPr id="614" name="Group 614"/>
                              <p:cNvGrpSpPr/>
                              <p:nvPr/>
                            </p:nvGrpSpPr>
                            <p:grpSpPr>
                              <a:xfrm>
                                <a:off x="-1" y="0"/>
                                <a:ext cx="2952218" cy="1860066"/>
                                <a:chOff x="0" y="0"/>
                                <a:chExt cx="2952216" cy="1860065"/>
                              </a:xfrm>
                            </p:grpSpPr>
                            <p:grpSp>
                              <p:nvGrpSpPr>
                                <p:cNvPr id="610" name="Group 610"/>
                                <p:cNvGrpSpPr/>
                                <p:nvPr/>
                              </p:nvGrpSpPr>
                              <p:grpSpPr>
                                <a:xfrm>
                                  <a:off x="0" y="0"/>
                                  <a:ext cx="2952217" cy="1860066"/>
                                  <a:chOff x="0" y="0"/>
                                  <a:chExt cx="2952216" cy="1860065"/>
                                </a:xfrm>
                              </p:grpSpPr>
                              <p:grpSp>
                                <p:nvGrpSpPr>
                                  <p:cNvPr id="606" name="Group 606"/>
                                  <p:cNvGrpSpPr/>
                                  <p:nvPr/>
                                </p:nvGrpSpPr>
                                <p:grpSpPr>
                                  <a:xfrm>
                                    <a:off x="237260" y="0"/>
                                    <a:ext cx="2714957" cy="1860066"/>
                                    <a:chOff x="0" y="0"/>
                                    <a:chExt cx="2714955" cy="1860065"/>
                                  </a:xfrm>
                                </p:grpSpPr>
                                <p:sp>
                                  <p:nvSpPr>
                                    <p:cNvPr id="595" name="Shape 595"/>
                                    <p:cNvSpPr/>
                                    <p:nvPr/>
                                  </p:nvSpPr>
                                  <p:spPr>
                                    <a:xfrm flipH="1">
                                      <a:off x="2409821" y="238469"/>
                                      <a:ext cx="237559" cy="381553"/>
                                    </a:xfrm>
                                    <a:prstGeom prst="line">
                                      <a:avLst/>
                                    </a:prstGeom>
                                    <a:noFill/>
                                    <a:ln w="25400" cap="flat">
                                      <a:solidFill>
                                        <a:srgbClr val="000000"/>
                                      </a:solidFill>
                                      <a:prstDash val="solid"/>
                                      <a:round/>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596" name="Shape 596"/>
                                    <p:cNvSpPr/>
                                    <p:nvPr/>
                                  </p:nvSpPr>
                                  <p:spPr>
                                    <a:xfrm flipH="1">
                                      <a:off x="2443758" y="333858"/>
                                      <a:ext cx="237559" cy="381553"/>
                                    </a:xfrm>
                                    <a:prstGeom prst="line">
                                      <a:avLst/>
                                    </a:prstGeom>
                                    <a:noFill/>
                                    <a:ln w="25400" cap="flat">
                                      <a:solidFill>
                                        <a:srgbClr val="000000"/>
                                      </a:solidFill>
                                      <a:prstDash val="solid"/>
                                      <a:round/>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597" name="Shape 597"/>
                                    <p:cNvSpPr/>
                                    <p:nvPr/>
                                  </p:nvSpPr>
                                  <p:spPr>
                                    <a:xfrm>
                                      <a:off x="2443460" y="1192768"/>
                                      <a:ext cx="271496" cy="333859"/>
                                    </a:xfrm>
                                    <a:prstGeom prst="line">
                                      <a:avLst/>
                                    </a:prstGeom>
                                    <a:noFill/>
                                    <a:ln w="25400" cap="flat">
                                      <a:solidFill>
                                        <a:srgbClr val="000000"/>
                                      </a:solidFill>
                                      <a:prstDash val="solid"/>
                                      <a:round/>
                                    </a:ln>
                                    <a:effectLst/>
                                  </p:spPr>
                                  <p:txBody>
                                    <a:bodyPr wrap="square" lIns="0" tIns="0" rIns="0" bIns="0" numCol="1" anchor="t">
                                      <a:noAutofit/>
                                    </a:bodyPr>
                                    <a:lstStyle/>
                                    <a:p>
                                      <a:pPr lvl="0" defTabSz="457200">
                                        <a:defRPr sz="1200">
                                          <a:latin typeface="+mj-lt"/>
                                          <a:ea typeface="+mj-ea"/>
                                          <a:cs typeface="+mj-cs"/>
                                          <a:sym typeface="Helvetica"/>
                                        </a:defRPr>
                                      </a:pPr>
                                      <a:endParaRPr/>
                                    </a:p>
                                  </p:txBody>
                                </p:sp>
                                <p:grpSp>
                                  <p:nvGrpSpPr>
                                    <p:cNvPr id="605" name="Group 605"/>
                                    <p:cNvGrpSpPr/>
                                    <p:nvPr/>
                                  </p:nvGrpSpPr>
                                  <p:grpSpPr>
                                    <a:xfrm>
                                      <a:off x="-1" y="0"/>
                                      <a:ext cx="2037448" cy="1860066"/>
                                      <a:chOff x="0" y="0"/>
                                      <a:chExt cx="2037446" cy="1860065"/>
                                    </a:xfrm>
                                  </p:grpSpPr>
                                  <p:grpSp>
                                    <p:nvGrpSpPr>
                                      <p:cNvPr id="602" name="Group 602"/>
                                      <p:cNvGrpSpPr/>
                                      <p:nvPr/>
                                    </p:nvGrpSpPr>
                                    <p:grpSpPr>
                                      <a:xfrm>
                                        <a:off x="679969" y="0"/>
                                        <a:ext cx="1357478" cy="1860066"/>
                                        <a:chOff x="0" y="0"/>
                                        <a:chExt cx="1357477" cy="1860065"/>
                                      </a:xfrm>
                                    </p:grpSpPr>
                                    <p:sp>
                                      <p:nvSpPr>
                                        <p:cNvPr id="598" name="Shape 598"/>
                                        <p:cNvSpPr/>
                                        <p:nvPr/>
                                      </p:nvSpPr>
                                      <p:spPr>
                                        <a:xfrm flipH="1">
                                          <a:off x="677806" y="0"/>
                                          <a:ext cx="1" cy="620022"/>
                                        </a:xfrm>
                                        <a:prstGeom prst="line">
                                          <a:avLst/>
                                        </a:prstGeom>
                                        <a:noFill/>
                                        <a:ln w="25400" cap="flat">
                                          <a:solidFill>
                                            <a:srgbClr val="000000"/>
                                          </a:solidFill>
                                          <a:prstDash val="solid"/>
                                          <a:round/>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599" name="Shape 599"/>
                                        <p:cNvSpPr/>
                                        <p:nvPr/>
                                      </p:nvSpPr>
                                      <p:spPr>
                                        <a:xfrm flipH="1">
                                          <a:off x="677806" y="1240044"/>
                                          <a:ext cx="1" cy="620022"/>
                                        </a:xfrm>
                                        <a:prstGeom prst="line">
                                          <a:avLst/>
                                        </a:prstGeom>
                                        <a:noFill/>
                                        <a:ln w="25400" cap="flat">
                                          <a:solidFill>
                                            <a:srgbClr val="000000"/>
                                          </a:solidFill>
                                          <a:prstDash val="solid"/>
                                          <a:round/>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600" name="Shape 600"/>
                                        <p:cNvSpPr/>
                                        <p:nvPr/>
                                      </p:nvSpPr>
                                      <p:spPr>
                                        <a:xfrm>
                                          <a:off x="0" y="954096"/>
                                          <a:ext cx="441180" cy="1"/>
                                        </a:xfrm>
                                        <a:prstGeom prst="line">
                                          <a:avLst/>
                                        </a:prstGeom>
                                        <a:noFill/>
                                        <a:ln w="25400" cap="flat">
                                          <a:solidFill>
                                            <a:srgbClr val="000000"/>
                                          </a:solidFill>
                                          <a:prstDash val="solid"/>
                                          <a:round/>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601" name="Shape 601"/>
                                        <p:cNvSpPr/>
                                        <p:nvPr/>
                                      </p:nvSpPr>
                                      <p:spPr>
                                        <a:xfrm>
                                          <a:off x="916297" y="954096"/>
                                          <a:ext cx="441181" cy="1"/>
                                        </a:xfrm>
                                        <a:prstGeom prst="line">
                                          <a:avLst/>
                                        </a:prstGeom>
                                        <a:noFill/>
                                        <a:ln w="25400" cap="flat">
                                          <a:solidFill>
                                            <a:srgbClr val="000000"/>
                                          </a:solidFill>
                                          <a:prstDash val="solid"/>
                                          <a:round/>
                                        </a:ln>
                                        <a:effectLst/>
                                      </p:spPr>
                                      <p:txBody>
                                        <a:bodyPr wrap="square" lIns="0" tIns="0" rIns="0" bIns="0" numCol="1" anchor="t">
                                          <a:noAutofit/>
                                        </a:bodyPr>
                                        <a:lstStyle/>
                                        <a:p>
                                          <a:pPr lvl="0" defTabSz="457200">
                                            <a:defRPr sz="1200">
                                              <a:latin typeface="+mj-lt"/>
                                              <a:ea typeface="+mj-ea"/>
                                              <a:cs typeface="+mj-cs"/>
                                              <a:sym typeface="Helvetica"/>
                                            </a:defRPr>
                                          </a:pPr>
                                          <a:endParaRPr/>
                                        </a:p>
                                      </p:txBody>
                                    </p:sp>
                                  </p:grpSp>
                                  <p:sp>
                                    <p:nvSpPr>
                                      <p:cNvPr id="603" name="Shape 603"/>
                                      <p:cNvSpPr/>
                                      <p:nvPr/>
                                    </p:nvSpPr>
                                    <p:spPr>
                                      <a:xfrm>
                                        <a:off x="-1" y="286582"/>
                                        <a:ext cx="271497" cy="333859"/>
                                      </a:xfrm>
                                      <a:prstGeom prst="line">
                                        <a:avLst/>
                                      </a:prstGeom>
                                      <a:noFill/>
                                      <a:ln w="25400" cap="flat">
                                        <a:solidFill>
                                          <a:srgbClr val="000000"/>
                                        </a:solidFill>
                                        <a:prstDash val="solid"/>
                                        <a:round/>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604" name="Shape 604"/>
                                      <p:cNvSpPr/>
                                      <p:nvPr/>
                                    </p:nvSpPr>
                                    <p:spPr>
                                      <a:xfrm flipH="1">
                                        <a:off x="298" y="1192350"/>
                                        <a:ext cx="237559" cy="381553"/>
                                      </a:xfrm>
                                      <a:prstGeom prst="line">
                                        <a:avLst/>
                                      </a:prstGeom>
                                      <a:noFill/>
                                      <a:ln w="25400" cap="flat">
                                        <a:solidFill>
                                          <a:srgbClr val="000000"/>
                                        </a:solidFill>
                                        <a:prstDash val="solid"/>
                                        <a:round/>
                                      </a:ln>
                                      <a:effectLst/>
                                    </p:spPr>
                                    <p:txBody>
                                      <a:bodyPr wrap="square" lIns="0" tIns="0" rIns="0" bIns="0" numCol="1" anchor="t">
                                        <a:noAutofit/>
                                      </a:bodyPr>
                                      <a:lstStyle/>
                                      <a:p>
                                        <a:pPr lvl="0" defTabSz="457200">
                                          <a:defRPr sz="1200">
                                            <a:latin typeface="+mj-lt"/>
                                            <a:ea typeface="+mj-ea"/>
                                            <a:cs typeface="+mj-cs"/>
                                            <a:sym typeface="Helvetica"/>
                                          </a:defRPr>
                                        </a:pPr>
                                        <a:endParaRPr/>
                                      </a:p>
                                    </p:txBody>
                                  </p:sp>
                                </p:grpSp>
                              </p:grpSp>
                              <p:grpSp>
                                <p:nvGrpSpPr>
                                  <p:cNvPr id="609" name="Group 609"/>
                                  <p:cNvGrpSpPr/>
                                  <p:nvPr/>
                                </p:nvGrpSpPr>
                                <p:grpSpPr>
                                  <a:xfrm>
                                    <a:off x="0" y="95387"/>
                                    <a:ext cx="169684" cy="238471"/>
                                    <a:chOff x="0" y="0"/>
                                    <a:chExt cx="169683" cy="238470"/>
                                  </a:xfrm>
                                </p:grpSpPr>
                                <p:sp>
                                  <p:nvSpPr>
                                    <p:cNvPr id="607" name="Shape 607"/>
                                    <p:cNvSpPr/>
                                    <p:nvPr/>
                                  </p:nvSpPr>
                                  <p:spPr>
                                    <a:xfrm>
                                      <a:off x="0" y="-1"/>
                                      <a:ext cx="169684" cy="238472"/>
                                    </a:xfrm>
                                    <a:prstGeom prst="rect">
                                      <a:avLst/>
                                    </a:prstGeom>
                                    <a:solidFill>
                                      <a:srgbClr val="FFFF99"/>
                                    </a:solidFill>
                                    <a:ln w="12700" cap="flat">
                                      <a:noFill/>
                                      <a:miter lim="400000"/>
                                    </a:ln>
                                    <a:effectLst/>
                                  </p:spPr>
                                  <p:txBody>
                                    <a:bodyPr wrap="square" lIns="0" tIns="0" rIns="0" bIns="0" numCol="1" anchor="t">
                                      <a:noAutofit/>
                                    </a:bodyPr>
                                    <a:lstStyle/>
                                    <a:p>
                                      <a:pPr lvl="0">
                                        <a:defRPr>
                                          <a:latin typeface="Constantia"/>
                                          <a:ea typeface="Constantia"/>
                                          <a:cs typeface="Constantia"/>
                                          <a:sym typeface="Constantia"/>
                                        </a:defRPr>
                                      </a:pPr>
                                      <a:endParaRPr/>
                                    </a:p>
                                  </p:txBody>
                                </p:sp>
                                <p:sp>
                                  <p:nvSpPr>
                                    <p:cNvPr id="608" name="Shape 608"/>
                                    <p:cNvSpPr/>
                                    <p:nvPr/>
                                  </p:nvSpPr>
                                  <p:spPr>
                                    <a:xfrm>
                                      <a:off x="0" y="-1"/>
                                      <a:ext cx="169684" cy="2032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defRPr sz="1200" b="1">
                                          <a:latin typeface="Constantia"/>
                                          <a:ea typeface="Constantia"/>
                                          <a:cs typeface="Constantia"/>
                                          <a:sym typeface="Constantia"/>
                                        </a:defRPr>
                                      </a:lvl1pPr>
                                    </a:lstStyle>
                                    <a:p>
                                      <a:pPr lvl="0">
                                        <a:defRPr sz="1800" b="0"/>
                                      </a:pPr>
                                      <a:r>
                                        <a:rPr sz="1200" b="1"/>
                                        <a:t>H</a:t>
                                      </a:r>
                                    </a:p>
                                  </p:txBody>
                                </p:sp>
                              </p:grpSp>
                            </p:grpSp>
                            <p:grpSp>
                              <p:nvGrpSpPr>
                                <p:cNvPr id="613" name="Group 613"/>
                                <p:cNvGrpSpPr/>
                                <p:nvPr/>
                              </p:nvGrpSpPr>
                              <p:grpSpPr>
                                <a:xfrm>
                                  <a:off x="610865" y="810797"/>
                                  <a:ext cx="169685" cy="286165"/>
                                  <a:chOff x="0" y="0"/>
                                  <a:chExt cx="169683" cy="286164"/>
                                </a:xfrm>
                              </p:grpSpPr>
                              <p:sp>
                                <p:nvSpPr>
                                  <p:cNvPr id="611" name="Shape 611"/>
                                  <p:cNvSpPr/>
                                  <p:nvPr/>
                                </p:nvSpPr>
                                <p:spPr>
                                  <a:xfrm>
                                    <a:off x="0" y="-1"/>
                                    <a:ext cx="169684" cy="286166"/>
                                  </a:xfrm>
                                  <a:prstGeom prst="rect">
                                    <a:avLst/>
                                  </a:prstGeom>
                                  <a:solidFill>
                                    <a:srgbClr val="FFFF99"/>
                                  </a:solidFill>
                                  <a:ln w="12700" cap="flat">
                                    <a:noFill/>
                                    <a:miter lim="400000"/>
                                  </a:ln>
                                  <a:effectLst/>
                                </p:spPr>
                                <p:txBody>
                                  <a:bodyPr wrap="square" lIns="0" tIns="0" rIns="0" bIns="0" numCol="1" anchor="t">
                                    <a:noAutofit/>
                                  </a:bodyPr>
                                  <a:lstStyle/>
                                  <a:p>
                                    <a:pPr lvl="0">
                                      <a:defRPr>
                                        <a:latin typeface="Constantia"/>
                                        <a:ea typeface="Constantia"/>
                                        <a:cs typeface="Constantia"/>
                                        <a:sym typeface="Constantia"/>
                                      </a:defRPr>
                                    </a:pPr>
                                    <a:endParaRPr/>
                                  </a:p>
                                </p:txBody>
                              </p:sp>
                              <p:sp>
                                <p:nvSpPr>
                                  <p:cNvPr id="612" name="Shape 612"/>
                                  <p:cNvSpPr/>
                                  <p:nvPr/>
                                </p:nvSpPr>
                                <p:spPr>
                                  <a:xfrm>
                                    <a:off x="0" y="-1"/>
                                    <a:ext cx="169684" cy="2032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defRPr sz="1200" b="1">
                                        <a:latin typeface="Constantia"/>
                                        <a:ea typeface="Constantia"/>
                                        <a:cs typeface="Constantia"/>
                                        <a:sym typeface="Constantia"/>
                                      </a:defRPr>
                                    </a:lvl1pPr>
                                  </a:lstStyle>
                                  <a:p>
                                    <a:pPr lvl="0">
                                      <a:defRPr sz="1800" b="0"/>
                                    </a:pPr>
                                    <a:r>
                                      <a:rPr sz="1200" b="1"/>
                                      <a:t>N</a:t>
                                    </a:r>
                                  </a:p>
                                </p:txBody>
                              </p:sp>
                            </p:grpSp>
                          </p:grpSp>
                          <p:grpSp>
                            <p:nvGrpSpPr>
                              <p:cNvPr id="617" name="Group 617"/>
                              <p:cNvGrpSpPr/>
                              <p:nvPr/>
                            </p:nvGrpSpPr>
                            <p:grpSpPr>
                              <a:xfrm>
                                <a:off x="1527162" y="810797"/>
                                <a:ext cx="171471" cy="238471"/>
                                <a:chOff x="0" y="0"/>
                                <a:chExt cx="171470" cy="238470"/>
                              </a:xfrm>
                            </p:grpSpPr>
                            <p:sp>
                              <p:nvSpPr>
                                <p:cNvPr id="615" name="Shape 615"/>
                                <p:cNvSpPr/>
                                <p:nvPr/>
                              </p:nvSpPr>
                              <p:spPr>
                                <a:xfrm>
                                  <a:off x="-1" y="-1"/>
                                  <a:ext cx="171472" cy="238472"/>
                                </a:xfrm>
                                <a:prstGeom prst="rect">
                                  <a:avLst/>
                                </a:prstGeom>
                                <a:solidFill>
                                  <a:srgbClr val="FFCC99"/>
                                </a:solidFill>
                                <a:ln w="12700" cap="flat">
                                  <a:noFill/>
                                  <a:miter lim="400000"/>
                                </a:ln>
                                <a:effectLst/>
                              </p:spPr>
                              <p:txBody>
                                <a:bodyPr wrap="square" lIns="0" tIns="0" rIns="0" bIns="0" numCol="1" anchor="t">
                                  <a:noAutofit/>
                                </a:bodyPr>
                                <a:lstStyle/>
                                <a:p>
                                  <a:pPr lvl="0">
                                    <a:defRPr>
                                      <a:latin typeface="Constantia"/>
                                      <a:ea typeface="Constantia"/>
                                      <a:cs typeface="Constantia"/>
                                      <a:sym typeface="Constantia"/>
                                    </a:defRPr>
                                  </a:pPr>
                                  <a:endParaRPr/>
                                </a:p>
                              </p:txBody>
                            </p:sp>
                            <p:sp>
                              <p:nvSpPr>
                                <p:cNvPr id="616" name="Shape 616"/>
                                <p:cNvSpPr/>
                                <p:nvPr/>
                              </p:nvSpPr>
                              <p:spPr>
                                <a:xfrm>
                                  <a:off x="-1" y="-1"/>
                                  <a:ext cx="171472" cy="2032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defRPr sz="1200" b="1">
                                      <a:latin typeface="Constantia"/>
                                      <a:ea typeface="Constantia"/>
                                      <a:cs typeface="Constantia"/>
                                      <a:sym typeface="Constantia"/>
                                    </a:defRPr>
                                  </a:lvl1pPr>
                                </a:lstStyle>
                                <a:p>
                                  <a:pPr lvl="0">
                                    <a:defRPr sz="1800" b="0"/>
                                  </a:pPr>
                                  <a:r>
                                    <a:rPr sz="1200" b="1"/>
                                    <a:t>C</a:t>
                                  </a:r>
                                </a:p>
                              </p:txBody>
                            </p:sp>
                          </p:grpSp>
                        </p:grpSp>
                        <p:grpSp>
                          <p:nvGrpSpPr>
                            <p:cNvPr id="621" name="Group 621"/>
                            <p:cNvGrpSpPr/>
                            <p:nvPr/>
                          </p:nvGrpSpPr>
                          <p:grpSpPr>
                            <a:xfrm>
                              <a:off x="1527162" y="0"/>
                              <a:ext cx="135748" cy="238471"/>
                              <a:chOff x="0" y="0"/>
                              <a:chExt cx="135747" cy="238470"/>
                            </a:xfrm>
                          </p:grpSpPr>
                          <p:sp>
                            <p:nvSpPr>
                              <p:cNvPr id="619" name="Shape 619"/>
                              <p:cNvSpPr/>
                              <p:nvPr/>
                            </p:nvSpPr>
                            <p:spPr>
                              <a:xfrm>
                                <a:off x="-1" y="-1"/>
                                <a:ext cx="135749" cy="238472"/>
                              </a:xfrm>
                              <a:prstGeom prst="rect">
                                <a:avLst/>
                              </a:prstGeom>
                              <a:solidFill>
                                <a:srgbClr val="FFFF99"/>
                              </a:solidFill>
                              <a:ln w="12700" cap="flat">
                                <a:noFill/>
                                <a:miter lim="400000"/>
                              </a:ln>
                              <a:effectLst/>
                            </p:spPr>
                            <p:txBody>
                              <a:bodyPr wrap="square" lIns="0" tIns="0" rIns="0" bIns="0" numCol="1" anchor="t">
                                <a:noAutofit/>
                              </a:bodyPr>
                              <a:lstStyle/>
                              <a:p>
                                <a:pPr lvl="0">
                                  <a:defRPr>
                                    <a:latin typeface="Constantia"/>
                                    <a:ea typeface="Constantia"/>
                                    <a:cs typeface="Constantia"/>
                                    <a:sym typeface="Constantia"/>
                                  </a:defRPr>
                                </a:pPr>
                                <a:endParaRPr/>
                              </a:p>
                            </p:txBody>
                          </p:sp>
                          <p:sp>
                            <p:nvSpPr>
                              <p:cNvPr id="620" name="Shape 620"/>
                              <p:cNvSpPr/>
                              <p:nvPr/>
                            </p:nvSpPr>
                            <p:spPr>
                              <a:xfrm>
                                <a:off x="-1" y="-1"/>
                                <a:ext cx="135749" cy="2032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defRPr sz="1200" b="1">
                                    <a:latin typeface="Constantia"/>
                                    <a:ea typeface="Constantia"/>
                                    <a:cs typeface="Constantia"/>
                                    <a:sym typeface="Constantia"/>
                                  </a:defRPr>
                                </a:lvl1pPr>
                              </a:lstStyle>
                              <a:p>
                                <a:pPr lvl="0">
                                  <a:defRPr sz="1800" b="0"/>
                                </a:pPr>
                                <a:r>
                                  <a:rPr sz="1200" b="1"/>
                                  <a:t>H</a:t>
                                </a:r>
                              </a:p>
                            </p:txBody>
                          </p:sp>
                        </p:grpSp>
                      </p:grpSp>
                      <p:grpSp>
                        <p:nvGrpSpPr>
                          <p:cNvPr id="625" name="Group 625"/>
                          <p:cNvGrpSpPr/>
                          <p:nvPr/>
                        </p:nvGrpSpPr>
                        <p:grpSpPr>
                          <a:xfrm>
                            <a:off x="2409523" y="1192349"/>
                            <a:ext cx="171471" cy="238471"/>
                            <a:chOff x="0" y="0"/>
                            <a:chExt cx="171470" cy="238470"/>
                          </a:xfrm>
                        </p:grpSpPr>
                        <p:sp>
                          <p:nvSpPr>
                            <p:cNvPr id="623" name="Shape 623"/>
                            <p:cNvSpPr/>
                            <p:nvPr/>
                          </p:nvSpPr>
                          <p:spPr>
                            <a:xfrm>
                              <a:off x="-1" y="-1"/>
                              <a:ext cx="171472" cy="238472"/>
                            </a:xfrm>
                            <a:prstGeom prst="rect">
                              <a:avLst/>
                            </a:prstGeom>
                            <a:solidFill>
                              <a:srgbClr val="FFFF99"/>
                            </a:solidFill>
                            <a:ln w="12700" cap="flat">
                              <a:noFill/>
                              <a:miter lim="400000"/>
                            </a:ln>
                            <a:effectLst/>
                          </p:spPr>
                          <p:txBody>
                            <a:bodyPr wrap="square" lIns="0" tIns="0" rIns="0" bIns="0" numCol="1" anchor="t">
                              <a:noAutofit/>
                            </a:bodyPr>
                            <a:lstStyle/>
                            <a:p>
                              <a:pPr lvl="0">
                                <a:defRPr>
                                  <a:latin typeface="Constantia"/>
                                  <a:ea typeface="Constantia"/>
                                  <a:cs typeface="Constantia"/>
                                  <a:sym typeface="Constantia"/>
                                </a:defRPr>
                              </a:pPr>
                              <a:endParaRPr/>
                            </a:p>
                          </p:txBody>
                        </p:sp>
                        <p:sp>
                          <p:nvSpPr>
                            <p:cNvPr id="624" name="Shape 624"/>
                            <p:cNvSpPr/>
                            <p:nvPr/>
                          </p:nvSpPr>
                          <p:spPr>
                            <a:xfrm>
                              <a:off x="-1" y="-1"/>
                              <a:ext cx="171472" cy="2032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defRPr sz="1200" b="1">
                                  <a:latin typeface="Constantia"/>
                                  <a:ea typeface="Constantia"/>
                                  <a:cs typeface="Constantia"/>
                                  <a:sym typeface="Constantia"/>
                                </a:defRPr>
                              </a:lvl1pPr>
                            </a:lstStyle>
                            <a:p>
                              <a:pPr lvl="0">
                                <a:defRPr sz="1800" b="0"/>
                              </a:pPr>
                              <a:r>
                                <a:rPr sz="1200" b="1"/>
                                <a:t>C</a:t>
                              </a:r>
                            </a:p>
                          </p:txBody>
                        </p:sp>
                      </p:grpSp>
                    </p:grpSp>
                    <p:grpSp>
                      <p:nvGrpSpPr>
                        <p:cNvPr id="629" name="Group 629"/>
                        <p:cNvGrpSpPr/>
                        <p:nvPr/>
                      </p:nvGrpSpPr>
                      <p:grpSpPr>
                        <a:xfrm>
                          <a:off x="2953109" y="286164"/>
                          <a:ext cx="270901" cy="286165"/>
                          <a:chOff x="0" y="0"/>
                          <a:chExt cx="270900" cy="286164"/>
                        </a:xfrm>
                      </p:grpSpPr>
                      <p:sp>
                        <p:nvSpPr>
                          <p:cNvPr id="627" name="Shape 627"/>
                          <p:cNvSpPr/>
                          <p:nvPr/>
                        </p:nvSpPr>
                        <p:spPr>
                          <a:xfrm>
                            <a:off x="-1" y="-1"/>
                            <a:ext cx="270902" cy="286166"/>
                          </a:xfrm>
                          <a:prstGeom prst="rect">
                            <a:avLst/>
                          </a:prstGeom>
                          <a:solidFill>
                            <a:srgbClr val="FFFF99"/>
                          </a:solidFill>
                          <a:ln w="12700" cap="flat">
                            <a:noFill/>
                            <a:miter lim="400000"/>
                          </a:ln>
                          <a:effectLst/>
                        </p:spPr>
                        <p:txBody>
                          <a:bodyPr wrap="square" lIns="0" tIns="0" rIns="0" bIns="0" numCol="1" anchor="t">
                            <a:noAutofit/>
                          </a:bodyPr>
                          <a:lstStyle/>
                          <a:p>
                            <a:pPr lvl="0">
                              <a:defRPr>
                                <a:latin typeface="Constantia"/>
                                <a:ea typeface="Constantia"/>
                                <a:cs typeface="Constantia"/>
                                <a:sym typeface="Constantia"/>
                              </a:defRPr>
                            </a:pPr>
                            <a:endParaRPr/>
                          </a:p>
                        </p:txBody>
                      </p:sp>
                      <p:sp>
                        <p:nvSpPr>
                          <p:cNvPr id="628" name="Shape 628"/>
                          <p:cNvSpPr/>
                          <p:nvPr/>
                        </p:nvSpPr>
                        <p:spPr>
                          <a:xfrm>
                            <a:off x="-1" y="-1"/>
                            <a:ext cx="270902" cy="2032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defRPr sz="1200" b="1">
                                <a:latin typeface="Constantia"/>
                                <a:ea typeface="Constantia"/>
                                <a:cs typeface="Constantia"/>
                                <a:sym typeface="Constantia"/>
                              </a:defRPr>
                            </a:lvl1pPr>
                          </a:lstStyle>
                          <a:p>
                            <a:pPr lvl="0">
                              <a:defRPr sz="1800" b="0"/>
                            </a:pPr>
                            <a:r>
                              <a:rPr sz="1200" b="1"/>
                              <a:t>O</a:t>
                            </a:r>
                          </a:p>
                        </p:txBody>
                      </p:sp>
                    </p:grpSp>
                  </p:grpSp>
                  <p:grpSp>
                    <p:nvGrpSpPr>
                      <p:cNvPr id="633" name="Group 633"/>
                      <p:cNvGrpSpPr/>
                      <p:nvPr/>
                    </p:nvGrpSpPr>
                    <p:grpSpPr>
                      <a:xfrm>
                        <a:off x="2987046" y="1907760"/>
                        <a:ext cx="313173" cy="286165"/>
                        <a:chOff x="0" y="0"/>
                        <a:chExt cx="313171" cy="286164"/>
                      </a:xfrm>
                    </p:grpSpPr>
                    <p:sp>
                      <p:nvSpPr>
                        <p:cNvPr id="631" name="Shape 631"/>
                        <p:cNvSpPr/>
                        <p:nvPr/>
                      </p:nvSpPr>
                      <p:spPr>
                        <a:xfrm>
                          <a:off x="0" y="-1"/>
                          <a:ext cx="313172" cy="286166"/>
                        </a:xfrm>
                        <a:prstGeom prst="rect">
                          <a:avLst/>
                        </a:prstGeom>
                        <a:solidFill>
                          <a:srgbClr val="FFFF99"/>
                        </a:solidFill>
                        <a:ln w="12700" cap="flat">
                          <a:noFill/>
                          <a:miter lim="400000"/>
                        </a:ln>
                        <a:effectLst/>
                      </p:spPr>
                      <p:txBody>
                        <a:bodyPr wrap="square" lIns="0" tIns="0" rIns="0" bIns="0" numCol="1" anchor="t">
                          <a:noAutofit/>
                        </a:bodyPr>
                        <a:lstStyle/>
                        <a:p>
                          <a:pPr lvl="0">
                            <a:defRPr>
                              <a:latin typeface="Constantia"/>
                              <a:ea typeface="Constantia"/>
                              <a:cs typeface="Constantia"/>
                              <a:sym typeface="Constantia"/>
                            </a:defRPr>
                          </a:pPr>
                          <a:endParaRPr/>
                        </a:p>
                      </p:txBody>
                    </p:sp>
                    <p:sp>
                      <p:nvSpPr>
                        <p:cNvPr id="632" name="Shape 632"/>
                        <p:cNvSpPr/>
                        <p:nvPr/>
                      </p:nvSpPr>
                      <p:spPr>
                        <a:xfrm>
                          <a:off x="0" y="-1"/>
                          <a:ext cx="313172" cy="2032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defRPr sz="1200" b="1">
                              <a:latin typeface="Constantia"/>
                              <a:ea typeface="Constantia"/>
                              <a:cs typeface="Constantia"/>
                              <a:sym typeface="Constantia"/>
                            </a:defRPr>
                          </a:lvl1pPr>
                        </a:lstStyle>
                        <a:p>
                          <a:pPr lvl="0">
                            <a:defRPr sz="1800" b="0"/>
                          </a:pPr>
                          <a:r>
                            <a:rPr sz="1200" b="1"/>
                            <a:t>OH</a:t>
                          </a:r>
                        </a:p>
                      </p:txBody>
                    </p:sp>
                  </p:grpSp>
                </p:grpSp>
                <p:grpSp>
                  <p:nvGrpSpPr>
                    <p:cNvPr id="637" name="Group 637"/>
                    <p:cNvGrpSpPr/>
                    <p:nvPr/>
                  </p:nvGrpSpPr>
                  <p:grpSpPr>
                    <a:xfrm>
                      <a:off x="1561099" y="2241618"/>
                      <a:ext cx="169685" cy="238471"/>
                      <a:chOff x="0" y="0"/>
                      <a:chExt cx="169683" cy="238470"/>
                    </a:xfrm>
                  </p:grpSpPr>
                  <p:sp>
                    <p:nvSpPr>
                      <p:cNvPr id="635" name="Shape 635"/>
                      <p:cNvSpPr/>
                      <p:nvPr/>
                    </p:nvSpPr>
                    <p:spPr>
                      <a:xfrm>
                        <a:off x="0" y="-1"/>
                        <a:ext cx="169684" cy="238472"/>
                      </a:xfrm>
                      <a:prstGeom prst="rect">
                        <a:avLst/>
                      </a:prstGeom>
                      <a:solidFill>
                        <a:srgbClr val="FFFF99"/>
                      </a:solidFill>
                      <a:ln w="12700" cap="flat">
                        <a:noFill/>
                        <a:miter lim="400000"/>
                      </a:ln>
                      <a:effectLst/>
                    </p:spPr>
                    <p:txBody>
                      <a:bodyPr wrap="square" lIns="0" tIns="0" rIns="0" bIns="0" numCol="1" anchor="t">
                        <a:noAutofit/>
                      </a:bodyPr>
                      <a:lstStyle/>
                      <a:p>
                        <a:pPr lvl="0">
                          <a:defRPr>
                            <a:latin typeface="Constantia"/>
                            <a:ea typeface="Constantia"/>
                            <a:cs typeface="Constantia"/>
                            <a:sym typeface="Constantia"/>
                          </a:defRPr>
                        </a:pPr>
                        <a:endParaRPr/>
                      </a:p>
                    </p:txBody>
                  </p:sp>
                  <p:sp>
                    <p:nvSpPr>
                      <p:cNvPr id="636" name="Shape 636"/>
                      <p:cNvSpPr/>
                      <p:nvPr/>
                    </p:nvSpPr>
                    <p:spPr>
                      <a:xfrm>
                        <a:off x="0" y="-1"/>
                        <a:ext cx="169684" cy="2032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defRPr sz="1200" b="1">
                            <a:latin typeface="Constantia"/>
                            <a:ea typeface="Constantia"/>
                            <a:cs typeface="Constantia"/>
                            <a:sym typeface="Constantia"/>
                          </a:defRPr>
                        </a:lvl1pPr>
                      </a:lstStyle>
                      <a:p>
                        <a:pPr lvl="0">
                          <a:defRPr sz="1800" b="0"/>
                        </a:pPr>
                        <a:r>
                          <a:rPr sz="1200" b="1"/>
                          <a:t>R</a:t>
                        </a:r>
                      </a:p>
                    </p:txBody>
                  </p:sp>
                </p:grpSp>
              </p:grpSp>
            </p:grpSp>
          </p:grpSp>
        </p:grpSp>
        <p:sp>
          <p:nvSpPr>
            <p:cNvPr id="642" name="Shape 642"/>
            <p:cNvSpPr/>
            <p:nvPr/>
          </p:nvSpPr>
          <p:spPr>
            <a:xfrm>
              <a:off x="6105697" y="779002"/>
              <a:ext cx="2504902" cy="3581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spcBef>
                  <a:spcPts val="1000"/>
                </a:spcBef>
                <a:defRPr>
                  <a:latin typeface="Calibri"/>
                  <a:ea typeface="Calibri"/>
                  <a:cs typeface="Calibri"/>
                  <a:sym typeface="Calibri"/>
                </a:defRPr>
              </a:lvl1pPr>
            </a:lstStyle>
            <a:p>
              <a:pPr lvl="0"/>
              <a:r>
                <a:t>Carboxylic acid group</a:t>
              </a:r>
            </a:p>
          </p:txBody>
        </p:sp>
        <p:sp>
          <p:nvSpPr>
            <p:cNvPr id="643" name="Shape 643"/>
            <p:cNvSpPr/>
            <p:nvPr/>
          </p:nvSpPr>
          <p:spPr>
            <a:xfrm>
              <a:off x="0" y="667716"/>
              <a:ext cx="1565564" cy="3581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spcBef>
                  <a:spcPts val="1000"/>
                </a:spcBef>
                <a:defRPr>
                  <a:latin typeface="Calibri"/>
                  <a:ea typeface="Calibri"/>
                  <a:cs typeface="Calibri"/>
                  <a:sym typeface="Calibri"/>
                </a:defRPr>
              </a:lvl1pPr>
            </a:lstStyle>
            <a:p>
              <a:pPr lvl="0"/>
              <a:r>
                <a:t>Amino group</a:t>
              </a:r>
            </a:p>
          </p:txBody>
        </p:sp>
        <p:sp>
          <p:nvSpPr>
            <p:cNvPr id="644" name="Shape 644"/>
            <p:cNvSpPr/>
            <p:nvPr/>
          </p:nvSpPr>
          <p:spPr>
            <a:xfrm>
              <a:off x="5870863" y="2893436"/>
              <a:ext cx="1800399" cy="3581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spcBef>
                  <a:spcPts val="1000"/>
                </a:spcBef>
                <a:defRPr>
                  <a:latin typeface="Calibri"/>
                  <a:ea typeface="Calibri"/>
                  <a:cs typeface="Calibri"/>
                  <a:sym typeface="Calibri"/>
                </a:defRPr>
              </a:lvl1pPr>
            </a:lstStyle>
            <a:p>
              <a:pPr lvl="0"/>
              <a:r>
                <a:t>R group</a:t>
              </a:r>
            </a:p>
          </p:txBody>
        </p:sp>
        <p:sp>
          <p:nvSpPr>
            <p:cNvPr id="645" name="Shape 645"/>
            <p:cNvSpPr/>
            <p:nvPr/>
          </p:nvSpPr>
          <p:spPr>
            <a:xfrm>
              <a:off x="5870863" y="0"/>
              <a:ext cx="2113512" cy="3581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spcBef>
                  <a:spcPts val="1000"/>
                </a:spcBef>
                <a:defRPr>
                  <a:latin typeface="Calibri"/>
                  <a:ea typeface="Calibri"/>
                  <a:cs typeface="Calibri"/>
                  <a:sym typeface="Calibri"/>
                </a:defRPr>
              </a:lvl1pPr>
            </a:lstStyle>
            <a:p>
              <a:pPr lvl="0"/>
              <a:r>
                <a:t>Hydrogen atom</a:t>
              </a:r>
            </a:p>
          </p:txBody>
        </p:sp>
        <p:sp>
          <p:nvSpPr>
            <p:cNvPr id="646" name="Shape 646"/>
            <p:cNvSpPr/>
            <p:nvPr/>
          </p:nvSpPr>
          <p:spPr>
            <a:xfrm>
              <a:off x="1487285" y="1001573"/>
              <a:ext cx="469670" cy="333860"/>
            </a:xfrm>
            <a:prstGeom prst="line">
              <a:avLst/>
            </a:prstGeom>
            <a:noFill/>
            <a:ln w="9525" cap="flat">
              <a:solidFill>
                <a:srgbClr val="FF0000"/>
              </a:solidFill>
              <a:prstDash val="solid"/>
              <a:round/>
              <a:tailEnd type="triangle" w="med" len="med"/>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647" name="Shape 647"/>
            <p:cNvSpPr/>
            <p:nvPr/>
          </p:nvSpPr>
          <p:spPr>
            <a:xfrm flipH="1">
              <a:off x="5714307" y="1001574"/>
              <a:ext cx="469670" cy="111287"/>
            </a:xfrm>
            <a:prstGeom prst="line">
              <a:avLst/>
            </a:prstGeom>
            <a:noFill/>
            <a:ln w="9525" cap="flat">
              <a:solidFill>
                <a:srgbClr val="FF0000"/>
              </a:solidFill>
              <a:prstDash val="solid"/>
              <a:round/>
              <a:tailEnd type="triangle" w="med" len="med"/>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648" name="Shape 648"/>
            <p:cNvSpPr/>
            <p:nvPr/>
          </p:nvSpPr>
          <p:spPr>
            <a:xfrm flipH="1">
              <a:off x="4148744" y="222571"/>
              <a:ext cx="1722120" cy="111288"/>
            </a:xfrm>
            <a:prstGeom prst="line">
              <a:avLst/>
            </a:prstGeom>
            <a:noFill/>
            <a:ln w="9525" cap="flat">
              <a:solidFill>
                <a:srgbClr val="FF0000"/>
              </a:solidFill>
              <a:prstDash val="solid"/>
              <a:round/>
              <a:tailEnd type="triangle" w="med" len="med"/>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649" name="Shape 649"/>
            <p:cNvSpPr/>
            <p:nvPr/>
          </p:nvSpPr>
          <p:spPr>
            <a:xfrm flipH="1" flipV="1">
              <a:off x="4148744" y="2893436"/>
              <a:ext cx="1722120" cy="222572"/>
            </a:xfrm>
            <a:prstGeom prst="line">
              <a:avLst/>
            </a:prstGeom>
            <a:noFill/>
            <a:ln w="9525" cap="flat">
              <a:solidFill>
                <a:srgbClr val="FF0000"/>
              </a:solidFill>
              <a:prstDash val="solid"/>
              <a:round/>
              <a:tailEnd type="triangle" w="med" len="med"/>
            </a:ln>
            <a:effectLst/>
          </p:spPr>
          <p:txBody>
            <a:bodyPr wrap="square" lIns="0" tIns="0" rIns="0" bIns="0" numCol="1" anchor="t">
              <a:noAutofit/>
            </a:bodyPr>
            <a:lstStyle/>
            <a:p>
              <a:pPr lvl="0" defTabSz="457200">
                <a:defRPr sz="1200">
                  <a:latin typeface="+mj-lt"/>
                  <a:ea typeface="+mj-ea"/>
                  <a:cs typeface="+mj-cs"/>
                  <a:sym typeface="Helvetica"/>
                </a:defRPr>
              </a:pPr>
              <a:endParaRPr/>
            </a:p>
          </p:txBody>
        </p:sp>
      </p:grpSp>
      <p:sp>
        <p:nvSpPr>
          <p:cNvPr id="2" name="TextBox 1"/>
          <p:cNvSpPr txBox="1"/>
          <p:nvPr/>
        </p:nvSpPr>
        <p:spPr>
          <a:xfrm>
            <a:off x="209718" y="362634"/>
            <a:ext cx="8382000" cy="1200329"/>
          </a:xfrm>
          <a:prstGeom prst="rect">
            <a:avLst/>
          </a:prstGeom>
          <a:noFill/>
        </p:spPr>
        <p:txBody>
          <a:bodyPr wrap="square" rtlCol="0">
            <a:spAutoFit/>
          </a:bodyPr>
          <a:lstStyle/>
          <a:p>
            <a:r>
              <a:rPr lang="en-GB" sz="2400" dirty="0" smtClean="0"/>
              <a:t>Amino acids are the basic monomer units which combine to make up a polymer called a polypeptide. Polypeptides can be combined to form proteins</a:t>
            </a:r>
            <a:r>
              <a:rPr lang="en-GB" dirty="0" smtClean="0"/>
              <a:t>.</a:t>
            </a:r>
            <a:endParaRPr lang="en-GB" dirty="0"/>
          </a:p>
        </p:txBody>
      </p:sp>
      <p:sp>
        <p:nvSpPr>
          <p:cNvPr id="3" name="TextBox 2"/>
          <p:cNvSpPr txBox="1"/>
          <p:nvPr/>
        </p:nvSpPr>
        <p:spPr>
          <a:xfrm>
            <a:off x="381000" y="5334000"/>
            <a:ext cx="8534400" cy="830997"/>
          </a:xfrm>
          <a:prstGeom prst="rect">
            <a:avLst/>
          </a:prstGeom>
          <a:noFill/>
        </p:spPr>
        <p:txBody>
          <a:bodyPr wrap="square" rtlCol="0">
            <a:spAutoFit/>
          </a:bodyPr>
          <a:lstStyle/>
          <a:p>
            <a:r>
              <a:rPr lang="en-GB" sz="2400" dirty="0" smtClean="0"/>
              <a:t>There are 20 naturally occurring amino acids found in proteins. These are the same in all living organisms. Evidence for evolution</a:t>
            </a:r>
            <a:endParaRPr lang="en-GB" sz="2400" dirty="0"/>
          </a:p>
        </p:txBody>
      </p:sp>
    </p:spTree>
    <p:extLst>
      <p:ext uri="{BB962C8B-B14F-4D97-AF65-F5344CB8AC3E}">
        <p14:creationId xmlns:p14="http://schemas.microsoft.com/office/powerpoint/2010/main" val="28866857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8" name="Group 828"/>
          <p:cNvGrpSpPr/>
          <p:nvPr/>
        </p:nvGrpSpPr>
        <p:grpSpPr>
          <a:xfrm>
            <a:off x="1066800" y="1600200"/>
            <a:ext cx="7162800" cy="4724400"/>
            <a:chOff x="0" y="0"/>
            <a:chExt cx="7162799" cy="4724398"/>
          </a:xfrm>
        </p:grpSpPr>
        <p:grpSp>
          <p:nvGrpSpPr>
            <p:cNvPr id="825" name="Group 825"/>
            <p:cNvGrpSpPr/>
            <p:nvPr/>
          </p:nvGrpSpPr>
          <p:grpSpPr>
            <a:xfrm>
              <a:off x="0" y="0"/>
              <a:ext cx="6400799" cy="4724400"/>
              <a:chOff x="0" y="0"/>
              <a:chExt cx="6400798" cy="4724398"/>
            </a:xfrm>
          </p:grpSpPr>
          <p:grpSp>
            <p:nvGrpSpPr>
              <p:cNvPr id="732" name="Group 732"/>
              <p:cNvGrpSpPr/>
              <p:nvPr/>
            </p:nvGrpSpPr>
            <p:grpSpPr>
              <a:xfrm>
                <a:off x="153619" y="2540479"/>
                <a:ext cx="5991149" cy="2183921"/>
                <a:chOff x="0" y="0"/>
                <a:chExt cx="5991148" cy="2183919"/>
              </a:xfrm>
            </p:grpSpPr>
            <p:grpSp>
              <p:nvGrpSpPr>
                <p:cNvPr id="654" name="Group 654"/>
                <p:cNvGrpSpPr/>
                <p:nvPr/>
              </p:nvGrpSpPr>
              <p:grpSpPr>
                <a:xfrm>
                  <a:off x="2765145" y="1916501"/>
                  <a:ext cx="460858" cy="267419"/>
                  <a:chOff x="0" y="0"/>
                  <a:chExt cx="460856" cy="267418"/>
                </a:xfrm>
              </p:grpSpPr>
              <p:sp>
                <p:nvSpPr>
                  <p:cNvPr id="652" name="Shape 652"/>
                  <p:cNvSpPr/>
                  <p:nvPr/>
                </p:nvSpPr>
                <p:spPr>
                  <a:xfrm>
                    <a:off x="0" y="-1"/>
                    <a:ext cx="460857" cy="267420"/>
                  </a:xfrm>
                  <a:prstGeom prst="rect">
                    <a:avLst/>
                  </a:prstGeom>
                  <a:solidFill>
                    <a:srgbClr val="99CCFF"/>
                  </a:solidFill>
                  <a:ln w="9525" cap="flat">
                    <a:solidFill>
                      <a:srgbClr val="000000"/>
                    </a:solidFill>
                    <a:prstDash val="solid"/>
                    <a:miter lim="800000"/>
                  </a:ln>
                  <a:effectLst/>
                </p:spPr>
                <p:txBody>
                  <a:bodyPr wrap="square" lIns="0" tIns="0" rIns="0" bIns="0" numCol="1" anchor="t">
                    <a:noAutofit/>
                  </a:bodyPr>
                  <a:lstStyle/>
                  <a:p>
                    <a:pPr lvl="0">
                      <a:defRPr>
                        <a:latin typeface="Constantia"/>
                        <a:ea typeface="Constantia"/>
                        <a:cs typeface="Constantia"/>
                        <a:sym typeface="Constantia"/>
                      </a:defRPr>
                    </a:pPr>
                    <a:endParaRPr/>
                  </a:p>
                </p:txBody>
              </p:sp>
              <p:sp>
                <p:nvSpPr>
                  <p:cNvPr id="653" name="Shape 653"/>
                  <p:cNvSpPr/>
                  <p:nvPr/>
                </p:nvSpPr>
                <p:spPr>
                  <a:xfrm>
                    <a:off x="0" y="-1"/>
                    <a:ext cx="460857" cy="23215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p>
                    <a:pPr lvl="0"/>
                    <a:r>
                      <a:rPr sz="1200" b="1">
                        <a:latin typeface="Constantia"/>
                        <a:ea typeface="Constantia"/>
                        <a:cs typeface="Constantia"/>
                        <a:sym typeface="Constantia"/>
                      </a:rPr>
                      <a:t>H</a:t>
                    </a:r>
                    <a:r>
                      <a:rPr sz="1200" b="1" baseline="-25000">
                        <a:latin typeface="Constantia"/>
                        <a:ea typeface="Constantia"/>
                        <a:cs typeface="Constantia"/>
                        <a:sym typeface="Constantia"/>
                      </a:rPr>
                      <a:t>2</a:t>
                    </a:r>
                    <a:r>
                      <a:rPr sz="1200" b="1">
                        <a:latin typeface="Constantia"/>
                        <a:ea typeface="Constantia"/>
                        <a:cs typeface="Constantia"/>
                        <a:sym typeface="Constantia"/>
                      </a:rPr>
                      <a:t>O</a:t>
                    </a:r>
                  </a:p>
                </p:txBody>
              </p:sp>
            </p:grpSp>
            <p:grpSp>
              <p:nvGrpSpPr>
                <p:cNvPr id="730" name="Group 730"/>
                <p:cNvGrpSpPr/>
                <p:nvPr/>
              </p:nvGrpSpPr>
              <p:grpSpPr>
                <a:xfrm>
                  <a:off x="-1" y="0"/>
                  <a:ext cx="5991150" cy="1839874"/>
                  <a:chOff x="0" y="0"/>
                  <a:chExt cx="5991148" cy="1839872"/>
                </a:xfrm>
              </p:grpSpPr>
              <p:sp>
                <p:nvSpPr>
                  <p:cNvPr id="655" name="Shape 655"/>
                  <p:cNvSpPr/>
                  <p:nvPr/>
                </p:nvSpPr>
                <p:spPr>
                  <a:xfrm>
                    <a:off x="2509748" y="892031"/>
                    <a:ext cx="921716" cy="1"/>
                  </a:xfrm>
                  <a:prstGeom prst="line">
                    <a:avLst/>
                  </a:prstGeom>
                  <a:noFill/>
                  <a:ln w="19050" cap="flat">
                    <a:solidFill>
                      <a:srgbClr val="000000"/>
                    </a:solidFill>
                    <a:prstDash val="solid"/>
                    <a:round/>
                  </a:ln>
                  <a:effectLst/>
                </p:spPr>
                <p:txBody>
                  <a:bodyPr wrap="square" lIns="0" tIns="0" rIns="0" bIns="0" numCol="1" anchor="t">
                    <a:noAutofit/>
                  </a:bodyPr>
                  <a:lstStyle/>
                  <a:p>
                    <a:pPr lvl="0" defTabSz="457200">
                      <a:defRPr sz="1200">
                        <a:latin typeface="+mj-lt"/>
                        <a:ea typeface="+mj-ea"/>
                        <a:cs typeface="+mj-cs"/>
                        <a:sym typeface="Helvetica"/>
                      </a:defRPr>
                    </a:pPr>
                    <a:endParaRPr/>
                  </a:p>
                </p:txBody>
              </p:sp>
              <p:grpSp>
                <p:nvGrpSpPr>
                  <p:cNvPr id="689" name="Group 689"/>
                  <p:cNvGrpSpPr/>
                  <p:nvPr/>
                </p:nvGrpSpPr>
                <p:grpSpPr>
                  <a:xfrm>
                    <a:off x="3533241" y="44569"/>
                    <a:ext cx="2457908" cy="1795305"/>
                    <a:chOff x="0" y="0"/>
                    <a:chExt cx="2457906" cy="1795303"/>
                  </a:xfrm>
                </p:grpSpPr>
                <p:grpSp>
                  <p:nvGrpSpPr>
                    <p:cNvPr id="658" name="Group 658"/>
                    <p:cNvGrpSpPr/>
                    <p:nvPr/>
                  </p:nvGrpSpPr>
                  <p:grpSpPr>
                    <a:xfrm>
                      <a:off x="51206" y="0"/>
                      <a:ext cx="256033" cy="222850"/>
                      <a:chOff x="0" y="0"/>
                      <a:chExt cx="256031" cy="222848"/>
                    </a:xfrm>
                  </p:grpSpPr>
                  <p:sp>
                    <p:nvSpPr>
                      <p:cNvPr id="656" name="Shape 656"/>
                      <p:cNvSpPr/>
                      <p:nvPr/>
                    </p:nvSpPr>
                    <p:spPr>
                      <a:xfrm>
                        <a:off x="0" y="0"/>
                        <a:ext cx="256032" cy="222849"/>
                      </a:xfrm>
                      <a:prstGeom prst="rect">
                        <a:avLst/>
                      </a:prstGeom>
                      <a:solidFill>
                        <a:srgbClr val="FFFFFF"/>
                      </a:solidFill>
                      <a:ln w="12700" cap="flat">
                        <a:noFill/>
                        <a:miter lim="400000"/>
                      </a:ln>
                      <a:effectLst/>
                    </p:spPr>
                    <p:txBody>
                      <a:bodyPr wrap="square" lIns="0" tIns="0" rIns="0" bIns="0" numCol="1" anchor="t">
                        <a:noAutofit/>
                      </a:bodyPr>
                      <a:lstStyle/>
                      <a:p>
                        <a:pPr lvl="0">
                          <a:defRPr>
                            <a:latin typeface="Constantia"/>
                            <a:ea typeface="Constantia"/>
                            <a:cs typeface="Constantia"/>
                            <a:sym typeface="Constantia"/>
                          </a:defRPr>
                        </a:pPr>
                        <a:endParaRPr/>
                      </a:p>
                    </p:txBody>
                  </p:sp>
                  <p:sp>
                    <p:nvSpPr>
                      <p:cNvPr id="657" name="Shape 657"/>
                      <p:cNvSpPr/>
                      <p:nvPr/>
                    </p:nvSpPr>
                    <p:spPr>
                      <a:xfrm>
                        <a:off x="0" y="0"/>
                        <a:ext cx="256032" cy="2032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defRPr sz="1200" b="1">
                            <a:latin typeface="Constantia"/>
                            <a:ea typeface="Constantia"/>
                            <a:cs typeface="Constantia"/>
                            <a:sym typeface="Constantia"/>
                          </a:defRPr>
                        </a:lvl1pPr>
                      </a:lstStyle>
                      <a:p>
                        <a:pPr lvl="0">
                          <a:defRPr sz="1800" b="0"/>
                        </a:pPr>
                        <a:r>
                          <a:rPr sz="1200" b="1"/>
                          <a:t>H</a:t>
                        </a:r>
                      </a:p>
                    </p:txBody>
                  </p:sp>
                </p:grpSp>
                <p:sp>
                  <p:nvSpPr>
                    <p:cNvPr id="659" name="Shape 659"/>
                    <p:cNvSpPr/>
                    <p:nvPr/>
                  </p:nvSpPr>
                  <p:spPr>
                    <a:xfrm flipH="1">
                      <a:off x="102412" y="311988"/>
                      <a:ext cx="1" cy="401129"/>
                    </a:xfrm>
                    <a:prstGeom prst="line">
                      <a:avLst/>
                    </a:prstGeom>
                    <a:noFill/>
                    <a:ln w="19050" cap="flat">
                      <a:solidFill>
                        <a:srgbClr val="000000"/>
                      </a:solidFill>
                      <a:prstDash val="solid"/>
                      <a:round/>
                    </a:ln>
                    <a:effectLst/>
                  </p:spPr>
                  <p:txBody>
                    <a:bodyPr wrap="square" lIns="0" tIns="0" rIns="0" bIns="0" numCol="1" anchor="t">
                      <a:noAutofit/>
                    </a:bodyPr>
                    <a:lstStyle/>
                    <a:p>
                      <a:pPr lvl="0" defTabSz="457200">
                        <a:defRPr sz="1200">
                          <a:latin typeface="+mj-lt"/>
                          <a:ea typeface="+mj-ea"/>
                          <a:cs typeface="+mj-cs"/>
                          <a:sym typeface="Helvetica"/>
                        </a:defRPr>
                      </a:pPr>
                      <a:endParaRPr/>
                    </a:p>
                  </p:txBody>
                </p:sp>
                <p:grpSp>
                  <p:nvGrpSpPr>
                    <p:cNvPr id="688" name="Group 688"/>
                    <p:cNvGrpSpPr/>
                    <p:nvPr/>
                  </p:nvGrpSpPr>
                  <p:grpSpPr>
                    <a:xfrm>
                      <a:off x="-1" y="0"/>
                      <a:ext cx="2457908" cy="1795304"/>
                      <a:chOff x="0" y="0"/>
                      <a:chExt cx="2457906" cy="1795303"/>
                    </a:xfrm>
                  </p:grpSpPr>
                  <p:sp>
                    <p:nvSpPr>
                      <p:cNvPr id="660" name="Shape 660"/>
                      <p:cNvSpPr/>
                      <p:nvPr/>
                    </p:nvSpPr>
                    <p:spPr>
                      <a:xfrm>
                        <a:off x="870508" y="279929"/>
                        <a:ext cx="1" cy="445699"/>
                      </a:xfrm>
                      <a:prstGeom prst="line">
                        <a:avLst/>
                      </a:prstGeom>
                      <a:noFill/>
                      <a:ln w="19050" cap="flat">
                        <a:solidFill>
                          <a:srgbClr val="000000"/>
                        </a:solidFill>
                        <a:prstDash val="solid"/>
                        <a:round/>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661" name="Shape 661"/>
                      <p:cNvSpPr/>
                      <p:nvPr/>
                    </p:nvSpPr>
                    <p:spPr>
                      <a:xfrm>
                        <a:off x="870508" y="1037616"/>
                        <a:ext cx="1" cy="445699"/>
                      </a:xfrm>
                      <a:prstGeom prst="line">
                        <a:avLst/>
                      </a:prstGeom>
                      <a:noFill/>
                      <a:ln w="19050" cap="flat">
                        <a:solidFill>
                          <a:srgbClr val="000000"/>
                        </a:solidFill>
                        <a:prstDash val="solid"/>
                        <a:round/>
                      </a:ln>
                      <a:effectLst/>
                    </p:spPr>
                    <p:txBody>
                      <a:bodyPr wrap="square" lIns="0" tIns="0" rIns="0" bIns="0" numCol="1" anchor="t">
                        <a:noAutofit/>
                      </a:bodyPr>
                      <a:lstStyle/>
                      <a:p>
                        <a:pPr lvl="0" defTabSz="457200">
                          <a:defRPr sz="1200">
                            <a:latin typeface="+mj-lt"/>
                            <a:ea typeface="+mj-ea"/>
                            <a:cs typeface="+mj-cs"/>
                            <a:sym typeface="Helvetica"/>
                          </a:defRPr>
                        </a:pPr>
                        <a:endParaRPr/>
                      </a:p>
                    </p:txBody>
                  </p:sp>
                  <p:grpSp>
                    <p:nvGrpSpPr>
                      <p:cNvPr id="683" name="Group 683"/>
                      <p:cNvGrpSpPr/>
                      <p:nvPr/>
                    </p:nvGrpSpPr>
                    <p:grpSpPr>
                      <a:xfrm>
                        <a:off x="0" y="0"/>
                        <a:ext cx="2457907" cy="1795304"/>
                        <a:chOff x="0" y="0"/>
                        <a:chExt cx="2457906" cy="1795303"/>
                      </a:xfrm>
                    </p:grpSpPr>
                    <p:grpSp>
                      <p:nvGrpSpPr>
                        <p:cNvPr id="664" name="Group 664"/>
                        <p:cNvGrpSpPr/>
                        <p:nvPr/>
                      </p:nvGrpSpPr>
                      <p:grpSpPr>
                        <a:xfrm>
                          <a:off x="819302" y="1572454"/>
                          <a:ext cx="256033" cy="222850"/>
                          <a:chOff x="0" y="0"/>
                          <a:chExt cx="256031" cy="222848"/>
                        </a:xfrm>
                      </p:grpSpPr>
                      <p:sp>
                        <p:nvSpPr>
                          <p:cNvPr id="662" name="Shape 662"/>
                          <p:cNvSpPr/>
                          <p:nvPr/>
                        </p:nvSpPr>
                        <p:spPr>
                          <a:xfrm>
                            <a:off x="0" y="0"/>
                            <a:ext cx="256032" cy="222849"/>
                          </a:xfrm>
                          <a:prstGeom prst="rect">
                            <a:avLst/>
                          </a:prstGeom>
                          <a:solidFill>
                            <a:srgbClr val="FFFFFF"/>
                          </a:solidFill>
                          <a:ln w="12700" cap="flat">
                            <a:noFill/>
                            <a:miter lim="400000"/>
                          </a:ln>
                          <a:effectLst/>
                        </p:spPr>
                        <p:txBody>
                          <a:bodyPr wrap="square" lIns="0" tIns="0" rIns="0" bIns="0" numCol="1" anchor="t">
                            <a:noAutofit/>
                          </a:bodyPr>
                          <a:lstStyle/>
                          <a:p>
                            <a:pPr lvl="0">
                              <a:defRPr>
                                <a:latin typeface="Constantia"/>
                                <a:ea typeface="Constantia"/>
                                <a:cs typeface="Constantia"/>
                                <a:sym typeface="Constantia"/>
                              </a:defRPr>
                            </a:pPr>
                            <a:endParaRPr/>
                          </a:p>
                        </p:txBody>
                      </p:sp>
                      <p:sp>
                        <p:nvSpPr>
                          <p:cNvPr id="663" name="Shape 663"/>
                          <p:cNvSpPr/>
                          <p:nvPr/>
                        </p:nvSpPr>
                        <p:spPr>
                          <a:xfrm>
                            <a:off x="0" y="0"/>
                            <a:ext cx="256032" cy="2032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defRPr sz="1200" b="1">
                                <a:latin typeface="Constantia"/>
                                <a:ea typeface="Constantia"/>
                                <a:cs typeface="Constantia"/>
                                <a:sym typeface="Constantia"/>
                              </a:defRPr>
                            </a:lvl1pPr>
                          </a:lstStyle>
                          <a:p>
                            <a:pPr lvl="0">
                              <a:defRPr sz="1800" b="0"/>
                            </a:pPr>
                            <a:r>
                              <a:rPr sz="1200" b="1"/>
                              <a:t>H</a:t>
                            </a:r>
                          </a:p>
                        </p:txBody>
                      </p:sp>
                    </p:grpSp>
                    <p:grpSp>
                      <p:nvGrpSpPr>
                        <p:cNvPr id="667" name="Group 667"/>
                        <p:cNvGrpSpPr/>
                        <p:nvPr/>
                      </p:nvGrpSpPr>
                      <p:grpSpPr>
                        <a:xfrm>
                          <a:off x="768095" y="0"/>
                          <a:ext cx="204826" cy="222850"/>
                          <a:chOff x="0" y="0"/>
                          <a:chExt cx="204824" cy="222848"/>
                        </a:xfrm>
                      </p:grpSpPr>
                      <p:sp>
                        <p:nvSpPr>
                          <p:cNvPr id="665" name="Shape 665"/>
                          <p:cNvSpPr/>
                          <p:nvPr/>
                        </p:nvSpPr>
                        <p:spPr>
                          <a:xfrm>
                            <a:off x="0" y="0"/>
                            <a:ext cx="204825" cy="222849"/>
                          </a:xfrm>
                          <a:prstGeom prst="rect">
                            <a:avLst/>
                          </a:prstGeom>
                          <a:solidFill>
                            <a:srgbClr val="FFFFFF"/>
                          </a:solidFill>
                          <a:ln w="12700" cap="flat">
                            <a:noFill/>
                            <a:miter lim="400000"/>
                          </a:ln>
                          <a:effectLst/>
                        </p:spPr>
                        <p:txBody>
                          <a:bodyPr wrap="square" lIns="0" tIns="0" rIns="0" bIns="0" numCol="1" anchor="t">
                            <a:noAutofit/>
                          </a:bodyPr>
                          <a:lstStyle/>
                          <a:p>
                            <a:pPr lvl="0">
                              <a:defRPr>
                                <a:latin typeface="Constantia"/>
                                <a:ea typeface="Constantia"/>
                                <a:cs typeface="Constantia"/>
                                <a:sym typeface="Constantia"/>
                              </a:defRPr>
                            </a:pPr>
                            <a:endParaRPr/>
                          </a:p>
                        </p:txBody>
                      </p:sp>
                      <p:sp>
                        <p:nvSpPr>
                          <p:cNvPr id="666" name="Shape 666"/>
                          <p:cNvSpPr/>
                          <p:nvPr/>
                        </p:nvSpPr>
                        <p:spPr>
                          <a:xfrm>
                            <a:off x="0" y="0"/>
                            <a:ext cx="204825" cy="2032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defRPr sz="1200" b="1">
                                <a:latin typeface="Constantia"/>
                                <a:ea typeface="Constantia"/>
                                <a:cs typeface="Constantia"/>
                                <a:sym typeface="Constantia"/>
                              </a:defRPr>
                            </a:lvl1pPr>
                          </a:lstStyle>
                          <a:p>
                            <a:pPr lvl="0">
                              <a:defRPr sz="1800" b="0"/>
                            </a:pPr>
                            <a:r>
                              <a:rPr sz="1200" b="1"/>
                              <a:t>R</a:t>
                            </a:r>
                          </a:p>
                        </p:txBody>
                      </p:sp>
                    </p:grpSp>
                    <p:grpSp>
                      <p:nvGrpSpPr>
                        <p:cNvPr id="670" name="Group 670"/>
                        <p:cNvGrpSpPr/>
                        <p:nvPr/>
                      </p:nvGrpSpPr>
                      <p:grpSpPr>
                        <a:xfrm>
                          <a:off x="2099462" y="1292524"/>
                          <a:ext cx="358445" cy="267419"/>
                          <a:chOff x="0" y="0"/>
                          <a:chExt cx="358444" cy="267418"/>
                        </a:xfrm>
                      </p:grpSpPr>
                      <p:sp>
                        <p:nvSpPr>
                          <p:cNvPr id="668" name="Shape 668"/>
                          <p:cNvSpPr/>
                          <p:nvPr/>
                        </p:nvSpPr>
                        <p:spPr>
                          <a:xfrm>
                            <a:off x="-1" y="-1"/>
                            <a:ext cx="358446" cy="267420"/>
                          </a:xfrm>
                          <a:prstGeom prst="rect">
                            <a:avLst/>
                          </a:prstGeom>
                          <a:solidFill>
                            <a:srgbClr val="FFFFFF"/>
                          </a:solidFill>
                          <a:ln w="12700" cap="flat">
                            <a:noFill/>
                            <a:miter lim="400000"/>
                          </a:ln>
                          <a:effectLst/>
                        </p:spPr>
                        <p:txBody>
                          <a:bodyPr wrap="square" lIns="0" tIns="0" rIns="0" bIns="0" numCol="1" anchor="t">
                            <a:noAutofit/>
                          </a:bodyPr>
                          <a:lstStyle/>
                          <a:p>
                            <a:pPr lvl="0">
                              <a:defRPr>
                                <a:latin typeface="Constantia"/>
                                <a:ea typeface="Constantia"/>
                                <a:cs typeface="Constantia"/>
                                <a:sym typeface="Constantia"/>
                              </a:defRPr>
                            </a:pPr>
                            <a:endParaRPr/>
                          </a:p>
                        </p:txBody>
                      </p:sp>
                      <p:sp>
                        <p:nvSpPr>
                          <p:cNvPr id="669" name="Shape 669"/>
                          <p:cNvSpPr/>
                          <p:nvPr/>
                        </p:nvSpPr>
                        <p:spPr>
                          <a:xfrm>
                            <a:off x="-1" y="-1"/>
                            <a:ext cx="358446" cy="2032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defRPr sz="1200" b="1">
                                <a:latin typeface="Constantia"/>
                                <a:ea typeface="Constantia"/>
                                <a:cs typeface="Constantia"/>
                                <a:sym typeface="Constantia"/>
                              </a:defRPr>
                            </a:lvl1pPr>
                          </a:lstStyle>
                          <a:p>
                            <a:pPr lvl="0">
                              <a:defRPr sz="1800" b="0"/>
                            </a:pPr>
                            <a:r>
                              <a:rPr sz="1200" b="1"/>
                              <a:t>OH</a:t>
                            </a:r>
                          </a:p>
                        </p:txBody>
                      </p:sp>
                    </p:grpSp>
                    <p:grpSp>
                      <p:nvGrpSpPr>
                        <p:cNvPr id="673" name="Group 673"/>
                        <p:cNvGrpSpPr/>
                        <p:nvPr/>
                      </p:nvGrpSpPr>
                      <p:grpSpPr>
                        <a:xfrm>
                          <a:off x="1587398" y="755341"/>
                          <a:ext cx="258728" cy="222850"/>
                          <a:chOff x="0" y="0"/>
                          <a:chExt cx="258727" cy="222848"/>
                        </a:xfrm>
                      </p:grpSpPr>
                      <p:sp>
                        <p:nvSpPr>
                          <p:cNvPr id="671" name="Shape 671"/>
                          <p:cNvSpPr/>
                          <p:nvPr/>
                        </p:nvSpPr>
                        <p:spPr>
                          <a:xfrm>
                            <a:off x="-1" y="0"/>
                            <a:ext cx="258729" cy="222849"/>
                          </a:xfrm>
                          <a:prstGeom prst="rect">
                            <a:avLst/>
                          </a:prstGeom>
                          <a:solidFill>
                            <a:srgbClr val="FFFFFF"/>
                          </a:solidFill>
                          <a:ln w="12700" cap="flat">
                            <a:noFill/>
                            <a:miter lim="400000"/>
                          </a:ln>
                          <a:effectLst/>
                        </p:spPr>
                        <p:txBody>
                          <a:bodyPr wrap="square" lIns="0" tIns="0" rIns="0" bIns="0" numCol="1" anchor="t">
                            <a:noAutofit/>
                          </a:bodyPr>
                          <a:lstStyle/>
                          <a:p>
                            <a:pPr lvl="0">
                              <a:defRPr>
                                <a:latin typeface="Constantia"/>
                                <a:ea typeface="Constantia"/>
                                <a:cs typeface="Constantia"/>
                                <a:sym typeface="Constantia"/>
                              </a:defRPr>
                            </a:pPr>
                            <a:endParaRPr/>
                          </a:p>
                        </p:txBody>
                      </p:sp>
                      <p:sp>
                        <p:nvSpPr>
                          <p:cNvPr id="672" name="Shape 672"/>
                          <p:cNvSpPr/>
                          <p:nvPr/>
                        </p:nvSpPr>
                        <p:spPr>
                          <a:xfrm>
                            <a:off x="-1" y="0"/>
                            <a:ext cx="258729" cy="2032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defRPr sz="1200" b="1">
                                <a:latin typeface="Constantia"/>
                                <a:ea typeface="Constantia"/>
                                <a:cs typeface="Constantia"/>
                                <a:sym typeface="Constantia"/>
                              </a:defRPr>
                            </a:lvl1pPr>
                          </a:lstStyle>
                          <a:p>
                            <a:pPr lvl="0">
                              <a:defRPr sz="1800" b="0"/>
                            </a:pPr>
                            <a:r>
                              <a:rPr sz="1200" b="1"/>
                              <a:t>C</a:t>
                            </a:r>
                          </a:p>
                        </p:txBody>
                      </p:sp>
                    </p:grpSp>
                    <p:grpSp>
                      <p:nvGrpSpPr>
                        <p:cNvPr id="676" name="Group 676"/>
                        <p:cNvGrpSpPr/>
                        <p:nvPr/>
                      </p:nvGrpSpPr>
                      <p:grpSpPr>
                        <a:xfrm>
                          <a:off x="0" y="755341"/>
                          <a:ext cx="256032" cy="267419"/>
                          <a:chOff x="0" y="0"/>
                          <a:chExt cx="256031" cy="267418"/>
                        </a:xfrm>
                      </p:grpSpPr>
                      <p:sp>
                        <p:nvSpPr>
                          <p:cNvPr id="674" name="Shape 674"/>
                          <p:cNvSpPr/>
                          <p:nvPr/>
                        </p:nvSpPr>
                        <p:spPr>
                          <a:xfrm>
                            <a:off x="0" y="-1"/>
                            <a:ext cx="256032" cy="267420"/>
                          </a:xfrm>
                          <a:prstGeom prst="rect">
                            <a:avLst/>
                          </a:prstGeom>
                          <a:solidFill>
                            <a:srgbClr val="FFFFFF"/>
                          </a:solidFill>
                          <a:ln w="12700" cap="flat">
                            <a:noFill/>
                            <a:miter lim="400000"/>
                          </a:ln>
                          <a:effectLst/>
                        </p:spPr>
                        <p:txBody>
                          <a:bodyPr wrap="square" lIns="0" tIns="0" rIns="0" bIns="0" numCol="1" anchor="t">
                            <a:noAutofit/>
                          </a:bodyPr>
                          <a:lstStyle/>
                          <a:p>
                            <a:pPr lvl="0">
                              <a:defRPr>
                                <a:latin typeface="Constantia"/>
                                <a:ea typeface="Constantia"/>
                                <a:cs typeface="Constantia"/>
                                <a:sym typeface="Constantia"/>
                              </a:defRPr>
                            </a:pPr>
                            <a:endParaRPr/>
                          </a:p>
                        </p:txBody>
                      </p:sp>
                      <p:sp>
                        <p:nvSpPr>
                          <p:cNvPr id="675" name="Shape 675"/>
                          <p:cNvSpPr/>
                          <p:nvPr/>
                        </p:nvSpPr>
                        <p:spPr>
                          <a:xfrm>
                            <a:off x="0" y="-1"/>
                            <a:ext cx="256032" cy="2032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defRPr sz="1200" b="1">
                                <a:latin typeface="Constantia"/>
                                <a:ea typeface="Constantia"/>
                                <a:cs typeface="Constantia"/>
                                <a:sym typeface="Constantia"/>
                              </a:defRPr>
                            </a:lvl1pPr>
                          </a:lstStyle>
                          <a:p>
                            <a:pPr lvl="0">
                              <a:defRPr sz="1800" b="0"/>
                            </a:pPr>
                            <a:r>
                              <a:rPr sz="1200" b="1"/>
                              <a:t>N</a:t>
                            </a:r>
                          </a:p>
                        </p:txBody>
                      </p:sp>
                    </p:grpSp>
                    <p:grpSp>
                      <p:nvGrpSpPr>
                        <p:cNvPr id="679" name="Group 679"/>
                        <p:cNvGrpSpPr/>
                        <p:nvPr/>
                      </p:nvGrpSpPr>
                      <p:grpSpPr>
                        <a:xfrm>
                          <a:off x="768095" y="755341"/>
                          <a:ext cx="258729" cy="222850"/>
                          <a:chOff x="0" y="0"/>
                          <a:chExt cx="258727" cy="222848"/>
                        </a:xfrm>
                      </p:grpSpPr>
                      <p:sp>
                        <p:nvSpPr>
                          <p:cNvPr id="677" name="Shape 677"/>
                          <p:cNvSpPr/>
                          <p:nvPr/>
                        </p:nvSpPr>
                        <p:spPr>
                          <a:xfrm>
                            <a:off x="-1" y="0"/>
                            <a:ext cx="258729" cy="222849"/>
                          </a:xfrm>
                          <a:prstGeom prst="rect">
                            <a:avLst/>
                          </a:prstGeom>
                          <a:solidFill>
                            <a:srgbClr val="FFFFFF"/>
                          </a:solidFill>
                          <a:ln w="12700" cap="flat">
                            <a:noFill/>
                            <a:miter lim="400000"/>
                          </a:ln>
                          <a:effectLst/>
                        </p:spPr>
                        <p:txBody>
                          <a:bodyPr wrap="square" lIns="0" tIns="0" rIns="0" bIns="0" numCol="1" anchor="t">
                            <a:noAutofit/>
                          </a:bodyPr>
                          <a:lstStyle/>
                          <a:p>
                            <a:pPr lvl="0">
                              <a:defRPr>
                                <a:latin typeface="Constantia"/>
                                <a:ea typeface="Constantia"/>
                                <a:cs typeface="Constantia"/>
                                <a:sym typeface="Constantia"/>
                              </a:defRPr>
                            </a:pPr>
                            <a:endParaRPr/>
                          </a:p>
                        </p:txBody>
                      </p:sp>
                      <p:sp>
                        <p:nvSpPr>
                          <p:cNvPr id="678" name="Shape 678"/>
                          <p:cNvSpPr/>
                          <p:nvPr/>
                        </p:nvSpPr>
                        <p:spPr>
                          <a:xfrm>
                            <a:off x="-1" y="0"/>
                            <a:ext cx="258729" cy="2032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defRPr sz="1200" b="1">
                                <a:latin typeface="Constantia"/>
                                <a:ea typeface="Constantia"/>
                                <a:cs typeface="Constantia"/>
                                <a:sym typeface="Constantia"/>
                              </a:defRPr>
                            </a:lvl1pPr>
                          </a:lstStyle>
                          <a:p>
                            <a:pPr lvl="0">
                              <a:defRPr sz="1800" b="0"/>
                            </a:pPr>
                            <a:r>
                              <a:rPr sz="1200" b="1"/>
                              <a:t>C</a:t>
                            </a:r>
                          </a:p>
                        </p:txBody>
                      </p:sp>
                    </p:grpSp>
                    <p:grpSp>
                      <p:nvGrpSpPr>
                        <p:cNvPr id="682" name="Group 682"/>
                        <p:cNvGrpSpPr/>
                        <p:nvPr/>
                      </p:nvGrpSpPr>
                      <p:grpSpPr>
                        <a:xfrm>
                          <a:off x="2099462" y="250998"/>
                          <a:ext cx="204826" cy="267419"/>
                          <a:chOff x="0" y="0"/>
                          <a:chExt cx="204824" cy="267418"/>
                        </a:xfrm>
                      </p:grpSpPr>
                      <p:sp>
                        <p:nvSpPr>
                          <p:cNvPr id="680" name="Shape 680"/>
                          <p:cNvSpPr/>
                          <p:nvPr/>
                        </p:nvSpPr>
                        <p:spPr>
                          <a:xfrm>
                            <a:off x="0" y="-1"/>
                            <a:ext cx="204825" cy="267420"/>
                          </a:xfrm>
                          <a:prstGeom prst="rect">
                            <a:avLst/>
                          </a:prstGeom>
                          <a:solidFill>
                            <a:srgbClr val="FFFFFF"/>
                          </a:solidFill>
                          <a:ln w="12700" cap="flat">
                            <a:noFill/>
                            <a:miter lim="400000"/>
                          </a:ln>
                          <a:effectLst/>
                        </p:spPr>
                        <p:txBody>
                          <a:bodyPr wrap="square" lIns="0" tIns="0" rIns="0" bIns="0" numCol="1" anchor="t">
                            <a:noAutofit/>
                          </a:bodyPr>
                          <a:lstStyle/>
                          <a:p>
                            <a:pPr lvl="0">
                              <a:defRPr>
                                <a:latin typeface="Constantia"/>
                                <a:ea typeface="Constantia"/>
                                <a:cs typeface="Constantia"/>
                                <a:sym typeface="Constantia"/>
                              </a:defRPr>
                            </a:pPr>
                            <a:endParaRPr/>
                          </a:p>
                        </p:txBody>
                      </p:sp>
                      <p:sp>
                        <p:nvSpPr>
                          <p:cNvPr id="681" name="Shape 681"/>
                          <p:cNvSpPr/>
                          <p:nvPr/>
                        </p:nvSpPr>
                        <p:spPr>
                          <a:xfrm>
                            <a:off x="0" y="-1"/>
                            <a:ext cx="204825" cy="2032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defRPr sz="1200" b="1">
                                <a:latin typeface="Constantia"/>
                                <a:ea typeface="Constantia"/>
                                <a:cs typeface="Constantia"/>
                                <a:sym typeface="Constantia"/>
                              </a:defRPr>
                            </a:lvl1pPr>
                          </a:lstStyle>
                          <a:p>
                            <a:pPr lvl="0">
                              <a:defRPr sz="1800" b="0"/>
                            </a:pPr>
                            <a:r>
                              <a:rPr sz="1200" b="1"/>
                              <a:t>O</a:t>
                            </a:r>
                          </a:p>
                        </p:txBody>
                      </p:sp>
                    </p:grpSp>
                  </p:grpSp>
                  <p:sp>
                    <p:nvSpPr>
                      <p:cNvPr id="684" name="Shape 684"/>
                      <p:cNvSpPr/>
                      <p:nvPr/>
                    </p:nvSpPr>
                    <p:spPr>
                      <a:xfrm>
                        <a:off x="1792223" y="980535"/>
                        <a:ext cx="307239" cy="267419"/>
                      </a:xfrm>
                      <a:prstGeom prst="line">
                        <a:avLst/>
                      </a:prstGeom>
                      <a:noFill/>
                      <a:ln w="19050" cap="flat">
                        <a:solidFill>
                          <a:srgbClr val="000000"/>
                        </a:solidFill>
                        <a:prstDash val="solid"/>
                        <a:round/>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685" name="Shape 685"/>
                      <p:cNvSpPr/>
                      <p:nvPr/>
                    </p:nvSpPr>
                    <p:spPr>
                      <a:xfrm flipV="1">
                        <a:off x="1741017" y="413640"/>
                        <a:ext cx="307239" cy="267419"/>
                      </a:xfrm>
                      <a:prstGeom prst="line">
                        <a:avLst/>
                      </a:prstGeom>
                      <a:noFill/>
                      <a:ln w="19050" cap="flat">
                        <a:solidFill>
                          <a:srgbClr val="000000"/>
                        </a:solidFill>
                        <a:prstDash val="solid"/>
                        <a:round/>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686" name="Shape 686"/>
                      <p:cNvSpPr/>
                      <p:nvPr/>
                    </p:nvSpPr>
                    <p:spPr>
                      <a:xfrm>
                        <a:off x="204825" y="846826"/>
                        <a:ext cx="460858" cy="1"/>
                      </a:xfrm>
                      <a:prstGeom prst="line">
                        <a:avLst/>
                      </a:prstGeom>
                      <a:noFill/>
                      <a:ln w="19050" cap="flat">
                        <a:solidFill>
                          <a:srgbClr val="000000"/>
                        </a:solidFill>
                        <a:prstDash val="solid"/>
                        <a:round/>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687" name="Shape 687"/>
                      <p:cNvSpPr/>
                      <p:nvPr/>
                    </p:nvSpPr>
                    <p:spPr>
                      <a:xfrm>
                        <a:off x="972921" y="846826"/>
                        <a:ext cx="563271" cy="1"/>
                      </a:xfrm>
                      <a:prstGeom prst="line">
                        <a:avLst/>
                      </a:prstGeom>
                      <a:noFill/>
                      <a:ln w="19050" cap="flat">
                        <a:solidFill>
                          <a:srgbClr val="000000"/>
                        </a:solidFill>
                        <a:prstDash val="solid"/>
                        <a:round/>
                      </a:ln>
                      <a:effectLst/>
                    </p:spPr>
                    <p:txBody>
                      <a:bodyPr wrap="square" lIns="0" tIns="0" rIns="0" bIns="0" numCol="1" anchor="t">
                        <a:noAutofit/>
                      </a:bodyPr>
                      <a:lstStyle/>
                      <a:p>
                        <a:pPr lvl="0" defTabSz="457200">
                          <a:defRPr sz="1200">
                            <a:latin typeface="+mj-lt"/>
                            <a:ea typeface="+mj-ea"/>
                            <a:cs typeface="+mj-cs"/>
                            <a:sym typeface="Helvetica"/>
                          </a:defRPr>
                        </a:pPr>
                        <a:endParaRPr/>
                      </a:p>
                    </p:txBody>
                  </p:sp>
                </p:grpSp>
              </p:grpSp>
              <p:grpSp>
                <p:nvGrpSpPr>
                  <p:cNvPr id="729" name="Group 729"/>
                  <p:cNvGrpSpPr/>
                  <p:nvPr/>
                </p:nvGrpSpPr>
                <p:grpSpPr>
                  <a:xfrm>
                    <a:off x="-1" y="0"/>
                    <a:ext cx="2460604" cy="1827363"/>
                    <a:chOff x="0" y="0"/>
                    <a:chExt cx="2460602" cy="1827362"/>
                  </a:xfrm>
                </p:grpSpPr>
                <p:sp>
                  <p:nvSpPr>
                    <p:cNvPr id="690" name="Shape 690"/>
                    <p:cNvSpPr/>
                    <p:nvPr/>
                  </p:nvSpPr>
                  <p:spPr>
                    <a:xfrm>
                      <a:off x="1484985" y="279929"/>
                      <a:ext cx="1" cy="445699"/>
                    </a:xfrm>
                    <a:prstGeom prst="line">
                      <a:avLst/>
                    </a:prstGeom>
                    <a:noFill/>
                    <a:ln w="19050" cap="flat">
                      <a:solidFill>
                        <a:srgbClr val="000000"/>
                      </a:solidFill>
                      <a:prstDash val="solid"/>
                      <a:round/>
                    </a:ln>
                    <a:effectLst/>
                  </p:spPr>
                  <p:txBody>
                    <a:bodyPr wrap="square" lIns="0" tIns="0" rIns="0" bIns="0" numCol="1" anchor="t">
                      <a:noAutofit/>
                    </a:bodyPr>
                    <a:lstStyle/>
                    <a:p>
                      <a:pPr lvl="0" defTabSz="457200">
                        <a:defRPr sz="1200">
                          <a:latin typeface="+mj-lt"/>
                          <a:ea typeface="+mj-ea"/>
                          <a:cs typeface="+mj-cs"/>
                          <a:sym typeface="Helvetica"/>
                        </a:defRPr>
                      </a:pPr>
                      <a:endParaRPr/>
                    </a:p>
                  </p:txBody>
                </p:sp>
                <p:grpSp>
                  <p:nvGrpSpPr>
                    <p:cNvPr id="728" name="Group 728"/>
                    <p:cNvGrpSpPr/>
                    <p:nvPr/>
                  </p:nvGrpSpPr>
                  <p:grpSpPr>
                    <a:xfrm>
                      <a:off x="-1" y="0"/>
                      <a:ext cx="2460604" cy="1827363"/>
                      <a:chOff x="0" y="0"/>
                      <a:chExt cx="2460602" cy="1827362"/>
                    </a:xfrm>
                  </p:grpSpPr>
                  <p:grpSp>
                    <p:nvGrpSpPr>
                      <p:cNvPr id="693" name="Group 693"/>
                      <p:cNvGrpSpPr/>
                      <p:nvPr/>
                    </p:nvGrpSpPr>
                    <p:grpSpPr>
                      <a:xfrm>
                        <a:off x="1382572" y="0"/>
                        <a:ext cx="204826" cy="222850"/>
                        <a:chOff x="0" y="0"/>
                        <a:chExt cx="204824" cy="222848"/>
                      </a:xfrm>
                    </p:grpSpPr>
                    <p:sp>
                      <p:nvSpPr>
                        <p:cNvPr id="691" name="Shape 691"/>
                        <p:cNvSpPr/>
                        <p:nvPr/>
                      </p:nvSpPr>
                      <p:spPr>
                        <a:xfrm>
                          <a:off x="0" y="0"/>
                          <a:ext cx="204825" cy="222849"/>
                        </a:xfrm>
                        <a:prstGeom prst="rect">
                          <a:avLst/>
                        </a:prstGeom>
                        <a:solidFill>
                          <a:srgbClr val="FFFFFF"/>
                        </a:solidFill>
                        <a:ln w="12700" cap="flat">
                          <a:noFill/>
                          <a:miter lim="400000"/>
                        </a:ln>
                        <a:effectLst/>
                      </p:spPr>
                      <p:txBody>
                        <a:bodyPr wrap="square" lIns="0" tIns="0" rIns="0" bIns="0" numCol="1" anchor="t">
                          <a:noAutofit/>
                        </a:bodyPr>
                        <a:lstStyle/>
                        <a:p>
                          <a:pPr lvl="0">
                            <a:defRPr>
                              <a:latin typeface="Constantia"/>
                              <a:ea typeface="Constantia"/>
                              <a:cs typeface="Constantia"/>
                              <a:sym typeface="Constantia"/>
                            </a:defRPr>
                          </a:pPr>
                          <a:endParaRPr/>
                        </a:p>
                      </p:txBody>
                    </p:sp>
                    <p:sp>
                      <p:nvSpPr>
                        <p:cNvPr id="692" name="Shape 692"/>
                        <p:cNvSpPr/>
                        <p:nvPr/>
                      </p:nvSpPr>
                      <p:spPr>
                        <a:xfrm>
                          <a:off x="0" y="0"/>
                          <a:ext cx="204825" cy="2032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defRPr sz="1200" b="1">
                              <a:latin typeface="Constantia"/>
                              <a:ea typeface="Constantia"/>
                              <a:cs typeface="Constantia"/>
                              <a:sym typeface="Constantia"/>
                            </a:defRPr>
                          </a:lvl1pPr>
                        </a:lstStyle>
                        <a:p>
                          <a:pPr lvl="0">
                            <a:defRPr sz="1800" b="0"/>
                          </a:pPr>
                          <a:r>
                            <a:rPr sz="1200" b="1"/>
                            <a:t>R</a:t>
                          </a:r>
                        </a:p>
                      </p:txBody>
                    </p:sp>
                  </p:grpSp>
                  <p:grpSp>
                    <p:nvGrpSpPr>
                      <p:cNvPr id="727" name="Group 727"/>
                      <p:cNvGrpSpPr/>
                      <p:nvPr/>
                    </p:nvGrpSpPr>
                    <p:grpSpPr>
                      <a:xfrm>
                        <a:off x="-1" y="0"/>
                        <a:ext cx="2460604" cy="1827363"/>
                        <a:chOff x="0" y="0"/>
                        <a:chExt cx="2460602" cy="1827362"/>
                      </a:xfrm>
                    </p:grpSpPr>
                    <p:grpSp>
                      <p:nvGrpSpPr>
                        <p:cNvPr id="696" name="Group 696"/>
                        <p:cNvGrpSpPr/>
                        <p:nvPr/>
                      </p:nvGrpSpPr>
                      <p:grpSpPr>
                        <a:xfrm>
                          <a:off x="1433779" y="1604513"/>
                          <a:ext cx="256033" cy="222850"/>
                          <a:chOff x="0" y="0"/>
                          <a:chExt cx="256031" cy="222848"/>
                        </a:xfrm>
                      </p:grpSpPr>
                      <p:sp>
                        <p:nvSpPr>
                          <p:cNvPr id="694" name="Shape 694"/>
                          <p:cNvSpPr/>
                          <p:nvPr/>
                        </p:nvSpPr>
                        <p:spPr>
                          <a:xfrm>
                            <a:off x="0" y="0"/>
                            <a:ext cx="256032" cy="222849"/>
                          </a:xfrm>
                          <a:prstGeom prst="rect">
                            <a:avLst/>
                          </a:prstGeom>
                          <a:solidFill>
                            <a:srgbClr val="FFFFFF"/>
                          </a:solidFill>
                          <a:ln w="12700" cap="flat">
                            <a:noFill/>
                            <a:miter lim="400000"/>
                          </a:ln>
                          <a:effectLst/>
                        </p:spPr>
                        <p:txBody>
                          <a:bodyPr wrap="square" lIns="0" tIns="0" rIns="0" bIns="0" numCol="1" anchor="t">
                            <a:noAutofit/>
                          </a:bodyPr>
                          <a:lstStyle/>
                          <a:p>
                            <a:pPr lvl="0">
                              <a:defRPr>
                                <a:latin typeface="Constantia"/>
                                <a:ea typeface="Constantia"/>
                                <a:cs typeface="Constantia"/>
                                <a:sym typeface="Constantia"/>
                              </a:defRPr>
                            </a:pPr>
                            <a:endParaRPr/>
                          </a:p>
                        </p:txBody>
                      </p:sp>
                      <p:sp>
                        <p:nvSpPr>
                          <p:cNvPr id="695" name="Shape 695"/>
                          <p:cNvSpPr/>
                          <p:nvPr/>
                        </p:nvSpPr>
                        <p:spPr>
                          <a:xfrm>
                            <a:off x="0" y="0"/>
                            <a:ext cx="256032" cy="2032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defRPr sz="1200" b="1">
                                <a:latin typeface="Constantia"/>
                                <a:ea typeface="Constantia"/>
                                <a:cs typeface="Constantia"/>
                                <a:sym typeface="Constantia"/>
                              </a:defRPr>
                            </a:lvl1pPr>
                          </a:lstStyle>
                          <a:p>
                            <a:pPr lvl="0">
                              <a:defRPr sz="1800" b="0"/>
                            </a:pPr>
                            <a:r>
                              <a:rPr sz="1200" b="1"/>
                              <a:t>H</a:t>
                            </a:r>
                          </a:p>
                        </p:txBody>
                      </p:sp>
                    </p:grpSp>
                    <p:grpSp>
                      <p:nvGrpSpPr>
                        <p:cNvPr id="726" name="Group 726"/>
                        <p:cNvGrpSpPr/>
                        <p:nvPr/>
                      </p:nvGrpSpPr>
                      <p:grpSpPr>
                        <a:xfrm>
                          <a:off x="-1" y="0"/>
                          <a:ext cx="2460604" cy="1528667"/>
                          <a:chOff x="0" y="0"/>
                          <a:chExt cx="2460602" cy="1528666"/>
                        </a:xfrm>
                      </p:grpSpPr>
                      <p:sp>
                        <p:nvSpPr>
                          <p:cNvPr id="697" name="Shape 697"/>
                          <p:cNvSpPr/>
                          <p:nvPr/>
                        </p:nvSpPr>
                        <p:spPr>
                          <a:xfrm>
                            <a:off x="1484985" y="1082968"/>
                            <a:ext cx="1" cy="445699"/>
                          </a:xfrm>
                          <a:prstGeom prst="line">
                            <a:avLst/>
                          </a:prstGeom>
                          <a:noFill/>
                          <a:ln w="19050" cap="flat">
                            <a:solidFill>
                              <a:srgbClr val="000000"/>
                            </a:solidFill>
                            <a:prstDash val="solid"/>
                            <a:round/>
                          </a:ln>
                          <a:effectLst/>
                        </p:spPr>
                        <p:txBody>
                          <a:bodyPr wrap="square" lIns="0" tIns="0" rIns="0" bIns="0" numCol="1" anchor="t">
                            <a:noAutofit/>
                          </a:bodyPr>
                          <a:lstStyle/>
                          <a:p>
                            <a:pPr lvl="0" defTabSz="457200">
                              <a:defRPr sz="1200">
                                <a:latin typeface="+mj-lt"/>
                                <a:ea typeface="+mj-ea"/>
                                <a:cs typeface="+mj-cs"/>
                                <a:sym typeface="Helvetica"/>
                              </a:defRPr>
                            </a:pPr>
                            <a:endParaRPr/>
                          </a:p>
                        </p:txBody>
                      </p:sp>
                      <p:grpSp>
                        <p:nvGrpSpPr>
                          <p:cNvPr id="715" name="Group 715"/>
                          <p:cNvGrpSpPr/>
                          <p:nvPr/>
                        </p:nvGrpSpPr>
                        <p:grpSpPr>
                          <a:xfrm>
                            <a:off x="-1" y="265073"/>
                            <a:ext cx="2460604" cy="1249519"/>
                            <a:chOff x="0" y="0"/>
                            <a:chExt cx="2460602" cy="1249518"/>
                          </a:xfrm>
                        </p:grpSpPr>
                        <p:grpSp>
                          <p:nvGrpSpPr>
                            <p:cNvPr id="700" name="Group 700"/>
                            <p:cNvGrpSpPr/>
                            <p:nvPr/>
                          </p:nvGrpSpPr>
                          <p:grpSpPr>
                            <a:xfrm>
                              <a:off x="2201875" y="490267"/>
                              <a:ext cx="258728" cy="222850"/>
                              <a:chOff x="0" y="0"/>
                              <a:chExt cx="258727" cy="222848"/>
                            </a:xfrm>
                          </p:grpSpPr>
                          <p:sp>
                            <p:nvSpPr>
                              <p:cNvPr id="698" name="Shape 698"/>
                              <p:cNvSpPr/>
                              <p:nvPr/>
                            </p:nvSpPr>
                            <p:spPr>
                              <a:xfrm>
                                <a:off x="-1" y="0"/>
                                <a:ext cx="258729" cy="222849"/>
                              </a:xfrm>
                              <a:prstGeom prst="rect">
                                <a:avLst/>
                              </a:prstGeom>
                              <a:solidFill>
                                <a:srgbClr val="FFFFFF"/>
                              </a:solidFill>
                              <a:ln w="12700" cap="flat">
                                <a:noFill/>
                                <a:miter lim="400000"/>
                              </a:ln>
                              <a:effectLst/>
                            </p:spPr>
                            <p:txBody>
                              <a:bodyPr wrap="square" lIns="0" tIns="0" rIns="0" bIns="0" numCol="1" anchor="t">
                                <a:noAutofit/>
                              </a:bodyPr>
                              <a:lstStyle/>
                              <a:p>
                                <a:pPr lvl="0">
                                  <a:defRPr>
                                    <a:latin typeface="Constantia"/>
                                    <a:ea typeface="Constantia"/>
                                    <a:cs typeface="Constantia"/>
                                    <a:sym typeface="Constantia"/>
                                  </a:defRPr>
                                </a:pPr>
                                <a:endParaRPr/>
                              </a:p>
                            </p:txBody>
                          </p:sp>
                          <p:sp>
                            <p:nvSpPr>
                              <p:cNvPr id="699" name="Shape 699"/>
                              <p:cNvSpPr/>
                              <p:nvPr/>
                            </p:nvSpPr>
                            <p:spPr>
                              <a:xfrm>
                                <a:off x="-1" y="0"/>
                                <a:ext cx="258729" cy="2032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defRPr sz="1200" b="1">
                                    <a:latin typeface="Constantia"/>
                                    <a:ea typeface="Constantia"/>
                                    <a:cs typeface="Constantia"/>
                                    <a:sym typeface="Constantia"/>
                                  </a:defRPr>
                                </a:lvl1pPr>
                              </a:lstStyle>
                              <a:p>
                                <a:pPr lvl="0">
                                  <a:defRPr sz="1800" b="0"/>
                                </a:pPr>
                                <a:r>
                                  <a:rPr sz="1200" b="1"/>
                                  <a:t>C</a:t>
                                </a:r>
                              </a:p>
                            </p:txBody>
                          </p:sp>
                        </p:grpSp>
                        <p:grpSp>
                          <p:nvGrpSpPr>
                            <p:cNvPr id="714" name="Group 714"/>
                            <p:cNvGrpSpPr/>
                            <p:nvPr/>
                          </p:nvGrpSpPr>
                          <p:grpSpPr>
                            <a:xfrm>
                              <a:off x="-1" y="0"/>
                              <a:ext cx="1641301" cy="1249519"/>
                              <a:chOff x="0" y="0"/>
                              <a:chExt cx="1641299" cy="1249518"/>
                            </a:xfrm>
                          </p:grpSpPr>
                          <p:grpSp>
                            <p:nvGrpSpPr>
                              <p:cNvPr id="710" name="Group 710"/>
                              <p:cNvGrpSpPr/>
                              <p:nvPr/>
                            </p:nvGrpSpPr>
                            <p:grpSpPr>
                              <a:xfrm>
                                <a:off x="-1" y="0"/>
                                <a:ext cx="870510" cy="1249519"/>
                                <a:chOff x="0" y="0"/>
                                <a:chExt cx="870508" cy="1249518"/>
                              </a:xfrm>
                            </p:grpSpPr>
                            <p:grpSp>
                              <p:nvGrpSpPr>
                                <p:cNvPr id="703" name="Group 703"/>
                                <p:cNvGrpSpPr/>
                                <p:nvPr/>
                              </p:nvGrpSpPr>
                              <p:grpSpPr>
                                <a:xfrm>
                                  <a:off x="51206" y="0"/>
                                  <a:ext cx="256033" cy="222850"/>
                                  <a:chOff x="0" y="0"/>
                                  <a:chExt cx="256031" cy="222848"/>
                                </a:xfrm>
                              </p:grpSpPr>
                              <p:sp>
                                <p:nvSpPr>
                                  <p:cNvPr id="701" name="Shape 701"/>
                                  <p:cNvSpPr/>
                                  <p:nvPr/>
                                </p:nvSpPr>
                                <p:spPr>
                                  <a:xfrm>
                                    <a:off x="0" y="0"/>
                                    <a:ext cx="256032" cy="222849"/>
                                  </a:xfrm>
                                  <a:prstGeom prst="rect">
                                    <a:avLst/>
                                  </a:prstGeom>
                                  <a:solidFill>
                                    <a:srgbClr val="FFFFFF"/>
                                  </a:solidFill>
                                  <a:ln w="12700" cap="flat">
                                    <a:noFill/>
                                    <a:miter lim="400000"/>
                                  </a:ln>
                                  <a:effectLst/>
                                </p:spPr>
                                <p:txBody>
                                  <a:bodyPr wrap="square" lIns="0" tIns="0" rIns="0" bIns="0" numCol="1" anchor="t">
                                    <a:noAutofit/>
                                  </a:bodyPr>
                                  <a:lstStyle/>
                                  <a:p>
                                    <a:pPr lvl="0">
                                      <a:defRPr>
                                        <a:latin typeface="Constantia"/>
                                        <a:ea typeface="Constantia"/>
                                        <a:cs typeface="Constantia"/>
                                        <a:sym typeface="Constantia"/>
                                      </a:defRPr>
                                    </a:pPr>
                                    <a:endParaRPr/>
                                  </a:p>
                                </p:txBody>
                              </p:sp>
                              <p:sp>
                                <p:nvSpPr>
                                  <p:cNvPr id="702" name="Shape 702"/>
                                  <p:cNvSpPr/>
                                  <p:nvPr/>
                                </p:nvSpPr>
                                <p:spPr>
                                  <a:xfrm>
                                    <a:off x="0" y="0"/>
                                    <a:ext cx="256032" cy="2032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defRPr sz="1200" b="1">
                                        <a:latin typeface="Constantia"/>
                                        <a:ea typeface="Constantia"/>
                                        <a:cs typeface="Constantia"/>
                                        <a:sym typeface="Constantia"/>
                                      </a:defRPr>
                                    </a:lvl1pPr>
                                  </a:lstStyle>
                                  <a:p>
                                    <a:pPr lvl="0">
                                      <a:defRPr sz="1800" b="0"/>
                                    </a:pPr>
                                    <a:r>
                                      <a:rPr sz="1200" b="1"/>
                                      <a:t>H</a:t>
                                    </a:r>
                                  </a:p>
                                </p:txBody>
                              </p:sp>
                            </p:grpSp>
                            <p:grpSp>
                              <p:nvGrpSpPr>
                                <p:cNvPr id="706" name="Group 706"/>
                                <p:cNvGrpSpPr/>
                                <p:nvPr/>
                              </p:nvGrpSpPr>
                              <p:grpSpPr>
                                <a:xfrm>
                                  <a:off x="0" y="1026669"/>
                                  <a:ext cx="256032" cy="222850"/>
                                  <a:chOff x="0" y="0"/>
                                  <a:chExt cx="256031" cy="222848"/>
                                </a:xfrm>
                              </p:grpSpPr>
                              <p:sp>
                                <p:nvSpPr>
                                  <p:cNvPr id="704" name="Shape 704"/>
                                  <p:cNvSpPr/>
                                  <p:nvPr/>
                                </p:nvSpPr>
                                <p:spPr>
                                  <a:xfrm>
                                    <a:off x="0" y="0"/>
                                    <a:ext cx="256032" cy="222849"/>
                                  </a:xfrm>
                                  <a:prstGeom prst="rect">
                                    <a:avLst/>
                                  </a:prstGeom>
                                  <a:solidFill>
                                    <a:srgbClr val="FFFFFF"/>
                                  </a:solidFill>
                                  <a:ln w="12700" cap="flat">
                                    <a:noFill/>
                                    <a:miter lim="400000"/>
                                  </a:ln>
                                  <a:effectLst/>
                                </p:spPr>
                                <p:txBody>
                                  <a:bodyPr wrap="square" lIns="0" tIns="0" rIns="0" bIns="0" numCol="1" anchor="t">
                                    <a:noAutofit/>
                                  </a:bodyPr>
                                  <a:lstStyle/>
                                  <a:p>
                                    <a:pPr lvl="0">
                                      <a:defRPr>
                                        <a:latin typeface="Constantia"/>
                                        <a:ea typeface="Constantia"/>
                                        <a:cs typeface="Constantia"/>
                                        <a:sym typeface="Constantia"/>
                                      </a:defRPr>
                                    </a:pPr>
                                    <a:endParaRPr/>
                                  </a:p>
                                </p:txBody>
                              </p:sp>
                              <p:sp>
                                <p:nvSpPr>
                                  <p:cNvPr id="705" name="Shape 705"/>
                                  <p:cNvSpPr/>
                                  <p:nvPr/>
                                </p:nvSpPr>
                                <p:spPr>
                                  <a:xfrm>
                                    <a:off x="0" y="0"/>
                                    <a:ext cx="256032" cy="2032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defRPr sz="1200" b="1">
                                        <a:latin typeface="Constantia"/>
                                        <a:ea typeface="Constantia"/>
                                        <a:cs typeface="Constantia"/>
                                        <a:sym typeface="Constantia"/>
                                      </a:defRPr>
                                    </a:lvl1pPr>
                                  </a:lstStyle>
                                  <a:p>
                                    <a:pPr lvl="0">
                                      <a:defRPr sz="1800" b="0"/>
                                    </a:pPr>
                                    <a:r>
                                      <a:rPr sz="1200" b="1"/>
                                      <a:t>H</a:t>
                                    </a:r>
                                  </a:p>
                                </p:txBody>
                              </p:sp>
                            </p:grpSp>
                            <p:grpSp>
                              <p:nvGrpSpPr>
                                <p:cNvPr id="709" name="Group 709"/>
                                <p:cNvGrpSpPr/>
                                <p:nvPr/>
                              </p:nvGrpSpPr>
                              <p:grpSpPr>
                                <a:xfrm>
                                  <a:off x="614476" y="490267"/>
                                  <a:ext cx="256033" cy="267419"/>
                                  <a:chOff x="0" y="0"/>
                                  <a:chExt cx="256031" cy="267418"/>
                                </a:xfrm>
                              </p:grpSpPr>
                              <p:sp>
                                <p:nvSpPr>
                                  <p:cNvPr id="707" name="Shape 707"/>
                                  <p:cNvSpPr/>
                                  <p:nvPr/>
                                </p:nvSpPr>
                                <p:spPr>
                                  <a:xfrm>
                                    <a:off x="0" y="-1"/>
                                    <a:ext cx="256032" cy="267420"/>
                                  </a:xfrm>
                                  <a:prstGeom prst="rect">
                                    <a:avLst/>
                                  </a:prstGeom>
                                  <a:solidFill>
                                    <a:srgbClr val="FFFFFF"/>
                                  </a:solidFill>
                                  <a:ln w="12700" cap="flat">
                                    <a:noFill/>
                                    <a:miter lim="400000"/>
                                  </a:ln>
                                  <a:effectLst/>
                                </p:spPr>
                                <p:txBody>
                                  <a:bodyPr wrap="square" lIns="0" tIns="0" rIns="0" bIns="0" numCol="1" anchor="t">
                                    <a:noAutofit/>
                                  </a:bodyPr>
                                  <a:lstStyle/>
                                  <a:p>
                                    <a:pPr lvl="0">
                                      <a:defRPr>
                                        <a:latin typeface="Constantia"/>
                                        <a:ea typeface="Constantia"/>
                                        <a:cs typeface="Constantia"/>
                                        <a:sym typeface="Constantia"/>
                                      </a:defRPr>
                                    </a:pPr>
                                    <a:endParaRPr/>
                                  </a:p>
                                </p:txBody>
                              </p:sp>
                              <p:sp>
                                <p:nvSpPr>
                                  <p:cNvPr id="708" name="Shape 708"/>
                                  <p:cNvSpPr/>
                                  <p:nvPr/>
                                </p:nvSpPr>
                                <p:spPr>
                                  <a:xfrm>
                                    <a:off x="0" y="-1"/>
                                    <a:ext cx="256032" cy="2032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defRPr sz="1200" b="1">
                                        <a:latin typeface="Constantia"/>
                                        <a:ea typeface="Constantia"/>
                                        <a:cs typeface="Constantia"/>
                                        <a:sym typeface="Constantia"/>
                                      </a:defRPr>
                                    </a:lvl1pPr>
                                  </a:lstStyle>
                                  <a:p>
                                    <a:pPr lvl="0">
                                      <a:defRPr sz="1800" b="0"/>
                                    </a:pPr>
                                    <a:r>
                                      <a:rPr sz="1200" b="1"/>
                                      <a:t>N</a:t>
                                    </a:r>
                                  </a:p>
                                </p:txBody>
                              </p:sp>
                            </p:grpSp>
                          </p:grpSp>
                          <p:grpSp>
                            <p:nvGrpSpPr>
                              <p:cNvPr id="713" name="Group 713"/>
                              <p:cNvGrpSpPr/>
                              <p:nvPr/>
                            </p:nvGrpSpPr>
                            <p:grpSpPr>
                              <a:xfrm>
                                <a:off x="1382572" y="490267"/>
                                <a:ext cx="258728" cy="222850"/>
                                <a:chOff x="0" y="0"/>
                                <a:chExt cx="258727" cy="222848"/>
                              </a:xfrm>
                            </p:grpSpPr>
                            <p:sp>
                              <p:nvSpPr>
                                <p:cNvPr id="711" name="Shape 711"/>
                                <p:cNvSpPr/>
                                <p:nvPr/>
                              </p:nvSpPr>
                              <p:spPr>
                                <a:xfrm>
                                  <a:off x="-1" y="0"/>
                                  <a:ext cx="258729" cy="222849"/>
                                </a:xfrm>
                                <a:prstGeom prst="rect">
                                  <a:avLst/>
                                </a:prstGeom>
                                <a:solidFill>
                                  <a:srgbClr val="FFFFFF"/>
                                </a:solidFill>
                                <a:ln w="12700" cap="flat">
                                  <a:noFill/>
                                  <a:miter lim="400000"/>
                                </a:ln>
                                <a:effectLst/>
                              </p:spPr>
                              <p:txBody>
                                <a:bodyPr wrap="square" lIns="0" tIns="0" rIns="0" bIns="0" numCol="1" anchor="t">
                                  <a:noAutofit/>
                                </a:bodyPr>
                                <a:lstStyle/>
                                <a:p>
                                  <a:pPr lvl="0">
                                    <a:defRPr>
                                      <a:latin typeface="Constantia"/>
                                      <a:ea typeface="Constantia"/>
                                      <a:cs typeface="Constantia"/>
                                      <a:sym typeface="Constantia"/>
                                    </a:defRPr>
                                  </a:pPr>
                                  <a:endParaRPr/>
                                </a:p>
                              </p:txBody>
                            </p:sp>
                            <p:sp>
                              <p:nvSpPr>
                                <p:cNvPr id="712" name="Shape 712"/>
                                <p:cNvSpPr/>
                                <p:nvPr/>
                              </p:nvSpPr>
                              <p:spPr>
                                <a:xfrm>
                                  <a:off x="-1" y="0"/>
                                  <a:ext cx="258729" cy="2032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defRPr sz="1200" b="1">
                                      <a:latin typeface="Constantia"/>
                                      <a:ea typeface="Constantia"/>
                                      <a:cs typeface="Constantia"/>
                                      <a:sym typeface="Constantia"/>
                                    </a:defRPr>
                                  </a:lvl1pPr>
                                </a:lstStyle>
                                <a:p>
                                  <a:pPr lvl="0">
                                    <a:defRPr sz="1800" b="0"/>
                                  </a:pPr>
                                  <a:r>
                                    <a:rPr sz="1200" b="1"/>
                                    <a:t>C</a:t>
                                  </a:r>
                                </a:p>
                              </p:txBody>
                            </p:sp>
                          </p:grpSp>
                        </p:grpSp>
                      </p:grpSp>
                      <p:grpSp>
                        <p:nvGrpSpPr>
                          <p:cNvPr id="718" name="Group 718"/>
                          <p:cNvGrpSpPr/>
                          <p:nvPr/>
                        </p:nvGrpSpPr>
                        <p:grpSpPr>
                          <a:xfrm>
                            <a:off x="2150668" y="-1"/>
                            <a:ext cx="204826" cy="267419"/>
                            <a:chOff x="0" y="0"/>
                            <a:chExt cx="204824" cy="267418"/>
                          </a:xfrm>
                        </p:grpSpPr>
                        <p:sp>
                          <p:nvSpPr>
                            <p:cNvPr id="716" name="Shape 716"/>
                            <p:cNvSpPr/>
                            <p:nvPr/>
                          </p:nvSpPr>
                          <p:spPr>
                            <a:xfrm>
                              <a:off x="0" y="-1"/>
                              <a:ext cx="204825" cy="267420"/>
                            </a:xfrm>
                            <a:prstGeom prst="rect">
                              <a:avLst/>
                            </a:prstGeom>
                            <a:solidFill>
                              <a:srgbClr val="FFFFFF"/>
                            </a:solidFill>
                            <a:ln w="12700" cap="flat">
                              <a:noFill/>
                              <a:miter lim="400000"/>
                            </a:ln>
                            <a:effectLst/>
                          </p:spPr>
                          <p:txBody>
                            <a:bodyPr wrap="square" lIns="0" tIns="0" rIns="0" bIns="0" numCol="1" anchor="t">
                              <a:noAutofit/>
                            </a:bodyPr>
                            <a:lstStyle/>
                            <a:p>
                              <a:pPr lvl="0">
                                <a:defRPr>
                                  <a:latin typeface="Constantia"/>
                                  <a:ea typeface="Constantia"/>
                                  <a:cs typeface="Constantia"/>
                                  <a:sym typeface="Constantia"/>
                                </a:defRPr>
                              </a:pPr>
                              <a:endParaRPr/>
                            </a:p>
                          </p:txBody>
                        </p:sp>
                        <p:sp>
                          <p:nvSpPr>
                            <p:cNvPr id="717" name="Shape 717"/>
                            <p:cNvSpPr/>
                            <p:nvPr/>
                          </p:nvSpPr>
                          <p:spPr>
                            <a:xfrm>
                              <a:off x="0" y="-1"/>
                              <a:ext cx="204825" cy="2032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defRPr sz="1200" b="1">
                                  <a:latin typeface="Constantia"/>
                                  <a:ea typeface="Constantia"/>
                                  <a:cs typeface="Constantia"/>
                                  <a:sym typeface="Constantia"/>
                                </a:defRPr>
                              </a:lvl1pPr>
                            </a:lstStyle>
                            <a:p>
                              <a:pPr lvl="0">
                                <a:defRPr sz="1800" b="0"/>
                              </a:pPr>
                              <a:r>
                                <a:rPr sz="1200" b="1"/>
                                <a:t>O</a:t>
                              </a:r>
                            </a:p>
                          </p:txBody>
                        </p:sp>
                      </p:grpSp>
                      <p:sp>
                        <p:nvSpPr>
                          <p:cNvPr id="719" name="Shape 719"/>
                          <p:cNvSpPr/>
                          <p:nvPr/>
                        </p:nvSpPr>
                        <p:spPr>
                          <a:xfrm>
                            <a:off x="256031" y="535619"/>
                            <a:ext cx="307239" cy="267419"/>
                          </a:xfrm>
                          <a:prstGeom prst="line">
                            <a:avLst/>
                          </a:prstGeom>
                          <a:noFill/>
                          <a:ln w="19050" cap="flat">
                            <a:solidFill>
                              <a:srgbClr val="000000"/>
                            </a:solidFill>
                            <a:prstDash val="solid"/>
                            <a:round/>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720" name="Shape 720"/>
                          <p:cNvSpPr/>
                          <p:nvPr/>
                        </p:nvSpPr>
                        <p:spPr>
                          <a:xfrm flipV="1">
                            <a:off x="307238" y="1025888"/>
                            <a:ext cx="307239" cy="267419"/>
                          </a:xfrm>
                          <a:prstGeom prst="line">
                            <a:avLst/>
                          </a:prstGeom>
                          <a:noFill/>
                          <a:ln w="19050" cap="flat">
                            <a:solidFill>
                              <a:srgbClr val="000000"/>
                            </a:solidFill>
                            <a:prstDash val="solid"/>
                            <a:round/>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721" name="Shape 721"/>
                          <p:cNvSpPr/>
                          <p:nvPr/>
                        </p:nvSpPr>
                        <p:spPr>
                          <a:xfrm>
                            <a:off x="819302" y="892178"/>
                            <a:ext cx="460858" cy="1"/>
                          </a:xfrm>
                          <a:prstGeom prst="line">
                            <a:avLst/>
                          </a:prstGeom>
                          <a:noFill/>
                          <a:ln w="19050" cap="flat">
                            <a:solidFill>
                              <a:srgbClr val="000000"/>
                            </a:solidFill>
                            <a:prstDash val="solid"/>
                            <a:round/>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722" name="Shape 722"/>
                          <p:cNvSpPr/>
                          <p:nvPr/>
                        </p:nvSpPr>
                        <p:spPr>
                          <a:xfrm>
                            <a:off x="1587398" y="892178"/>
                            <a:ext cx="563271" cy="1"/>
                          </a:xfrm>
                          <a:prstGeom prst="line">
                            <a:avLst/>
                          </a:prstGeom>
                          <a:noFill/>
                          <a:ln w="19050" cap="flat">
                            <a:solidFill>
                              <a:srgbClr val="000000"/>
                            </a:solidFill>
                            <a:prstDash val="solid"/>
                            <a:round/>
                          </a:ln>
                          <a:effectLst/>
                        </p:spPr>
                        <p:txBody>
                          <a:bodyPr wrap="square" lIns="0" tIns="0" rIns="0" bIns="0" numCol="1" anchor="t">
                            <a:noAutofit/>
                          </a:bodyPr>
                          <a:lstStyle/>
                          <a:p>
                            <a:pPr lvl="0" defTabSz="457200">
                              <a:defRPr sz="1200">
                                <a:latin typeface="+mj-lt"/>
                                <a:ea typeface="+mj-ea"/>
                                <a:cs typeface="+mj-cs"/>
                                <a:sym typeface="Helvetica"/>
                              </a:defRPr>
                            </a:pPr>
                            <a:endParaRPr/>
                          </a:p>
                        </p:txBody>
                      </p:sp>
                      <p:grpSp>
                        <p:nvGrpSpPr>
                          <p:cNvPr id="725" name="Group 725"/>
                          <p:cNvGrpSpPr/>
                          <p:nvPr/>
                        </p:nvGrpSpPr>
                        <p:grpSpPr>
                          <a:xfrm>
                            <a:off x="2229538" y="307320"/>
                            <a:ext cx="98294" cy="410467"/>
                            <a:chOff x="0" y="0"/>
                            <a:chExt cx="98292" cy="410465"/>
                          </a:xfrm>
                        </p:grpSpPr>
                        <p:sp>
                          <p:nvSpPr>
                            <p:cNvPr id="723" name="Shape 723"/>
                            <p:cNvSpPr/>
                            <p:nvPr/>
                          </p:nvSpPr>
                          <p:spPr>
                            <a:xfrm flipV="1">
                              <a:off x="0" y="4295"/>
                              <a:ext cx="30542" cy="406171"/>
                            </a:xfrm>
                            <a:prstGeom prst="line">
                              <a:avLst/>
                            </a:prstGeom>
                            <a:noFill/>
                            <a:ln w="19050" cap="flat">
                              <a:solidFill>
                                <a:srgbClr val="000000"/>
                              </a:solidFill>
                              <a:prstDash val="solid"/>
                              <a:round/>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724" name="Shape 724"/>
                            <p:cNvSpPr/>
                            <p:nvPr/>
                          </p:nvSpPr>
                          <p:spPr>
                            <a:xfrm flipV="1">
                              <a:off x="67750" y="-1"/>
                              <a:ext cx="30543" cy="406172"/>
                            </a:xfrm>
                            <a:prstGeom prst="line">
                              <a:avLst/>
                            </a:prstGeom>
                            <a:noFill/>
                            <a:ln w="19050" cap="flat">
                              <a:solidFill>
                                <a:srgbClr val="000000"/>
                              </a:solidFill>
                              <a:prstDash val="solid"/>
                              <a:round/>
                            </a:ln>
                            <a:effectLst/>
                          </p:spPr>
                          <p:txBody>
                            <a:bodyPr wrap="square" lIns="0" tIns="0" rIns="0" bIns="0" numCol="1" anchor="t">
                              <a:noAutofit/>
                            </a:bodyPr>
                            <a:lstStyle/>
                            <a:p>
                              <a:pPr lvl="0" defTabSz="457200">
                                <a:defRPr sz="1200">
                                  <a:latin typeface="+mj-lt"/>
                                  <a:ea typeface="+mj-ea"/>
                                  <a:cs typeface="+mj-cs"/>
                                  <a:sym typeface="Helvetica"/>
                                </a:defRPr>
                              </a:pPr>
                              <a:endParaRPr/>
                            </a:p>
                          </p:txBody>
                        </p:sp>
                      </p:grpSp>
                    </p:grpSp>
                  </p:grpSp>
                </p:grpSp>
              </p:grpSp>
            </p:grpSp>
            <p:sp>
              <p:nvSpPr>
                <p:cNvPr id="731" name="Shape 731"/>
                <p:cNvSpPr/>
                <p:nvPr/>
              </p:nvSpPr>
              <p:spPr>
                <a:xfrm>
                  <a:off x="2969971" y="1114245"/>
                  <a:ext cx="1" cy="757687"/>
                </a:xfrm>
                <a:prstGeom prst="line">
                  <a:avLst/>
                </a:prstGeom>
                <a:noFill/>
                <a:ln w="38100" cap="flat">
                  <a:solidFill>
                    <a:srgbClr val="000000"/>
                  </a:solidFill>
                  <a:prstDash val="solid"/>
                  <a:round/>
                  <a:tailEnd type="triangle" w="med" len="med"/>
                </a:ln>
                <a:effectLst/>
              </p:spPr>
              <p:txBody>
                <a:bodyPr wrap="square" lIns="0" tIns="0" rIns="0" bIns="0" numCol="1" anchor="t">
                  <a:noAutofit/>
                </a:bodyPr>
                <a:lstStyle/>
                <a:p>
                  <a:pPr lvl="0" defTabSz="457200">
                    <a:defRPr sz="1200">
                      <a:latin typeface="+mj-lt"/>
                      <a:ea typeface="+mj-ea"/>
                      <a:cs typeface="+mj-cs"/>
                      <a:sym typeface="Helvetica"/>
                    </a:defRPr>
                  </a:pPr>
                  <a:endParaRPr/>
                </a:p>
              </p:txBody>
            </p:sp>
          </p:grpSp>
          <p:grpSp>
            <p:nvGrpSpPr>
              <p:cNvPr id="824" name="Group 824"/>
              <p:cNvGrpSpPr/>
              <p:nvPr/>
            </p:nvGrpSpPr>
            <p:grpSpPr>
              <a:xfrm>
                <a:off x="0" y="0"/>
                <a:ext cx="6400799" cy="2585049"/>
                <a:chOff x="0" y="0"/>
                <a:chExt cx="6400798" cy="2585048"/>
              </a:xfrm>
            </p:grpSpPr>
            <p:grpSp>
              <p:nvGrpSpPr>
                <p:cNvPr id="820" name="Group 820"/>
                <p:cNvGrpSpPr/>
                <p:nvPr/>
              </p:nvGrpSpPr>
              <p:grpSpPr>
                <a:xfrm>
                  <a:off x="0" y="0"/>
                  <a:ext cx="6400800" cy="1795304"/>
                  <a:chOff x="0" y="0"/>
                  <a:chExt cx="6400798" cy="1795303"/>
                </a:xfrm>
              </p:grpSpPr>
              <p:sp>
                <p:nvSpPr>
                  <p:cNvPr id="733" name="Shape 733"/>
                  <p:cNvSpPr/>
                  <p:nvPr/>
                </p:nvSpPr>
                <p:spPr>
                  <a:xfrm>
                    <a:off x="2611526" y="1247954"/>
                    <a:ext cx="1075335" cy="356559"/>
                  </a:xfrm>
                  <a:prstGeom prst="rect">
                    <a:avLst/>
                  </a:prstGeom>
                  <a:solidFill>
                    <a:srgbClr val="99CCFF"/>
                  </a:solidFill>
                  <a:ln w="12700" cap="flat">
                    <a:noFill/>
                    <a:miter lim="400000"/>
                  </a:ln>
                  <a:effectLst/>
                </p:spPr>
                <p:txBody>
                  <a:bodyPr wrap="square" lIns="0" tIns="0" rIns="0" bIns="0" numCol="1" anchor="t">
                    <a:noAutofit/>
                  </a:bodyPr>
                  <a:lstStyle/>
                  <a:p>
                    <a:pPr lvl="0">
                      <a:defRPr>
                        <a:latin typeface="Constantia"/>
                        <a:ea typeface="Constantia"/>
                        <a:cs typeface="Constantia"/>
                        <a:sym typeface="Constantia"/>
                      </a:defRPr>
                    </a:pPr>
                    <a:endParaRPr/>
                  </a:p>
                </p:txBody>
              </p:sp>
              <p:grpSp>
                <p:nvGrpSpPr>
                  <p:cNvPr id="776" name="Group 776"/>
                  <p:cNvGrpSpPr/>
                  <p:nvPr/>
                </p:nvGrpSpPr>
                <p:grpSpPr>
                  <a:xfrm>
                    <a:off x="0" y="0"/>
                    <a:ext cx="3072384" cy="1795304"/>
                    <a:chOff x="0" y="0"/>
                    <a:chExt cx="3072383" cy="1795303"/>
                  </a:xfrm>
                </p:grpSpPr>
                <p:grpSp>
                  <p:nvGrpSpPr>
                    <p:cNvPr id="736" name="Group 736"/>
                    <p:cNvGrpSpPr/>
                    <p:nvPr/>
                  </p:nvGrpSpPr>
                  <p:grpSpPr>
                    <a:xfrm>
                      <a:off x="1433779" y="1572454"/>
                      <a:ext cx="256033" cy="222850"/>
                      <a:chOff x="0" y="0"/>
                      <a:chExt cx="256031" cy="222848"/>
                    </a:xfrm>
                  </p:grpSpPr>
                  <p:sp>
                    <p:nvSpPr>
                      <p:cNvPr id="734" name="Shape 734"/>
                      <p:cNvSpPr/>
                      <p:nvPr/>
                    </p:nvSpPr>
                    <p:spPr>
                      <a:xfrm>
                        <a:off x="0" y="0"/>
                        <a:ext cx="256032" cy="222849"/>
                      </a:xfrm>
                      <a:prstGeom prst="rect">
                        <a:avLst/>
                      </a:prstGeom>
                      <a:solidFill>
                        <a:srgbClr val="FFFFFF"/>
                      </a:solidFill>
                      <a:ln w="12700" cap="flat">
                        <a:noFill/>
                        <a:miter lim="400000"/>
                      </a:ln>
                      <a:effectLst/>
                    </p:spPr>
                    <p:txBody>
                      <a:bodyPr wrap="square" lIns="0" tIns="0" rIns="0" bIns="0" numCol="1" anchor="t">
                        <a:noAutofit/>
                      </a:bodyPr>
                      <a:lstStyle/>
                      <a:p>
                        <a:pPr lvl="0">
                          <a:defRPr>
                            <a:latin typeface="Constantia"/>
                            <a:ea typeface="Constantia"/>
                            <a:cs typeface="Constantia"/>
                            <a:sym typeface="Constantia"/>
                          </a:defRPr>
                        </a:pPr>
                        <a:endParaRPr/>
                      </a:p>
                    </p:txBody>
                  </p:sp>
                  <p:sp>
                    <p:nvSpPr>
                      <p:cNvPr id="735" name="Shape 735"/>
                      <p:cNvSpPr/>
                      <p:nvPr/>
                    </p:nvSpPr>
                    <p:spPr>
                      <a:xfrm>
                        <a:off x="0" y="0"/>
                        <a:ext cx="256032" cy="2032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defRPr sz="1200" b="1">
                            <a:latin typeface="Constantia"/>
                            <a:ea typeface="Constantia"/>
                            <a:cs typeface="Constantia"/>
                            <a:sym typeface="Constantia"/>
                          </a:defRPr>
                        </a:lvl1pPr>
                      </a:lstStyle>
                      <a:p>
                        <a:pPr lvl="0">
                          <a:defRPr sz="1800" b="0"/>
                        </a:pPr>
                        <a:r>
                          <a:rPr sz="1200" b="1"/>
                          <a:t>H</a:t>
                        </a:r>
                      </a:p>
                    </p:txBody>
                  </p:sp>
                </p:grpSp>
                <p:grpSp>
                  <p:nvGrpSpPr>
                    <p:cNvPr id="739" name="Group 739"/>
                    <p:cNvGrpSpPr/>
                    <p:nvPr/>
                  </p:nvGrpSpPr>
                  <p:grpSpPr>
                    <a:xfrm>
                      <a:off x="1382572" y="0"/>
                      <a:ext cx="204826" cy="222850"/>
                      <a:chOff x="0" y="0"/>
                      <a:chExt cx="204824" cy="222848"/>
                    </a:xfrm>
                  </p:grpSpPr>
                  <p:sp>
                    <p:nvSpPr>
                      <p:cNvPr id="737" name="Shape 737"/>
                      <p:cNvSpPr/>
                      <p:nvPr/>
                    </p:nvSpPr>
                    <p:spPr>
                      <a:xfrm>
                        <a:off x="0" y="0"/>
                        <a:ext cx="204825" cy="222849"/>
                      </a:xfrm>
                      <a:prstGeom prst="rect">
                        <a:avLst/>
                      </a:prstGeom>
                      <a:solidFill>
                        <a:srgbClr val="FFFFFF"/>
                      </a:solidFill>
                      <a:ln w="12700" cap="flat">
                        <a:noFill/>
                        <a:miter lim="400000"/>
                      </a:ln>
                      <a:effectLst/>
                    </p:spPr>
                    <p:txBody>
                      <a:bodyPr wrap="square" lIns="0" tIns="0" rIns="0" bIns="0" numCol="1" anchor="t">
                        <a:noAutofit/>
                      </a:bodyPr>
                      <a:lstStyle/>
                      <a:p>
                        <a:pPr lvl="0">
                          <a:defRPr>
                            <a:latin typeface="Constantia"/>
                            <a:ea typeface="Constantia"/>
                            <a:cs typeface="Constantia"/>
                            <a:sym typeface="Constantia"/>
                          </a:defRPr>
                        </a:pPr>
                        <a:endParaRPr/>
                      </a:p>
                    </p:txBody>
                  </p:sp>
                  <p:sp>
                    <p:nvSpPr>
                      <p:cNvPr id="738" name="Shape 738"/>
                      <p:cNvSpPr/>
                      <p:nvPr/>
                    </p:nvSpPr>
                    <p:spPr>
                      <a:xfrm>
                        <a:off x="0" y="0"/>
                        <a:ext cx="204825" cy="2032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defRPr sz="1200" b="1">
                            <a:latin typeface="Constantia"/>
                            <a:ea typeface="Constantia"/>
                            <a:cs typeface="Constantia"/>
                            <a:sym typeface="Constantia"/>
                          </a:defRPr>
                        </a:lvl1pPr>
                      </a:lstStyle>
                      <a:p>
                        <a:pPr lvl="0">
                          <a:defRPr sz="1800" b="0"/>
                        </a:pPr>
                        <a:r>
                          <a:rPr sz="1200" b="1"/>
                          <a:t>R</a:t>
                        </a:r>
                      </a:p>
                    </p:txBody>
                  </p:sp>
                </p:grpSp>
                <p:sp>
                  <p:nvSpPr>
                    <p:cNvPr id="740" name="Shape 740"/>
                    <p:cNvSpPr/>
                    <p:nvPr/>
                  </p:nvSpPr>
                  <p:spPr>
                    <a:xfrm>
                      <a:off x="1484985" y="279929"/>
                      <a:ext cx="1" cy="445699"/>
                    </a:xfrm>
                    <a:prstGeom prst="line">
                      <a:avLst/>
                    </a:prstGeom>
                    <a:noFill/>
                    <a:ln w="19050" cap="flat">
                      <a:solidFill>
                        <a:srgbClr val="000000"/>
                      </a:solidFill>
                      <a:prstDash val="solid"/>
                      <a:round/>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741" name="Shape 741"/>
                    <p:cNvSpPr/>
                    <p:nvPr/>
                  </p:nvSpPr>
                  <p:spPr>
                    <a:xfrm>
                      <a:off x="1484985" y="1037616"/>
                      <a:ext cx="1" cy="445699"/>
                    </a:xfrm>
                    <a:prstGeom prst="line">
                      <a:avLst/>
                    </a:prstGeom>
                    <a:noFill/>
                    <a:ln w="19050" cap="flat">
                      <a:solidFill>
                        <a:srgbClr val="000000"/>
                      </a:solidFill>
                      <a:prstDash val="solid"/>
                      <a:round/>
                    </a:ln>
                    <a:effectLst/>
                  </p:spPr>
                  <p:txBody>
                    <a:bodyPr wrap="square" lIns="0" tIns="0" rIns="0" bIns="0" numCol="1" anchor="t">
                      <a:noAutofit/>
                    </a:bodyPr>
                    <a:lstStyle/>
                    <a:p>
                      <a:pPr lvl="0" defTabSz="457200">
                        <a:defRPr sz="1200">
                          <a:latin typeface="+mj-lt"/>
                          <a:ea typeface="+mj-ea"/>
                          <a:cs typeface="+mj-cs"/>
                          <a:sym typeface="Helvetica"/>
                        </a:defRPr>
                      </a:pPr>
                      <a:endParaRPr/>
                    </a:p>
                  </p:txBody>
                </p:sp>
                <p:grpSp>
                  <p:nvGrpSpPr>
                    <p:cNvPr id="775" name="Group 775"/>
                    <p:cNvGrpSpPr/>
                    <p:nvPr/>
                  </p:nvGrpSpPr>
                  <p:grpSpPr>
                    <a:xfrm>
                      <a:off x="-1" y="250998"/>
                      <a:ext cx="3072385" cy="1308945"/>
                      <a:chOff x="0" y="0"/>
                      <a:chExt cx="3072383" cy="1308944"/>
                    </a:xfrm>
                  </p:grpSpPr>
                  <p:grpSp>
                    <p:nvGrpSpPr>
                      <p:cNvPr id="767" name="Group 767"/>
                      <p:cNvGrpSpPr/>
                      <p:nvPr/>
                    </p:nvGrpSpPr>
                    <p:grpSpPr>
                      <a:xfrm>
                        <a:off x="-1" y="-1"/>
                        <a:ext cx="3072385" cy="1308946"/>
                        <a:chOff x="0" y="0"/>
                        <a:chExt cx="3072383" cy="1308944"/>
                      </a:xfrm>
                    </p:grpSpPr>
                    <p:grpSp>
                      <p:nvGrpSpPr>
                        <p:cNvPr id="744" name="Group 744"/>
                        <p:cNvGrpSpPr/>
                        <p:nvPr/>
                      </p:nvGrpSpPr>
                      <p:grpSpPr>
                        <a:xfrm>
                          <a:off x="2713939" y="1041526"/>
                          <a:ext cx="358445" cy="267419"/>
                          <a:chOff x="0" y="0"/>
                          <a:chExt cx="358444" cy="267418"/>
                        </a:xfrm>
                      </p:grpSpPr>
                      <p:sp>
                        <p:nvSpPr>
                          <p:cNvPr id="742" name="Shape 742"/>
                          <p:cNvSpPr/>
                          <p:nvPr/>
                        </p:nvSpPr>
                        <p:spPr>
                          <a:xfrm>
                            <a:off x="-1" y="-1"/>
                            <a:ext cx="358446" cy="267420"/>
                          </a:xfrm>
                          <a:prstGeom prst="rect">
                            <a:avLst/>
                          </a:prstGeom>
                          <a:solidFill>
                            <a:srgbClr val="FFFFFF"/>
                          </a:solidFill>
                          <a:ln w="12700" cap="flat">
                            <a:noFill/>
                            <a:miter lim="400000"/>
                          </a:ln>
                          <a:effectLst/>
                        </p:spPr>
                        <p:txBody>
                          <a:bodyPr wrap="square" lIns="0" tIns="0" rIns="0" bIns="0" numCol="1" anchor="t">
                            <a:noAutofit/>
                          </a:bodyPr>
                          <a:lstStyle/>
                          <a:p>
                            <a:pPr lvl="0">
                              <a:defRPr>
                                <a:latin typeface="Constantia"/>
                                <a:ea typeface="Constantia"/>
                                <a:cs typeface="Constantia"/>
                                <a:sym typeface="Constantia"/>
                              </a:defRPr>
                            </a:pPr>
                            <a:endParaRPr/>
                          </a:p>
                        </p:txBody>
                      </p:sp>
                      <p:sp>
                        <p:nvSpPr>
                          <p:cNvPr id="743" name="Shape 743"/>
                          <p:cNvSpPr/>
                          <p:nvPr/>
                        </p:nvSpPr>
                        <p:spPr>
                          <a:xfrm>
                            <a:off x="-1" y="-1"/>
                            <a:ext cx="358446" cy="2032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defRPr sz="1200" b="1">
                                <a:latin typeface="Constantia"/>
                                <a:ea typeface="Constantia"/>
                                <a:cs typeface="Constantia"/>
                                <a:sym typeface="Constantia"/>
                              </a:defRPr>
                            </a:lvl1pPr>
                          </a:lstStyle>
                          <a:p>
                            <a:pPr lvl="0">
                              <a:defRPr sz="1800" b="0"/>
                            </a:pPr>
                            <a:r>
                              <a:rPr sz="1200" b="1"/>
                              <a:t>OH</a:t>
                            </a:r>
                          </a:p>
                        </p:txBody>
                      </p:sp>
                    </p:grpSp>
                    <p:grpSp>
                      <p:nvGrpSpPr>
                        <p:cNvPr id="766" name="Group 766"/>
                        <p:cNvGrpSpPr/>
                        <p:nvPr/>
                      </p:nvGrpSpPr>
                      <p:grpSpPr>
                        <a:xfrm>
                          <a:off x="0" y="0"/>
                          <a:ext cx="2918765" cy="1263594"/>
                          <a:chOff x="0" y="0"/>
                          <a:chExt cx="2918764" cy="1263593"/>
                        </a:xfrm>
                      </p:grpSpPr>
                      <p:grpSp>
                        <p:nvGrpSpPr>
                          <p:cNvPr id="762" name="Group 762"/>
                          <p:cNvGrpSpPr/>
                          <p:nvPr/>
                        </p:nvGrpSpPr>
                        <p:grpSpPr>
                          <a:xfrm>
                            <a:off x="-1" y="14074"/>
                            <a:ext cx="2460604" cy="1249520"/>
                            <a:chOff x="0" y="0"/>
                            <a:chExt cx="2460602" cy="1249518"/>
                          </a:xfrm>
                        </p:grpSpPr>
                        <p:grpSp>
                          <p:nvGrpSpPr>
                            <p:cNvPr id="747" name="Group 747"/>
                            <p:cNvGrpSpPr/>
                            <p:nvPr/>
                          </p:nvGrpSpPr>
                          <p:grpSpPr>
                            <a:xfrm>
                              <a:off x="2201875" y="490267"/>
                              <a:ext cx="258728" cy="222850"/>
                              <a:chOff x="0" y="0"/>
                              <a:chExt cx="258727" cy="222848"/>
                            </a:xfrm>
                          </p:grpSpPr>
                          <p:sp>
                            <p:nvSpPr>
                              <p:cNvPr id="745" name="Shape 745"/>
                              <p:cNvSpPr/>
                              <p:nvPr/>
                            </p:nvSpPr>
                            <p:spPr>
                              <a:xfrm>
                                <a:off x="-1" y="0"/>
                                <a:ext cx="258729" cy="222849"/>
                              </a:xfrm>
                              <a:prstGeom prst="rect">
                                <a:avLst/>
                              </a:prstGeom>
                              <a:solidFill>
                                <a:srgbClr val="FFFFFF"/>
                              </a:solidFill>
                              <a:ln w="12700" cap="flat">
                                <a:noFill/>
                                <a:miter lim="400000"/>
                              </a:ln>
                              <a:effectLst/>
                            </p:spPr>
                            <p:txBody>
                              <a:bodyPr wrap="square" lIns="0" tIns="0" rIns="0" bIns="0" numCol="1" anchor="t">
                                <a:noAutofit/>
                              </a:bodyPr>
                              <a:lstStyle/>
                              <a:p>
                                <a:pPr lvl="0">
                                  <a:defRPr>
                                    <a:latin typeface="Constantia"/>
                                    <a:ea typeface="Constantia"/>
                                    <a:cs typeface="Constantia"/>
                                    <a:sym typeface="Constantia"/>
                                  </a:defRPr>
                                </a:pPr>
                                <a:endParaRPr/>
                              </a:p>
                            </p:txBody>
                          </p:sp>
                          <p:sp>
                            <p:nvSpPr>
                              <p:cNvPr id="746" name="Shape 746"/>
                              <p:cNvSpPr/>
                              <p:nvPr/>
                            </p:nvSpPr>
                            <p:spPr>
                              <a:xfrm>
                                <a:off x="-1" y="0"/>
                                <a:ext cx="258729" cy="2032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defRPr sz="1200" b="1">
                                    <a:latin typeface="Constantia"/>
                                    <a:ea typeface="Constantia"/>
                                    <a:cs typeface="Constantia"/>
                                    <a:sym typeface="Constantia"/>
                                  </a:defRPr>
                                </a:lvl1pPr>
                              </a:lstStyle>
                              <a:p>
                                <a:pPr lvl="0">
                                  <a:defRPr sz="1800" b="0"/>
                                </a:pPr>
                                <a:r>
                                  <a:rPr sz="1200" b="1"/>
                                  <a:t>C</a:t>
                                </a:r>
                              </a:p>
                            </p:txBody>
                          </p:sp>
                        </p:grpSp>
                        <p:grpSp>
                          <p:nvGrpSpPr>
                            <p:cNvPr id="761" name="Group 761"/>
                            <p:cNvGrpSpPr/>
                            <p:nvPr/>
                          </p:nvGrpSpPr>
                          <p:grpSpPr>
                            <a:xfrm>
                              <a:off x="-1" y="0"/>
                              <a:ext cx="1641301" cy="1249519"/>
                              <a:chOff x="0" y="0"/>
                              <a:chExt cx="1641299" cy="1249518"/>
                            </a:xfrm>
                          </p:grpSpPr>
                          <p:grpSp>
                            <p:nvGrpSpPr>
                              <p:cNvPr id="757" name="Group 757"/>
                              <p:cNvGrpSpPr/>
                              <p:nvPr/>
                            </p:nvGrpSpPr>
                            <p:grpSpPr>
                              <a:xfrm>
                                <a:off x="-1" y="0"/>
                                <a:ext cx="870510" cy="1249519"/>
                                <a:chOff x="0" y="0"/>
                                <a:chExt cx="870508" cy="1249518"/>
                              </a:xfrm>
                            </p:grpSpPr>
                            <p:grpSp>
                              <p:nvGrpSpPr>
                                <p:cNvPr id="750" name="Group 750"/>
                                <p:cNvGrpSpPr/>
                                <p:nvPr/>
                              </p:nvGrpSpPr>
                              <p:grpSpPr>
                                <a:xfrm>
                                  <a:off x="51206" y="0"/>
                                  <a:ext cx="256033" cy="222850"/>
                                  <a:chOff x="0" y="0"/>
                                  <a:chExt cx="256031" cy="222848"/>
                                </a:xfrm>
                              </p:grpSpPr>
                              <p:sp>
                                <p:nvSpPr>
                                  <p:cNvPr id="748" name="Shape 748"/>
                                  <p:cNvSpPr/>
                                  <p:nvPr/>
                                </p:nvSpPr>
                                <p:spPr>
                                  <a:xfrm>
                                    <a:off x="0" y="0"/>
                                    <a:ext cx="256032" cy="222849"/>
                                  </a:xfrm>
                                  <a:prstGeom prst="rect">
                                    <a:avLst/>
                                  </a:prstGeom>
                                  <a:solidFill>
                                    <a:srgbClr val="FFFFFF"/>
                                  </a:solidFill>
                                  <a:ln w="12700" cap="flat">
                                    <a:noFill/>
                                    <a:miter lim="400000"/>
                                  </a:ln>
                                  <a:effectLst/>
                                </p:spPr>
                                <p:txBody>
                                  <a:bodyPr wrap="square" lIns="0" tIns="0" rIns="0" bIns="0" numCol="1" anchor="t">
                                    <a:noAutofit/>
                                  </a:bodyPr>
                                  <a:lstStyle/>
                                  <a:p>
                                    <a:pPr lvl="0">
                                      <a:defRPr>
                                        <a:latin typeface="Constantia"/>
                                        <a:ea typeface="Constantia"/>
                                        <a:cs typeface="Constantia"/>
                                        <a:sym typeface="Constantia"/>
                                      </a:defRPr>
                                    </a:pPr>
                                    <a:endParaRPr/>
                                  </a:p>
                                </p:txBody>
                              </p:sp>
                              <p:sp>
                                <p:nvSpPr>
                                  <p:cNvPr id="749" name="Shape 749"/>
                                  <p:cNvSpPr/>
                                  <p:nvPr/>
                                </p:nvSpPr>
                                <p:spPr>
                                  <a:xfrm>
                                    <a:off x="0" y="0"/>
                                    <a:ext cx="256032" cy="2032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defRPr sz="1200" b="1">
                                        <a:latin typeface="Constantia"/>
                                        <a:ea typeface="Constantia"/>
                                        <a:cs typeface="Constantia"/>
                                        <a:sym typeface="Constantia"/>
                                      </a:defRPr>
                                    </a:lvl1pPr>
                                  </a:lstStyle>
                                  <a:p>
                                    <a:pPr lvl="0">
                                      <a:defRPr sz="1800" b="0"/>
                                    </a:pPr>
                                    <a:r>
                                      <a:rPr sz="1200" b="1"/>
                                      <a:t>H</a:t>
                                    </a:r>
                                  </a:p>
                                </p:txBody>
                              </p:sp>
                            </p:grpSp>
                            <p:grpSp>
                              <p:nvGrpSpPr>
                                <p:cNvPr id="753" name="Group 753"/>
                                <p:cNvGrpSpPr/>
                                <p:nvPr/>
                              </p:nvGrpSpPr>
                              <p:grpSpPr>
                                <a:xfrm>
                                  <a:off x="0" y="1026669"/>
                                  <a:ext cx="256032" cy="222850"/>
                                  <a:chOff x="0" y="0"/>
                                  <a:chExt cx="256031" cy="222848"/>
                                </a:xfrm>
                              </p:grpSpPr>
                              <p:sp>
                                <p:nvSpPr>
                                  <p:cNvPr id="751" name="Shape 751"/>
                                  <p:cNvSpPr/>
                                  <p:nvPr/>
                                </p:nvSpPr>
                                <p:spPr>
                                  <a:xfrm>
                                    <a:off x="0" y="0"/>
                                    <a:ext cx="256032" cy="222849"/>
                                  </a:xfrm>
                                  <a:prstGeom prst="rect">
                                    <a:avLst/>
                                  </a:prstGeom>
                                  <a:solidFill>
                                    <a:srgbClr val="FFFFFF"/>
                                  </a:solidFill>
                                  <a:ln w="12700" cap="flat">
                                    <a:noFill/>
                                    <a:miter lim="400000"/>
                                  </a:ln>
                                  <a:effectLst/>
                                </p:spPr>
                                <p:txBody>
                                  <a:bodyPr wrap="square" lIns="0" tIns="0" rIns="0" bIns="0" numCol="1" anchor="t">
                                    <a:noAutofit/>
                                  </a:bodyPr>
                                  <a:lstStyle/>
                                  <a:p>
                                    <a:pPr lvl="0">
                                      <a:defRPr>
                                        <a:latin typeface="Constantia"/>
                                        <a:ea typeface="Constantia"/>
                                        <a:cs typeface="Constantia"/>
                                        <a:sym typeface="Constantia"/>
                                      </a:defRPr>
                                    </a:pPr>
                                    <a:endParaRPr/>
                                  </a:p>
                                </p:txBody>
                              </p:sp>
                              <p:sp>
                                <p:nvSpPr>
                                  <p:cNvPr id="752" name="Shape 752"/>
                                  <p:cNvSpPr/>
                                  <p:nvPr/>
                                </p:nvSpPr>
                                <p:spPr>
                                  <a:xfrm>
                                    <a:off x="0" y="0"/>
                                    <a:ext cx="256032" cy="2032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defRPr sz="1200" b="1">
                                        <a:latin typeface="Constantia"/>
                                        <a:ea typeface="Constantia"/>
                                        <a:cs typeface="Constantia"/>
                                        <a:sym typeface="Constantia"/>
                                      </a:defRPr>
                                    </a:lvl1pPr>
                                  </a:lstStyle>
                                  <a:p>
                                    <a:pPr lvl="0">
                                      <a:defRPr sz="1800" b="0"/>
                                    </a:pPr>
                                    <a:r>
                                      <a:rPr sz="1200" b="1"/>
                                      <a:t>H</a:t>
                                    </a:r>
                                  </a:p>
                                </p:txBody>
                              </p:sp>
                            </p:grpSp>
                            <p:grpSp>
                              <p:nvGrpSpPr>
                                <p:cNvPr id="756" name="Group 756"/>
                                <p:cNvGrpSpPr/>
                                <p:nvPr/>
                              </p:nvGrpSpPr>
                              <p:grpSpPr>
                                <a:xfrm>
                                  <a:off x="614476" y="490267"/>
                                  <a:ext cx="256033" cy="267419"/>
                                  <a:chOff x="0" y="0"/>
                                  <a:chExt cx="256031" cy="267418"/>
                                </a:xfrm>
                              </p:grpSpPr>
                              <p:sp>
                                <p:nvSpPr>
                                  <p:cNvPr id="754" name="Shape 754"/>
                                  <p:cNvSpPr/>
                                  <p:nvPr/>
                                </p:nvSpPr>
                                <p:spPr>
                                  <a:xfrm>
                                    <a:off x="0" y="-1"/>
                                    <a:ext cx="256032" cy="267420"/>
                                  </a:xfrm>
                                  <a:prstGeom prst="rect">
                                    <a:avLst/>
                                  </a:prstGeom>
                                  <a:solidFill>
                                    <a:srgbClr val="FFFFFF"/>
                                  </a:solidFill>
                                  <a:ln w="12700" cap="flat">
                                    <a:noFill/>
                                    <a:miter lim="400000"/>
                                  </a:ln>
                                  <a:effectLst/>
                                </p:spPr>
                                <p:txBody>
                                  <a:bodyPr wrap="square" lIns="0" tIns="0" rIns="0" bIns="0" numCol="1" anchor="t">
                                    <a:noAutofit/>
                                  </a:bodyPr>
                                  <a:lstStyle/>
                                  <a:p>
                                    <a:pPr lvl="0">
                                      <a:defRPr>
                                        <a:latin typeface="Constantia"/>
                                        <a:ea typeface="Constantia"/>
                                        <a:cs typeface="Constantia"/>
                                        <a:sym typeface="Constantia"/>
                                      </a:defRPr>
                                    </a:pPr>
                                    <a:endParaRPr/>
                                  </a:p>
                                </p:txBody>
                              </p:sp>
                              <p:sp>
                                <p:nvSpPr>
                                  <p:cNvPr id="755" name="Shape 755"/>
                                  <p:cNvSpPr/>
                                  <p:nvPr/>
                                </p:nvSpPr>
                                <p:spPr>
                                  <a:xfrm>
                                    <a:off x="0" y="-1"/>
                                    <a:ext cx="256032" cy="2032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defRPr sz="1200" b="1">
                                        <a:latin typeface="Constantia"/>
                                        <a:ea typeface="Constantia"/>
                                        <a:cs typeface="Constantia"/>
                                        <a:sym typeface="Constantia"/>
                                      </a:defRPr>
                                    </a:lvl1pPr>
                                  </a:lstStyle>
                                  <a:p>
                                    <a:pPr lvl="0">
                                      <a:defRPr sz="1800" b="0"/>
                                    </a:pPr>
                                    <a:r>
                                      <a:rPr sz="1200" b="1"/>
                                      <a:t>N</a:t>
                                    </a:r>
                                  </a:p>
                                </p:txBody>
                              </p:sp>
                            </p:grpSp>
                          </p:grpSp>
                          <p:grpSp>
                            <p:nvGrpSpPr>
                              <p:cNvPr id="760" name="Group 760"/>
                              <p:cNvGrpSpPr/>
                              <p:nvPr/>
                            </p:nvGrpSpPr>
                            <p:grpSpPr>
                              <a:xfrm>
                                <a:off x="1382572" y="490267"/>
                                <a:ext cx="258728" cy="222850"/>
                                <a:chOff x="0" y="0"/>
                                <a:chExt cx="258727" cy="222848"/>
                              </a:xfrm>
                            </p:grpSpPr>
                            <p:sp>
                              <p:nvSpPr>
                                <p:cNvPr id="758" name="Shape 758"/>
                                <p:cNvSpPr/>
                                <p:nvPr/>
                              </p:nvSpPr>
                              <p:spPr>
                                <a:xfrm>
                                  <a:off x="-1" y="0"/>
                                  <a:ext cx="258729" cy="222849"/>
                                </a:xfrm>
                                <a:prstGeom prst="rect">
                                  <a:avLst/>
                                </a:prstGeom>
                                <a:solidFill>
                                  <a:srgbClr val="FFFFFF"/>
                                </a:solidFill>
                                <a:ln w="12700" cap="flat">
                                  <a:noFill/>
                                  <a:miter lim="400000"/>
                                </a:ln>
                                <a:effectLst/>
                              </p:spPr>
                              <p:txBody>
                                <a:bodyPr wrap="square" lIns="0" tIns="0" rIns="0" bIns="0" numCol="1" anchor="t">
                                  <a:noAutofit/>
                                </a:bodyPr>
                                <a:lstStyle/>
                                <a:p>
                                  <a:pPr lvl="0">
                                    <a:defRPr>
                                      <a:latin typeface="Constantia"/>
                                      <a:ea typeface="Constantia"/>
                                      <a:cs typeface="Constantia"/>
                                      <a:sym typeface="Constantia"/>
                                    </a:defRPr>
                                  </a:pPr>
                                  <a:endParaRPr/>
                                </a:p>
                              </p:txBody>
                            </p:sp>
                            <p:sp>
                              <p:nvSpPr>
                                <p:cNvPr id="759" name="Shape 759"/>
                                <p:cNvSpPr/>
                                <p:nvPr/>
                              </p:nvSpPr>
                              <p:spPr>
                                <a:xfrm>
                                  <a:off x="-1" y="0"/>
                                  <a:ext cx="258729" cy="2032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defRPr sz="1200" b="1">
                                      <a:latin typeface="Constantia"/>
                                      <a:ea typeface="Constantia"/>
                                      <a:cs typeface="Constantia"/>
                                      <a:sym typeface="Constantia"/>
                                    </a:defRPr>
                                  </a:lvl1pPr>
                                </a:lstStyle>
                                <a:p>
                                  <a:pPr lvl="0">
                                    <a:defRPr sz="1800" b="0"/>
                                  </a:pPr>
                                  <a:r>
                                    <a:rPr sz="1200" b="1"/>
                                    <a:t>C</a:t>
                                  </a:r>
                                </a:p>
                              </p:txBody>
                            </p:sp>
                          </p:grpSp>
                        </p:grpSp>
                      </p:grpSp>
                      <p:grpSp>
                        <p:nvGrpSpPr>
                          <p:cNvPr id="765" name="Group 765"/>
                          <p:cNvGrpSpPr/>
                          <p:nvPr/>
                        </p:nvGrpSpPr>
                        <p:grpSpPr>
                          <a:xfrm>
                            <a:off x="2713939" y="-1"/>
                            <a:ext cx="204826" cy="267419"/>
                            <a:chOff x="0" y="0"/>
                            <a:chExt cx="204824" cy="267418"/>
                          </a:xfrm>
                        </p:grpSpPr>
                        <p:sp>
                          <p:nvSpPr>
                            <p:cNvPr id="763" name="Shape 763"/>
                            <p:cNvSpPr/>
                            <p:nvPr/>
                          </p:nvSpPr>
                          <p:spPr>
                            <a:xfrm>
                              <a:off x="0" y="-1"/>
                              <a:ext cx="204825" cy="267420"/>
                            </a:xfrm>
                            <a:prstGeom prst="rect">
                              <a:avLst/>
                            </a:prstGeom>
                            <a:solidFill>
                              <a:srgbClr val="FFFFFF"/>
                            </a:solidFill>
                            <a:ln w="12700" cap="flat">
                              <a:noFill/>
                              <a:miter lim="400000"/>
                            </a:ln>
                            <a:effectLst/>
                          </p:spPr>
                          <p:txBody>
                            <a:bodyPr wrap="square" lIns="0" tIns="0" rIns="0" bIns="0" numCol="1" anchor="t">
                              <a:noAutofit/>
                            </a:bodyPr>
                            <a:lstStyle/>
                            <a:p>
                              <a:pPr lvl="0">
                                <a:defRPr>
                                  <a:latin typeface="Constantia"/>
                                  <a:ea typeface="Constantia"/>
                                  <a:cs typeface="Constantia"/>
                                  <a:sym typeface="Constantia"/>
                                </a:defRPr>
                              </a:pPr>
                              <a:endParaRPr/>
                            </a:p>
                          </p:txBody>
                        </p:sp>
                        <p:sp>
                          <p:nvSpPr>
                            <p:cNvPr id="764" name="Shape 764"/>
                            <p:cNvSpPr/>
                            <p:nvPr/>
                          </p:nvSpPr>
                          <p:spPr>
                            <a:xfrm>
                              <a:off x="0" y="-1"/>
                              <a:ext cx="204825" cy="2032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defRPr sz="1200" b="1">
                                  <a:latin typeface="Constantia"/>
                                  <a:ea typeface="Constantia"/>
                                  <a:cs typeface="Constantia"/>
                                  <a:sym typeface="Constantia"/>
                                </a:defRPr>
                              </a:lvl1pPr>
                            </a:lstStyle>
                            <a:p>
                              <a:pPr lvl="0">
                                <a:defRPr sz="1800" b="0"/>
                              </a:pPr>
                              <a:r>
                                <a:rPr sz="1200" b="1"/>
                                <a:t>O</a:t>
                              </a:r>
                            </a:p>
                          </p:txBody>
                        </p:sp>
                      </p:grpSp>
                    </p:grpSp>
                  </p:grpSp>
                  <p:sp>
                    <p:nvSpPr>
                      <p:cNvPr id="768" name="Shape 768"/>
                      <p:cNvSpPr/>
                      <p:nvPr/>
                    </p:nvSpPr>
                    <p:spPr>
                      <a:xfrm>
                        <a:off x="256032" y="239269"/>
                        <a:ext cx="307239" cy="267419"/>
                      </a:xfrm>
                      <a:prstGeom prst="line">
                        <a:avLst/>
                      </a:prstGeom>
                      <a:noFill/>
                      <a:ln w="19050" cap="flat">
                        <a:solidFill>
                          <a:srgbClr val="000000"/>
                        </a:solidFill>
                        <a:prstDash val="solid"/>
                        <a:round/>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769" name="Shape 769"/>
                      <p:cNvSpPr/>
                      <p:nvPr/>
                    </p:nvSpPr>
                    <p:spPr>
                      <a:xfrm>
                        <a:off x="2406700" y="729537"/>
                        <a:ext cx="307239" cy="267419"/>
                      </a:xfrm>
                      <a:prstGeom prst="line">
                        <a:avLst/>
                      </a:prstGeom>
                      <a:noFill/>
                      <a:ln w="19050" cap="flat">
                        <a:solidFill>
                          <a:srgbClr val="000000"/>
                        </a:solidFill>
                        <a:prstDash val="solid"/>
                        <a:round/>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770" name="Shape 770"/>
                      <p:cNvSpPr/>
                      <p:nvPr/>
                    </p:nvSpPr>
                    <p:spPr>
                      <a:xfrm flipV="1">
                        <a:off x="307238" y="729538"/>
                        <a:ext cx="307239" cy="267419"/>
                      </a:xfrm>
                      <a:prstGeom prst="line">
                        <a:avLst/>
                      </a:prstGeom>
                      <a:noFill/>
                      <a:ln w="19050" cap="flat">
                        <a:solidFill>
                          <a:srgbClr val="000000"/>
                        </a:solidFill>
                        <a:prstDash val="solid"/>
                        <a:round/>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771" name="Shape 771"/>
                      <p:cNvSpPr/>
                      <p:nvPr/>
                    </p:nvSpPr>
                    <p:spPr>
                      <a:xfrm flipV="1">
                        <a:off x="2355494" y="162641"/>
                        <a:ext cx="307239" cy="267419"/>
                      </a:xfrm>
                      <a:prstGeom prst="line">
                        <a:avLst/>
                      </a:prstGeom>
                      <a:noFill/>
                      <a:ln w="19050" cap="flat">
                        <a:solidFill>
                          <a:srgbClr val="000000"/>
                        </a:solidFill>
                        <a:prstDash val="solid"/>
                        <a:round/>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772" name="Shape 772"/>
                      <p:cNvSpPr/>
                      <p:nvPr/>
                    </p:nvSpPr>
                    <p:spPr>
                      <a:xfrm>
                        <a:off x="819302" y="595827"/>
                        <a:ext cx="460858" cy="1"/>
                      </a:xfrm>
                      <a:prstGeom prst="line">
                        <a:avLst/>
                      </a:prstGeom>
                      <a:noFill/>
                      <a:ln w="19050" cap="flat">
                        <a:solidFill>
                          <a:srgbClr val="000000"/>
                        </a:solidFill>
                        <a:prstDash val="solid"/>
                        <a:round/>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773" name="Shape 773"/>
                      <p:cNvSpPr/>
                      <p:nvPr/>
                    </p:nvSpPr>
                    <p:spPr>
                      <a:xfrm>
                        <a:off x="1587398" y="595827"/>
                        <a:ext cx="563271" cy="1"/>
                      </a:xfrm>
                      <a:prstGeom prst="line">
                        <a:avLst/>
                      </a:prstGeom>
                      <a:noFill/>
                      <a:ln w="19050" cap="flat">
                        <a:solidFill>
                          <a:srgbClr val="000000"/>
                        </a:solidFill>
                        <a:prstDash val="solid"/>
                        <a:round/>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774" name="Shape 774"/>
                      <p:cNvSpPr/>
                      <p:nvPr/>
                    </p:nvSpPr>
                    <p:spPr>
                      <a:xfrm flipV="1">
                        <a:off x="2406700" y="207211"/>
                        <a:ext cx="307239" cy="267419"/>
                      </a:xfrm>
                      <a:prstGeom prst="line">
                        <a:avLst/>
                      </a:prstGeom>
                      <a:noFill/>
                      <a:ln w="19050" cap="flat">
                        <a:solidFill>
                          <a:srgbClr val="000000"/>
                        </a:solidFill>
                        <a:prstDash val="solid"/>
                        <a:round/>
                      </a:ln>
                      <a:effectLst/>
                    </p:spPr>
                    <p:txBody>
                      <a:bodyPr wrap="square" lIns="0" tIns="0" rIns="0" bIns="0" numCol="1" anchor="t">
                        <a:noAutofit/>
                      </a:bodyPr>
                      <a:lstStyle/>
                      <a:p>
                        <a:pPr lvl="0" defTabSz="457200">
                          <a:defRPr sz="1200">
                            <a:latin typeface="+mj-lt"/>
                            <a:ea typeface="+mj-ea"/>
                            <a:cs typeface="+mj-cs"/>
                            <a:sym typeface="Helvetica"/>
                          </a:defRPr>
                        </a:pPr>
                        <a:endParaRPr/>
                      </a:p>
                    </p:txBody>
                  </p:sp>
                </p:grpSp>
              </p:grpSp>
              <p:grpSp>
                <p:nvGrpSpPr>
                  <p:cNvPr id="819" name="Group 819"/>
                  <p:cNvGrpSpPr/>
                  <p:nvPr/>
                </p:nvGrpSpPr>
                <p:grpSpPr>
                  <a:xfrm>
                    <a:off x="3328415" y="0"/>
                    <a:ext cx="3072385" cy="1795304"/>
                    <a:chOff x="0" y="0"/>
                    <a:chExt cx="3072383" cy="1795303"/>
                  </a:xfrm>
                </p:grpSpPr>
                <p:grpSp>
                  <p:nvGrpSpPr>
                    <p:cNvPr id="779" name="Group 779"/>
                    <p:cNvGrpSpPr/>
                    <p:nvPr/>
                  </p:nvGrpSpPr>
                  <p:grpSpPr>
                    <a:xfrm>
                      <a:off x="1433779" y="1572454"/>
                      <a:ext cx="256033" cy="222850"/>
                      <a:chOff x="0" y="0"/>
                      <a:chExt cx="256031" cy="222848"/>
                    </a:xfrm>
                  </p:grpSpPr>
                  <p:sp>
                    <p:nvSpPr>
                      <p:cNvPr id="777" name="Shape 777"/>
                      <p:cNvSpPr/>
                      <p:nvPr/>
                    </p:nvSpPr>
                    <p:spPr>
                      <a:xfrm>
                        <a:off x="0" y="0"/>
                        <a:ext cx="256032" cy="222849"/>
                      </a:xfrm>
                      <a:prstGeom prst="rect">
                        <a:avLst/>
                      </a:prstGeom>
                      <a:solidFill>
                        <a:srgbClr val="FFFFFF"/>
                      </a:solidFill>
                      <a:ln w="12700" cap="flat">
                        <a:noFill/>
                        <a:miter lim="400000"/>
                      </a:ln>
                      <a:effectLst/>
                    </p:spPr>
                    <p:txBody>
                      <a:bodyPr wrap="square" lIns="0" tIns="0" rIns="0" bIns="0" numCol="1" anchor="t">
                        <a:noAutofit/>
                      </a:bodyPr>
                      <a:lstStyle/>
                      <a:p>
                        <a:pPr lvl="0">
                          <a:defRPr>
                            <a:latin typeface="Constantia"/>
                            <a:ea typeface="Constantia"/>
                            <a:cs typeface="Constantia"/>
                            <a:sym typeface="Constantia"/>
                          </a:defRPr>
                        </a:pPr>
                        <a:endParaRPr/>
                      </a:p>
                    </p:txBody>
                  </p:sp>
                  <p:sp>
                    <p:nvSpPr>
                      <p:cNvPr id="778" name="Shape 778"/>
                      <p:cNvSpPr/>
                      <p:nvPr/>
                    </p:nvSpPr>
                    <p:spPr>
                      <a:xfrm>
                        <a:off x="0" y="0"/>
                        <a:ext cx="256032" cy="2032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defRPr sz="1200" b="1">
                            <a:latin typeface="Constantia"/>
                            <a:ea typeface="Constantia"/>
                            <a:cs typeface="Constantia"/>
                            <a:sym typeface="Constantia"/>
                          </a:defRPr>
                        </a:lvl1pPr>
                      </a:lstStyle>
                      <a:p>
                        <a:pPr lvl="0">
                          <a:defRPr sz="1800" b="0"/>
                        </a:pPr>
                        <a:r>
                          <a:rPr sz="1200" b="1"/>
                          <a:t>H</a:t>
                        </a:r>
                      </a:p>
                    </p:txBody>
                  </p:sp>
                </p:grpSp>
                <p:grpSp>
                  <p:nvGrpSpPr>
                    <p:cNvPr id="782" name="Group 782"/>
                    <p:cNvGrpSpPr/>
                    <p:nvPr/>
                  </p:nvGrpSpPr>
                  <p:grpSpPr>
                    <a:xfrm>
                      <a:off x="1382572" y="0"/>
                      <a:ext cx="204826" cy="222850"/>
                      <a:chOff x="0" y="0"/>
                      <a:chExt cx="204824" cy="222848"/>
                    </a:xfrm>
                  </p:grpSpPr>
                  <p:sp>
                    <p:nvSpPr>
                      <p:cNvPr id="780" name="Shape 780"/>
                      <p:cNvSpPr/>
                      <p:nvPr/>
                    </p:nvSpPr>
                    <p:spPr>
                      <a:xfrm>
                        <a:off x="0" y="0"/>
                        <a:ext cx="204825" cy="222849"/>
                      </a:xfrm>
                      <a:prstGeom prst="rect">
                        <a:avLst/>
                      </a:prstGeom>
                      <a:solidFill>
                        <a:srgbClr val="FFFFFF"/>
                      </a:solidFill>
                      <a:ln w="12700" cap="flat">
                        <a:noFill/>
                        <a:miter lim="400000"/>
                      </a:ln>
                      <a:effectLst/>
                    </p:spPr>
                    <p:txBody>
                      <a:bodyPr wrap="square" lIns="0" tIns="0" rIns="0" bIns="0" numCol="1" anchor="t">
                        <a:noAutofit/>
                      </a:bodyPr>
                      <a:lstStyle/>
                      <a:p>
                        <a:pPr lvl="0">
                          <a:defRPr>
                            <a:latin typeface="Constantia"/>
                            <a:ea typeface="Constantia"/>
                            <a:cs typeface="Constantia"/>
                            <a:sym typeface="Constantia"/>
                          </a:defRPr>
                        </a:pPr>
                        <a:endParaRPr/>
                      </a:p>
                    </p:txBody>
                  </p:sp>
                  <p:sp>
                    <p:nvSpPr>
                      <p:cNvPr id="781" name="Shape 781"/>
                      <p:cNvSpPr/>
                      <p:nvPr/>
                    </p:nvSpPr>
                    <p:spPr>
                      <a:xfrm>
                        <a:off x="0" y="0"/>
                        <a:ext cx="204825" cy="2032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defRPr sz="1200" b="1">
                            <a:latin typeface="Constantia"/>
                            <a:ea typeface="Constantia"/>
                            <a:cs typeface="Constantia"/>
                            <a:sym typeface="Constantia"/>
                          </a:defRPr>
                        </a:lvl1pPr>
                      </a:lstStyle>
                      <a:p>
                        <a:pPr lvl="0">
                          <a:defRPr sz="1800" b="0"/>
                        </a:pPr>
                        <a:r>
                          <a:rPr sz="1200" b="1"/>
                          <a:t>R</a:t>
                        </a:r>
                      </a:p>
                    </p:txBody>
                  </p:sp>
                </p:grpSp>
                <p:sp>
                  <p:nvSpPr>
                    <p:cNvPr id="783" name="Shape 783"/>
                    <p:cNvSpPr/>
                    <p:nvPr/>
                  </p:nvSpPr>
                  <p:spPr>
                    <a:xfrm>
                      <a:off x="1484985" y="279929"/>
                      <a:ext cx="1" cy="445699"/>
                    </a:xfrm>
                    <a:prstGeom prst="line">
                      <a:avLst/>
                    </a:prstGeom>
                    <a:noFill/>
                    <a:ln w="19050" cap="flat">
                      <a:solidFill>
                        <a:srgbClr val="000000"/>
                      </a:solidFill>
                      <a:prstDash val="solid"/>
                      <a:round/>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784" name="Shape 784"/>
                    <p:cNvSpPr/>
                    <p:nvPr/>
                  </p:nvSpPr>
                  <p:spPr>
                    <a:xfrm>
                      <a:off x="1484985" y="1037616"/>
                      <a:ext cx="1" cy="445699"/>
                    </a:xfrm>
                    <a:prstGeom prst="line">
                      <a:avLst/>
                    </a:prstGeom>
                    <a:noFill/>
                    <a:ln w="19050" cap="flat">
                      <a:solidFill>
                        <a:srgbClr val="000000"/>
                      </a:solidFill>
                      <a:prstDash val="solid"/>
                      <a:round/>
                    </a:ln>
                    <a:effectLst/>
                  </p:spPr>
                  <p:txBody>
                    <a:bodyPr wrap="square" lIns="0" tIns="0" rIns="0" bIns="0" numCol="1" anchor="t">
                      <a:noAutofit/>
                    </a:bodyPr>
                    <a:lstStyle/>
                    <a:p>
                      <a:pPr lvl="0" defTabSz="457200">
                        <a:defRPr sz="1200">
                          <a:latin typeface="+mj-lt"/>
                          <a:ea typeface="+mj-ea"/>
                          <a:cs typeface="+mj-cs"/>
                          <a:sym typeface="Helvetica"/>
                        </a:defRPr>
                      </a:pPr>
                      <a:endParaRPr/>
                    </a:p>
                  </p:txBody>
                </p:sp>
                <p:grpSp>
                  <p:nvGrpSpPr>
                    <p:cNvPr id="818" name="Group 818"/>
                    <p:cNvGrpSpPr/>
                    <p:nvPr/>
                  </p:nvGrpSpPr>
                  <p:grpSpPr>
                    <a:xfrm>
                      <a:off x="-1" y="250998"/>
                      <a:ext cx="3072385" cy="1308945"/>
                      <a:chOff x="0" y="0"/>
                      <a:chExt cx="3072383" cy="1308944"/>
                    </a:xfrm>
                  </p:grpSpPr>
                  <p:grpSp>
                    <p:nvGrpSpPr>
                      <p:cNvPr id="810" name="Group 810"/>
                      <p:cNvGrpSpPr/>
                      <p:nvPr/>
                    </p:nvGrpSpPr>
                    <p:grpSpPr>
                      <a:xfrm>
                        <a:off x="-1" y="-1"/>
                        <a:ext cx="3072385" cy="1308946"/>
                        <a:chOff x="0" y="0"/>
                        <a:chExt cx="3072383" cy="1308944"/>
                      </a:xfrm>
                    </p:grpSpPr>
                    <p:grpSp>
                      <p:nvGrpSpPr>
                        <p:cNvPr id="787" name="Group 787"/>
                        <p:cNvGrpSpPr/>
                        <p:nvPr/>
                      </p:nvGrpSpPr>
                      <p:grpSpPr>
                        <a:xfrm>
                          <a:off x="2713939" y="1041526"/>
                          <a:ext cx="358445" cy="267419"/>
                          <a:chOff x="0" y="0"/>
                          <a:chExt cx="358444" cy="267418"/>
                        </a:xfrm>
                      </p:grpSpPr>
                      <p:sp>
                        <p:nvSpPr>
                          <p:cNvPr id="785" name="Shape 785"/>
                          <p:cNvSpPr/>
                          <p:nvPr/>
                        </p:nvSpPr>
                        <p:spPr>
                          <a:xfrm>
                            <a:off x="-1" y="-1"/>
                            <a:ext cx="358446" cy="267420"/>
                          </a:xfrm>
                          <a:prstGeom prst="rect">
                            <a:avLst/>
                          </a:prstGeom>
                          <a:solidFill>
                            <a:srgbClr val="FFFFFF"/>
                          </a:solidFill>
                          <a:ln w="12700" cap="flat">
                            <a:noFill/>
                            <a:miter lim="400000"/>
                          </a:ln>
                          <a:effectLst/>
                        </p:spPr>
                        <p:txBody>
                          <a:bodyPr wrap="square" lIns="0" tIns="0" rIns="0" bIns="0" numCol="1" anchor="t">
                            <a:noAutofit/>
                          </a:bodyPr>
                          <a:lstStyle/>
                          <a:p>
                            <a:pPr lvl="0">
                              <a:defRPr>
                                <a:latin typeface="Constantia"/>
                                <a:ea typeface="Constantia"/>
                                <a:cs typeface="Constantia"/>
                                <a:sym typeface="Constantia"/>
                              </a:defRPr>
                            </a:pPr>
                            <a:endParaRPr/>
                          </a:p>
                        </p:txBody>
                      </p:sp>
                      <p:sp>
                        <p:nvSpPr>
                          <p:cNvPr id="786" name="Shape 786"/>
                          <p:cNvSpPr/>
                          <p:nvPr/>
                        </p:nvSpPr>
                        <p:spPr>
                          <a:xfrm>
                            <a:off x="-1" y="-1"/>
                            <a:ext cx="358446" cy="2032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defRPr sz="1200" b="1">
                                <a:latin typeface="Constantia"/>
                                <a:ea typeface="Constantia"/>
                                <a:cs typeface="Constantia"/>
                                <a:sym typeface="Constantia"/>
                              </a:defRPr>
                            </a:lvl1pPr>
                          </a:lstStyle>
                          <a:p>
                            <a:pPr lvl="0">
                              <a:defRPr sz="1800" b="0"/>
                            </a:pPr>
                            <a:r>
                              <a:rPr sz="1200" b="1"/>
                              <a:t>OH</a:t>
                            </a:r>
                          </a:p>
                        </p:txBody>
                      </p:sp>
                    </p:grpSp>
                    <p:grpSp>
                      <p:nvGrpSpPr>
                        <p:cNvPr id="809" name="Group 809"/>
                        <p:cNvGrpSpPr/>
                        <p:nvPr/>
                      </p:nvGrpSpPr>
                      <p:grpSpPr>
                        <a:xfrm>
                          <a:off x="0" y="0"/>
                          <a:ext cx="2918765" cy="1263594"/>
                          <a:chOff x="0" y="0"/>
                          <a:chExt cx="2918764" cy="1263593"/>
                        </a:xfrm>
                      </p:grpSpPr>
                      <p:grpSp>
                        <p:nvGrpSpPr>
                          <p:cNvPr id="805" name="Group 805"/>
                          <p:cNvGrpSpPr/>
                          <p:nvPr/>
                        </p:nvGrpSpPr>
                        <p:grpSpPr>
                          <a:xfrm>
                            <a:off x="-1" y="14074"/>
                            <a:ext cx="2460604" cy="1249520"/>
                            <a:chOff x="0" y="0"/>
                            <a:chExt cx="2460602" cy="1249518"/>
                          </a:xfrm>
                        </p:grpSpPr>
                        <p:grpSp>
                          <p:nvGrpSpPr>
                            <p:cNvPr id="790" name="Group 790"/>
                            <p:cNvGrpSpPr/>
                            <p:nvPr/>
                          </p:nvGrpSpPr>
                          <p:grpSpPr>
                            <a:xfrm>
                              <a:off x="2201875" y="490267"/>
                              <a:ext cx="258728" cy="222850"/>
                              <a:chOff x="0" y="0"/>
                              <a:chExt cx="258727" cy="222848"/>
                            </a:xfrm>
                          </p:grpSpPr>
                          <p:sp>
                            <p:nvSpPr>
                              <p:cNvPr id="788" name="Shape 788"/>
                              <p:cNvSpPr/>
                              <p:nvPr/>
                            </p:nvSpPr>
                            <p:spPr>
                              <a:xfrm>
                                <a:off x="-1" y="0"/>
                                <a:ext cx="258729" cy="222849"/>
                              </a:xfrm>
                              <a:prstGeom prst="rect">
                                <a:avLst/>
                              </a:prstGeom>
                              <a:solidFill>
                                <a:srgbClr val="FFFFFF"/>
                              </a:solidFill>
                              <a:ln w="12700" cap="flat">
                                <a:noFill/>
                                <a:miter lim="400000"/>
                              </a:ln>
                              <a:effectLst/>
                            </p:spPr>
                            <p:txBody>
                              <a:bodyPr wrap="square" lIns="0" tIns="0" rIns="0" bIns="0" numCol="1" anchor="t">
                                <a:noAutofit/>
                              </a:bodyPr>
                              <a:lstStyle/>
                              <a:p>
                                <a:pPr lvl="0">
                                  <a:defRPr>
                                    <a:latin typeface="Constantia"/>
                                    <a:ea typeface="Constantia"/>
                                    <a:cs typeface="Constantia"/>
                                    <a:sym typeface="Constantia"/>
                                  </a:defRPr>
                                </a:pPr>
                                <a:endParaRPr/>
                              </a:p>
                            </p:txBody>
                          </p:sp>
                          <p:sp>
                            <p:nvSpPr>
                              <p:cNvPr id="789" name="Shape 789"/>
                              <p:cNvSpPr/>
                              <p:nvPr/>
                            </p:nvSpPr>
                            <p:spPr>
                              <a:xfrm>
                                <a:off x="-1" y="0"/>
                                <a:ext cx="258729" cy="2032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defRPr sz="1200" b="1">
                                    <a:latin typeface="Constantia"/>
                                    <a:ea typeface="Constantia"/>
                                    <a:cs typeface="Constantia"/>
                                    <a:sym typeface="Constantia"/>
                                  </a:defRPr>
                                </a:lvl1pPr>
                              </a:lstStyle>
                              <a:p>
                                <a:pPr lvl="0">
                                  <a:defRPr sz="1800" b="0"/>
                                </a:pPr>
                                <a:r>
                                  <a:rPr sz="1200" b="1"/>
                                  <a:t>C</a:t>
                                </a:r>
                              </a:p>
                            </p:txBody>
                          </p:sp>
                        </p:grpSp>
                        <p:grpSp>
                          <p:nvGrpSpPr>
                            <p:cNvPr id="804" name="Group 804"/>
                            <p:cNvGrpSpPr/>
                            <p:nvPr/>
                          </p:nvGrpSpPr>
                          <p:grpSpPr>
                            <a:xfrm>
                              <a:off x="-1" y="0"/>
                              <a:ext cx="1641301" cy="1249519"/>
                              <a:chOff x="0" y="0"/>
                              <a:chExt cx="1641299" cy="1249518"/>
                            </a:xfrm>
                          </p:grpSpPr>
                          <p:grpSp>
                            <p:nvGrpSpPr>
                              <p:cNvPr id="800" name="Group 800"/>
                              <p:cNvGrpSpPr/>
                              <p:nvPr/>
                            </p:nvGrpSpPr>
                            <p:grpSpPr>
                              <a:xfrm>
                                <a:off x="-1" y="0"/>
                                <a:ext cx="870510" cy="1249519"/>
                                <a:chOff x="0" y="0"/>
                                <a:chExt cx="870508" cy="1249518"/>
                              </a:xfrm>
                            </p:grpSpPr>
                            <p:grpSp>
                              <p:nvGrpSpPr>
                                <p:cNvPr id="793" name="Group 793"/>
                                <p:cNvGrpSpPr/>
                                <p:nvPr/>
                              </p:nvGrpSpPr>
                              <p:grpSpPr>
                                <a:xfrm>
                                  <a:off x="51206" y="0"/>
                                  <a:ext cx="256033" cy="222850"/>
                                  <a:chOff x="0" y="0"/>
                                  <a:chExt cx="256031" cy="222848"/>
                                </a:xfrm>
                              </p:grpSpPr>
                              <p:sp>
                                <p:nvSpPr>
                                  <p:cNvPr id="791" name="Shape 791"/>
                                  <p:cNvSpPr/>
                                  <p:nvPr/>
                                </p:nvSpPr>
                                <p:spPr>
                                  <a:xfrm>
                                    <a:off x="0" y="0"/>
                                    <a:ext cx="256032" cy="222849"/>
                                  </a:xfrm>
                                  <a:prstGeom prst="rect">
                                    <a:avLst/>
                                  </a:prstGeom>
                                  <a:solidFill>
                                    <a:srgbClr val="FFFFFF"/>
                                  </a:solidFill>
                                  <a:ln w="12700" cap="flat">
                                    <a:noFill/>
                                    <a:miter lim="400000"/>
                                  </a:ln>
                                  <a:effectLst/>
                                </p:spPr>
                                <p:txBody>
                                  <a:bodyPr wrap="square" lIns="0" tIns="0" rIns="0" bIns="0" numCol="1" anchor="t">
                                    <a:noAutofit/>
                                  </a:bodyPr>
                                  <a:lstStyle/>
                                  <a:p>
                                    <a:pPr lvl="0">
                                      <a:defRPr>
                                        <a:latin typeface="Constantia"/>
                                        <a:ea typeface="Constantia"/>
                                        <a:cs typeface="Constantia"/>
                                        <a:sym typeface="Constantia"/>
                                      </a:defRPr>
                                    </a:pPr>
                                    <a:endParaRPr/>
                                  </a:p>
                                </p:txBody>
                              </p:sp>
                              <p:sp>
                                <p:nvSpPr>
                                  <p:cNvPr id="792" name="Shape 792"/>
                                  <p:cNvSpPr/>
                                  <p:nvPr/>
                                </p:nvSpPr>
                                <p:spPr>
                                  <a:xfrm>
                                    <a:off x="0" y="0"/>
                                    <a:ext cx="256032" cy="2032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defRPr sz="1200" b="1">
                                        <a:latin typeface="Constantia"/>
                                        <a:ea typeface="Constantia"/>
                                        <a:cs typeface="Constantia"/>
                                        <a:sym typeface="Constantia"/>
                                      </a:defRPr>
                                    </a:lvl1pPr>
                                  </a:lstStyle>
                                  <a:p>
                                    <a:pPr lvl="0">
                                      <a:defRPr sz="1800" b="0"/>
                                    </a:pPr>
                                    <a:r>
                                      <a:rPr sz="1200" b="1"/>
                                      <a:t>H</a:t>
                                    </a:r>
                                  </a:p>
                                </p:txBody>
                              </p:sp>
                            </p:grpSp>
                            <p:grpSp>
                              <p:nvGrpSpPr>
                                <p:cNvPr id="796" name="Group 796"/>
                                <p:cNvGrpSpPr/>
                                <p:nvPr/>
                              </p:nvGrpSpPr>
                              <p:grpSpPr>
                                <a:xfrm>
                                  <a:off x="0" y="1026669"/>
                                  <a:ext cx="256032" cy="222850"/>
                                  <a:chOff x="0" y="0"/>
                                  <a:chExt cx="256031" cy="222848"/>
                                </a:xfrm>
                              </p:grpSpPr>
                              <p:sp>
                                <p:nvSpPr>
                                  <p:cNvPr id="794" name="Shape 794"/>
                                  <p:cNvSpPr/>
                                  <p:nvPr/>
                                </p:nvSpPr>
                                <p:spPr>
                                  <a:xfrm>
                                    <a:off x="0" y="0"/>
                                    <a:ext cx="256032" cy="222849"/>
                                  </a:xfrm>
                                  <a:prstGeom prst="rect">
                                    <a:avLst/>
                                  </a:prstGeom>
                                  <a:solidFill>
                                    <a:srgbClr val="FFFFFF"/>
                                  </a:solidFill>
                                  <a:ln w="12700" cap="flat">
                                    <a:noFill/>
                                    <a:miter lim="400000"/>
                                  </a:ln>
                                  <a:effectLst/>
                                </p:spPr>
                                <p:txBody>
                                  <a:bodyPr wrap="square" lIns="0" tIns="0" rIns="0" bIns="0" numCol="1" anchor="t">
                                    <a:noAutofit/>
                                  </a:bodyPr>
                                  <a:lstStyle/>
                                  <a:p>
                                    <a:pPr lvl="0">
                                      <a:defRPr>
                                        <a:latin typeface="Constantia"/>
                                        <a:ea typeface="Constantia"/>
                                        <a:cs typeface="Constantia"/>
                                        <a:sym typeface="Constantia"/>
                                      </a:defRPr>
                                    </a:pPr>
                                    <a:endParaRPr/>
                                  </a:p>
                                </p:txBody>
                              </p:sp>
                              <p:sp>
                                <p:nvSpPr>
                                  <p:cNvPr id="795" name="Shape 795"/>
                                  <p:cNvSpPr/>
                                  <p:nvPr/>
                                </p:nvSpPr>
                                <p:spPr>
                                  <a:xfrm>
                                    <a:off x="0" y="0"/>
                                    <a:ext cx="256032" cy="2032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defRPr sz="1200" b="1">
                                        <a:latin typeface="Constantia"/>
                                        <a:ea typeface="Constantia"/>
                                        <a:cs typeface="Constantia"/>
                                        <a:sym typeface="Constantia"/>
                                      </a:defRPr>
                                    </a:lvl1pPr>
                                  </a:lstStyle>
                                  <a:p>
                                    <a:pPr lvl="0">
                                      <a:defRPr sz="1800" b="0"/>
                                    </a:pPr>
                                    <a:r>
                                      <a:rPr sz="1200" b="1"/>
                                      <a:t>H</a:t>
                                    </a:r>
                                  </a:p>
                                </p:txBody>
                              </p:sp>
                            </p:grpSp>
                            <p:grpSp>
                              <p:nvGrpSpPr>
                                <p:cNvPr id="799" name="Group 799"/>
                                <p:cNvGrpSpPr/>
                                <p:nvPr/>
                              </p:nvGrpSpPr>
                              <p:grpSpPr>
                                <a:xfrm>
                                  <a:off x="614476" y="490267"/>
                                  <a:ext cx="256033" cy="267419"/>
                                  <a:chOff x="0" y="0"/>
                                  <a:chExt cx="256031" cy="267418"/>
                                </a:xfrm>
                              </p:grpSpPr>
                              <p:sp>
                                <p:nvSpPr>
                                  <p:cNvPr id="797" name="Shape 797"/>
                                  <p:cNvSpPr/>
                                  <p:nvPr/>
                                </p:nvSpPr>
                                <p:spPr>
                                  <a:xfrm>
                                    <a:off x="0" y="-1"/>
                                    <a:ext cx="256032" cy="267420"/>
                                  </a:xfrm>
                                  <a:prstGeom prst="rect">
                                    <a:avLst/>
                                  </a:prstGeom>
                                  <a:solidFill>
                                    <a:srgbClr val="FFFFFF"/>
                                  </a:solidFill>
                                  <a:ln w="12700" cap="flat">
                                    <a:noFill/>
                                    <a:miter lim="400000"/>
                                  </a:ln>
                                  <a:effectLst/>
                                </p:spPr>
                                <p:txBody>
                                  <a:bodyPr wrap="square" lIns="0" tIns="0" rIns="0" bIns="0" numCol="1" anchor="t">
                                    <a:noAutofit/>
                                  </a:bodyPr>
                                  <a:lstStyle/>
                                  <a:p>
                                    <a:pPr lvl="0">
                                      <a:defRPr>
                                        <a:latin typeface="Constantia"/>
                                        <a:ea typeface="Constantia"/>
                                        <a:cs typeface="Constantia"/>
                                        <a:sym typeface="Constantia"/>
                                      </a:defRPr>
                                    </a:pPr>
                                    <a:endParaRPr/>
                                  </a:p>
                                </p:txBody>
                              </p:sp>
                              <p:sp>
                                <p:nvSpPr>
                                  <p:cNvPr id="798" name="Shape 798"/>
                                  <p:cNvSpPr/>
                                  <p:nvPr/>
                                </p:nvSpPr>
                                <p:spPr>
                                  <a:xfrm>
                                    <a:off x="0" y="-1"/>
                                    <a:ext cx="256032" cy="2032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defRPr sz="1200" b="1">
                                        <a:latin typeface="Constantia"/>
                                        <a:ea typeface="Constantia"/>
                                        <a:cs typeface="Constantia"/>
                                        <a:sym typeface="Constantia"/>
                                      </a:defRPr>
                                    </a:lvl1pPr>
                                  </a:lstStyle>
                                  <a:p>
                                    <a:pPr lvl="0">
                                      <a:defRPr sz="1800" b="0"/>
                                    </a:pPr>
                                    <a:r>
                                      <a:rPr sz="1200" b="1"/>
                                      <a:t>N</a:t>
                                    </a:r>
                                  </a:p>
                                </p:txBody>
                              </p:sp>
                            </p:grpSp>
                          </p:grpSp>
                          <p:grpSp>
                            <p:nvGrpSpPr>
                              <p:cNvPr id="803" name="Group 803"/>
                              <p:cNvGrpSpPr/>
                              <p:nvPr/>
                            </p:nvGrpSpPr>
                            <p:grpSpPr>
                              <a:xfrm>
                                <a:off x="1382572" y="490267"/>
                                <a:ext cx="258728" cy="222850"/>
                                <a:chOff x="0" y="0"/>
                                <a:chExt cx="258727" cy="222848"/>
                              </a:xfrm>
                            </p:grpSpPr>
                            <p:sp>
                              <p:nvSpPr>
                                <p:cNvPr id="801" name="Shape 801"/>
                                <p:cNvSpPr/>
                                <p:nvPr/>
                              </p:nvSpPr>
                              <p:spPr>
                                <a:xfrm>
                                  <a:off x="-1" y="0"/>
                                  <a:ext cx="258729" cy="222849"/>
                                </a:xfrm>
                                <a:prstGeom prst="rect">
                                  <a:avLst/>
                                </a:prstGeom>
                                <a:solidFill>
                                  <a:srgbClr val="FFFFFF"/>
                                </a:solidFill>
                                <a:ln w="12700" cap="flat">
                                  <a:noFill/>
                                  <a:miter lim="400000"/>
                                </a:ln>
                                <a:effectLst/>
                              </p:spPr>
                              <p:txBody>
                                <a:bodyPr wrap="square" lIns="0" tIns="0" rIns="0" bIns="0" numCol="1" anchor="t">
                                  <a:noAutofit/>
                                </a:bodyPr>
                                <a:lstStyle/>
                                <a:p>
                                  <a:pPr lvl="0">
                                    <a:defRPr>
                                      <a:latin typeface="Constantia"/>
                                      <a:ea typeface="Constantia"/>
                                      <a:cs typeface="Constantia"/>
                                      <a:sym typeface="Constantia"/>
                                    </a:defRPr>
                                  </a:pPr>
                                  <a:endParaRPr/>
                                </a:p>
                              </p:txBody>
                            </p:sp>
                            <p:sp>
                              <p:nvSpPr>
                                <p:cNvPr id="802" name="Shape 802"/>
                                <p:cNvSpPr/>
                                <p:nvPr/>
                              </p:nvSpPr>
                              <p:spPr>
                                <a:xfrm>
                                  <a:off x="-1" y="0"/>
                                  <a:ext cx="258729" cy="2032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defRPr sz="1200" b="1">
                                      <a:latin typeface="Constantia"/>
                                      <a:ea typeface="Constantia"/>
                                      <a:cs typeface="Constantia"/>
                                      <a:sym typeface="Constantia"/>
                                    </a:defRPr>
                                  </a:lvl1pPr>
                                </a:lstStyle>
                                <a:p>
                                  <a:pPr lvl="0">
                                    <a:defRPr sz="1800" b="0"/>
                                  </a:pPr>
                                  <a:r>
                                    <a:rPr sz="1200" b="1"/>
                                    <a:t>C</a:t>
                                  </a:r>
                                </a:p>
                              </p:txBody>
                            </p:sp>
                          </p:grpSp>
                        </p:grpSp>
                      </p:grpSp>
                      <p:grpSp>
                        <p:nvGrpSpPr>
                          <p:cNvPr id="808" name="Group 808"/>
                          <p:cNvGrpSpPr/>
                          <p:nvPr/>
                        </p:nvGrpSpPr>
                        <p:grpSpPr>
                          <a:xfrm>
                            <a:off x="2713939" y="-1"/>
                            <a:ext cx="204826" cy="267419"/>
                            <a:chOff x="0" y="0"/>
                            <a:chExt cx="204824" cy="267418"/>
                          </a:xfrm>
                        </p:grpSpPr>
                        <p:sp>
                          <p:nvSpPr>
                            <p:cNvPr id="806" name="Shape 806"/>
                            <p:cNvSpPr/>
                            <p:nvPr/>
                          </p:nvSpPr>
                          <p:spPr>
                            <a:xfrm>
                              <a:off x="0" y="-1"/>
                              <a:ext cx="204825" cy="267420"/>
                            </a:xfrm>
                            <a:prstGeom prst="rect">
                              <a:avLst/>
                            </a:prstGeom>
                            <a:solidFill>
                              <a:srgbClr val="FFFFFF"/>
                            </a:solidFill>
                            <a:ln w="12700" cap="flat">
                              <a:noFill/>
                              <a:miter lim="400000"/>
                            </a:ln>
                            <a:effectLst/>
                          </p:spPr>
                          <p:txBody>
                            <a:bodyPr wrap="square" lIns="0" tIns="0" rIns="0" bIns="0" numCol="1" anchor="t">
                              <a:noAutofit/>
                            </a:bodyPr>
                            <a:lstStyle/>
                            <a:p>
                              <a:pPr lvl="0">
                                <a:defRPr>
                                  <a:latin typeface="Constantia"/>
                                  <a:ea typeface="Constantia"/>
                                  <a:cs typeface="Constantia"/>
                                  <a:sym typeface="Constantia"/>
                                </a:defRPr>
                              </a:pPr>
                              <a:endParaRPr/>
                            </a:p>
                          </p:txBody>
                        </p:sp>
                        <p:sp>
                          <p:nvSpPr>
                            <p:cNvPr id="807" name="Shape 807"/>
                            <p:cNvSpPr/>
                            <p:nvPr/>
                          </p:nvSpPr>
                          <p:spPr>
                            <a:xfrm>
                              <a:off x="0" y="-1"/>
                              <a:ext cx="204825" cy="2032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defRPr sz="1200" b="1">
                                  <a:latin typeface="Constantia"/>
                                  <a:ea typeface="Constantia"/>
                                  <a:cs typeface="Constantia"/>
                                  <a:sym typeface="Constantia"/>
                                </a:defRPr>
                              </a:lvl1pPr>
                            </a:lstStyle>
                            <a:p>
                              <a:pPr lvl="0">
                                <a:defRPr sz="1800" b="0"/>
                              </a:pPr>
                              <a:r>
                                <a:rPr sz="1200" b="1"/>
                                <a:t>O</a:t>
                              </a:r>
                            </a:p>
                          </p:txBody>
                        </p:sp>
                      </p:grpSp>
                    </p:grpSp>
                  </p:grpSp>
                  <p:sp>
                    <p:nvSpPr>
                      <p:cNvPr id="811" name="Shape 811"/>
                      <p:cNvSpPr/>
                      <p:nvPr/>
                    </p:nvSpPr>
                    <p:spPr>
                      <a:xfrm>
                        <a:off x="256032" y="239269"/>
                        <a:ext cx="307239" cy="267419"/>
                      </a:xfrm>
                      <a:prstGeom prst="line">
                        <a:avLst/>
                      </a:prstGeom>
                      <a:noFill/>
                      <a:ln w="19050" cap="flat">
                        <a:solidFill>
                          <a:srgbClr val="000000"/>
                        </a:solidFill>
                        <a:prstDash val="solid"/>
                        <a:round/>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812" name="Shape 812"/>
                      <p:cNvSpPr/>
                      <p:nvPr/>
                    </p:nvSpPr>
                    <p:spPr>
                      <a:xfrm>
                        <a:off x="2406700" y="729537"/>
                        <a:ext cx="307239" cy="267419"/>
                      </a:xfrm>
                      <a:prstGeom prst="line">
                        <a:avLst/>
                      </a:prstGeom>
                      <a:noFill/>
                      <a:ln w="19050" cap="flat">
                        <a:solidFill>
                          <a:srgbClr val="000000"/>
                        </a:solidFill>
                        <a:prstDash val="solid"/>
                        <a:round/>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813" name="Shape 813"/>
                      <p:cNvSpPr/>
                      <p:nvPr/>
                    </p:nvSpPr>
                    <p:spPr>
                      <a:xfrm flipV="1">
                        <a:off x="307238" y="729538"/>
                        <a:ext cx="307239" cy="267419"/>
                      </a:xfrm>
                      <a:prstGeom prst="line">
                        <a:avLst/>
                      </a:prstGeom>
                      <a:noFill/>
                      <a:ln w="19050" cap="flat">
                        <a:solidFill>
                          <a:srgbClr val="000000"/>
                        </a:solidFill>
                        <a:prstDash val="solid"/>
                        <a:round/>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814" name="Shape 814"/>
                      <p:cNvSpPr/>
                      <p:nvPr/>
                    </p:nvSpPr>
                    <p:spPr>
                      <a:xfrm flipV="1">
                        <a:off x="2355494" y="162641"/>
                        <a:ext cx="307239" cy="267419"/>
                      </a:xfrm>
                      <a:prstGeom prst="line">
                        <a:avLst/>
                      </a:prstGeom>
                      <a:noFill/>
                      <a:ln w="19050" cap="flat">
                        <a:solidFill>
                          <a:srgbClr val="000000"/>
                        </a:solidFill>
                        <a:prstDash val="solid"/>
                        <a:round/>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815" name="Shape 815"/>
                      <p:cNvSpPr/>
                      <p:nvPr/>
                    </p:nvSpPr>
                    <p:spPr>
                      <a:xfrm>
                        <a:off x="819302" y="595827"/>
                        <a:ext cx="460858" cy="1"/>
                      </a:xfrm>
                      <a:prstGeom prst="line">
                        <a:avLst/>
                      </a:prstGeom>
                      <a:noFill/>
                      <a:ln w="19050" cap="flat">
                        <a:solidFill>
                          <a:srgbClr val="000000"/>
                        </a:solidFill>
                        <a:prstDash val="solid"/>
                        <a:round/>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816" name="Shape 816"/>
                      <p:cNvSpPr/>
                      <p:nvPr/>
                    </p:nvSpPr>
                    <p:spPr>
                      <a:xfrm>
                        <a:off x="1587398" y="595827"/>
                        <a:ext cx="563271" cy="1"/>
                      </a:xfrm>
                      <a:prstGeom prst="line">
                        <a:avLst/>
                      </a:prstGeom>
                      <a:noFill/>
                      <a:ln w="19050" cap="flat">
                        <a:solidFill>
                          <a:srgbClr val="000000"/>
                        </a:solidFill>
                        <a:prstDash val="solid"/>
                        <a:round/>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817" name="Shape 817"/>
                      <p:cNvSpPr/>
                      <p:nvPr/>
                    </p:nvSpPr>
                    <p:spPr>
                      <a:xfrm flipV="1">
                        <a:off x="2406700" y="207211"/>
                        <a:ext cx="307239" cy="267419"/>
                      </a:xfrm>
                      <a:prstGeom prst="line">
                        <a:avLst/>
                      </a:prstGeom>
                      <a:noFill/>
                      <a:ln w="19050" cap="flat">
                        <a:solidFill>
                          <a:srgbClr val="000000"/>
                        </a:solidFill>
                        <a:prstDash val="solid"/>
                        <a:round/>
                      </a:ln>
                      <a:effectLst/>
                    </p:spPr>
                    <p:txBody>
                      <a:bodyPr wrap="square" lIns="0" tIns="0" rIns="0" bIns="0" numCol="1" anchor="t">
                        <a:noAutofit/>
                      </a:bodyPr>
                      <a:lstStyle/>
                      <a:p>
                        <a:pPr lvl="0" defTabSz="457200">
                          <a:defRPr sz="1200">
                            <a:latin typeface="+mj-lt"/>
                            <a:ea typeface="+mj-ea"/>
                            <a:cs typeface="+mj-cs"/>
                            <a:sym typeface="Helvetica"/>
                          </a:defRPr>
                        </a:pPr>
                        <a:endParaRPr/>
                      </a:p>
                    </p:txBody>
                  </p:sp>
                </p:grpSp>
              </p:grpSp>
            </p:grpSp>
            <p:sp>
              <p:nvSpPr>
                <p:cNvPr id="821" name="Shape 821"/>
                <p:cNvSpPr/>
                <p:nvPr/>
              </p:nvSpPr>
              <p:spPr>
                <a:xfrm>
                  <a:off x="3124860" y="1604513"/>
                  <a:ext cx="1" cy="356559"/>
                </a:xfrm>
                <a:prstGeom prst="line">
                  <a:avLst/>
                </a:prstGeom>
                <a:noFill/>
                <a:ln w="38100" cap="flat">
                  <a:solidFill>
                    <a:srgbClr val="000000"/>
                  </a:solidFill>
                  <a:prstDash val="solid"/>
                  <a:round/>
                  <a:tailEnd type="triangle" w="med" len="med"/>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822" name="Shape 822"/>
                <p:cNvSpPr/>
                <p:nvPr/>
              </p:nvSpPr>
              <p:spPr>
                <a:xfrm>
                  <a:off x="2304288" y="1961071"/>
                  <a:ext cx="1792224" cy="2032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defRPr sz="1400" b="1">
                      <a:latin typeface="Calibri"/>
                      <a:ea typeface="Calibri"/>
                      <a:cs typeface="Calibri"/>
                      <a:sym typeface="Calibri"/>
                    </a:defRPr>
                  </a:lvl1pPr>
                </a:lstStyle>
                <a:p>
                  <a:pPr lvl="0">
                    <a:defRPr sz="1800" b="0"/>
                  </a:pPr>
                  <a:r>
                    <a:rPr sz="1400" b="1"/>
                    <a:t>CONDENSATION</a:t>
                  </a:r>
                </a:p>
              </p:txBody>
            </p:sp>
            <p:sp>
              <p:nvSpPr>
                <p:cNvPr id="823" name="Shape 823"/>
                <p:cNvSpPr/>
                <p:nvPr/>
              </p:nvSpPr>
              <p:spPr>
                <a:xfrm>
                  <a:off x="3124860" y="2228490"/>
                  <a:ext cx="1" cy="356559"/>
                </a:xfrm>
                <a:prstGeom prst="line">
                  <a:avLst/>
                </a:prstGeom>
                <a:noFill/>
                <a:ln w="38100" cap="flat">
                  <a:solidFill>
                    <a:srgbClr val="000000"/>
                  </a:solidFill>
                  <a:prstDash val="solid"/>
                  <a:round/>
                  <a:tailEnd type="triangle" w="med" len="med"/>
                </a:ln>
                <a:effectLst/>
              </p:spPr>
              <p:txBody>
                <a:bodyPr wrap="square" lIns="0" tIns="0" rIns="0" bIns="0" numCol="1" anchor="t">
                  <a:noAutofit/>
                </a:bodyPr>
                <a:lstStyle/>
                <a:p>
                  <a:pPr lvl="0" defTabSz="457200">
                    <a:defRPr sz="1200">
                      <a:latin typeface="+mj-lt"/>
                      <a:ea typeface="+mj-ea"/>
                      <a:cs typeface="+mj-cs"/>
                      <a:sym typeface="Helvetica"/>
                    </a:defRPr>
                  </a:pPr>
                  <a:endParaRPr/>
                </a:p>
              </p:txBody>
            </p:sp>
          </p:grpSp>
        </p:grpSp>
        <p:sp>
          <p:nvSpPr>
            <p:cNvPr id="826" name="Shape 826"/>
            <p:cNvSpPr/>
            <p:nvPr/>
          </p:nvSpPr>
          <p:spPr>
            <a:xfrm>
              <a:off x="5562600" y="1749777"/>
              <a:ext cx="1600200" cy="3581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spcBef>
                  <a:spcPts val="1000"/>
                </a:spcBef>
                <a:defRPr>
                  <a:latin typeface="Calibri"/>
                  <a:ea typeface="Calibri"/>
                  <a:cs typeface="Calibri"/>
                  <a:sym typeface="Calibri"/>
                </a:defRPr>
              </a:lvl1pPr>
            </a:lstStyle>
            <a:p>
              <a:pPr lvl="0"/>
              <a:r>
                <a:t>Peptide bond</a:t>
              </a:r>
            </a:p>
          </p:txBody>
        </p:sp>
        <p:sp>
          <p:nvSpPr>
            <p:cNvPr id="827" name="Shape 827"/>
            <p:cNvSpPr/>
            <p:nvPr/>
          </p:nvSpPr>
          <p:spPr>
            <a:xfrm>
              <a:off x="3115733" y="1924755"/>
              <a:ext cx="2446867" cy="1487312"/>
            </a:xfrm>
            <a:custGeom>
              <a:avLst/>
              <a:gdLst/>
              <a:ahLst/>
              <a:cxnLst>
                <a:cxn ang="0">
                  <a:pos x="wd2" y="hd2"/>
                </a:cxn>
                <a:cxn ang="5400000">
                  <a:pos x="wd2" y="hd2"/>
                </a:cxn>
                <a:cxn ang="10800000">
                  <a:pos x="wd2" y="hd2"/>
                </a:cxn>
                <a:cxn ang="16200000">
                  <a:pos x="wd2" y="hd2"/>
                </a:cxn>
              </a:cxnLst>
              <a:rect l="0" t="0" r="r" b="b"/>
              <a:pathLst>
                <a:path w="21452" h="21600" extrusionOk="0">
                  <a:moveTo>
                    <a:pt x="21452" y="0"/>
                  </a:moveTo>
                  <a:cubicBezTo>
                    <a:pt x="17778" y="212"/>
                    <a:pt x="14104" y="424"/>
                    <a:pt x="11431" y="1271"/>
                  </a:cubicBezTo>
                  <a:cubicBezTo>
                    <a:pt x="8759" y="2118"/>
                    <a:pt x="7200" y="2329"/>
                    <a:pt x="5419" y="5082"/>
                  </a:cubicBezTo>
                  <a:cubicBezTo>
                    <a:pt x="3638" y="7835"/>
                    <a:pt x="1633" y="15035"/>
                    <a:pt x="743" y="17788"/>
                  </a:cubicBezTo>
                  <a:cubicBezTo>
                    <a:pt x="-148" y="20541"/>
                    <a:pt x="-37" y="21071"/>
                    <a:pt x="75" y="21600"/>
                  </a:cubicBezTo>
                </a:path>
              </a:pathLst>
            </a:custGeom>
            <a:noFill/>
            <a:ln w="19050" cap="flat">
              <a:solidFill>
                <a:srgbClr val="FF0000"/>
              </a:solidFill>
              <a:prstDash val="solid"/>
              <a:round/>
              <a:tailEnd type="triangle" w="med" len="med"/>
            </a:ln>
            <a:effectLst/>
          </p:spPr>
          <p:txBody>
            <a:bodyPr wrap="square" lIns="0" tIns="0" rIns="0" bIns="0" numCol="1" anchor="t">
              <a:noAutofit/>
            </a:bodyPr>
            <a:lstStyle/>
            <a:p>
              <a:pPr lvl="0">
                <a:defRPr>
                  <a:latin typeface="Constantia"/>
                  <a:ea typeface="Constantia"/>
                  <a:cs typeface="Constantia"/>
                  <a:sym typeface="Constantia"/>
                </a:defRPr>
              </a:pPr>
              <a:endParaRPr/>
            </a:p>
          </p:txBody>
        </p:sp>
      </p:grpSp>
      <p:sp>
        <p:nvSpPr>
          <p:cNvPr id="829" name="Shape 829"/>
          <p:cNvSpPr/>
          <p:nvPr/>
        </p:nvSpPr>
        <p:spPr>
          <a:xfrm>
            <a:off x="3614062" y="627380"/>
            <a:ext cx="1852128" cy="4978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2700" b="1"/>
            </a:lvl1pPr>
          </a:lstStyle>
          <a:p>
            <a:pPr lvl="0">
              <a:defRPr sz="1800" b="0"/>
            </a:pPr>
            <a:r>
              <a:rPr sz="2700" b="1"/>
              <a:t>DIPEPTIDE</a:t>
            </a:r>
          </a:p>
        </p:txBody>
      </p:sp>
    </p:spTree>
    <p:extLst>
      <p:ext uri="{BB962C8B-B14F-4D97-AF65-F5344CB8AC3E}">
        <p14:creationId xmlns:p14="http://schemas.microsoft.com/office/powerpoint/2010/main" val="2352878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Shape 281"/>
          <p:cNvSpPr>
            <a:spLocks noGrp="1"/>
          </p:cNvSpPr>
          <p:nvPr>
            <p:ph type="sldNum" sz="quarter" idx="4294967295"/>
          </p:nvPr>
        </p:nvSpPr>
        <p:spPr>
          <a:xfrm>
            <a:off x="6553200" y="6245225"/>
            <a:ext cx="2133600" cy="231140"/>
          </a:xfrm>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200">
                <a:solidFill>
                  <a:srgbClr val="888888"/>
                </a:solidFill>
              </a:rPr>
              <a:t>2</a:t>
            </a:fld>
            <a:endParaRPr sz="1200">
              <a:solidFill>
                <a:srgbClr val="888888"/>
              </a:solidFill>
            </a:endParaRPr>
          </a:p>
        </p:txBody>
      </p:sp>
      <p:pic>
        <p:nvPicPr>
          <p:cNvPr id="282" name="pasted-image.tif"/>
          <p:cNvPicPr/>
          <p:nvPr/>
        </p:nvPicPr>
        <p:blipFill>
          <a:blip r:embed="rId2">
            <a:extLst/>
          </a:blip>
          <a:stretch>
            <a:fillRect/>
          </a:stretch>
        </p:blipFill>
        <p:spPr>
          <a:xfrm>
            <a:off x="6211458" y="9259937"/>
            <a:ext cx="6449285" cy="3432684"/>
          </a:xfrm>
          <a:prstGeom prst="rect">
            <a:avLst/>
          </a:prstGeom>
          <a:ln w="12700">
            <a:miter lim="400000"/>
          </a:ln>
        </p:spPr>
      </p:pic>
      <p:sp>
        <p:nvSpPr>
          <p:cNvPr id="283" name="Shape 283"/>
          <p:cNvSpPr/>
          <p:nvPr/>
        </p:nvSpPr>
        <p:spPr>
          <a:xfrm>
            <a:off x="8884315" y="11625580"/>
            <a:ext cx="5652230" cy="7264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lvl="0"/>
            <a:r>
              <a:rPr sz="2100" b="1"/>
              <a:t>Your brain - 2% total body weight </a:t>
            </a:r>
          </a:p>
          <a:p>
            <a:pPr lvl="0"/>
            <a:r>
              <a:rPr sz="2100" b="1"/>
              <a:t>- and yet it receives 20% of body’s blood supply </a:t>
            </a:r>
          </a:p>
        </p:txBody>
      </p:sp>
      <p:pic>
        <p:nvPicPr>
          <p:cNvPr id="284" name="pasted-image.png"/>
          <p:cNvPicPr/>
          <p:nvPr/>
        </p:nvPicPr>
        <p:blipFill>
          <a:blip r:embed="rId3">
            <a:extLst/>
          </a:blip>
          <a:stretch>
            <a:fillRect/>
          </a:stretch>
        </p:blipFill>
        <p:spPr>
          <a:xfrm>
            <a:off x="315217" y="239960"/>
            <a:ext cx="7989262" cy="5991947"/>
          </a:xfrm>
          <a:prstGeom prst="rect">
            <a:avLst/>
          </a:prstGeom>
          <a:ln w="12700">
            <a:miter lim="400000"/>
          </a:ln>
        </p:spPr>
      </p:pic>
    </p:spTree>
    <p:extLst>
      <p:ext uri="{BB962C8B-B14F-4D97-AF65-F5344CB8AC3E}">
        <p14:creationId xmlns:p14="http://schemas.microsoft.com/office/powerpoint/2010/main" val="3527098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1" name="image16.png" descr="polypeptide"/>
          <p:cNvPicPr/>
          <p:nvPr/>
        </p:nvPicPr>
        <p:blipFill>
          <a:blip r:embed="rId2">
            <a:extLst/>
          </a:blip>
          <a:stretch>
            <a:fillRect/>
          </a:stretch>
        </p:blipFill>
        <p:spPr>
          <a:xfrm>
            <a:off x="800786" y="1600200"/>
            <a:ext cx="7537337" cy="5029200"/>
          </a:xfrm>
          <a:prstGeom prst="rect">
            <a:avLst/>
          </a:prstGeom>
          <a:ln w="12700">
            <a:miter lim="400000"/>
          </a:ln>
        </p:spPr>
      </p:pic>
      <p:sp>
        <p:nvSpPr>
          <p:cNvPr id="832" name="Shape 832"/>
          <p:cNvSpPr/>
          <p:nvPr/>
        </p:nvSpPr>
        <p:spPr>
          <a:xfrm>
            <a:off x="4655462" y="5212079"/>
            <a:ext cx="4249854" cy="9550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lvl="0"/>
            <a:r>
              <a:rPr sz="2900" b="1"/>
              <a:t>Type, Number, Sequence</a:t>
            </a:r>
          </a:p>
          <a:p>
            <a:pPr lvl="0"/>
            <a:r>
              <a:rPr sz="2900" b="1"/>
              <a:t>Primary structure</a:t>
            </a:r>
          </a:p>
        </p:txBody>
      </p:sp>
      <p:sp>
        <p:nvSpPr>
          <p:cNvPr id="2" name="TextBox 1"/>
          <p:cNvSpPr txBox="1"/>
          <p:nvPr/>
        </p:nvSpPr>
        <p:spPr>
          <a:xfrm>
            <a:off x="251954" y="228600"/>
            <a:ext cx="8104530" cy="1569660"/>
          </a:xfrm>
          <a:prstGeom prst="rect">
            <a:avLst/>
          </a:prstGeom>
          <a:noFill/>
        </p:spPr>
        <p:txBody>
          <a:bodyPr wrap="square" rtlCol="0">
            <a:spAutoFit/>
          </a:bodyPr>
          <a:lstStyle/>
          <a:p>
            <a:r>
              <a:rPr lang="en-GB" sz="2400" dirty="0" smtClean="0"/>
              <a:t>Sequence of amino acids in primary structure is determined by DNA.</a:t>
            </a:r>
          </a:p>
          <a:p>
            <a:r>
              <a:rPr lang="en-GB" sz="2400" dirty="0" smtClean="0"/>
              <a:t>Primary structure determines ultimate shape and function of protein. A protein’s shape is very specific to its function.</a:t>
            </a:r>
            <a:endParaRPr lang="en-GB" sz="2400" dirty="0"/>
          </a:p>
        </p:txBody>
      </p:sp>
    </p:spTree>
    <p:extLst>
      <p:ext uri="{BB962C8B-B14F-4D97-AF65-F5344CB8AC3E}">
        <p14:creationId xmlns:p14="http://schemas.microsoft.com/office/powerpoint/2010/main" val="3207236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iterate>
                                    <p:tmAbs val="0"/>
                                  </p:iterate>
                                  <p:childTnLst>
                                    <p:set>
                                      <p:cBhvr>
                                        <p:cTn id="6" fill="hold"/>
                                        <p:tgtEl>
                                          <p:spTgt spid="831"/>
                                        </p:tgtEl>
                                        <p:attrNameLst>
                                          <p:attrName>style.visibility</p:attrName>
                                        </p:attrNameLst>
                                      </p:cBhvr>
                                      <p:to>
                                        <p:strVal val="visible"/>
                                      </p:to>
                                    </p:set>
                                    <p:animEffect transition="in" filter="box(out)">
                                      <p:cBhvr>
                                        <p:cTn id="7" dur="500"/>
                                        <p:tgtEl>
                                          <p:spTgt spid="8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1" grpId="0"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78" name="Group 878"/>
          <p:cNvGrpSpPr/>
          <p:nvPr/>
        </p:nvGrpSpPr>
        <p:grpSpPr>
          <a:xfrm>
            <a:off x="876300" y="2004798"/>
            <a:ext cx="2057400" cy="3641281"/>
            <a:chOff x="0" y="0"/>
            <a:chExt cx="2057399" cy="3641280"/>
          </a:xfrm>
        </p:grpSpPr>
        <p:grpSp>
          <p:nvGrpSpPr>
            <p:cNvPr id="873" name="Group 873"/>
            <p:cNvGrpSpPr/>
            <p:nvPr/>
          </p:nvGrpSpPr>
          <p:grpSpPr>
            <a:xfrm>
              <a:off x="0" y="-1"/>
              <a:ext cx="2057400" cy="3641282"/>
              <a:chOff x="0" y="0"/>
              <a:chExt cx="2057399" cy="3641280"/>
            </a:xfrm>
          </p:grpSpPr>
          <p:grpSp>
            <p:nvGrpSpPr>
              <p:cNvPr id="870" name="Group 870"/>
              <p:cNvGrpSpPr/>
              <p:nvPr/>
            </p:nvGrpSpPr>
            <p:grpSpPr>
              <a:xfrm>
                <a:off x="0" y="-1"/>
                <a:ext cx="2057400" cy="3641282"/>
                <a:chOff x="0" y="0"/>
                <a:chExt cx="2057399" cy="3641280"/>
              </a:xfrm>
            </p:grpSpPr>
            <p:grpSp>
              <p:nvGrpSpPr>
                <p:cNvPr id="868" name="Group 868"/>
                <p:cNvGrpSpPr/>
                <p:nvPr/>
              </p:nvGrpSpPr>
              <p:grpSpPr>
                <a:xfrm>
                  <a:off x="0" y="-1"/>
                  <a:ext cx="2057400" cy="3641282"/>
                  <a:chOff x="0" y="0"/>
                  <a:chExt cx="2057399" cy="3641280"/>
                </a:xfrm>
              </p:grpSpPr>
              <p:sp>
                <p:nvSpPr>
                  <p:cNvPr id="834" name="Shape 834"/>
                  <p:cNvSpPr/>
                  <p:nvPr/>
                </p:nvSpPr>
                <p:spPr>
                  <a:xfrm>
                    <a:off x="1828800" y="986629"/>
                    <a:ext cx="182881" cy="2032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defRPr sz="1200">
                        <a:latin typeface="Constantia"/>
                        <a:ea typeface="Constantia"/>
                        <a:cs typeface="Constantia"/>
                        <a:sym typeface="Constantia"/>
                      </a:defRPr>
                    </a:lvl1pPr>
                  </a:lstStyle>
                  <a:p>
                    <a:pPr lvl="0">
                      <a:defRPr sz="1800"/>
                    </a:pPr>
                    <a:r>
                      <a:rPr sz="1200"/>
                      <a:t>R</a:t>
                    </a:r>
                  </a:p>
                </p:txBody>
              </p:sp>
              <p:sp>
                <p:nvSpPr>
                  <p:cNvPr id="835" name="Shape 835"/>
                  <p:cNvSpPr/>
                  <p:nvPr/>
                </p:nvSpPr>
                <p:spPr>
                  <a:xfrm>
                    <a:off x="45719" y="1485392"/>
                    <a:ext cx="182882" cy="2032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defRPr sz="1200">
                        <a:latin typeface="Constantia"/>
                        <a:ea typeface="Constantia"/>
                        <a:cs typeface="Constantia"/>
                        <a:sym typeface="Constantia"/>
                      </a:defRPr>
                    </a:lvl1pPr>
                  </a:lstStyle>
                  <a:p>
                    <a:pPr lvl="0">
                      <a:defRPr sz="1800"/>
                    </a:pPr>
                    <a:r>
                      <a:rPr sz="1200"/>
                      <a:t>R</a:t>
                    </a:r>
                  </a:p>
                </p:txBody>
              </p:sp>
              <p:sp>
                <p:nvSpPr>
                  <p:cNvPr id="836" name="Shape 836"/>
                  <p:cNvSpPr/>
                  <p:nvPr/>
                </p:nvSpPr>
                <p:spPr>
                  <a:xfrm>
                    <a:off x="45719" y="529429"/>
                    <a:ext cx="182882" cy="2032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defRPr sz="1200">
                        <a:latin typeface="Constantia"/>
                        <a:ea typeface="Constantia"/>
                        <a:cs typeface="Constantia"/>
                        <a:sym typeface="Constantia"/>
                      </a:defRPr>
                    </a:lvl1pPr>
                  </a:lstStyle>
                  <a:p>
                    <a:pPr lvl="0">
                      <a:defRPr sz="1800"/>
                    </a:pPr>
                    <a:r>
                      <a:rPr sz="1200"/>
                      <a:t>R</a:t>
                    </a:r>
                  </a:p>
                </p:txBody>
              </p:sp>
              <p:sp>
                <p:nvSpPr>
                  <p:cNvPr id="837" name="Shape 837"/>
                  <p:cNvSpPr/>
                  <p:nvPr/>
                </p:nvSpPr>
                <p:spPr>
                  <a:xfrm>
                    <a:off x="1874519" y="1942592"/>
                    <a:ext cx="182881" cy="2032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defRPr sz="1200">
                        <a:latin typeface="Constantia"/>
                        <a:ea typeface="Constantia"/>
                        <a:cs typeface="Constantia"/>
                        <a:sym typeface="Constantia"/>
                      </a:defRPr>
                    </a:lvl1pPr>
                  </a:lstStyle>
                  <a:p>
                    <a:pPr lvl="0">
                      <a:defRPr sz="1800"/>
                    </a:pPr>
                    <a:r>
                      <a:rPr sz="1200"/>
                      <a:t>R</a:t>
                    </a:r>
                  </a:p>
                </p:txBody>
              </p:sp>
              <p:sp>
                <p:nvSpPr>
                  <p:cNvPr id="838" name="Shape 838"/>
                  <p:cNvSpPr/>
                  <p:nvPr/>
                </p:nvSpPr>
                <p:spPr>
                  <a:xfrm>
                    <a:off x="0" y="2441356"/>
                    <a:ext cx="182881" cy="2032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defRPr sz="1200">
                        <a:latin typeface="Constantia"/>
                        <a:ea typeface="Constantia"/>
                        <a:cs typeface="Constantia"/>
                        <a:sym typeface="Constantia"/>
                      </a:defRPr>
                    </a:lvl1pPr>
                  </a:lstStyle>
                  <a:p>
                    <a:pPr lvl="0">
                      <a:defRPr sz="1800"/>
                    </a:pPr>
                    <a:r>
                      <a:rPr sz="1200"/>
                      <a:t>R</a:t>
                    </a:r>
                  </a:p>
                </p:txBody>
              </p:sp>
              <p:sp>
                <p:nvSpPr>
                  <p:cNvPr id="839" name="Shape 839"/>
                  <p:cNvSpPr/>
                  <p:nvPr/>
                </p:nvSpPr>
                <p:spPr>
                  <a:xfrm>
                    <a:off x="1828800" y="2898556"/>
                    <a:ext cx="182881" cy="2032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defRPr sz="1200">
                        <a:latin typeface="Constantia"/>
                        <a:ea typeface="Constantia"/>
                        <a:cs typeface="Constantia"/>
                        <a:sym typeface="Constantia"/>
                      </a:defRPr>
                    </a:lvl1pPr>
                  </a:lstStyle>
                  <a:p>
                    <a:pPr lvl="0">
                      <a:defRPr sz="1800"/>
                    </a:pPr>
                    <a:r>
                      <a:rPr sz="1200"/>
                      <a:t>R</a:t>
                    </a:r>
                  </a:p>
                </p:txBody>
              </p:sp>
              <p:sp>
                <p:nvSpPr>
                  <p:cNvPr id="840" name="Shape 840"/>
                  <p:cNvSpPr/>
                  <p:nvPr/>
                </p:nvSpPr>
                <p:spPr>
                  <a:xfrm>
                    <a:off x="0" y="3355756"/>
                    <a:ext cx="182881" cy="2032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defRPr sz="1200">
                        <a:latin typeface="Constantia"/>
                        <a:ea typeface="Constantia"/>
                        <a:cs typeface="Constantia"/>
                        <a:sym typeface="Constantia"/>
                      </a:defRPr>
                    </a:lvl1pPr>
                  </a:lstStyle>
                  <a:p>
                    <a:pPr lvl="0">
                      <a:defRPr sz="1800"/>
                    </a:pPr>
                    <a:r>
                      <a:rPr sz="1200"/>
                      <a:t>R</a:t>
                    </a:r>
                  </a:p>
                </p:txBody>
              </p:sp>
              <p:grpSp>
                <p:nvGrpSpPr>
                  <p:cNvPr id="866" name="Group 866"/>
                  <p:cNvGrpSpPr/>
                  <p:nvPr/>
                </p:nvGrpSpPr>
                <p:grpSpPr>
                  <a:xfrm>
                    <a:off x="182879" y="-1"/>
                    <a:ext cx="1645921" cy="3641282"/>
                    <a:chOff x="0" y="0"/>
                    <a:chExt cx="1645919" cy="3641280"/>
                  </a:xfrm>
                </p:grpSpPr>
                <p:grpSp>
                  <p:nvGrpSpPr>
                    <p:cNvPr id="858" name="Group 858"/>
                    <p:cNvGrpSpPr/>
                    <p:nvPr/>
                  </p:nvGrpSpPr>
                  <p:grpSpPr>
                    <a:xfrm>
                      <a:off x="186017" y="-1"/>
                      <a:ext cx="1266414" cy="3641282"/>
                      <a:chOff x="0" y="0"/>
                      <a:chExt cx="1266413" cy="3641280"/>
                    </a:xfrm>
                  </p:grpSpPr>
                  <p:grpSp>
                    <p:nvGrpSpPr>
                      <p:cNvPr id="851" name="Group 851"/>
                      <p:cNvGrpSpPr/>
                      <p:nvPr/>
                    </p:nvGrpSpPr>
                    <p:grpSpPr>
                      <a:xfrm>
                        <a:off x="0" y="-1"/>
                        <a:ext cx="1266414" cy="3641282"/>
                        <a:chOff x="0" y="0"/>
                        <a:chExt cx="1266413" cy="3641280"/>
                      </a:xfrm>
                    </p:grpSpPr>
                    <p:sp>
                      <p:nvSpPr>
                        <p:cNvPr id="841" name="Shape 841"/>
                        <p:cNvSpPr/>
                        <p:nvPr/>
                      </p:nvSpPr>
                      <p:spPr>
                        <a:xfrm>
                          <a:off x="10429" y="2532590"/>
                          <a:ext cx="1245181" cy="394109"/>
                        </a:xfrm>
                        <a:custGeom>
                          <a:avLst/>
                          <a:gdLst/>
                          <a:ahLst/>
                          <a:cxnLst>
                            <a:cxn ang="0">
                              <a:pos x="wd2" y="hd2"/>
                            </a:cxn>
                            <a:cxn ang="5400000">
                              <a:pos x="wd2" y="hd2"/>
                            </a:cxn>
                            <a:cxn ang="10800000">
                              <a:pos x="wd2" y="hd2"/>
                            </a:cxn>
                            <a:cxn ang="16200000">
                              <a:pos x="wd2" y="hd2"/>
                            </a:cxn>
                          </a:cxnLst>
                          <a:rect l="0" t="0" r="r" b="b"/>
                          <a:pathLst>
                            <a:path w="21010" h="20950" extrusionOk="0">
                              <a:moveTo>
                                <a:pt x="231" y="6717"/>
                              </a:moveTo>
                              <a:cubicBezTo>
                                <a:pt x="122" y="8746"/>
                                <a:pt x="-229" y="11450"/>
                                <a:pt x="231" y="12802"/>
                              </a:cubicBezTo>
                              <a:cubicBezTo>
                                <a:pt x="690" y="14155"/>
                                <a:pt x="1271" y="14155"/>
                                <a:pt x="2988" y="14831"/>
                              </a:cubicBezTo>
                              <a:cubicBezTo>
                                <a:pt x="4705" y="15507"/>
                                <a:pt x="8624" y="16183"/>
                                <a:pt x="10571" y="16859"/>
                              </a:cubicBezTo>
                              <a:cubicBezTo>
                                <a:pt x="12518" y="17535"/>
                                <a:pt x="13788" y="18567"/>
                                <a:pt x="14707" y="18887"/>
                              </a:cubicBezTo>
                              <a:cubicBezTo>
                                <a:pt x="15626" y="19208"/>
                                <a:pt x="15626" y="18567"/>
                                <a:pt x="16086" y="18887"/>
                              </a:cubicBezTo>
                              <a:cubicBezTo>
                                <a:pt x="16545" y="19208"/>
                                <a:pt x="16896" y="21236"/>
                                <a:pt x="17465" y="20916"/>
                              </a:cubicBezTo>
                              <a:cubicBezTo>
                                <a:pt x="18033" y="20595"/>
                                <a:pt x="18964" y="18211"/>
                                <a:pt x="19533" y="16859"/>
                              </a:cubicBezTo>
                              <a:cubicBezTo>
                                <a:pt x="20101" y="15507"/>
                                <a:pt x="21371" y="14155"/>
                                <a:pt x="20911" y="12802"/>
                              </a:cubicBezTo>
                              <a:cubicBezTo>
                                <a:pt x="20452" y="11450"/>
                                <a:pt x="18154" y="9742"/>
                                <a:pt x="16775" y="8746"/>
                              </a:cubicBezTo>
                              <a:cubicBezTo>
                                <a:pt x="15397" y="7749"/>
                                <a:pt x="14018" y="7073"/>
                                <a:pt x="12639" y="6717"/>
                              </a:cubicBezTo>
                              <a:cubicBezTo>
                                <a:pt x="11260" y="6362"/>
                                <a:pt x="9990" y="7038"/>
                                <a:pt x="8503" y="6717"/>
                              </a:cubicBezTo>
                              <a:cubicBezTo>
                                <a:pt x="7015" y="6397"/>
                                <a:pt x="4705" y="5685"/>
                                <a:pt x="3677" y="4689"/>
                              </a:cubicBezTo>
                              <a:cubicBezTo>
                                <a:pt x="2649" y="3693"/>
                                <a:pt x="2758" y="1308"/>
                                <a:pt x="2299" y="632"/>
                              </a:cubicBezTo>
                              <a:cubicBezTo>
                                <a:pt x="1839" y="-44"/>
                                <a:pt x="1259" y="-364"/>
                                <a:pt x="920" y="632"/>
                              </a:cubicBezTo>
                              <a:cubicBezTo>
                                <a:pt x="581" y="1629"/>
                                <a:pt x="339" y="4689"/>
                                <a:pt x="231" y="6717"/>
                              </a:cubicBezTo>
                              <a:close/>
                            </a:path>
                          </a:pathLst>
                        </a:custGeom>
                        <a:solidFill>
                          <a:srgbClr val="FFCC99"/>
                        </a:solidFill>
                        <a:ln w="9525" cap="flat">
                          <a:solidFill>
                            <a:srgbClr val="000000"/>
                          </a:solidFill>
                          <a:prstDash val="solid"/>
                          <a:round/>
                        </a:ln>
                        <a:effectLst/>
                      </p:spPr>
                      <p:txBody>
                        <a:bodyPr wrap="square" lIns="0" tIns="0" rIns="0" bIns="0" numCol="1" anchor="t">
                          <a:noAutofit/>
                        </a:bodyPr>
                        <a:lstStyle/>
                        <a:p>
                          <a:pPr lvl="0">
                            <a:defRPr>
                              <a:latin typeface="Constantia"/>
                              <a:ea typeface="Constantia"/>
                              <a:cs typeface="Constantia"/>
                              <a:sym typeface="Constantia"/>
                            </a:defRPr>
                          </a:pPr>
                          <a:endParaRPr/>
                        </a:p>
                      </p:txBody>
                    </p:sp>
                    <p:grpSp>
                      <p:nvGrpSpPr>
                        <p:cNvPr id="849" name="Group 849"/>
                        <p:cNvGrpSpPr/>
                        <p:nvPr/>
                      </p:nvGrpSpPr>
                      <p:grpSpPr>
                        <a:xfrm>
                          <a:off x="0" y="-1"/>
                          <a:ext cx="1266414" cy="2722206"/>
                          <a:chOff x="0" y="0"/>
                          <a:chExt cx="1266413" cy="2722204"/>
                        </a:xfrm>
                      </p:grpSpPr>
                      <p:grpSp>
                        <p:nvGrpSpPr>
                          <p:cNvPr id="847" name="Group 847"/>
                          <p:cNvGrpSpPr/>
                          <p:nvPr/>
                        </p:nvGrpSpPr>
                        <p:grpSpPr>
                          <a:xfrm>
                            <a:off x="0" y="0"/>
                            <a:ext cx="1266414" cy="2007623"/>
                            <a:chOff x="0" y="0"/>
                            <a:chExt cx="1266413" cy="2007622"/>
                          </a:xfrm>
                        </p:grpSpPr>
                        <p:sp>
                          <p:nvSpPr>
                            <p:cNvPr id="842" name="Shape 842"/>
                            <p:cNvSpPr/>
                            <p:nvPr/>
                          </p:nvSpPr>
                          <p:spPr>
                            <a:xfrm>
                              <a:off x="10429" y="1613514"/>
                              <a:ext cx="1245181" cy="394109"/>
                            </a:xfrm>
                            <a:custGeom>
                              <a:avLst/>
                              <a:gdLst/>
                              <a:ahLst/>
                              <a:cxnLst>
                                <a:cxn ang="0">
                                  <a:pos x="wd2" y="hd2"/>
                                </a:cxn>
                                <a:cxn ang="5400000">
                                  <a:pos x="wd2" y="hd2"/>
                                </a:cxn>
                                <a:cxn ang="10800000">
                                  <a:pos x="wd2" y="hd2"/>
                                </a:cxn>
                                <a:cxn ang="16200000">
                                  <a:pos x="wd2" y="hd2"/>
                                </a:cxn>
                              </a:cxnLst>
                              <a:rect l="0" t="0" r="r" b="b"/>
                              <a:pathLst>
                                <a:path w="21010" h="20950" extrusionOk="0">
                                  <a:moveTo>
                                    <a:pt x="231" y="6717"/>
                                  </a:moveTo>
                                  <a:cubicBezTo>
                                    <a:pt x="122" y="8746"/>
                                    <a:pt x="-229" y="11450"/>
                                    <a:pt x="231" y="12802"/>
                                  </a:cubicBezTo>
                                  <a:cubicBezTo>
                                    <a:pt x="690" y="14155"/>
                                    <a:pt x="1271" y="14155"/>
                                    <a:pt x="2988" y="14831"/>
                                  </a:cubicBezTo>
                                  <a:cubicBezTo>
                                    <a:pt x="4705" y="15507"/>
                                    <a:pt x="8624" y="16183"/>
                                    <a:pt x="10571" y="16859"/>
                                  </a:cubicBezTo>
                                  <a:cubicBezTo>
                                    <a:pt x="12518" y="17535"/>
                                    <a:pt x="13788" y="18567"/>
                                    <a:pt x="14707" y="18887"/>
                                  </a:cubicBezTo>
                                  <a:cubicBezTo>
                                    <a:pt x="15626" y="19208"/>
                                    <a:pt x="15626" y="18567"/>
                                    <a:pt x="16086" y="18887"/>
                                  </a:cubicBezTo>
                                  <a:cubicBezTo>
                                    <a:pt x="16545" y="19208"/>
                                    <a:pt x="16896" y="21236"/>
                                    <a:pt x="17465" y="20916"/>
                                  </a:cubicBezTo>
                                  <a:cubicBezTo>
                                    <a:pt x="18033" y="20595"/>
                                    <a:pt x="18964" y="18211"/>
                                    <a:pt x="19533" y="16859"/>
                                  </a:cubicBezTo>
                                  <a:cubicBezTo>
                                    <a:pt x="20101" y="15507"/>
                                    <a:pt x="21371" y="14155"/>
                                    <a:pt x="20911" y="12802"/>
                                  </a:cubicBezTo>
                                  <a:cubicBezTo>
                                    <a:pt x="20452" y="11450"/>
                                    <a:pt x="18154" y="9742"/>
                                    <a:pt x="16775" y="8746"/>
                                  </a:cubicBezTo>
                                  <a:cubicBezTo>
                                    <a:pt x="15397" y="7749"/>
                                    <a:pt x="14018" y="7073"/>
                                    <a:pt x="12639" y="6717"/>
                                  </a:cubicBezTo>
                                  <a:cubicBezTo>
                                    <a:pt x="11260" y="6362"/>
                                    <a:pt x="9990" y="7038"/>
                                    <a:pt x="8503" y="6717"/>
                                  </a:cubicBezTo>
                                  <a:cubicBezTo>
                                    <a:pt x="7015" y="6397"/>
                                    <a:pt x="4705" y="5685"/>
                                    <a:pt x="3677" y="4689"/>
                                  </a:cubicBezTo>
                                  <a:cubicBezTo>
                                    <a:pt x="2649" y="3693"/>
                                    <a:pt x="2758" y="1308"/>
                                    <a:pt x="2299" y="632"/>
                                  </a:cubicBezTo>
                                  <a:cubicBezTo>
                                    <a:pt x="1839" y="-44"/>
                                    <a:pt x="1259" y="-364"/>
                                    <a:pt x="920" y="632"/>
                                  </a:cubicBezTo>
                                  <a:cubicBezTo>
                                    <a:pt x="581" y="1629"/>
                                    <a:pt x="339" y="4689"/>
                                    <a:pt x="231" y="6717"/>
                                  </a:cubicBezTo>
                                  <a:close/>
                                </a:path>
                              </a:pathLst>
                            </a:custGeom>
                            <a:solidFill>
                              <a:srgbClr val="FFCC99"/>
                            </a:solidFill>
                            <a:ln w="9525" cap="flat">
                              <a:solidFill>
                                <a:srgbClr val="000000"/>
                              </a:solidFill>
                              <a:prstDash val="solid"/>
                              <a:round/>
                            </a:ln>
                            <a:effectLst/>
                          </p:spPr>
                          <p:txBody>
                            <a:bodyPr wrap="square" lIns="0" tIns="0" rIns="0" bIns="0" numCol="1" anchor="t">
                              <a:noAutofit/>
                            </a:bodyPr>
                            <a:lstStyle/>
                            <a:p>
                              <a:pPr lvl="0">
                                <a:defRPr>
                                  <a:latin typeface="Constantia"/>
                                  <a:ea typeface="Constantia"/>
                                  <a:cs typeface="Constantia"/>
                                  <a:sym typeface="Constantia"/>
                                </a:defRPr>
                              </a:pPr>
                              <a:endParaRPr/>
                            </a:p>
                          </p:txBody>
                        </p:sp>
                        <p:grpSp>
                          <p:nvGrpSpPr>
                            <p:cNvPr id="846" name="Group 846"/>
                            <p:cNvGrpSpPr/>
                            <p:nvPr/>
                          </p:nvGrpSpPr>
                          <p:grpSpPr>
                            <a:xfrm>
                              <a:off x="0" y="0"/>
                              <a:ext cx="1266414" cy="1803129"/>
                              <a:chOff x="0" y="0"/>
                              <a:chExt cx="1266413" cy="1803128"/>
                            </a:xfrm>
                          </p:grpSpPr>
                          <p:sp>
                            <p:nvSpPr>
                              <p:cNvPr id="843" name="Shape 843"/>
                              <p:cNvSpPr/>
                              <p:nvPr/>
                            </p:nvSpPr>
                            <p:spPr>
                              <a:xfrm>
                                <a:off x="10429" y="694438"/>
                                <a:ext cx="1245181" cy="394109"/>
                              </a:xfrm>
                              <a:custGeom>
                                <a:avLst/>
                                <a:gdLst/>
                                <a:ahLst/>
                                <a:cxnLst>
                                  <a:cxn ang="0">
                                    <a:pos x="wd2" y="hd2"/>
                                  </a:cxn>
                                  <a:cxn ang="5400000">
                                    <a:pos x="wd2" y="hd2"/>
                                  </a:cxn>
                                  <a:cxn ang="10800000">
                                    <a:pos x="wd2" y="hd2"/>
                                  </a:cxn>
                                  <a:cxn ang="16200000">
                                    <a:pos x="wd2" y="hd2"/>
                                  </a:cxn>
                                </a:cxnLst>
                                <a:rect l="0" t="0" r="r" b="b"/>
                                <a:pathLst>
                                  <a:path w="21010" h="20950" extrusionOk="0">
                                    <a:moveTo>
                                      <a:pt x="231" y="6717"/>
                                    </a:moveTo>
                                    <a:cubicBezTo>
                                      <a:pt x="122" y="8746"/>
                                      <a:pt x="-229" y="11450"/>
                                      <a:pt x="231" y="12802"/>
                                    </a:cubicBezTo>
                                    <a:cubicBezTo>
                                      <a:pt x="690" y="14155"/>
                                      <a:pt x="1271" y="14155"/>
                                      <a:pt x="2988" y="14831"/>
                                    </a:cubicBezTo>
                                    <a:cubicBezTo>
                                      <a:pt x="4705" y="15507"/>
                                      <a:pt x="8624" y="16183"/>
                                      <a:pt x="10571" y="16859"/>
                                    </a:cubicBezTo>
                                    <a:cubicBezTo>
                                      <a:pt x="12518" y="17535"/>
                                      <a:pt x="13788" y="18567"/>
                                      <a:pt x="14707" y="18887"/>
                                    </a:cubicBezTo>
                                    <a:cubicBezTo>
                                      <a:pt x="15626" y="19208"/>
                                      <a:pt x="15626" y="18567"/>
                                      <a:pt x="16086" y="18887"/>
                                    </a:cubicBezTo>
                                    <a:cubicBezTo>
                                      <a:pt x="16545" y="19208"/>
                                      <a:pt x="16896" y="21236"/>
                                      <a:pt x="17465" y="20916"/>
                                    </a:cubicBezTo>
                                    <a:cubicBezTo>
                                      <a:pt x="18033" y="20595"/>
                                      <a:pt x="18964" y="18211"/>
                                      <a:pt x="19533" y="16859"/>
                                    </a:cubicBezTo>
                                    <a:cubicBezTo>
                                      <a:pt x="20101" y="15507"/>
                                      <a:pt x="21371" y="14155"/>
                                      <a:pt x="20911" y="12802"/>
                                    </a:cubicBezTo>
                                    <a:cubicBezTo>
                                      <a:pt x="20452" y="11450"/>
                                      <a:pt x="18154" y="9742"/>
                                      <a:pt x="16775" y="8746"/>
                                    </a:cubicBezTo>
                                    <a:cubicBezTo>
                                      <a:pt x="15397" y="7749"/>
                                      <a:pt x="14018" y="7073"/>
                                      <a:pt x="12639" y="6717"/>
                                    </a:cubicBezTo>
                                    <a:cubicBezTo>
                                      <a:pt x="11260" y="6362"/>
                                      <a:pt x="9990" y="7038"/>
                                      <a:pt x="8503" y="6717"/>
                                    </a:cubicBezTo>
                                    <a:cubicBezTo>
                                      <a:pt x="7015" y="6397"/>
                                      <a:pt x="4705" y="5685"/>
                                      <a:pt x="3677" y="4689"/>
                                    </a:cubicBezTo>
                                    <a:cubicBezTo>
                                      <a:pt x="2649" y="3693"/>
                                      <a:pt x="2758" y="1308"/>
                                      <a:pt x="2299" y="632"/>
                                    </a:cubicBezTo>
                                    <a:cubicBezTo>
                                      <a:pt x="1839" y="-44"/>
                                      <a:pt x="1259" y="-364"/>
                                      <a:pt x="920" y="632"/>
                                    </a:cubicBezTo>
                                    <a:cubicBezTo>
                                      <a:pt x="581" y="1629"/>
                                      <a:pt x="339" y="4689"/>
                                      <a:pt x="231" y="6717"/>
                                    </a:cubicBezTo>
                                    <a:close/>
                                  </a:path>
                                </a:pathLst>
                              </a:custGeom>
                              <a:solidFill>
                                <a:srgbClr val="FFCC99"/>
                              </a:solidFill>
                              <a:ln w="9525" cap="flat">
                                <a:solidFill>
                                  <a:srgbClr val="000000"/>
                                </a:solidFill>
                                <a:prstDash val="solid"/>
                                <a:round/>
                              </a:ln>
                              <a:effectLst/>
                            </p:spPr>
                            <p:txBody>
                              <a:bodyPr wrap="square" lIns="0" tIns="0" rIns="0" bIns="0" numCol="1" anchor="t">
                                <a:noAutofit/>
                              </a:bodyPr>
                              <a:lstStyle/>
                              <a:p>
                                <a:pPr lvl="0">
                                  <a:defRPr>
                                    <a:latin typeface="Constantia"/>
                                    <a:ea typeface="Constantia"/>
                                    <a:cs typeface="Constantia"/>
                                    <a:sym typeface="Constantia"/>
                                  </a:defRPr>
                                </a:pPr>
                                <a:endParaRPr/>
                              </a:p>
                            </p:txBody>
                          </p:sp>
                          <p:sp>
                            <p:nvSpPr>
                              <p:cNvPr id="844" name="Shape 844"/>
                              <p:cNvSpPr/>
                              <p:nvPr/>
                            </p:nvSpPr>
                            <p:spPr>
                              <a:xfrm>
                                <a:off x="-1" y="-1"/>
                                <a:ext cx="1266415" cy="884054"/>
                              </a:xfrm>
                              <a:custGeom>
                                <a:avLst/>
                                <a:gdLst/>
                                <a:ahLst/>
                                <a:cxnLst>
                                  <a:cxn ang="0">
                                    <a:pos x="wd2" y="hd2"/>
                                  </a:cxn>
                                  <a:cxn ang="5400000">
                                    <a:pos x="wd2" y="hd2"/>
                                  </a:cxn>
                                  <a:cxn ang="10800000">
                                    <a:pos x="wd2" y="hd2"/>
                                  </a:cxn>
                                  <a:cxn ang="16200000">
                                    <a:pos x="wd2" y="hd2"/>
                                  </a:cxn>
                                </a:cxnLst>
                                <a:rect l="0" t="0" r="r" b="b"/>
                                <a:pathLst>
                                  <a:path w="21368" h="21208" extrusionOk="0">
                                    <a:moveTo>
                                      <a:pt x="20488" y="33"/>
                                    </a:moveTo>
                                    <a:cubicBezTo>
                                      <a:pt x="19853" y="327"/>
                                      <a:pt x="18894" y="3128"/>
                                      <a:pt x="17312" y="4443"/>
                                    </a:cubicBezTo>
                                    <a:cubicBezTo>
                                      <a:pt x="15729" y="5758"/>
                                      <a:pt x="12865" y="7089"/>
                                      <a:pt x="10959" y="7971"/>
                                    </a:cubicBezTo>
                                    <a:cubicBezTo>
                                      <a:pt x="9053" y="8852"/>
                                      <a:pt x="7459" y="8852"/>
                                      <a:pt x="5876" y="9734"/>
                                    </a:cubicBezTo>
                                    <a:cubicBezTo>
                                      <a:pt x="4294" y="10616"/>
                                      <a:pt x="2377" y="11792"/>
                                      <a:pt x="1429" y="13262"/>
                                    </a:cubicBezTo>
                                    <a:cubicBezTo>
                                      <a:pt x="482" y="14732"/>
                                      <a:pt x="371" y="17239"/>
                                      <a:pt x="159" y="18554"/>
                                    </a:cubicBezTo>
                                    <a:cubicBezTo>
                                      <a:pt x="-53" y="19869"/>
                                      <a:pt x="-53" y="21339"/>
                                      <a:pt x="159" y="21200"/>
                                    </a:cubicBezTo>
                                    <a:cubicBezTo>
                                      <a:pt x="371" y="21060"/>
                                      <a:pt x="582" y="18709"/>
                                      <a:pt x="1429" y="17672"/>
                                    </a:cubicBezTo>
                                    <a:cubicBezTo>
                                      <a:pt x="2276" y="16635"/>
                                      <a:pt x="3436" y="15769"/>
                                      <a:pt x="5241" y="15026"/>
                                    </a:cubicBezTo>
                                    <a:cubicBezTo>
                                      <a:pt x="7047" y="14283"/>
                                      <a:pt x="10011" y="14144"/>
                                      <a:pt x="12229" y="13262"/>
                                    </a:cubicBezTo>
                                    <a:cubicBezTo>
                                      <a:pt x="14447" y="12380"/>
                                      <a:pt x="17100" y="10756"/>
                                      <a:pt x="18582" y="9734"/>
                                    </a:cubicBezTo>
                                    <a:cubicBezTo>
                                      <a:pt x="20065" y="8713"/>
                                      <a:pt x="20700" y="8265"/>
                                      <a:pt x="21123" y="7089"/>
                                    </a:cubicBezTo>
                                    <a:cubicBezTo>
                                      <a:pt x="21547" y="5913"/>
                                      <a:pt x="21335" y="3855"/>
                                      <a:pt x="21123" y="2679"/>
                                    </a:cubicBezTo>
                                    <a:cubicBezTo>
                                      <a:pt x="20912" y="1503"/>
                                      <a:pt x="21123" y="-261"/>
                                      <a:pt x="20488" y="33"/>
                                    </a:cubicBezTo>
                                    <a:close/>
                                  </a:path>
                                </a:pathLst>
                              </a:custGeom>
                              <a:solidFill>
                                <a:srgbClr val="FFFF99"/>
                              </a:solidFill>
                              <a:ln w="9525" cap="flat">
                                <a:solidFill>
                                  <a:srgbClr val="000000"/>
                                </a:solidFill>
                                <a:prstDash val="solid"/>
                                <a:round/>
                              </a:ln>
                              <a:effectLst/>
                            </p:spPr>
                            <p:txBody>
                              <a:bodyPr wrap="square" lIns="0" tIns="0" rIns="0" bIns="0" numCol="1" anchor="t">
                                <a:noAutofit/>
                              </a:bodyPr>
                              <a:lstStyle/>
                              <a:p>
                                <a:pPr lvl="0">
                                  <a:defRPr>
                                    <a:latin typeface="Constantia"/>
                                    <a:ea typeface="Constantia"/>
                                    <a:cs typeface="Constantia"/>
                                    <a:sym typeface="Constantia"/>
                                  </a:defRPr>
                                </a:pPr>
                                <a:endParaRPr/>
                              </a:p>
                            </p:txBody>
                          </p:sp>
                          <p:sp>
                            <p:nvSpPr>
                              <p:cNvPr id="845" name="Shape 845"/>
                              <p:cNvSpPr/>
                              <p:nvPr/>
                            </p:nvSpPr>
                            <p:spPr>
                              <a:xfrm>
                                <a:off x="-1" y="919076"/>
                                <a:ext cx="1266415" cy="884053"/>
                              </a:xfrm>
                              <a:custGeom>
                                <a:avLst/>
                                <a:gdLst/>
                                <a:ahLst/>
                                <a:cxnLst>
                                  <a:cxn ang="0">
                                    <a:pos x="wd2" y="hd2"/>
                                  </a:cxn>
                                  <a:cxn ang="5400000">
                                    <a:pos x="wd2" y="hd2"/>
                                  </a:cxn>
                                  <a:cxn ang="10800000">
                                    <a:pos x="wd2" y="hd2"/>
                                  </a:cxn>
                                  <a:cxn ang="16200000">
                                    <a:pos x="wd2" y="hd2"/>
                                  </a:cxn>
                                </a:cxnLst>
                                <a:rect l="0" t="0" r="r" b="b"/>
                                <a:pathLst>
                                  <a:path w="21368" h="21208" extrusionOk="0">
                                    <a:moveTo>
                                      <a:pt x="20488" y="33"/>
                                    </a:moveTo>
                                    <a:cubicBezTo>
                                      <a:pt x="19853" y="327"/>
                                      <a:pt x="18894" y="3128"/>
                                      <a:pt x="17312" y="4443"/>
                                    </a:cubicBezTo>
                                    <a:cubicBezTo>
                                      <a:pt x="15729" y="5758"/>
                                      <a:pt x="12865" y="7089"/>
                                      <a:pt x="10959" y="7971"/>
                                    </a:cubicBezTo>
                                    <a:cubicBezTo>
                                      <a:pt x="9053" y="8852"/>
                                      <a:pt x="7459" y="8852"/>
                                      <a:pt x="5876" y="9734"/>
                                    </a:cubicBezTo>
                                    <a:cubicBezTo>
                                      <a:pt x="4294" y="10616"/>
                                      <a:pt x="2377" y="11792"/>
                                      <a:pt x="1429" y="13262"/>
                                    </a:cubicBezTo>
                                    <a:cubicBezTo>
                                      <a:pt x="482" y="14732"/>
                                      <a:pt x="371" y="17239"/>
                                      <a:pt x="159" y="18554"/>
                                    </a:cubicBezTo>
                                    <a:cubicBezTo>
                                      <a:pt x="-53" y="19869"/>
                                      <a:pt x="-53" y="21339"/>
                                      <a:pt x="159" y="21200"/>
                                    </a:cubicBezTo>
                                    <a:cubicBezTo>
                                      <a:pt x="371" y="21060"/>
                                      <a:pt x="582" y="18709"/>
                                      <a:pt x="1429" y="17672"/>
                                    </a:cubicBezTo>
                                    <a:cubicBezTo>
                                      <a:pt x="2276" y="16635"/>
                                      <a:pt x="3436" y="15769"/>
                                      <a:pt x="5241" y="15026"/>
                                    </a:cubicBezTo>
                                    <a:cubicBezTo>
                                      <a:pt x="7047" y="14283"/>
                                      <a:pt x="10011" y="14144"/>
                                      <a:pt x="12229" y="13262"/>
                                    </a:cubicBezTo>
                                    <a:cubicBezTo>
                                      <a:pt x="14447" y="12380"/>
                                      <a:pt x="17100" y="10756"/>
                                      <a:pt x="18582" y="9734"/>
                                    </a:cubicBezTo>
                                    <a:cubicBezTo>
                                      <a:pt x="20065" y="8713"/>
                                      <a:pt x="20700" y="8265"/>
                                      <a:pt x="21123" y="7089"/>
                                    </a:cubicBezTo>
                                    <a:cubicBezTo>
                                      <a:pt x="21547" y="5913"/>
                                      <a:pt x="21335" y="3855"/>
                                      <a:pt x="21123" y="2679"/>
                                    </a:cubicBezTo>
                                    <a:cubicBezTo>
                                      <a:pt x="20912" y="1503"/>
                                      <a:pt x="21123" y="-261"/>
                                      <a:pt x="20488" y="33"/>
                                    </a:cubicBezTo>
                                    <a:close/>
                                  </a:path>
                                </a:pathLst>
                              </a:custGeom>
                              <a:solidFill>
                                <a:srgbClr val="FFFF99"/>
                              </a:solidFill>
                              <a:ln w="9525" cap="flat">
                                <a:solidFill>
                                  <a:srgbClr val="000000"/>
                                </a:solidFill>
                                <a:prstDash val="solid"/>
                                <a:round/>
                              </a:ln>
                              <a:effectLst/>
                            </p:spPr>
                            <p:txBody>
                              <a:bodyPr wrap="square" lIns="0" tIns="0" rIns="0" bIns="0" numCol="1" anchor="t">
                                <a:noAutofit/>
                              </a:bodyPr>
                              <a:lstStyle/>
                              <a:p>
                                <a:pPr lvl="0">
                                  <a:defRPr>
                                    <a:latin typeface="Constantia"/>
                                    <a:ea typeface="Constantia"/>
                                    <a:cs typeface="Constantia"/>
                                    <a:sym typeface="Constantia"/>
                                  </a:defRPr>
                                </a:pPr>
                                <a:endParaRPr/>
                              </a:p>
                            </p:txBody>
                          </p:sp>
                        </p:grpSp>
                      </p:grpSp>
                      <p:sp>
                        <p:nvSpPr>
                          <p:cNvPr id="848" name="Shape 848"/>
                          <p:cNvSpPr/>
                          <p:nvPr/>
                        </p:nvSpPr>
                        <p:spPr>
                          <a:xfrm>
                            <a:off x="-1" y="1838152"/>
                            <a:ext cx="1266415" cy="884053"/>
                          </a:xfrm>
                          <a:custGeom>
                            <a:avLst/>
                            <a:gdLst/>
                            <a:ahLst/>
                            <a:cxnLst>
                              <a:cxn ang="0">
                                <a:pos x="wd2" y="hd2"/>
                              </a:cxn>
                              <a:cxn ang="5400000">
                                <a:pos x="wd2" y="hd2"/>
                              </a:cxn>
                              <a:cxn ang="10800000">
                                <a:pos x="wd2" y="hd2"/>
                              </a:cxn>
                              <a:cxn ang="16200000">
                                <a:pos x="wd2" y="hd2"/>
                              </a:cxn>
                            </a:cxnLst>
                            <a:rect l="0" t="0" r="r" b="b"/>
                            <a:pathLst>
                              <a:path w="21368" h="21208" extrusionOk="0">
                                <a:moveTo>
                                  <a:pt x="20488" y="33"/>
                                </a:moveTo>
                                <a:cubicBezTo>
                                  <a:pt x="19853" y="327"/>
                                  <a:pt x="18894" y="3128"/>
                                  <a:pt x="17312" y="4443"/>
                                </a:cubicBezTo>
                                <a:cubicBezTo>
                                  <a:pt x="15729" y="5758"/>
                                  <a:pt x="12865" y="7089"/>
                                  <a:pt x="10959" y="7971"/>
                                </a:cubicBezTo>
                                <a:cubicBezTo>
                                  <a:pt x="9053" y="8852"/>
                                  <a:pt x="7459" y="8852"/>
                                  <a:pt x="5876" y="9734"/>
                                </a:cubicBezTo>
                                <a:cubicBezTo>
                                  <a:pt x="4294" y="10616"/>
                                  <a:pt x="2377" y="11792"/>
                                  <a:pt x="1429" y="13262"/>
                                </a:cubicBezTo>
                                <a:cubicBezTo>
                                  <a:pt x="482" y="14732"/>
                                  <a:pt x="371" y="17239"/>
                                  <a:pt x="159" y="18554"/>
                                </a:cubicBezTo>
                                <a:cubicBezTo>
                                  <a:pt x="-53" y="19869"/>
                                  <a:pt x="-53" y="21339"/>
                                  <a:pt x="159" y="21200"/>
                                </a:cubicBezTo>
                                <a:cubicBezTo>
                                  <a:pt x="371" y="21060"/>
                                  <a:pt x="582" y="18709"/>
                                  <a:pt x="1429" y="17672"/>
                                </a:cubicBezTo>
                                <a:cubicBezTo>
                                  <a:pt x="2276" y="16635"/>
                                  <a:pt x="3436" y="15769"/>
                                  <a:pt x="5241" y="15026"/>
                                </a:cubicBezTo>
                                <a:cubicBezTo>
                                  <a:pt x="7047" y="14283"/>
                                  <a:pt x="10011" y="14144"/>
                                  <a:pt x="12229" y="13262"/>
                                </a:cubicBezTo>
                                <a:cubicBezTo>
                                  <a:pt x="14447" y="12380"/>
                                  <a:pt x="17100" y="10756"/>
                                  <a:pt x="18582" y="9734"/>
                                </a:cubicBezTo>
                                <a:cubicBezTo>
                                  <a:pt x="20065" y="8713"/>
                                  <a:pt x="20700" y="8265"/>
                                  <a:pt x="21123" y="7089"/>
                                </a:cubicBezTo>
                                <a:cubicBezTo>
                                  <a:pt x="21547" y="5913"/>
                                  <a:pt x="21335" y="3855"/>
                                  <a:pt x="21123" y="2679"/>
                                </a:cubicBezTo>
                                <a:cubicBezTo>
                                  <a:pt x="20912" y="1503"/>
                                  <a:pt x="21123" y="-261"/>
                                  <a:pt x="20488" y="33"/>
                                </a:cubicBezTo>
                                <a:close/>
                              </a:path>
                            </a:pathLst>
                          </a:custGeom>
                          <a:solidFill>
                            <a:srgbClr val="FFFF99"/>
                          </a:solidFill>
                          <a:ln w="9525" cap="flat">
                            <a:solidFill>
                              <a:srgbClr val="000000"/>
                            </a:solidFill>
                            <a:prstDash val="solid"/>
                            <a:round/>
                          </a:ln>
                          <a:effectLst/>
                        </p:spPr>
                        <p:txBody>
                          <a:bodyPr wrap="square" lIns="0" tIns="0" rIns="0" bIns="0" numCol="1" anchor="t">
                            <a:noAutofit/>
                          </a:bodyPr>
                          <a:lstStyle/>
                          <a:p>
                            <a:pPr lvl="0">
                              <a:defRPr>
                                <a:latin typeface="Constantia"/>
                                <a:ea typeface="Constantia"/>
                                <a:cs typeface="Constantia"/>
                                <a:sym typeface="Constantia"/>
                              </a:defRPr>
                            </a:pPr>
                            <a:endParaRPr/>
                          </a:p>
                        </p:txBody>
                      </p:sp>
                    </p:grpSp>
                    <p:sp>
                      <p:nvSpPr>
                        <p:cNvPr id="850" name="Shape 850"/>
                        <p:cNvSpPr/>
                        <p:nvPr/>
                      </p:nvSpPr>
                      <p:spPr>
                        <a:xfrm>
                          <a:off x="-1" y="2757228"/>
                          <a:ext cx="1266415" cy="884053"/>
                        </a:xfrm>
                        <a:custGeom>
                          <a:avLst/>
                          <a:gdLst/>
                          <a:ahLst/>
                          <a:cxnLst>
                            <a:cxn ang="0">
                              <a:pos x="wd2" y="hd2"/>
                            </a:cxn>
                            <a:cxn ang="5400000">
                              <a:pos x="wd2" y="hd2"/>
                            </a:cxn>
                            <a:cxn ang="10800000">
                              <a:pos x="wd2" y="hd2"/>
                            </a:cxn>
                            <a:cxn ang="16200000">
                              <a:pos x="wd2" y="hd2"/>
                            </a:cxn>
                          </a:cxnLst>
                          <a:rect l="0" t="0" r="r" b="b"/>
                          <a:pathLst>
                            <a:path w="21368" h="21208" extrusionOk="0">
                              <a:moveTo>
                                <a:pt x="20488" y="33"/>
                              </a:moveTo>
                              <a:cubicBezTo>
                                <a:pt x="19853" y="327"/>
                                <a:pt x="18894" y="3128"/>
                                <a:pt x="17312" y="4443"/>
                              </a:cubicBezTo>
                              <a:cubicBezTo>
                                <a:pt x="15729" y="5758"/>
                                <a:pt x="12865" y="7089"/>
                                <a:pt x="10959" y="7971"/>
                              </a:cubicBezTo>
                              <a:cubicBezTo>
                                <a:pt x="9053" y="8852"/>
                                <a:pt x="7459" y="8852"/>
                                <a:pt x="5876" y="9734"/>
                              </a:cubicBezTo>
                              <a:cubicBezTo>
                                <a:pt x="4294" y="10616"/>
                                <a:pt x="2377" y="11792"/>
                                <a:pt x="1429" y="13262"/>
                              </a:cubicBezTo>
                              <a:cubicBezTo>
                                <a:pt x="482" y="14732"/>
                                <a:pt x="371" y="17239"/>
                                <a:pt x="159" y="18554"/>
                              </a:cubicBezTo>
                              <a:cubicBezTo>
                                <a:pt x="-53" y="19869"/>
                                <a:pt x="-53" y="21339"/>
                                <a:pt x="159" y="21200"/>
                              </a:cubicBezTo>
                              <a:cubicBezTo>
                                <a:pt x="371" y="21060"/>
                                <a:pt x="582" y="18709"/>
                                <a:pt x="1429" y="17672"/>
                              </a:cubicBezTo>
                              <a:cubicBezTo>
                                <a:pt x="2276" y="16635"/>
                                <a:pt x="3436" y="15769"/>
                                <a:pt x="5241" y="15026"/>
                              </a:cubicBezTo>
                              <a:cubicBezTo>
                                <a:pt x="7047" y="14283"/>
                                <a:pt x="10011" y="14144"/>
                                <a:pt x="12229" y="13262"/>
                              </a:cubicBezTo>
                              <a:cubicBezTo>
                                <a:pt x="14447" y="12380"/>
                                <a:pt x="17100" y="10756"/>
                                <a:pt x="18582" y="9734"/>
                              </a:cubicBezTo>
                              <a:cubicBezTo>
                                <a:pt x="20065" y="8713"/>
                                <a:pt x="20700" y="8265"/>
                                <a:pt x="21123" y="7089"/>
                              </a:cubicBezTo>
                              <a:cubicBezTo>
                                <a:pt x="21547" y="5913"/>
                                <a:pt x="21335" y="3855"/>
                                <a:pt x="21123" y="2679"/>
                              </a:cubicBezTo>
                              <a:cubicBezTo>
                                <a:pt x="20912" y="1503"/>
                                <a:pt x="21123" y="-261"/>
                                <a:pt x="20488" y="33"/>
                              </a:cubicBezTo>
                              <a:close/>
                            </a:path>
                          </a:pathLst>
                        </a:custGeom>
                        <a:solidFill>
                          <a:srgbClr val="FFFF99"/>
                        </a:solidFill>
                        <a:ln w="9525" cap="flat">
                          <a:solidFill>
                            <a:srgbClr val="000000"/>
                          </a:solidFill>
                          <a:prstDash val="solid"/>
                          <a:round/>
                        </a:ln>
                        <a:effectLst/>
                      </p:spPr>
                      <p:txBody>
                        <a:bodyPr wrap="square" lIns="0" tIns="0" rIns="0" bIns="0" numCol="1" anchor="t">
                          <a:noAutofit/>
                        </a:bodyPr>
                        <a:lstStyle/>
                        <a:p>
                          <a:pPr lvl="0">
                            <a:defRPr>
                              <a:latin typeface="Constantia"/>
                              <a:ea typeface="Constantia"/>
                              <a:cs typeface="Constantia"/>
                              <a:sym typeface="Constantia"/>
                            </a:defRPr>
                          </a:pPr>
                          <a:endParaRPr/>
                        </a:p>
                      </p:txBody>
                    </p:sp>
                  </p:grpSp>
                  <p:sp>
                    <p:nvSpPr>
                      <p:cNvPr id="852" name="Shape 852"/>
                      <p:cNvSpPr/>
                      <p:nvPr/>
                    </p:nvSpPr>
                    <p:spPr>
                      <a:xfrm flipH="1">
                        <a:off x="1048422" y="321611"/>
                        <a:ext cx="19251" cy="623455"/>
                      </a:xfrm>
                      <a:prstGeom prst="line">
                        <a:avLst/>
                      </a:prstGeom>
                      <a:noFill/>
                      <a:ln w="19050" cap="flat">
                        <a:solidFill>
                          <a:srgbClr val="000000"/>
                        </a:solidFill>
                        <a:prstDash val="sysDot"/>
                        <a:round/>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853" name="Shape 853"/>
                      <p:cNvSpPr/>
                      <p:nvPr/>
                    </p:nvSpPr>
                    <p:spPr>
                      <a:xfrm flipH="1">
                        <a:off x="1048422" y="1236011"/>
                        <a:ext cx="19251" cy="623455"/>
                      </a:xfrm>
                      <a:prstGeom prst="line">
                        <a:avLst/>
                      </a:prstGeom>
                      <a:noFill/>
                      <a:ln w="19050" cap="flat">
                        <a:solidFill>
                          <a:srgbClr val="000000"/>
                        </a:solidFill>
                        <a:prstDash val="sysDot"/>
                        <a:round/>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854" name="Shape 854"/>
                      <p:cNvSpPr/>
                      <p:nvPr/>
                    </p:nvSpPr>
                    <p:spPr>
                      <a:xfrm flipH="1">
                        <a:off x="1048422" y="2191974"/>
                        <a:ext cx="19251" cy="623455"/>
                      </a:xfrm>
                      <a:prstGeom prst="line">
                        <a:avLst/>
                      </a:prstGeom>
                      <a:noFill/>
                      <a:ln w="19050" cap="flat">
                        <a:solidFill>
                          <a:srgbClr val="000000"/>
                        </a:solidFill>
                        <a:prstDash val="sysDot"/>
                        <a:round/>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855" name="Shape 855"/>
                      <p:cNvSpPr/>
                      <p:nvPr/>
                    </p:nvSpPr>
                    <p:spPr>
                      <a:xfrm flipH="1">
                        <a:off x="179742" y="2732301"/>
                        <a:ext cx="19251" cy="540328"/>
                      </a:xfrm>
                      <a:prstGeom prst="line">
                        <a:avLst/>
                      </a:prstGeom>
                      <a:noFill/>
                      <a:ln w="19050" cap="flat">
                        <a:solidFill>
                          <a:srgbClr val="000000"/>
                        </a:solidFill>
                        <a:prstDash val="sysDot"/>
                        <a:round/>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856" name="Shape 856"/>
                      <p:cNvSpPr/>
                      <p:nvPr/>
                    </p:nvSpPr>
                    <p:spPr>
                      <a:xfrm flipH="1">
                        <a:off x="179742" y="1776338"/>
                        <a:ext cx="19251" cy="540328"/>
                      </a:xfrm>
                      <a:prstGeom prst="line">
                        <a:avLst/>
                      </a:prstGeom>
                      <a:noFill/>
                      <a:ln w="19050" cap="flat">
                        <a:solidFill>
                          <a:srgbClr val="000000"/>
                        </a:solidFill>
                        <a:prstDash val="sysDot"/>
                        <a:round/>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857" name="Shape 857"/>
                      <p:cNvSpPr/>
                      <p:nvPr/>
                    </p:nvSpPr>
                    <p:spPr>
                      <a:xfrm flipH="1">
                        <a:off x="225462" y="861938"/>
                        <a:ext cx="19251" cy="498764"/>
                      </a:xfrm>
                      <a:prstGeom prst="line">
                        <a:avLst/>
                      </a:prstGeom>
                      <a:noFill/>
                      <a:ln w="19050" cap="flat">
                        <a:solidFill>
                          <a:srgbClr val="000000"/>
                        </a:solidFill>
                        <a:prstDash val="sysDot"/>
                        <a:round/>
                      </a:ln>
                      <a:effectLst/>
                    </p:spPr>
                    <p:txBody>
                      <a:bodyPr wrap="square" lIns="0" tIns="0" rIns="0" bIns="0" numCol="1" anchor="t">
                        <a:noAutofit/>
                      </a:bodyPr>
                      <a:lstStyle/>
                      <a:p>
                        <a:pPr lvl="0" defTabSz="457200">
                          <a:defRPr sz="1200">
                            <a:latin typeface="+mj-lt"/>
                            <a:ea typeface="+mj-ea"/>
                            <a:cs typeface="+mj-cs"/>
                            <a:sym typeface="Helvetica"/>
                          </a:defRPr>
                        </a:pPr>
                        <a:endParaRPr/>
                      </a:p>
                    </p:txBody>
                  </p:sp>
                </p:grpSp>
                <p:sp>
                  <p:nvSpPr>
                    <p:cNvPr id="859" name="Shape 859"/>
                    <p:cNvSpPr/>
                    <p:nvPr/>
                  </p:nvSpPr>
                  <p:spPr>
                    <a:xfrm>
                      <a:off x="1417319" y="1069756"/>
                      <a:ext cx="228601" cy="1"/>
                    </a:xfrm>
                    <a:prstGeom prst="line">
                      <a:avLst/>
                    </a:prstGeom>
                    <a:noFill/>
                    <a:ln w="12700" cap="flat">
                      <a:solidFill>
                        <a:srgbClr val="000000"/>
                      </a:solidFill>
                      <a:prstDash val="solid"/>
                      <a:round/>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860" name="Shape 860"/>
                    <p:cNvSpPr/>
                    <p:nvPr/>
                  </p:nvSpPr>
                  <p:spPr>
                    <a:xfrm>
                      <a:off x="0" y="3438883"/>
                      <a:ext cx="228600" cy="1"/>
                    </a:xfrm>
                    <a:prstGeom prst="line">
                      <a:avLst/>
                    </a:prstGeom>
                    <a:noFill/>
                    <a:ln w="12700" cap="flat">
                      <a:solidFill>
                        <a:srgbClr val="000000"/>
                      </a:solidFill>
                      <a:prstDash val="solid"/>
                      <a:round/>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861" name="Shape 861"/>
                    <p:cNvSpPr/>
                    <p:nvPr/>
                  </p:nvSpPr>
                  <p:spPr>
                    <a:xfrm>
                      <a:off x="0" y="2524483"/>
                      <a:ext cx="228600" cy="1"/>
                    </a:xfrm>
                    <a:prstGeom prst="line">
                      <a:avLst/>
                    </a:prstGeom>
                    <a:noFill/>
                    <a:ln w="12700" cap="flat">
                      <a:solidFill>
                        <a:srgbClr val="000000"/>
                      </a:solidFill>
                      <a:prstDash val="solid"/>
                      <a:round/>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862" name="Shape 862"/>
                    <p:cNvSpPr/>
                    <p:nvPr/>
                  </p:nvSpPr>
                  <p:spPr>
                    <a:xfrm>
                      <a:off x="45719" y="1568520"/>
                      <a:ext cx="228601" cy="1"/>
                    </a:xfrm>
                    <a:prstGeom prst="line">
                      <a:avLst/>
                    </a:prstGeom>
                    <a:noFill/>
                    <a:ln w="12700" cap="flat">
                      <a:solidFill>
                        <a:srgbClr val="000000"/>
                      </a:solidFill>
                      <a:prstDash val="solid"/>
                      <a:round/>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863" name="Shape 863"/>
                    <p:cNvSpPr/>
                    <p:nvPr/>
                  </p:nvSpPr>
                  <p:spPr>
                    <a:xfrm>
                      <a:off x="91439" y="612556"/>
                      <a:ext cx="228601" cy="1"/>
                    </a:xfrm>
                    <a:prstGeom prst="line">
                      <a:avLst/>
                    </a:prstGeom>
                    <a:noFill/>
                    <a:ln w="12700" cap="flat">
                      <a:solidFill>
                        <a:srgbClr val="000000"/>
                      </a:solidFill>
                      <a:prstDash val="solid"/>
                      <a:round/>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864" name="Shape 864"/>
                    <p:cNvSpPr/>
                    <p:nvPr/>
                  </p:nvSpPr>
                  <p:spPr>
                    <a:xfrm>
                      <a:off x="1371600" y="2981683"/>
                      <a:ext cx="228600" cy="1"/>
                    </a:xfrm>
                    <a:prstGeom prst="line">
                      <a:avLst/>
                    </a:prstGeom>
                    <a:noFill/>
                    <a:ln w="12700" cap="flat">
                      <a:solidFill>
                        <a:srgbClr val="000000"/>
                      </a:solidFill>
                      <a:prstDash val="solid"/>
                      <a:round/>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865" name="Shape 865"/>
                    <p:cNvSpPr/>
                    <p:nvPr/>
                  </p:nvSpPr>
                  <p:spPr>
                    <a:xfrm>
                      <a:off x="1417319" y="2025720"/>
                      <a:ext cx="228601" cy="1"/>
                    </a:xfrm>
                    <a:prstGeom prst="line">
                      <a:avLst/>
                    </a:prstGeom>
                    <a:noFill/>
                    <a:ln w="12700" cap="flat">
                      <a:solidFill>
                        <a:srgbClr val="000000"/>
                      </a:solidFill>
                      <a:prstDash val="solid"/>
                      <a:round/>
                    </a:ln>
                    <a:effectLst/>
                  </p:spPr>
                  <p:txBody>
                    <a:bodyPr wrap="square" lIns="0" tIns="0" rIns="0" bIns="0" numCol="1" anchor="t">
                      <a:noAutofit/>
                    </a:bodyPr>
                    <a:lstStyle/>
                    <a:p>
                      <a:pPr lvl="0" defTabSz="457200">
                        <a:defRPr sz="1200">
                          <a:latin typeface="+mj-lt"/>
                          <a:ea typeface="+mj-ea"/>
                          <a:cs typeface="+mj-cs"/>
                          <a:sym typeface="Helvetica"/>
                        </a:defRPr>
                      </a:pPr>
                      <a:endParaRPr/>
                    </a:p>
                  </p:txBody>
                </p:sp>
              </p:grpSp>
              <p:sp>
                <p:nvSpPr>
                  <p:cNvPr id="867" name="Shape 867"/>
                  <p:cNvSpPr/>
                  <p:nvPr/>
                </p:nvSpPr>
                <p:spPr>
                  <a:xfrm>
                    <a:off x="1005839" y="3106374"/>
                    <a:ext cx="182881" cy="2032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defRPr sz="1200">
                        <a:latin typeface="Constantia"/>
                        <a:ea typeface="Constantia"/>
                        <a:cs typeface="Constantia"/>
                        <a:sym typeface="Constantia"/>
                      </a:defRPr>
                    </a:lvl1pPr>
                  </a:lstStyle>
                  <a:p>
                    <a:pPr lvl="0">
                      <a:defRPr sz="1800"/>
                    </a:pPr>
                    <a:r>
                      <a:rPr sz="1200"/>
                      <a:t>R</a:t>
                    </a:r>
                  </a:p>
                </p:txBody>
              </p:sp>
            </p:grpSp>
            <p:sp>
              <p:nvSpPr>
                <p:cNvPr id="869" name="Shape 869"/>
                <p:cNvSpPr/>
                <p:nvPr/>
              </p:nvSpPr>
              <p:spPr>
                <a:xfrm>
                  <a:off x="960119" y="363174"/>
                  <a:ext cx="182881" cy="2032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defRPr sz="1200">
                      <a:latin typeface="Constantia"/>
                      <a:ea typeface="Constantia"/>
                      <a:cs typeface="Constantia"/>
                      <a:sym typeface="Constantia"/>
                    </a:defRPr>
                  </a:lvl1pPr>
                </a:lstStyle>
                <a:p>
                  <a:pPr lvl="0">
                    <a:defRPr sz="1800"/>
                  </a:pPr>
                  <a:r>
                    <a:rPr sz="1200"/>
                    <a:t>R</a:t>
                  </a:r>
                </a:p>
              </p:txBody>
            </p:sp>
          </p:grpSp>
          <p:sp>
            <p:nvSpPr>
              <p:cNvPr id="871" name="Shape 871"/>
              <p:cNvSpPr/>
              <p:nvPr/>
            </p:nvSpPr>
            <p:spPr>
              <a:xfrm>
                <a:off x="1005839" y="1236011"/>
                <a:ext cx="182881" cy="2032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defRPr sz="1200">
                    <a:latin typeface="Constantia"/>
                    <a:ea typeface="Constantia"/>
                    <a:cs typeface="Constantia"/>
                    <a:sym typeface="Constantia"/>
                  </a:defRPr>
                </a:lvl1pPr>
              </a:lstStyle>
              <a:p>
                <a:pPr lvl="0">
                  <a:defRPr sz="1800"/>
                </a:pPr>
                <a:r>
                  <a:rPr sz="1200"/>
                  <a:t>R</a:t>
                </a:r>
              </a:p>
            </p:txBody>
          </p:sp>
          <p:sp>
            <p:nvSpPr>
              <p:cNvPr id="872" name="Shape 872"/>
              <p:cNvSpPr/>
              <p:nvPr/>
            </p:nvSpPr>
            <p:spPr>
              <a:xfrm>
                <a:off x="960119" y="2191974"/>
                <a:ext cx="182881" cy="2032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defRPr sz="1200">
                    <a:latin typeface="Constantia"/>
                    <a:ea typeface="Constantia"/>
                    <a:cs typeface="Constantia"/>
                    <a:sym typeface="Constantia"/>
                  </a:defRPr>
                </a:lvl1pPr>
              </a:lstStyle>
              <a:p>
                <a:pPr lvl="0">
                  <a:defRPr sz="1800"/>
                </a:pPr>
                <a:r>
                  <a:rPr sz="1200"/>
                  <a:t>R</a:t>
                </a:r>
              </a:p>
            </p:txBody>
          </p:sp>
        </p:grpSp>
        <p:grpSp>
          <p:nvGrpSpPr>
            <p:cNvPr id="877" name="Group 877"/>
            <p:cNvGrpSpPr/>
            <p:nvPr/>
          </p:nvGrpSpPr>
          <p:grpSpPr>
            <a:xfrm>
              <a:off x="914400" y="820374"/>
              <a:ext cx="228601" cy="2032001"/>
              <a:chOff x="0" y="0"/>
              <a:chExt cx="228600" cy="2032000"/>
            </a:xfrm>
          </p:grpSpPr>
          <p:sp>
            <p:nvSpPr>
              <p:cNvPr id="874" name="Shape 874"/>
              <p:cNvSpPr/>
              <p:nvPr/>
            </p:nvSpPr>
            <p:spPr>
              <a:xfrm>
                <a:off x="0" y="0"/>
                <a:ext cx="182881" cy="2032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defRPr sz="1200">
                    <a:latin typeface="Constantia"/>
                    <a:ea typeface="Constantia"/>
                    <a:cs typeface="Constantia"/>
                    <a:sym typeface="Constantia"/>
                  </a:defRPr>
                </a:lvl1pPr>
              </a:lstStyle>
              <a:p>
                <a:pPr lvl="0">
                  <a:defRPr sz="1800"/>
                </a:pPr>
                <a:r>
                  <a:rPr sz="1200"/>
                  <a:t>R</a:t>
                </a:r>
              </a:p>
            </p:txBody>
          </p:sp>
          <p:sp>
            <p:nvSpPr>
              <p:cNvPr id="875" name="Shape 875"/>
              <p:cNvSpPr/>
              <p:nvPr/>
            </p:nvSpPr>
            <p:spPr>
              <a:xfrm>
                <a:off x="0" y="914400"/>
                <a:ext cx="182881" cy="2032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defRPr sz="1200">
                    <a:latin typeface="Constantia"/>
                    <a:ea typeface="Constantia"/>
                    <a:cs typeface="Constantia"/>
                    <a:sym typeface="Constantia"/>
                  </a:defRPr>
                </a:lvl1pPr>
              </a:lstStyle>
              <a:p>
                <a:pPr lvl="0">
                  <a:defRPr sz="1800"/>
                </a:pPr>
                <a:r>
                  <a:rPr sz="1200"/>
                  <a:t>R</a:t>
                </a:r>
              </a:p>
            </p:txBody>
          </p:sp>
          <p:sp>
            <p:nvSpPr>
              <p:cNvPr id="876" name="Shape 876"/>
              <p:cNvSpPr/>
              <p:nvPr/>
            </p:nvSpPr>
            <p:spPr>
              <a:xfrm>
                <a:off x="45719" y="1828800"/>
                <a:ext cx="182882" cy="2032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defRPr sz="1200">
                    <a:latin typeface="Constantia"/>
                    <a:ea typeface="Constantia"/>
                    <a:cs typeface="Constantia"/>
                    <a:sym typeface="Constantia"/>
                  </a:defRPr>
                </a:lvl1pPr>
              </a:lstStyle>
              <a:p>
                <a:pPr lvl="0">
                  <a:defRPr sz="1800"/>
                </a:pPr>
                <a:r>
                  <a:rPr sz="1200"/>
                  <a:t>R</a:t>
                </a:r>
              </a:p>
            </p:txBody>
          </p:sp>
        </p:grpSp>
      </p:grpSp>
      <p:pic>
        <p:nvPicPr>
          <p:cNvPr id="879" name="image17.png" descr="Copy of Scan1439, September 28, 2006"/>
          <p:cNvPicPr/>
          <p:nvPr/>
        </p:nvPicPr>
        <p:blipFill>
          <a:blip r:embed="rId2">
            <a:extLst/>
          </a:blip>
          <a:stretch>
            <a:fillRect/>
          </a:stretch>
        </p:blipFill>
        <p:spPr>
          <a:xfrm>
            <a:off x="3200400" y="1892300"/>
            <a:ext cx="5360657" cy="3648075"/>
          </a:xfrm>
          <a:prstGeom prst="rect">
            <a:avLst/>
          </a:prstGeom>
          <a:ln w="12700">
            <a:miter lim="400000"/>
          </a:ln>
        </p:spPr>
      </p:pic>
      <p:sp>
        <p:nvSpPr>
          <p:cNvPr id="880" name="Shape 880"/>
          <p:cNvSpPr/>
          <p:nvPr/>
        </p:nvSpPr>
        <p:spPr>
          <a:xfrm>
            <a:off x="228600" y="304800"/>
            <a:ext cx="8512032" cy="1292662"/>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2500" b="1"/>
            </a:lvl1pPr>
          </a:lstStyle>
          <a:p>
            <a:pPr>
              <a:defRPr sz="1800" b="0"/>
            </a:pPr>
            <a:r>
              <a:rPr lang="en-GB" sz="2800" dirty="0"/>
              <a:t>Secondary Structure</a:t>
            </a:r>
          </a:p>
          <a:p>
            <a:pPr lvl="0">
              <a:defRPr sz="1800" b="0"/>
            </a:pPr>
            <a:r>
              <a:rPr sz="2500" b="1" dirty="0" smtClean="0"/>
              <a:t>H </a:t>
            </a:r>
            <a:r>
              <a:rPr sz="2500" b="1" dirty="0"/>
              <a:t>Bonds between </a:t>
            </a:r>
            <a:r>
              <a:rPr lang="en-GB" sz="2500" b="1" dirty="0" smtClean="0"/>
              <a:t>the –C=O (negative charge) and –NH(positive charge) either side of peptide bonds</a:t>
            </a:r>
          </a:p>
        </p:txBody>
      </p:sp>
      <p:sp>
        <p:nvSpPr>
          <p:cNvPr id="2" name="TextBox 1"/>
          <p:cNvSpPr txBox="1"/>
          <p:nvPr/>
        </p:nvSpPr>
        <p:spPr>
          <a:xfrm>
            <a:off x="1127110" y="5824350"/>
            <a:ext cx="1356462" cy="584775"/>
          </a:xfrm>
          <a:prstGeom prst="rect">
            <a:avLst/>
          </a:prstGeom>
          <a:noFill/>
        </p:spPr>
        <p:txBody>
          <a:bodyPr wrap="none" rtlCol="0">
            <a:spAutoFit/>
          </a:bodyPr>
          <a:lstStyle/>
          <a:p>
            <a:r>
              <a:rPr lang="en-GB" sz="3200" dirty="0" smtClean="0">
                <a:latin typeface="Symbol" panose="05050102010706020507" pitchFamily="18" charset="2"/>
              </a:rPr>
              <a:t>a</a:t>
            </a:r>
            <a:r>
              <a:rPr lang="en-GB" sz="3200" dirty="0" smtClean="0"/>
              <a:t>-helix</a:t>
            </a:r>
            <a:endParaRPr lang="en-GB" sz="3200" dirty="0"/>
          </a:p>
        </p:txBody>
      </p:sp>
    </p:spTree>
    <p:extLst>
      <p:ext uri="{BB962C8B-B14F-4D97-AF65-F5344CB8AC3E}">
        <p14:creationId xmlns:p14="http://schemas.microsoft.com/office/powerpoint/2010/main" val="21578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2" name="i5_Image85.gif"/>
          <p:cNvPicPr/>
          <p:nvPr/>
        </p:nvPicPr>
        <p:blipFill>
          <a:blip r:embed="rId2">
            <a:extLst/>
          </a:blip>
          <a:stretch>
            <a:fillRect/>
          </a:stretch>
        </p:blipFill>
        <p:spPr>
          <a:xfrm>
            <a:off x="2534120" y="402906"/>
            <a:ext cx="6145537" cy="5553196"/>
          </a:xfrm>
          <a:prstGeom prst="rect">
            <a:avLst/>
          </a:prstGeom>
          <a:ln w="3175">
            <a:miter lim="400000"/>
          </a:ln>
        </p:spPr>
      </p:pic>
      <p:sp>
        <p:nvSpPr>
          <p:cNvPr id="883" name="Shape 883"/>
          <p:cNvSpPr/>
          <p:nvPr/>
        </p:nvSpPr>
        <p:spPr>
          <a:xfrm>
            <a:off x="456203" y="2513707"/>
            <a:ext cx="1857376" cy="1821657"/>
          </a:xfrm>
          <a:prstGeom prst="rect">
            <a:avLst/>
          </a:prstGeom>
          <a:ln w="12700">
            <a:miter lim="400000"/>
          </a:ln>
          <a:extLst>
            <a:ext uri="{C572A759-6A51-4108-AA02-DFA0A04FC94B}">
              <ma14:wrappingTextBoxFlag xmlns:ma14="http://schemas.microsoft.com/office/mac/drawingml/2011/main" xmlns="" val="1"/>
            </a:ext>
          </a:extLst>
        </p:spPr>
        <p:txBody>
          <a:bodyPr lIns="35718" tIns="35718" rIns="35718" bIns="35718" anchor="ctr">
            <a:spAutoFit/>
          </a:bodyPr>
          <a:lstStyle/>
          <a:p>
            <a:pPr lvl="0" algn="ctr" defTabSz="584200"/>
            <a:r>
              <a:rPr sz="1600" b="1">
                <a:solidFill>
                  <a:srgbClr val="11053B"/>
                </a:solidFill>
                <a:latin typeface="Gill Sans"/>
                <a:ea typeface="Gill Sans"/>
                <a:cs typeface="Gill Sans"/>
                <a:sym typeface="Gill Sans"/>
              </a:rPr>
              <a:t>Note: carboxyl terminus (C terminus) and </a:t>
            </a:r>
          </a:p>
          <a:p>
            <a:pPr lvl="0" algn="ctr" defTabSz="584200"/>
            <a:r>
              <a:rPr sz="1600" b="1">
                <a:solidFill>
                  <a:srgbClr val="11053B"/>
                </a:solidFill>
                <a:latin typeface="Gill Sans"/>
                <a:ea typeface="Gill Sans"/>
                <a:cs typeface="Gill Sans"/>
                <a:sym typeface="Gill Sans"/>
              </a:rPr>
              <a:t>amino terminus (N terminus) at either ends of protein</a:t>
            </a:r>
          </a:p>
        </p:txBody>
      </p:sp>
      <p:sp>
        <p:nvSpPr>
          <p:cNvPr id="884" name="Shape 884"/>
          <p:cNvSpPr/>
          <p:nvPr/>
        </p:nvSpPr>
        <p:spPr>
          <a:xfrm>
            <a:off x="6730333" y="2111871"/>
            <a:ext cx="1960102" cy="571501"/>
          </a:xfrm>
          <a:prstGeom prst="rect">
            <a:avLst/>
          </a:prstGeom>
          <a:ln w="12700">
            <a:miter lim="400000"/>
          </a:ln>
          <a:extLst>
            <a:ext uri="{C572A759-6A51-4108-AA02-DFA0A04FC94B}">
              <ma14:wrappingTextBoxFlag xmlns:ma14="http://schemas.microsoft.com/office/mac/drawingml/2011/main" xmlns="" val="1"/>
            </a:ext>
          </a:extLst>
        </p:spPr>
        <p:txBody>
          <a:bodyPr wrap="none" lIns="35718" tIns="35718" rIns="35718" bIns="35718" anchor="ctr">
            <a:spAutoFit/>
          </a:bodyPr>
          <a:lstStyle/>
          <a:p>
            <a:pPr lvl="0" algn="ctr" defTabSz="584200"/>
            <a:r>
              <a:rPr sz="1600">
                <a:solidFill>
                  <a:srgbClr val="E32400"/>
                </a:solidFill>
                <a:latin typeface="Gill Sans"/>
                <a:ea typeface="Gill Sans"/>
                <a:cs typeface="Gill Sans"/>
                <a:sym typeface="Gill Sans"/>
              </a:rPr>
              <a:t>carboxyl group: called</a:t>
            </a:r>
          </a:p>
          <a:p>
            <a:pPr lvl="0" algn="ctr" defTabSz="584200"/>
            <a:r>
              <a:rPr sz="1600">
                <a:solidFill>
                  <a:srgbClr val="E32400"/>
                </a:solidFill>
                <a:latin typeface="Gill Sans"/>
                <a:ea typeface="Gill Sans"/>
                <a:cs typeface="Gill Sans"/>
                <a:sym typeface="Gill Sans"/>
              </a:rPr>
              <a:t>C terminus</a:t>
            </a:r>
          </a:p>
        </p:txBody>
      </p:sp>
      <p:sp>
        <p:nvSpPr>
          <p:cNvPr id="885" name="Shape 885"/>
          <p:cNvSpPr/>
          <p:nvPr/>
        </p:nvSpPr>
        <p:spPr>
          <a:xfrm>
            <a:off x="757037" y="954782"/>
            <a:ext cx="1748824" cy="571501"/>
          </a:xfrm>
          <a:prstGeom prst="rect">
            <a:avLst/>
          </a:prstGeom>
          <a:ln w="12700">
            <a:miter lim="400000"/>
          </a:ln>
          <a:extLst>
            <a:ext uri="{C572A759-6A51-4108-AA02-DFA0A04FC94B}">
              <ma14:wrappingTextBoxFlag xmlns:ma14="http://schemas.microsoft.com/office/mac/drawingml/2011/main" xmlns="" val="1"/>
            </a:ext>
          </a:extLst>
        </p:spPr>
        <p:txBody>
          <a:bodyPr wrap="none" lIns="35718" tIns="35718" rIns="35718" bIns="35718" anchor="ctr">
            <a:spAutoFit/>
          </a:bodyPr>
          <a:lstStyle/>
          <a:p>
            <a:pPr lvl="0" algn="ctr" defTabSz="584200"/>
            <a:r>
              <a:rPr sz="1600">
                <a:solidFill>
                  <a:srgbClr val="E32400"/>
                </a:solidFill>
                <a:latin typeface="Gill Sans"/>
                <a:ea typeface="Gill Sans"/>
                <a:cs typeface="Gill Sans"/>
                <a:sym typeface="Gill Sans"/>
              </a:rPr>
              <a:t>amino group: called</a:t>
            </a:r>
          </a:p>
          <a:p>
            <a:pPr lvl="0" algn="ctr" defTabSz="584200"/>
            <a:r>
              <a:rPr sz="1600">
                <a:solidFill>
                  <a:srgbClr val="E32400"/>
                </a:solidFill>
                <a:latin typeface="Gill Sans"/>
                <a:ea typeface="Gill Sans"/>
                <a:cs typeface="Gill Sans"/>
                <a:sym typeface="Gill Sans"/>
              </a:rPr>
              <a:t>N terminus</a:t>
            </a:r>
          </a:p>
        </p:txBody>
      </p:sp>
      <p:sp>
        <p:nvSpPr>
          <p:cNvPr id="2" name="TextBox 1"/>
          <p:cNvSpPr txBox="1"/>
          <p:nvPr/>
        </p:nvSpPr>
        <p:spPr>
          <a:xfrm>
            <a:off x="304800" y="304800"/>
            <a:ext cx="2705677" cy="523220"/>
          </a:xfrm>
          <a:prstGeom prst="rect">
            <a:avLst/>
          </a:prstGeom>
          <a:noFill/>
        </p:spPr>
        <p:txBody>
          <a:bodyPr wrap="none" rtlCol="0">
            <a:spAutoFit/>
          </a:bodyPr>
          <a:lstStyle/>
          <a:p>
            <a:r>
              <a:rPr lang="en-GB" sz="2800" dirty="0" smtClean="0"/>
              <a:t>Tertiary structure</a:t>
            </a:r>
            <a:endParaRPr lang="en-GB" sz="2800" dirty="0"/>
          </a:p>
        </p:txBody>
      </p:sp>
    </p:spTree>
    <p:extLst>
      <p:ext uri="{BB962C8B-B14F-4D97-AF65-F5344CB8AC3E}">
        <p14:creationId xmlns:p14="http://schemas.microsoft.com/office/powerpoint/2010/main" val="27455945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7" name="image20.jpeg" descr="13A"/>
          <p:cNvPicPr/>
          <p:nvPr/>
        </p:nvPicPr>
        <p:blipFill>
          <a:blip r:embed="rId2">
            <a:extLst/>
          </a:blip>
          <a:stretch>
            <a:fillRect/>
          </a:stretch>
        </p:blipFill>
        <p:spPr>
          <a:xfrm>
            <a:off x="2133600" y="1600200"/>
            <a:ext cx="4522142" cy="3981450"/>
          </a:xfrm>
          <a:prstGeom prst="rect">
            <a:avLst/>
          </a:prstGeom>
          <a:ln w="12700">
            <a:miter lim="400000"/>
          </a:ln>
        </p:spPr>
      </p:pic>
      <p:sp>
        <p:nvSpPr>
          <p:cNvPr id="2" name="TextBox 1"/>
          <p:cNvSpPr txBox="1"/>
          <p:nvPr/>
        </p:nvSpPr>
        <p:spPr>
          <a:xfrm>
            <a:off x="241771" y="457200"/>
            <a:ext cx="8305800" cy="923330"/>
          </a:xfrm>
          <a:prstGeom prst="rect">
            <a:avLst/>
          </a:prstGeom>
          <a:noFill/>
        </p:spPr>
        <p:txBody>
          <a:bodyPr wrap="square" rtlCol="0">
            <a:spAutoFit/>
          </a:bodyPr>
          <a:lstStyle/>
          <a:p>
            <a:r>
              <a:rPr lang="en-GB" dirty="0" smtClean="0"/>
              <a:t>Quaternary Structure</a:t>
            </a:r>
          </a:p>
          <a:p>
            <a:r>
              <a:rPr lang="en-GB" dirty="0" smtClean="0"/>
              <a:t>A number of different individual polypeptide chains. There may also be non-protein (prosthetic groups). This 3D shape determined by primary sequence.</a:t>
            </a:r>
            <a:endParaRPr lang="en-GB" dirty="0"/>
          </a:p>
        </p:txBody>
      </p:sp>
    </p:spTree>
    <p:extLst>
      <p:ext uri="{BB962C8B-B14F-4D97-AF65-F5344CB8AC3E}">
        <p14:creationId xmlns:p14="http://schemas.microsoft.com/office/powerpoint/2010/main" val="38196984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9" name="image21.jpg" descr="biuret"/>
          <p:cNvPicPr/>
          <p:nvPr/>
        </p:nvPicPr>
        <p:blipFill>
          <a:blip r:embed="rId2">
            <a:extLst/>
          </a:blip>
          <a:stretch>
            <a:fillRect/>
          </a:stretch>
        </p:blipFill>
        <p:spPr>
          <a:xfrm>
            <a:off x="2209800" y="1219200"/>
            <a:ext cx="4495800" cy="4888466"/>
          </a:xfrm>
          <a:prstGeom prst="rect">
            <a:avLst/>
          </a:prstGeom>
          <a:ln w="12700">
            <a:miter lim="400000"/>
          </a:ln>
        </p:spPr>
      </p:pic>
    </p:spTree>
    <p:extLst>
      <p:ext uri="{BB962C8B-B14F-4D97-AF65-F5344CB8AC3E}">
        <p14:creationId xmlns:p14="http://schemas.microsoft.com/office/powerpoint/2010/main" val="49202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noGrp="1" noChangeArrowheads="1"/>
          </p:cNvSpPr>
          <p:nvPr>
            <p:ph type="body" idx="1"/>
          </p:nvPr>
        </p:nvSpPr>
        <p:spPr>
          <a:xfrm>
            <a:off x="339328" y="1777008"/>
            <a:ext cx="4527352" cy="4018359"/>
          </a:xfrm>
        </p:spPr>
        <p:txBody>
          <a:bodyPr/>
          <a:lstStyle/>
          <a:p>
            <a:pPr marL="625056">
              <a:defRPr/>
            </a:pPr>
            <a:r>
              <a:rPr lang="en-US" sz="2100" dirty="0"/>
              <a:t>Place a sample of the solution to be tested in a test tube and add an equal volume of Biuret reagent (copper </a:t>
            </a:r>
            <a:r>
              <a:rPr lang="en-US" sz="2100" dirty="0" smtClean="0"/>
              <a:t>(II) sulfate </a:t>
            </a:r>
            <a:r>
              <a:rPr lang="en-US" sz="2100" dirty="0"/>
              <a:t>solution and sodium hydroxide)</a:t>
            </a:r>
          </a:p>
          <a:p>
            <a:pPr marL="625056">
              <a:defRPr/>
            </a:pPr>
            <a:r>
              <a:rPr lang="en-US" sz="2100" dirty="0"/>
              <a:t>A </a:t>
            </a:r>
            <a:r>
              <a:rPr lang="en-US" sz="2100" b="1" dirty="0">
                <a:solidFill>
                  <a:srgbClr val="722CFD"/>
                </a:solidFill>
              </a:rPr>
              <a:t>purple/lilac</a:t>
            </a:r>
            <a:r>
              <a:rPr lang="en-US" sz="2100" dirty="0"/>
              <a:t> </a:t>
            </a:r>
            <a:r>
              <a:rPr lang="en-US" sz="2100" dirty="0" err="1"/>
              <a:t>colour</a:t>
            </a:r>
            <a:r>
              <a:rPr lang="en-US" sz="2100" dirty="0"/>
              <a:t> shows protein is present</a:t>
            </a:r>
          </a:p>
          <a:p>
            <a:pPr marL="625056">
              <a:defRPr/>
            </a:pPr>
            <a:r>
              <a:rPr lang="en-US" sz="2100" dirty="0"/>
              <a:t>If the solution stays </a:t>
            </a:r>
            <a:r>
              <a:rPr lang="en-US" sz="2100" b="1" dirty="0">
                <a:solidFill>
                  <a:srgbClr val="0091CE"/>
                </a:solidFill>
              </a:rPr>
              <a:t>blue</a:t>
            </a:r>
            <a:r>
              <a:rPr lang="en-US" sz="2100" dirty="0"/>
              <a:t> then the result is </a:t>
            </a:r>
            <a:r>
              <a:rPr lang="en-US" sz="2100" dirty="0" smtClean="0"/>
              <a:t>negative (no protein present). </a:t>
            </a:r>
            <a:endParaRPr lang="en-US" sz="2100" dirty="0"/>
          </a:p>
        </p:txBody>
      </p:sp>
      <p:sp>
        <p:nvSpPr>
          <p:cNvPr id="43011" name="Rectangle 2"/>
          <p:cNvSpPr>
            <a:spLocks noGrp="1" noChangeArrowheads="1"/>
          </p:cNvSpPr>
          <p:nvPr>
            <p:ph type="title"/>
          </p:nvPr>
        </p:nvSpPr>
        <p:spPr>
          <a:xfrm>
            <a:off x="357187" y="473273"/>
            <a:ext cx="7358063" cy="1714500"/>
          </a:xfrm>
        </p:spPr>
        <p:txBody>
          <a:bodyPr/>
          <a:lstStyle/>
          <a:p>
            <a:pPr eaLnBrk="1" hangingPunct="1">
              <a:defRPr/>
            </a:pPr>
            <a:r>
              <a:rPr lang="en-US" sz="3400"/>
              <a:t>Biuret test for Proteins</a:t>
            </a:r>
          </a:p>
        </p:txBody>
      </p:sp>
      <p:pic>
        <p:nvPicPr>
          <p:cNvPr id="4198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4906" y="2444502"/>
            <a:ext cx="3562945" cy="267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2469048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91" name="Table 891"/>
          <p:cNvGraphicFramePr/>
          <p:nvPr>
            <p:extLst>
              <p:ext uri="{D42A27DB-BD31-4B8C-83A1-F6EECF244321}">
                <p14:modId xmlns:p14="http://schemas.microsoft.com/office/powerpoint/2010/main" val="912163032"/>
              </p:ext>
            </p:extLst>
          </p:nvPr>
        </p:nvGraphicFramePr>
        <p:xfrm>
          <a:off x="228600" y="76200"/>
          <a:ext cx="8763000" cy="6899136"/>
        </p:xfrm>
        <a:graphic>
          <a:graphicData uri="http://schemas.openxmlformats.org/drawingml/2006/table">
            <a:tbl>
              <a:tblPr firstRow="1"/>
              <a:tblGrid>
                <a:gridCol w="4416412"/>
                <a:gridCol w="4346588"/>
              </a:tblGrid>
              <a:tr h="609600">
                <a:tc>
                  <a:txBody>
                    <a:bodyPr/>
                    <a:lstStyle/>
                    <a:p>
                      <a:pPr lvl="0" algn="ctr">
                        <a:tabLst>
                          <a:tab pos="914400" algn="l"/>
                        </a:tabLst>
                        <a:defRPr sz="1800" b="0" i="0">
                          <a:solidFill>
                            <a:srgbClr val="000000"/>
                          </a:solidFill>
                        </a:defRPr>
                      </a:pPr>
                      <a:r>
                        <a:rPr sz="2800" dirty="0">
                          <a:solidFill>
                            <a:srgbClr val="FFFFFF"/>
                          </a:solidFill>
                          <a:effectLst>
                            <a:outerShdw blurRad="25400" dist="25400" dir="5400000" rotWithShape="0">
                              <a:srgbClr val="000000">
                                <a:alpha val="60000"/>
                              </a:srgbClr>
                            </a:outerShdw>
                          </a:effectLst>
                          <a:latin typeface="Gill Sans"/>
                          <a:ea typeface="Gill Sans"/>
                          <a:cs typeface="Gill Sans"/>
                          <a:sym typeface="Gill Sans"/>
                        </a:rPr>
                        <a:t>Fibrous</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blipFill rotWithShape="1">
                      <a:blip r:embed="rId2"/>
                      <a:srcRect/>
                      <a:tile tx="0" ty="0" sx="100000" sy="100000" flip="none" algn="tl"/>
                    </a:blipFill>
                  </a:tcPr>
                </a:tc>
                <a:tc>
                  <a:txBody>
                    <a:bodyPr/>
                    <a:lstStyle/>
                    <a:p>
                      <a:pPr lvl="0" algn="ctr">
                        <a:tabLst>
                          <a:tab pos="914400" algn="l"/>
                        </a:tabLst>
                        <a:defRPr sz="1800" b="0" i="0">
                          <a:solidFill>
                            <a:srgbClr val="000000"/>
                          </a:solidFill>
                        </a:defRPr>
                      </a:pPr>
                      <a:r>
                        <a:rPr sz="2800">
                          <a:solidFill>
                            <a:srgbClr val="FFFFFF"/>
                          </a:solidFill>
                          <a:effectLst>
                            <a:outerShdw blurRad="25400" dist="25400" dir="5400000" rotWithShape="0">
                              <a:srgbClr val="000000">
                                <a:alpha val="60000"/>
                              </a:srgbClr>
                            </a:outerShdw>
                          </a:effectLst>
                          <a:latin typeface="Gill Sans"/>
                          <a:ea typeface="Gill Sans"/>
                          <a:cs typeface="Gill Sans"/>
                          <a:sym typeface="Gill Sans"/>
                        </a:rPr>
                        <a:t>Globular</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blipFill rotWithShape="1">
                      <a:blip r:embed="rId2"/>
                      <a:srcRect/>
                      <a:tile tx="0" ty="0" sx="100000" sy="100000" flip="none" algn="tl"/>
                    </a:blipFill>
                  </a:tcPr>
                </a:tc>
              </a:tr>
              <a:tr h="990600">
                <a:tc>
                  <a:txBody>
                    <a:bodyPr/>
                    <a:lstStyle/>
                    <a:p>
                      <a:pPr lvl="0" algn="ctr">
                        <a:tabLst>
                          <a:tab pos="914400" algn="l"/>
                        </a:tabLst>
                        <a:defRPr sz="1800" b="0" i="0"/>
                      </a:pPr>
                      <a:r>
                        <a:rPr sz="2500" dirty="0">
                          <a:latin typeface="Gill Sans"/>
                          <a:ea typeface="Gill Sans"/>
                          <a:cs typeface="Gill Sans"/>
                          <a:sym typeface="Gill Sans"/>
                        </a:rPr>
                        <a:t>Structural  (</a:t>
                      </a:r>
                      <a:r>
                        <a:rPr sz="2500" dirty="0" err="1">
                          <a:solidFill>
                            <a:srgbClr val="FF2600"/>
                          </a:solidFill>
                          <a:latin typeface="Gill Sans"/>
                          <a:ea typeface="Gill Sans"/>
                          <a:cs typeface="Gill Sans"/>
                          <a:sym typeface="Gill Sans"/>
                        </a:rPr>
                        <a:t>keratin,collagen</a:t>
                      </a:r>
                      <a:r>
                        <a:rPr sz="2500" dirty="0">
                          <a:solidFill>
                            <a:srgbClr val="FF2600"/>
                          </a:solidFill>
                          <a:latin typeface="Gill Sans"/>
                          <a:ea typeface="Gill Sans"/>
                          <a:cs typeface="Gill Sans"/>
                          <a:sym typeface="Gill Sans"/>
                        </a:rPr>
                        <a:t>)</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solidFill>
                      <a:srgbClr val="FFFF00"/>
                    </a:solidFill>
                  </a:tcPr>
                </a:tc>
                <a:tc>
                  <a:txBody>
                    <a:bodyPr/>
                    <a:lstStyle/>
                    <a:p>
                      <a:pPr lvl="0" algn="ctr">
                        <a:tabLst>
                          <a:tab pos="914400" algn="l"/>
                        </a:tabLst>
                        <a:defRPr sz="1800" b="0" i="0"/>
                      </a:pPr>
                      <a:r>
                        <a:rPr sz="2100" dirty="0">
                          <a:latin typeface="Gill Sans"/>
                          <a:ea typeface="Gill Sans"/>
                          <a:cs typeface="Gill Sans"/>
                          <a:sym typeface="Gill Sans"/>
                        </a:rPr>
                        <a:t>Metabolic  (</a:t>
                      </a:r>
                      <a:r>
                        <a:rPr sz="2100" dirty="0" err="1">
                          <a:solidFill>
                            <a:srgbClr val="FF2600"/>
                          </a:solidFill>
                          <a:latin typeface="Gill Sans"/>
                          <a:ea typeface="Gill Sans"/>
                          <a:cs typeface="Gill Sans"/>
                          <a:sym typeface="Gill Sans"/>
                        </a:rPr>
                        <a:t>haemoglobin</a:t>
                      </a:r>
                      <a:r>
                        <a:rPr sz="2100" dirty="0">
                          <a:solidFill>
                            <a:srgbClr val="FF2600"/>
                          </a:solidFill>
                          <a:latin typeface="Gill Sans"/>
                          <a:ea typeface="Gill Sans"/>
                          <a:cs typeface="Gill Sans"/>
                          <a:sym typeface="Gill Sans"/>
                        </a:rPr>
                        <a:t>, </a:t>
                      </a:r>
                      <a:r>
                        <a:rPr sz="2100" dirty="0" err="1">
                          <a:solidFill>
                            <a:srgbClr val="FF2600"/>
                          </a:solidFill>
                          <a:latin typeface="Gill Sans"/>
                          <a:ea typeface="Gill Sans"/>
                          <a:cs typeface="Gill Sans"/>
                          <a:sym typeface="Gill Sans"/>
                        </a:rPr>
                        <a:t>insulin,enzymes,hormones</a:t>
                      </a:r>
                      <a:r>
                        <a:rPr sz="2100" dirty="0">
                          <a:solidFill>
                            <a:srgbClr val="FF2600"/>
                          </a:solidFill>
                          <a:latin typeface="Gill Sans"/>
                          <a:ea typeface="Gill Sans"/>
                          <a:cs typeface="Gill Sans"/>
                          <a:sym typeface="Gill Sans"/>
                        </a:rPr>
                        <a:t>, transport proteins</a:t>
                      </a:r>
                      <a:r>
                        <a:rPr sz="2100" dirty="0">
                          <a:latin typeface="Gill Sans"/>
                          <a:ea typeface="Gill Sans"/>
                          <a:cs typeface="Gill Sans"/>
                          <a:sym typeface="Gill Sans"/>
                        </a:rPr>
                        <a:t>)</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solidFill>
                      <a:srgbClr val="FFFF00"/>
                    </a:solidFill>
                  </a:tcPr>
                </a:tc>
              </a:tr>
              <a:tr h="846832">
                <a:tc>
                  <a:txBody>
                    <a:bodyPr/>
                    <a:lstStyle/>
                    <a:p>
                      <a:pPr lvl="0" algn="l">
                        <a:tabLst>
                          <a:tab pos="914400" algn="l"/>
                        </a:tabLst>
                        <a:defRPr sz="1800" b="0" i="0"/>
                      </a:pPr>
                      <a:r>
                        <a:rPr lang="en-GB" sz="2000" dirty="0" smtClean="0">
                          <a:latin typeface="Gill Sans"/>
                          <a:ea typeface="Gill Sans"/>
                          <a:cs typeface="Gill Sans"/>
                          <a:sym typeface="Gill Sans"/>
                        </a:rPr>
                        <a:t>Unbranched primary structure; </a:t>
                      </a:r>
                    </a:p>
                    <a:p>
                      <a:pPr lvl="0" algn="l">
                        <a:tabLst>
                          <a:tab pos="914400" algn="l"/>
                        </a:tabLst>
                        <a:defRPr sz="1800" b="0" i="0"/>
                      </a:pPr>
                      <a:r>
                        <a:rPr lang="en-GB" sz="2000" dirty="0" smtClean="0">
                          <a:latin typeface="Gill Sans"/>
                          <a:ea typeface="Gill Sans"/>
                          <a:cs typeface="Gill Sans"/>
                          <a:sym typeface="Gill Sans"/>
                        </a:rPr>
                        <a:t>tightly wound </a:t>
                      </a:r>
                      <a:r>
                        <a:rPr sz="2000" dirty="0" smtClean="0">
                          <a:latin typeface="Gill Sans"/>
                          <a:ea typeface="Gill Sans"/>
                          <a:cs typeface="Gill Sans"/>
                          <a:sym typeface="Gill Sans"/>
                        </a:rPr>
                        <a:t>secondary structure</a:t>
                      </a:r>
                      <a:r>
                        <a:rPr lang="en-GB" sz="2000" dirty="0" smtClean="0">
                          <a:latin typeface="Gill Sans"/>
                          <a:ea typeface="Gill Sans"/>
                          <a:cs typeface="Gill Sans"/>
                          <a:sym typeface="Gill Sans"/>
                        </a:rPr>
                        <a:t>; tertiary structure is twisted helix</a:t>
                      </a:r>
                      <a:r>
                        <a:rPr sz="2000" dirty="0" smtClean="0">
                          <a:latin typeface="Gill Sans"/>
                          <a:ea typeface="Gill Sans"/>
                          <a:cs typeface="Gill Sans"/>
                          <a:sym typeface="Gill Sans"/>
                        </a:rPr>
                        <a:t> </a:t>
                      </a:r>
                      <a:r>
                        <a:rPr lang="en-GB" sz="2000" dirty="0" smtClean="0">
                          <a:latin typeface="Gill Sans"/>
                          <a:ea typeface="Gill Sans"/>
                          <a:cs typeface="Gill Sans"/>
                          <a:sym typeface="Gill Sans"/>
                        </a:rPr>
                        <a:t>quaternary structure 3 polypeptides wound together</a:t>
                      </a:r>
                      <a:endParaRPr sz="2000" dirty="0">
                        <a:latin typeface="Gill Sans"/>
                        <a:ea typeface="Gill Sans"/>
                        <a:cs typeface="Gill Sans"/>
                        <a:sym typeface="Gill Sans"/>
                      </a:endParaRP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lvl="0" algn="ctr">
                        <a:tabLst>
                          <a:tab pos="914400" algn="l"/>
                        </a:tabLst>
                        <a:defRPr sz="1800" b="0" i="0"/>
                      </a:pPr>
                      <a:r>
                        <a:rPr sz="1900">
                          <a:latin typeface="Gill Sans"/>
                          <a:ea typeface="Gill Sans"/>
                          <a:cs typeface="Gill Sans"/>
                          <a:sym typeface="Gill Sans"/>
                        </a:rPr>
                        <a:t>secondary and tertiary structures 
with a specific 3d spherical shape</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r h="846832">
                <a:tc>
                  <a:txBody>
                    <a:bodyPr/>
                    <a:lstStyle/>
                    <a:p>
                      <a:pPr lvl="0" algn="ctr">
                        <a:tabLst>
                          <a:tab pos="914400" algn="l"/>
                        </a:tabLst>
                        <a:defRPr sz="1800" b="0" i="0"/>
                      </a:pPr>
                      <a:r>
                        <a:rPr sz="2100">
                          <a:latin typeface="Gill Sans"/>
                          <a:ea typeface="Gill Sans"/>
                          <a:cs typeface="Gill Sans"/>
                          <a:sym typeface="Gill Sans"/>
                        </a:rPr>
                        <a:t>Structure maintained by H bonding</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lvl="0" algn="ctr">
                        <a:tabLst>
                          <a:tab pos="914400" algn="l"/>
                        </a:tabLst>
                        <a:defRPr sz="1800" b="0" i="0"/>
                      </a:pPr>
                      <a:endParaRPr sz="1200">
                        <a:latin typeface="Gill Sans"/>
                        <a:ea typeface="Gill Sans"/>
                        <a:cs typeface="Gill Sans"/>
                        <a:sym typeface="Gill Sans"/>
                      </a:endParaRPr>
                    </a:p>
                    <a:p>
                      <a:pPr lvl="0" algn="ctr">
                        <a:tabLst>
                          <a:tab pos="914400" algn="l"/>
                        </a:tabLst>
                        <a:defRPr sz="1800" b="0" i="0"/>
                      </a:pPr>
                      <a:r>
                        <a:rPr sz="1700">
                          <a:latin typeface="Gill Sans"/>
                          <a:ea typeface="Gill Sans"/>
                          <a:cs typeface="Gill Sans"/>
                          <a:sym typeface="Gill Sans"/>
                        </a:rPr>
                        <a:t> H bonding, ionic bonds and disulphide bridges </a:t>
                      </a:r>
                    </a:p>
                    <a:p>
                      <a:pPr lvl="0" algn="ctr">
                        <a:tabLst>
                          <a:tab pos="914400" algn="l"/>
                        </a:tabLst>
                        <a:defRPr sz="1800" b="0" i="0"/>
                      </a:pPr>
                      <a:r>
                        <a:rPr sz="1700">
                          <a:latin typeface="Gill Sans"/>
                          <a:ea typeface="Gill Sans"/>
                          <a:cs typeface="Gill Sans"/>
                          <a:sym typeface="Gill Sans"/>
                        </a:rPr>
                        <a:t>and hydrophobic bonds</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r h="846832">
                <a:tc>
                  <a:txBody>
                    <a:bodyPr/>
                    <a:lstStyle/>
                    <a:p>
                      <a:pPr lvl="0" algn="ctr">
                        <a:tabLst>
                          <a:tab pos="914400" algn="l"/>
                        </a:tabLst>
                        <a:defRPr sz="1800" b="0" i="0"/>
                      </a:pPr>
                      <a:r>
                        <a:rPr sz="1600">
                          <a:latin typeface="Gill Sans"/>
                          <a:ea typeface="Gill Sans"/>
                          <a:cs typeface="Gill Sans"/>
                          <a:sym typeface="Gill Sans"/>
                        </a:rPr>
                        <a:t>Parallel polypeptide chains cross linked to form long fibres, which provide strength</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lvl="0" algn="ctr">
                        <a:tabLst>
                          <a:tab pos="914400" algn="l"/>
                        </a:tabLst>
                        <a:defRPr sz="1800" b="0" i="0"/>
                      </a:pPr>
                      <a:r>
                        <a:rPr sz="1600">
                          <a:latin typeface="Gill Sans"/>
                          <a:ea typeface="Gill Sans"/>
                          <a:cs typeface="Gill Sans"/>
                          <a:sym typeface="Gill Sans"/>
                        </a:rPr>
                        <a:t>Surface of the molecule has depressions in it into which other molecules can fit</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r h="846832">
                <a:tc>
                  <a:txBody>
                    <a:bodyPr/>
                    <a:lstStyle/>
                    <a:p>
                      <a:pPr lvl="0" algn="ctr">
                        <a:tabLst>
                          <a:tab pos="914400" algn="l"/>
                        </a:tabLst>
                        <a:defRPr sz="1800" b="0" i="0"/>
                      </a:pPr>
                      <a:r>
                        <a:rPr sz="2900">
                          <a:latin typeface="Gill Sans"/>
                          <a:ea typeface="Gill Sans"/>
                          <a:cs typeface="Gill Sans"/>
                          <a:sym typeface="Gill Sans"/>
                        </a:rPr>
                        <a:t>Stable</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lvl="0" algn="ctr">
                        <a:tabLst>
                          <a:tab pos="914400" algn="l"/>
                        </a:tabLst>
                        <a:defRPr sz="1800" b="0" i="0"/>
                      </a:pPr>
                      <a:r>
                        <a:rPr sz="1700">
                          <a:latin typeface="Gill Sans"/>
                          <a:ea typeface="Gill Sans"/>
                          <a:cs typeface="Gill Sans"/>
                          <a:sym typeface="Gill Sans"/>
                        </a:rPr>
                        <a:t>Relatively unstable, 3d structure can be affected by temp and pH</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r h="846832">
                <a:tc>
                  <a:txBody>
                    <a:bodyPr/>
                    <a:lstStyle/>
                    <a:p>
                      <a:pPr lvl="0" algn="ctr">
                        <a:tabLst>
                          <a:tab pos="914400" algn="l"/>
                        </a:tabLst>
                        <a:defRPr sz="1800" b="0" i="0"/>
                      </a:pPr>
                      <a:r>
                        <a:rPr>
                          <a:latin typeface="Gill Sans"/>
                          <a:ea typeface="Gill Sans"/>
                          <a:cs typeface="Gill Sans"/>
                          <a:sym typeface="Gill Sans"/>
                        </a:rPr>
                        <a:t>Usually insoluble in water (external R groups are non polar)</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lvl="0" algn="ctr">
                        <a:tabLst>
                          <a:tab pos="914400" algn="l"/>
                        </a:tabLst>
                        <a:defRPr sz="1800" b="0" i="0"/>
                      </a:pPr>
                      <a:r>
                        <a:rPr sz="1700" dirty="0">
                          <a:latin typeface="Gill Sans"/>
                          <a:ea typeface="Gill Sans"/>
                          <a:cs typeface="Gill Sans"/>
                          <a:sym typeface="Gill Sans"/>
                        </a:rPr>
                        <a:t>Usually soluble in water (external R groups are polar) </a:t>
                      </a:r>
                    </a:p>
                  </a:txBody>
                  <a:tcPr marL="50800" marR="50800" marT="50800" marB="50800" anchor="ctr"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bl>
          </a:graphicData>
        </a:graphic>
      </p:graphicFrame>
    </p:spTree>
    <p:extLst>
      <p:ext uri="{BB962C8B-B14F-4D97-AF65-F5344CB8AC3E}">
        <p14:creationId xmlns:p14="http://schemas.microsoft.com/office/powerpoint/2010/main" val="1876968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966000563"/>
              </p:ext>
            </p:extLst>
          </p:nvPr>
        </p:nvGraphicFramePr>
        <p:xfrm>
          <a:off x="561108" y="1397000"/>
          <a:ext cx="7980218" cy="3815080"/>
        </p:xfrm>
        <a:graphic>
          <a:graphicData uri="http://schemas.openxmlformats.org/drawingml/2006/table">
            <a:tbl>
              <a:tblPr firstRow="1" bandRow="1">
                <a:tableStyleId>{5940675A-B579-460E-94D1-54222C63F5DA}</a:tableStyleId>
              </a:tblPr>
              <a:tblGrid>
                <a:gridCol w="3990109"/>
                <a:gridCol w="3990109"/>
              </a:tblGrid>
              <a:tr h="370840">
                <a:tc>
                  <a:txBody>
                    <a:bodyPr/>
                    <a:lstStyle/>
                    <a:p>
                      <a:r>
                        <a:rPr lang="en-GB" sz="1600" b="1" dirty="0" smtClean="0"/>
                        <a:t>Function</a:t>
                      </a:r>
                      <a:endParaRPr lang="en-GB" sz="1600" b="1" dirty="0"/>
                    </a:p>
                  </a:txBody>
                  <a:tcPr>
                    <a:solidFill>
                      <a:srgbClr val="FFFF00"/>
                    </a:solidFill>
                  </a:tcPr>
                </a:tc>
                <a:tc>
                  <a:txBody>
                    <a:bodyPr/>
                    <a:lstStyle/>
                    <a:p>
                      <a:r>
                        <a:rPr lang="en-GB" sz="1600" b="1" dirty="0" smtClean="0"/>
                        <a:t>Examples</a:t>
                      </a:r>
                      <a:endParaRPr lang="en-GB" sz="1600" b="1" dirty="0"/>
                    </a:p>
                  </a:txBody>
                  <a:tcPr>
                    <a:solidFill>
                      <a:srgbClr val="FFFF00"/>
                    </a:solidFill>
                  </a:tcPr>
                </a:tc>
              </a:tr>
              <a:tr h="370840">
                <a:tc>
                  <a:txBody>
                    <a:bodyPr/>
                    <a:lstStyle/>
                    <a:p>
                      <a:r>
                        <a:rPr lang="en-GB" sz="1600" b="1" dirty="0" smtClean="0"/>
                        <a:t>Catalysis</a:t>
                      </a:r>
                      <a:endParaRPr lang="en-GB" sz="1600" b="1" dirty="0"/>
                    </a:p>
                  </a:txBody>
                  <a:tcPr/>
                </a:tc>
                <a:tc>
                  <a:txBody>
                    <a:bodyPr/>
                    <a:lstStyle/>
                    <a:p>
                      <a:pPr marL="285750" indent="-285750">
                        <a:buFont typeface="Arial" panose="020B0604020202020204" pitchFamily="34" charset="0"/>
                        <a:buChar char="•"/>
                      </a:pPr>
                      <a:r>
                        <a:rPr lang="en-GB" sz="1600" b="1" dirty="0" smtClean="0"/>
                        <a:t>Hydrolytic enzymes in lysosomes</a:t>
                      </a:r>
                    </a:p>
                    <a:p>
                      <a:pPr marL="285750" indent="-285750">
                        <a:buFont typeface="Arial" panose="020B0604020202020204" pitchFamily="34" charset="0"/>
                        <a:buChar char="•"/>
                      </a:pPr>
                      <a:r>
                        <a:rPr lang="en-GB" sz="1600" b="1" dirty="0" smtClean="0"/>
                        <a:t>Amylases, </a:t>
                      </a:r>
                      <a:r>
                        <a:rPr lang="en-GB" sz="1600" b="1" dirty="0" err="1" smtClean="0"/>
                        <a:t>endo</a:t>
                      </a:r>
                      <a:r>
                        <a:rPr lang="en-GB" sz="1600" b="1" dirty="0" smtClean="0"/>
                        <a:t> and </a:t>
                      </a:r>
                      <a:r>
                        <a:rPr lang="en-GB" sz="1600" b="1" dirty="0" err="1" smtClean="0"/>
                        <a:t>exo</a:t>
                      </a:r>
                      <a:r>
                        <a:rPr lang="en-GB" sz="1600" b="1" dirty="0" smtClean="0"/>
                        <a:t> peptidases, lipases to</a:t>
                      </a:r>
                      <a:r>
                        <a:rPr lang="en-GB" sz="1600" b="1" baseline="0" dirty="0" smtClean="0"/>
                        <a:t> hydrolyse starch, protein and lipids in</a:t>
                      </a:r>
                      <a:r>
                        <a:rPr lang="en-GB" sz="1600" b="1" dirty="0" smtClean="0"/>
                        <a:t> gut</a:t>
                      </a:r>
                      <a:endParaRPr lang="en-GB" sz="1600" b="1" dirty="0"/>
                    </a:p>
                  </a:txBody>
                  <a:tcPr/>
                </a:tc>
              </a:tr>
              <a:tr h="370840">
                <a:tc>
                  <a:txBody>
                    <a:bodyPr/>
                    <a:lstStyle/>
                    <a:p>
                      <a:r>
                        <a:rPr lang="en-GB" sz="1600" b="1" dirty="0" smtClean="0"/>
                        <a:t>Transport</a:t>
                      </a:r>
                      <a:endParaRPr lang="en-GB" sz="1600" b="1" dirty="0"/>
                    </a:p>
                  </a:txBody>
                  <a:tcPr/>
                </a:tc>
                <a:tc>
                  <a:txBody>
                    <a:bodyPr/>
                    <a:lstStyle/>
                    <a:p>
                      <a:pPr marL="285750" indent="-285750">
                        <a:buFont typeface="Arial" panose="020B0604020202020204" pitchFamily="34" charset="0"/>
                        <a:buChar char="•"/>
                      </a:pPr>
                      <a:r>
                        <a:rPr lang="en-GB" sz="1600" b="1" dirty="0" smtClean="0"/>
                        <a:t>Haemoglobin to transport oxygen and carbon dioxide</a:t>
                      </a:r>
                    </a:p>
                    <a:p>
                      <a:pPr marL="285750" indent="-285750">
                        <a:buFont typeface="Arial" panose="020B0604020202020204" pitchFamily="34" charset="0"/>
                        <a:buChar char="•"/>
                      </a:pPr>
                      <a:r>
                        <a:rPr lang="en-GB" sz="1600" b="1" dirty="0" smtClean="0"/>
                        <a:t>Myoglobin to carry oxygen in muscle</a:t>
                      </a:r>
                    </a:p>
                    <a:p>
                      <a:pPr marL="285750" indent="-285750">
                        <a:buFont typeface="Arial" panose="020B0604020202020204" pitchFamily="34" charset="0"/>
                        <a:buChar char="•"/>
                      </a:pPr>
                      <a:r>
                        <a:rPr lang="en-GB" sz="1600" b="1" dirty="0" smtClean="0"/>
                        <a:t>Intrinsic</a:t>
                      </a:r>
                      <a:r>
                        <a:rPr lang="en-GB" sz="1600" b="1" baseline="0" dirty="0" smtClean="0"/>
                        <a:t> proteins in membrane – channels and pumps (facilitated diffusion and active transport)</a:t>
                      </a:r>
                      <a:endParaRPr lang="en-GB" sz="1600" b="1" dirty="0"/>
                    </a:p>
                  </a:txBody>
                  <a:tcPr/>
                </a:tc>
              </a:tr>
              <a:tr h="370840">
                <a:tc>
                  <a:txBody>
                    <a:bodyPr/>
                    <a:lstStyle/>
                    <a:p>
                      <a:r>
                        <a:rPr lang="en-GB" sz="1600" b="1" dirty="0" smtClean="0"/>
                        <a:t>Structural/support</a:t>
                      </a:r>
                      <a:endParaRPr lang="en-GB" sz="1600" b="1" dirty="0"/>
                    </a:p>
                  </a:txBody>
                  <a:tcPr/>
                </a:tc>
                <a:tc>
                  <a:txBody>
                    <a:bodyPr/>
                    <a:lstStyle/>
                    <a:p>
                      <a:pPr marL="285750" indent="-285750">
                        <a:buFont typeface="Arial" panose="020B0604020202020204" pitchFamily="34" charset="0"/>
                        <a:buChar char="•"/>
                      </a:pPr>
                      <a:r>
                        <a:rPr lang="en-GB" sz="1600" b="1" dirty="0" smtClean="0"/>
                        <a:t>Collagen fibres in</a:t>
                      </a:r>
                      <a:r>
                        <a:rPr lang="en-GB" sz="1600" b="1" baseline="0" dirty="0" smtClean="0"/>
                        <a:t> </a:t>
                      </a:r>
                      <a:r>
                        <a:rPr lang="en-GB" sz="1600" b="1" dirty="0" smtClean="0"/>
                        <a:t>connective tissue (cartilage and tendons)</a:t>
                      </a:r>
                    </a:p>
                    <a:p>
                      <a:pPr marL="285750" indent="-285750">
                        <a:buFont typeface="Arial" panose="020B0604020202020204" pitchFamily="34" charset="0"/>
                        <a:buChar char="•"/>
                      </a:pPr>
                      <a:r>
                        <a:rPr lang="en-GB" sz="1600" b="1" dirty="0" smtClean="0"/>
                        <a:t>Keratin fibres in hair, nails and claws</a:t>
                      </a:r>
                      <a:endParaRPr lang="en-GB" sz="1600" b="1" dirty="0"/>
                    </a:p>
                  </a:txBody>
                  <a:tcPr/>
                </a:tc>
              </a:tr>
            </a:tbl>
          </a:graphicData>
        </a:graphic>
      </p:graphicFrame>
      <p:sp>
        <p:nvSpPr>
          <p:cNvPr id="3" name="TextBox 2"/>
          <p:cNvSpPr txBox="1"/>
          <p:nvPr/>
        </p:nvSpPr>
        <p:spPr>
          <a:xfrm>
            <a:off x="3086100" y="571500"/>
            <a:ext cx="3375281" cy="52321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GB" sz="2800" b="1" i="0" u="none" strike="noStrike" cap="none" spc="0" normalizeH="0" baseline="0" dirty="0" smtClean="0">
                <a:ln>
                  <a:noFill/>
                </a:ln>
                <a:solidFill>
                  <a:srgbClr val="000000"/>
                </a:solidFill>
                <a:effectLst/>
                <a:uFillTx/>
                <a:latin typeface="Corbel"/>
                <a:ea typeface="Corbel"/>
                <a:cs typeface="Corbel"/>
                <a:sym typeface="Corbel"/>
              </a:rPr>
              <a:t>Functions of Proteins</a:t>
            </a:r>
            <a:endParaRPr kumimoji="0" lang="en-GB" sz="2800" b="1" i="0" u="none" strike="noStrike" cap="none" spc="0" normalizeH="0" baseline="0" dirty="0">
              <a:ln>
                <a:noFill/>
              </a:ln>
              <a:solidFill>
                <a:srgbClr val="000000"/>
              </a:solidFill>
              <a:effectLst/>
              <a:uFillTx/>
              <a:latin typeface="Corbel"/>
              <a:ea typeface="Corbel"/>
              <a:cs typeface="Corbel"/>
              <a:sym typeface="Corbel"/>
            </a:endParaRPr>
          </a:p>
        </p:txBody>
      </p:sp>
    </p:spTree>
    <p:extLst>
      <p:ext uri="{BB962C8B-B14F-4D97-AF65-F5344CB8AC3E}">
        <p14:creationId xmlns:p14="http://schemas.microsoft.com/office/powerpoint/2010/main" val="1058857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079610078"/>
              </p:ext>
            </p:extLst>
          </p:nvPr>
        </p:nvGraphicFramePr>
        <p:xfrm>
          <a:off x="561108" y="1397001"/>
          <a:ext cx="7980218" cy="3725717"/>
        </p:xfrm>
        <a:graphic>
          <a:graphicData uri="http://schemas.openxmlformats.org/drawingml/2006/table">
            <a:tbl>
              <a:tblPr firstRow="1" bandRow="1">
                <a:tableStyleId>{5940675A-B579-460E-94D1-54222C63F5DA}</a:tableStyleId>
              </a:tblPr>
              <a:tblGrid>
                <a:gridCol w="4021283"/>
                <a:gridCol w="3958935"/>
              </a:tblGrid>
              <a:tr h="267387">
                <a:tc>
                  <a:txBody>
                    <a:bodyPr/>
                    <a:lstStyle/>
                    <a:p>
                      <a:r>
                        <a:rPr lang="en-GB" sz="1600" b="1" dirty="0" smtClean="0"/>
                        <a:t>Function</a:t>
                      </a:r>
                      <a:endParaRPr lang="en-GB" sz="1600" b="1" dirty="0"/>
                    </a:p>
                  </a:txBody>
                  <a:tcPr>
                    <a:solidFill>
                      <a:srgbClr val="FFFF00"/>
                    </a:solidFill>
                  </a:tcPr>
                </a:tc>
                <a:tc>
                  <a:txBody>
                    <a:bodyPr/>
                    <a:lstStyle/>
                    <a:p>
                      <a:r>
                        <a:rPr lang="en-GB" sz="1600" b="1" dirty="0" smtClean="0"/>
                        <a:t>Examples</a:t>
                      </a:r>
                      <a:endParaRPr lang="en-GB" sz="1600" b="1" dirty="0"/>
                    </a:p>
                  </a:txBody>
                  <a:tcPr>
                    <a:solidFill>
                      <a:srgbClr val="FFFF00"/>
                    </a:solidFill>
                  </a:tcPr>
                </a:tc>
              </a:tr>
              <a:tr h="417564">
                <a:tc>
                  <a:txBody>
                    <a:bodyPr/>
                    <a:lstStyle/>
                    <a:p>
                      <a:r>
                        <a:rPr lang="en-GB" sz="1600" b="1" dirty="0" smtClean="0"/>
                        <a:t>Defence</a:t>
                      </a:r>
                    </a:p>
                    <a:p>
                      <a:endParaRPr lang="en-GB" sz="1600" b="1" dirty="0" smtClean="0"/>
                    </a:p>
                    <a:p>
                      <a:endParaRPr lang="en-GB" sz="1600" b="1" dirty="0"/>
                    </a:p>
                  </a:txBody>
                  <a:tcPr/>
                </a:tc>
                <a:tc>
                  <a:txBody>
                    <a:bodyPr/>
                    <a:lstStyle/>
                    <a:p>
                      <a:pPr marL="285750" indent="-285750">
                        <a:buFont typeface="Arial" panose="020B0604020202020204" pitchFamily="34" charset="0"/>
                        <a:buChar char="•"/>
                      </a:pPr>
                      <a:r>
                        <a:rPr lang="en-GB" sz="1600" b="1" dirty="0" smtClean="0"/>
                        <a:t>Antibodies mark foreign proteins for elimination</a:t>
                      </a:r>
                      <a:endParaRPr lang="en-GB" sz="1600" b="1" dirty="0"/>
                    </a:p>
                  </a:txBody>
                  <a:tcPr/>
                </a:tc>
              </a:tr>
              <a:tr h="267387">
                <a:tc>
                  <a:txBody>
                    <a:bodyPr/>
                    <a:lstStyle/>
                    <a:p>
                      <a:r>
                        <a:rPr lang="en-GB" sz="1600" b="1" dirty="0" smtClean="0"/>
                        <a:t>Hormones</a:t>
                      </a:r>
                    </a:p>
                    <a:p>
                      <a:endParaRPr lang="en-GB" sz="1600" b="1" dirty="0" smtClean="0"/>
                    </a:p>
                    <a:p>
                      <a:endParaRPr lang="en-GB" sz="1600" b="1" dirty="0"/>
                    </a:p>
                  </a:txBody>
                  <a:tcPr/>
                </a:tc>
                <a:tc>
                  <a:txBody>
                    <a:bodyPr/>
                    <a:lstStyle/>
                    <a:p>
                      <a:pPr marL="285750" indent="-285750">
                        <a:buFont typeface="Arial" panose="020B0604020202020204" pitchFamily="34" charset="0"/>
                        <a:buChar char="•"/>
                      </a:pPr>
                      <a:r>
                        <a:rPr lang="en-GB" sz="1600" b="1" dirty="0" smtClean="0"/>
                        <a:t>Insulin to regulate blood sugar</a:t>
                      </a:r>
                      <a:endParaRPr lang="en-GB" sz="1600" b="1" dirty="0"/>
                    </a:p>
                  </a:txBody>
                  <a:tcPr/>
                </a:tc>
              </a:tr>
              <a:tr h="417564">
                <a:tc>
                  <a:txBody>
                    <a:bodyPr/>
                    <a:lstStyle/>
                    <a:p>
                      <a:r>
                        <a:rPr lang="en-GB" sz="1600" b="1" dirty="0" smtClean="0"/>
                        <a:t>Motion</a:t>
                      </a:r>
                    </a:p>
                    <a:p>
                      <a:endParaRPr lang="en-GB" sz="1600" b="1" dirty="0" smtClean="0"/>
                    </a:p>
                    <a:p>
                      <a:endParaRPr lang="en-GB" sz="1600" b="1" dirty="0"/>
                    </a:p>
                  </a:txBody>
                  <a:tcPr/>
                </a:tc>
                <a:tc>
                  <a:txBody>
                    <a:bodyPr/>
                    <a:lstStyle/>
                    <a:p>
                      <a:pPr marL="285750" indent="-285750">
                        <a:buFont typeface="Arial" panose="020B0604020202020204" pitchFamily="34" charset="0"/>
                        <a:buChar char="•"/>
                      </a:pPr>
                      <a:r>
                        <a:rPr lang="en-GB" sz="1600" b="1" dirty="0" smtClean="0"/>
                        <a:t>Actin and myosin for the contraction of muscle fibres</a:t>
                      </a:r>
                      <a:endParaRPr lang="en-GB" sz="1600" b="1" dirty="0"/>
                    </a:p>
                  </a:txBody>
                  <a:tcPr/>
                </a:tc>
              </a:tr>
              <a:tr h="921557">
                <a:tc>
                  <a:txBody>
                    <a:bodyPr/>
                    <a:lstStyle/>
                    <a:p>
                      <a:r>
                        <a:rPr lang="en-GB" sz="1600" b="1" dirty="0" smtClean="0"/>
                        <a:t>Exchange</a:t>
                      </a:r>
                      <a:r>
                        <a:rPr lang="en-GB" sz="1600" b="1" baseline="0" dirty="0" smtClean="0"/>
                        <a:t> of materials between blood and cells</a:t>
                      </a:r>
                      <a:endParaRPr lang="en-GB" sz="1600" b="1" dirty="0"/>
                    </a:p>
                  </a:txBody>
                  <a:tcPr/>
                </a:tc>
                <a:tc>
                  <a:txBody>
                    <a:bodyPr/>
                    <a:lstStyle/>
                    <a:p>
                      <a:pPr marL="285750" indent="-285750">
                        <a:buFont typeface="Arial" panose="020B0604020202020204" pitchFamily="34" charset="0"/>
                        <a:buChar char="•"/>
                      </a:pPr>
                      <a:r>
                        <a:rPr lang="en-GB" sz="1600" b="1" dirty="0" smtClean="0"/>
                        <a:t>Large plasma proteins reduce</a:t>
                      </a:r>
                      <a:r>
                        <a:rPr lang="en-GB" sz="1600" b="1" baseline="0" dirty="0" smtClean="0"/>
                        <a:t> the water potential in the blood</a:t>
                      </a:r>
                      <a:endParaRPr lang="en-GB" sz="1600" b="1" dirty="0"/>
                    </a:p>
                  </a:txBody>
                  <a:tcPr/>
                </a:tc>
              </a:tr>
            </a:tbl>
          </a:graphicData>
        </a:graphic>
      </p:graphicFrame>
      <p:sp>
        <p:nvSpPr>
          <p:cNvPr id="3" name="TextBox 2"/>
          <p:cNvSpPr txBox="1"/>
          <p:nvPr/>
        </p:nvSpPr>
        <p:spPr>
          <a:xfrm>
            <a:off x="1828800" y="436418"/>
            <a:ext cx="4138247"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en-GB" sz="3600" b="1" dirty="0" smtClean="0">
                <a:solidFill>
                  <a:srgbClr val="000000"/>
                </a:solidFill>
              </a:rPr>
              <a:t>Functions of Proteins</a:t>
            </a:r>
            <a:endParaRPr lang="en-GB" sz="3600" b="1" dirty="0">
              <a:solidFill>
                <a:srgbClr val="000000"/>
              </a:solidFill>
            </a:endParaRPr>
          </a:p>
        </p:txBody>
      </p:sp>
      <p:sp>
        <p:nvSpPr>
          <p:cNvPr id="4" name="TextBox 3"/>
          <p:cNvSpPr txBox="1"/>
          <p:nvPr/>
        </p:nvSpPr>
        <p:spPr>
          <a:xfrm>
            <a:off x="1974273" y="5433398"/>
            <a:ext cx="4305023" cy="52321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GB" sz="2800" b="1" i="0" u="none" strike="noStrike" cap="none" spc="0" normalizeH="0" baseline="0" dirty="0" smtClean="0">
                <a:ln>
                  <a:noFill/>
                </a:ln>
                <a:solidFill>
                  <a:srgbClr val="000000"/>
                </a:solidFill>
                <a:effectLst/>
                <a:uFillTx/>
                <a:latin typeface="Corbel"/>
                <a:ea typeface="Corbel"/>
                <a:cs typeface="Corbel"/>
                <a:sym typeface="Corbel"/>
              </a:rPr>
              <a:t>Can you think of any more?</a:t>
            </a:r>
            <a:endParaRPr kumimoji="0" lang="en-GB" sz="2800" b="1" i="0" u="none" strike="noStrike" cap="none" spc="0" normalizeH="0" baseline="0" dirty="0">
              <a:ln>
                <a:noFill/>
              </a:ln>
              <a:solidFill>
                <a:srgbClr val="000000"/>
              </a:solidFill>
              <a:effectLst/>
              <a:uFillTx/>
              <a:latin typeface="Corbel"/>
              <a:ea typeface="Corbel"/>
              <a:cs typeface="Corbel"/>
              <a:sym typeface="Corbel"/>
            </a:endParaRPr>
          </a:p>
        </p:txBody>
      </p:sp>
    </p:spTree>
    <p:extLst>
      <p:ext uri="{BB962C8B-B14F-4D97-AF65-F5344CB8AC3E}">
        <p14:creationId xmlns:p14="http://schemas.microsoft.com/office/powerpoint/2010/main" val="20116162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7544" y="-8993"/>
            <a:ext cx="8229600" cy="1143000"/>
          </a:xfrm>
        </p:spPr>
        <p:txBody>
          <a:bodyPr/>
          <a:lstStyle/>
          <a:p>
            <a:r>
              <a:rPr lang="en-GB" dirty="0" smtClean="0"/>
              <a:t>Enzymes</a:t>
            </a:r>
            <a:endParaRPr lang="en-GB" dirty="0"/>
          </a:p>
        </p:txBody>
      </p:sp>
      <p:sp>
        <p:nvSpPr>
          <p:cNvPr id="6" name="Content Placeholder 5"/>
          <p:cNvSpPr>
            <a:spLocks noGrp="1"/>
          </p:cNvSpPr>
          <p:nvPr>
            <p:ph idx="1"/>
          </p:nvPr>
        </p:nvSpPr>
        <p:spPr>
          <a:xfrm>
            <a:off x="395536" y="908720"/>
            <a:ext cx="8640960" cy="5760640"/>
          </a:xfrm>
        </p:spPr>
        <p:txBody>
          <a:bodyPr>
            <a:normAutofit fontScale="77500" lnSpcReduction="20000"/>
          </a:bodyPr>
          <a:lstStyle/>
          <a:p>
            <a:r>
              <a:rPr lang="en-US" sz="4100" dirty="0"/>
              <a:t>All enzymes are </a:t>
            </a:r>
            <a:r>
              <a:rPr lang="en-US" sz="4100" b="1" dirty="0"/>
              <a:t>tertiary globular proteins</a:t>
            </a:r>
            <a:r>
              <a:rPr lang="en-US" sz="4100" dirty="0"/>
              <a:t> where the protein chain is folded back on itself into a spherical or globular shape. </a:t>
            </a:r>
            <a:endParaRPr lang="en-US" sz="4100" dirty="0" smtClean="0"/>
          </a:p>
          <a:p>
            <a:r>
              <a:rPr lang="en-US" sz="4100" dirty="0" smtClean="0"/>
              <a:t>Each </a:t>
            </a:r>
            <a:r>
              <a:rPr lang="en-US" sz="4100" dirty="0"/>
              <a:t>enzyme has its own sequence of amino acids and is held in its tertiary form by </a:t>
            </a:r>
            <a:r>
              <a:rPr lang="en-US" sz="4100" b="1" dirty="0"/>
              <a:t>hydrogen bonds</a:t>
            </a:r>
            <a:r>
              <a:rPr lang="en-US" sz="4100" dirty="0"/>
              <a:t>, </a:t>
            </a:r>
            <a:r>
              <a:rPr lang="en-US" sz="4100" b="1" dirty="0" err="1"/>
              <a:t>disulphide</a:t>
            </a:r>
            <a:r>
              <a:rPr lang="en-US" sz="4100" b="1" dirty="0"/>
              <a:t> bridges </a:t>
            </a:r>
            <a:r>
              <a:rPr lang="en-US" sz="4100" dirty="0"/>
              <a:t>and </a:t>
            </a:r>
            <a:r>
              <a:rPr lang="en-US" sz="4100" b="1" dirty="0"/>
              <a:t>ionic bonds</a:t>
            </a:r>
            <a:r>
              <a:rPr lang="en-US" sz="4100" dirty="0"/>
              <a:t>. This complex three-dimensional shape gives the enzyme many of its properties. </a:t>
            </a:r>
            <a:endParaRPr lang="en-GB" sz="4100" dirty="0"/>
          </a:p>
          <a:p>
            <a:r>
              <a:rPr lang="en-US" sz="4100" dirty="0"/>
              <a:t>Enzymes are proteins made inside living cells but may act </a:t>
            </a:r>
            <a:r>
              <a:rPr lang="en-US" sz="4100" b="1" dirty="0"/>
              <a:t>inside the cell (intracellular)</a:t>
            </a:r>
            <a:r>
              <a:rPr lang="en-US" sz="4100" dirty="0"/>
              <a:t> or </a:t>
            </a:r>
            <a:r>
              <a:rPr lang="en-US" sz="4100" b="1" dirty="0"/>
              <a:t>outside (extracellular)</a:t>
            </a:r>
            <a:r>
              <a:rPr lang="en-US" sz="4100" dirty="0"/>
              <a:t> such as the digestive enzymes of the alimentary canal</a:t>
            </a:r>
            <a:r>
              <a:rPr lang="en-US" dirty="0"/>
              <a:t>.</a:t>
            </a:r>
            <a:endParaRPr lang="en-GB" dirty="0"/>
          </a:p>
          <a:p>
            <a:endParaRPr lang="en-GB" dirty="0"/>
          </a:p>
        </p:txBody>
      </p:sp>
    </p:spTree>
    <p:extLst>
      <p:ext uri="{BB962C8B-B14F-4D97-AF65-F5344CB8AC3E}">
        <p14:creationId xmlns:p14="http://schemas.microsoft.com/office/powerpoint/2010/main" val="4031892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www.thebestbrainpossible.com/wp-content/uploads/2013/07/brain-food-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8748" y="2044107"/>
            <a:ext cx="7072764" cy="445359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4" descr="foods-for-The-concentrati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8748" y="228789"/>
            <a:ext cx="7072764" cy="2357588"/>
          </a:xfrm>
          <a:prstGeom prst="rect">
            <a:avLst/>
          </a:prstGeom>
        </p:spPr>
      </p:pic>
    </p:spTree>
    <p:extLst>
      <p:ext uri="{BB962C8B-B14F-4D97-AF65-F5344CB8AC3E}">
        <p14:creationId xmlns:p14="http://schemas.microsoft.com/office/powerpoint/2010/main" val="2807357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0"/>
            <a:ext cx="8229600" cy="1003300"/>
          </a:xfrm>
        </p:spPr>
        <p:txBody>
          <a:bodyPr/>
          <a:lstStyle/>
          <a:p>
            <a:pPr eaLnBrk="1" hangingPunct="1"/>
            <a:r>
              <a:rPr lang="en-GB" sz="3600" b="1" u="sng" dirty="0" smtClean="0"/>
              <a:t>Energy of Reactions</a:t>
            </a:r>
          </a:p>
        </p:txBody>
      </p:sp>
      <p:sp>
        <p:nvSpPr>
          <p:cNvPr id="18436" name="Rectangle 4"/>
          <p:cNvSpPr>
            <a:spLocks noGrp="1" noChangeArrowheads="1"/>
          </p:cNvSpPr>
          <p:nvPr>
            <p:ph type="body" sz="half" idx="2"/>
          </p:nvPr>
        </p:nvSpPr>
        <p:spPr>
          <a:xfrm>
            <a:off x="5110296" y="923270"/>
            <a:ext cx="3801442" cy="5385455"/>
          </a:xfrm>
        </p:spPr>
        <p:txBody>
          <a:bodyPr>
            <a:normAutofit fontScale="92500" lnSpcReduction="20000"/>
          </a:bodyPr>
          <a:lstStyle/>
          <a:p>
            <a:pPr eaLnBrk="1" hangingPunct="1"/>
            <a:r>
              <a:rPr lang="en-GB" sz="2000" dirty="0" smtClean="0"/>
              <a:t>Before a chemical reaction can proceed it must initially be activated. </a:t>
            </a:r>
            <a:r>
              <a:rPr lang="en-GB" sz="2000" dirty="0" err="1" smtClean="0"/>
              <a:t>ie</a:t>
            </a:r>
            <a:r>
              <a:rPr lang="en-GB" sz="2000" dirty="0" smtClean="0"/>
              <a:t> its energy must be increased.</a:t>
            </a:r>
          </a:p>
          <a:p>
            <a:pPr eaLnBrk="1" hangingPunct="1">
              <a:buFontTx/>
              <a:buNone/>
            </a:pPr>
            <a:endParaRPr lang="en-GB" sz="2000" dirty="0" smtClean="0"/>
          </a:p>
          <a:p>
            <a:pPr eaLnBrk="1" hangingPunct="1"/>
            <a:r>
              <a:rPr lang="en-GB" sz="2000" dirty="0" smtClean="0"/>
              <a:t>This energy required is called </a:t>
            </a:r>
            <a:r>
              <a:rPr lang="en-GB" sz="2000" b="1" dirty="0" smtClean="0">
                <a:solidFill>
                  <a:srgbClr val="FF0000"/>
                </a:solidFill>
              </a:rPr>
              <a:t>ACTIVATION ENERGY</a:t>
            </a:r>
          </a:p>
          <a:p>
            <a:pPr eaLnBrk="1" hangingPunct="1">
              <a:buFontTx/>
              <a:buNone/>
            </a:pPr>
            <a:endParaRPr lang="en-GB" sz="2000" b="1" dirty="0" smtClean="0">
              <a:solidFill>
                <a:srgbClr val="FF0000"/>
              </a:solidFill>
            </a:endParaRPr>
          </a:p>
          <a:p>
            <a:r>
              <a:rPr lang="en-US" altLang="en-US" sz="2000" dirty="0" smtClean="0"/>
              <a:t>The energy required to </a:t>
            </a:r>
            <a:r>
              <a:rPr lang="en-US" altLang="en-US" sz="2000" dirty="0" smtClean="0">
                <a:solidFill>
                  <a:srgbClr val="FF2712"/>
                </a:solidFill>
              </a:rPr>
              <a:t>break existing bonds so that new ones can be formed </a:t>
            </a:r>
            <a:r>
              <a:rPr lang="en-US" altLang="en-US" sz="2000" dirty="0" smtClean="0"/>
              <a:t>(this is the energy needed to start the reaction)</a:t>
            </a:r>
          </a:p>
          <a:p>
            <a:endParaRPr lang="en-US" altLang="en-US" sz="2000" dirty="0" smtClean="0"/>
          </a:p>
          <a:p>
            <a:r>
              <a:rPr lang="en-US" altLang="en-US" sz="2000" dirty="0" smtClean="0">
                <a:solidFill>
                  <a:srgbClr val="22002F"/>
                </a:solidFill>
              </a:rPr>
              <a:t>Enzymes lower the activation energy by </a:t>
            </a:r>
            <a:r>
              <a:rPr lang="en-US" altLang="en-US" sz="2000" dirty="0" smtClean="0">
                <a:solidFill>
                  <a:srgbClr val="FE4940"/>
                </a:solidFill>
              </a:rPr>
              <a:t>putting stress on the bonds within a molecule, or by holding molecules closer together.</a:t>
            </a:r>
            <a:r>
              <a:rPr lang="en-US" altLang="en-US" sz="2000" dirty="0" smtClean="0">
                <a:solidFill>
                  <a:srgbClr val="22002F"/>
                </a:solidFill>
              </a:rPr>
              <a:t>  This increases the chances of a reaction, and so lowers the energy required to begin it</a:t>
            </a:r>
          </a:p>
        </p:txBody>
      </p:sp>
      <p:pic>
        <p:nvPicPr>
          <p:cNvPr id="2050" name="Picture 2" descr="Image:Activation2 updated.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82" y="1340768"/>
            <a:ext cx="5319440" cy="4176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83680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491916" y="610643"/>
            <a:ext cx="5056473" cy="5566320"/>
          </a:xfrm>
          <a:prstGeom prst="rect">
            <a:avLst/>
          </a:prstGeom>
        </p:spPr>
      </p:pic>
    </p:spTree>
    <p:extLst>
      <p:ext uri="{BB962C8B-B14F-4D97-AF65-F5344CB8AC3E}">
        <p14:creationId xmlns:p14="http://schemas.microsoft.com/office/powerpoint/2010/main" val="3274084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1167063" y="2460002"/>
            <a:ext cx="7128742" cy="3226925"/>
          </a:xfrm>
          <a:prstGeom prst="rect">
            <a:avLst/>
          </a:prstGeom>
        </p:spPr>
      </p:pic>
    </p:spTree>
    <p:extLst>
      <p:ext uri="{BB962C8B-B14F-4D97-AF65-F5344CB8AC3E}">
        <p14:creationId xmlns:p14="http://schemas.microsoft.com/office/powerpoint/2010/main" val="27841915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33400" y="460375"/>
            <a:ext cx="5327650" cy="3287713"/>
            <a:chOff x="336" y="290"/>
            <a:chExt cx="3356" cy="2071"/>
          </a:xfrm>
        </p:grpSpPr>
        <p:grpSp>
          <p:nvGrpSpPr>
            <p:cNvPr id="3" name="Group 3"/>
            <p:cNvGrpSpPr>
              <a:grpSpLocks/>
            </p:cNvGrpSpPr>
            <p:nvPr/>
          </p:nvGrpSpPr>
          <p:grpSpPr bwMode="auto">
            <a:xfrm>
              <a:off x="595" y="290"/>
              <a:ext cx="3004" cy="932"/>
              <a:chOff x="2947" y="1156"/>
              <a:chExt cx="2385" cy="986"/>
            </a:xfrm>
          </p:grpSpPr>
          <p:grpSp>
            <p:nvGrpSpPr>
              <p:cNvPr id="4" name="Group 4"/>
              <p:cNvGrpSpPr>
                <a:grpSpLocks/>
              </p:cNvGrpSpPr>
              <p:nvPr/>
            </p:nvGrpSpPr>
            <p:grpSpPr bwMode="auto">
              <a:xfrm>
                <a:off x="2947" y="1156"/>
                <a:ext cx="2385" cy="986"/>
                <a:chOff x="2947" y="1156"/>
                <a:chExt cx="2385" cy="986"/>
              </a:xfrm>
            </p:grpSpPr>
            <p:grpSp>
              <p:nvGrpSpPr>
                <p:cNvPr id="5" name="Group 5"/>
                <p:cNvGrpSpPr>
                  <a:grpSpLocks/>
                </p:cNvGrpSpPr>
                <p:nvPr/>
              </p:nvGrpSpPr>
              <p:grpSpPr bwMode="auto">
                <a:xfrm>
                  <a:off x="2947" y="1156"/>
                  <a:ext cx="2385" cy="986"/>
                  <a:chOff x="987" y="1170"/>
                  <a:chExt cx="8898" cy="3615"/>
                </a:xfrm>
              </p:grpSpPr>
              <p:grpSp>
                <p:nvGrpSpPr>
                  <p:cNvPr id="6" name="Group 6"/>
                  <p:cNvGrpSpPr>
                    <a:grpSpLocks/>
                  </p:cNvGrpSpPr>
                  <p:nvPr/>
                </p:nvGrpSpPr>
                <p:grpSpPr bwMode="auto">
                  <a:xfrm>
                    <a:off x="4242" y="2096"/>
                    <a:ext cx="2205" cy="2614"/>
                    <a:chOff x="4602" y="2486"/>
                    <a:chExt cx="2205" cy="2614"/>
                  </a:xfrm>
                </p:grpSpPr>
                <p:grpSp>
                  <p:nvGrpSpPr>
                    <p:cNvPr id="7" name="Group 7"/>
                    <p:cNvGrpSpPr>
                      <a:grpSpLocks/>
                    </p:cNvGrpSpPr>
                    <p:nvPr/>
                  </p:nvGrpSpPr>
                  <p:grpSpPr bwMode="auto">
                    <a:xfrm>
                      <a:off x="4602" y="2574"/>
                      <a:ext cx="2205" cy="2526"/>
                      <a:chOff x="2007" y="1524"/>
                      <a:chExt cx="2205" cy="2526"/>
                    </a:xfrm>
                  </p:grpSpPr>
                  <p:sp>
                    <p:nvSpPr>
                      <p:cNvPr id="16502" name="Oval 8"/>
                      <p:cNvSpPr>
                        <a:spLocks noChangeArrowheads="1"/>
                      </p:cNvSpPr>
                      <p:nvPr/>
                    </p:nvSpPr>
                    <p:spPr bwMode="auto">
                      <a:xfrm>
                        <a:off x="2007" y="1650"/>
                        <a:ext cx="2205" cy="2400"/>
                      </a:xfrm>
                      <a:prstGeom prst="ellipse">
                        <a:avLst/>
                      </a:prstGeom>
                      <a:solidFill>
                        <a:srgbClr val="3366FF"/>
                      </a:solidFill>
                      <a:ln w="9525">
                        <a:noFill/>
                        <a:round/>
                        <a:headEnd/>
                        <a:tailEnd/>
                      </a:ln>
                    </p:spPr>
                    <p:txBody>
                      <a:bodyPr/>
                      <a:lstStyle/>
                      <a:p>
                        <a:endParaRPr lang="en-US"/>
                      </a:p>
                    </p:txBody>
                  </p:sp>
                  <p:grpSp>
                    <p:nvGrpSpPr>
                      <p:cNvPr id="8" name="Group 9"/>
                      <p:cNvGrpSpPr>
                        <a:grpSpLocks/>
                      </p:cNvGrpSpPr>
                      <p:nvPr/>
                    </p:nvGrpSpPr>
                    <p:grpSpPr bwMode="auto">
                      <a:xfrm>
                        <a:off x="2969" y="1524"/>
                        <a:ext cx="706" cy="884"/>
                        <a:chOff x="3119" y="1659"/>
                        <a:chExt cx="706" cy="884"/>
                      </a:xfrm>
                    </p:grpSpPr>
                    <p:sp>
                      <p:nvSpPr>
                        <p:cNvPr id="16504" name="Oval 10"/>
                        <p:cNvSpPr>
                          <a:spLocks noChangeArrowheads="1"/>
                        </p:cNvSpPr>
                        <p:nvPr/>
                      </p:nvSpPr>
                      <p:spPr bwMode="auto">
                        <a:xfrm rot="2564222">
                          <a:off x="3119" y="1659"/>
                          <a:ext cx="389" cy="630"/>
                        </a:xfrm>
                        <a:prstGeom prst="ellipse">
                          <a:avLst/>
                        </a:prstGeom>
                        <a:solidFill>
                          <a:srgbClr val="FFFFFF"/>
                        </a:solidFill>
                        <a:ln w="9525">
                          <a:noFill/>
                          <a:round/>
                          <a:headEnd/>
                          <a:tailEnd/>
                        </a:ln>
                      </p:spPr>
                      <p:txBody>
                        <a:bodyPr/>
                        <a:lstStyle/>
                        <a:p>
                          <a:endParaRPr lang="en-US"/>
                        </a:p>
                      </p:txBody>
                    </p:sp>
                    <p:sp>
                      <p:nvSpPr>
                        <p:cNvPr id="16505" name="Oval 11"/>
                        <p:cNvSpPr>
                          <a:spLocks noChangeArrowheads="1"/>
                        </p:cNvSpPr>
                        <p:nvPr/>
                      </p:nvSpPr>
                      <p:spPr bwMode="auto">
                        <a:xfrm rot="-953986">
                          <a:off x="3450" y="1755"/>
                          <a:ext cx="375" cy="788"/>
                        </a:xfrm>
                        <a:prstGeom prst="ellipse">
                          <a:avLst/>
                        </a:prstGeom>
                        <a:solidFill>
                          <a:srgbClr val="FFFFFF"/>
                        </a:solidFill>
                        <a:ln w="9525">
                          <a:noFill/>
                          <a:round/>
                          <a:headEnd/>
                          <a:tailEnd/>
                        </a:ln>
                      </p:spPr>
                      <p:txBody>
                        <a:bodyPr/>
                        <a:lstStyle/>
                        <a:p>
                          <a:endParaRPr lang="en-US"/>
                        </a:p>
                      </p:txBody>
                    </p:sp>
                  </p:grpSp>
                </p:grpSp>
                <p:grpSp>
                  <p:nvGrpSpPr>
                    <p:cNvPr id="9" name="Group 12"/>
                    <p:cNvGrpSpPr>
                      <a:grpSpLocks/>
                    </p:cNvGrpSpPr>
                    <p:nvPr/>
                  </p:nvGrpSpPr>
                  <p:grpSpPr bwMode="auto">
                    <a:xfrm>
                      <a:off x="5564" y="2486"/>
                      <a:ext cx="706" cy="1002"/>
                      <a:chOff x="5384" y="4676"/>
                      <a:chExt cx="706" cy="1002"/>
                    </a:xfrm>
                  </p:grpSpPr>
                  <p:grpSp>
                    <p:nvGrpSpPr>
                      <p:cNvPr id="10" name="Group 13"/>
                      <p:cNvGrpSpPr>
                        <a:grpSpLocks/>
                      </p:cNvGrpSpPr>
                      <p:nvPr/>
                    </p:nvGrpSpPr>
                    <p:grpSpPr bwMode="auto">
                      <a:xfrm>
                        <a:off x="5384" y="4794"/>
                        <a:ext cx="706" cy="884"/>
                        <a:chOff x="3119" y="1659"/>
                        <a:chExt cx="706" cy="884"/>
                      </a:xfrm>
                    </p:grpSpPr>
                    <p:sp>
                      <p:nvSpPr>
                        <p:cNvPr id="16500" name="Oval 14"/>
                        <p:cNvSpPr>
                          <a:spLocks noChangeArrowheads="1"/>
                        </p:cNvSpPr>
                        <p:nvPr/>
                      </p:nvSpPr>
                      <p:spPr bwMode="auto">
                        <a:xfrm rot="2564222">
                          <a:off x="3119" y="1659"/>
                          <a:ext cx="389" cy="630"/>
                        </a:xfrm>
                        <a:prstGeom prst="ellipse">
                          <a:avLst/>
                        </a:prstGeom>
                        <a:solidFill>
                          <a:srgbClr val="993366"/>
                        </a:solidFill>
                        <a:ln w="9525">
                          <a:noFill/>
                          <a:round/>
                          <a:headEnd/>
                          <a:tailEnd/>
                        </a:ln>
                      </p:spPr>
                      <p:txBody>
                        <a:bodyPr/>
                        <a:lstStyle/>
                        <a:p>
                          <a:endParaRPr lang="en-US"/>
                        </a:p>
                      </p:txBody>
                    </p:sp>
                    <p:sp>
                      <p:nvSpPr>
                        <p:cNvPr id="16501" name="Oval 15"/>
                        <p:cNvSpPr>
                          <a:spLocks noChangeArrowheads="1"/>
                        </p:cNvSpPr>
                        <p:nvPr/>
                      </p:nvSpPr>
                      <p:spPr bwMode="auto">
                        <a:xfrm rot="-953986">
                          <a:off x="3450" y="1755"/>
                          <a:ext cx="375" cy="788"/>
                        </a:xfrm>
                        <a:prstGeom prst="ellipse">
                          <a:avLst/>
                        </a:prstGeom>
                        <a:solidFill>
                          <a:srgbClr val="993366"/>
                        </a:solidFill>
                        <a:ln w="9525">
                          <a:noFill/>
                          <a:round/>
                          <a:headEnd/>
                          <a:tailEnd/>
                        </a:ln>
                      </p:spPr>
                      <p:txBody>
                        <a:bodyPr/>
                        <a:lstStyle/>
                        <a:p>
                          <a:endParaRPr lang="en-US"/>
                        </a:p>
                      </p:txBody>
                    </p:sp>
                  </p:grpSp>
                  <p:sp>
                    <p:nvSpPr>
                      <p:cNvPr id="16499" name="Oval 16"/>
                      <p:cNvSpPr>
                        <a:spLocks noChangeArrowheads="1"/>
                      </p:cNvSpPr>
                      <p:nvPr/>
                    </p:nvSpPr>
                    <p:spPr bwMode="auto">
                      <a:xfrm rot="1541120">
                        <a:off x="5537" y="4676"/>
                        <a:ext cx="437" cy="465"/>
                      </a:xfrm>
                      <a:prstGeom prst="ellipse">
                        <a:avLst/>
                      </a:prstGeom>
                      <a:solidFill>
                        <a:srgbClr val="993366"/>
                      </a:solidFill>
                      <a:ln w="9525">
                        <a:noFill/>
                        <a:round/>
                        <a:headEnd/>
                        <a:tailEnd/>
                      </a:ln>
                    </p:spPr>
                    <p:txBody>
                      <a:bodyPr/>
                      <a:lstStyle/>
                      <a:p>
                        <a:endParaRPr lang="en-US"/>
                      </a:p>
                    </p:txBody>
                  </p:sp>
                </p:grpSp>
              </p:grpSp>
              <p:grpSp>
                <p:nvGrpSpPr>
                  <p:cNvPr id="11" name="Group 17"/>
                  <p:cNvGrpSpPr>
                    <a:grpSpLocks/>
                  </p:cNvGrpSpPr>
                  <p:nvPr/>
                </p:nvGrpSpPr>
                <p:grpSpPr bwMode="auto">
                  <a:xfrm>
                    <a:off x="987" y="1316"/>
                    <a:ext cx="2403" cy="3379"/>
                    <a:chOff x="1287" y="1631"/>
                    <a:chExt cx="2403" cy="3379"/>
                  </a:xfrm>
                </p:grpSpPr>
                <p:grpSp>
                  <p:nvGrpSpPr>
                    <p:cNvPr id="12" name="Group 18"/>
                    <p:cNvGrpSpPr>
                      <a:grpSpLocks/>
                    </p:cNvGrpSpPr>
                    <p:nvPr/>
                  </p:nvGrpSpPr>
                  <p:grpSpPr bwMode="auto">
                    <a:xfrm>
                      <a:off x="1287" y="2484"/>
                      <a:ext cx="2205" cy="2526"/>
                      <a:chOff x="2007" y="1524"/>
                      <a:chExt cx="2205" cy="2526"/>
                    </a:xfrm>
                  </p:grpSpPr>
                  <p:sp>
                    <p:nvSpPr>
                      <p:cNvPr id="16492" name="Oval 19"/>
                      <p:cNvSpPr>
                        <a:spLocks noChangeArrowheads="1"/>
                      </p:cNvSpPr>
                      <p:nvPr/>
                    </p:nvSpPr>
                    <p:spPr bwMode="auto">
                      <a:xfrm>
                        <a:off x="2007" y="1650"/>
                        <a:ext cx="2205" cy="2400"/>
                      </a:xfrm>
                      <a:prstGeom prst="ellipse">
                        <a:avLst/>
                      </a:prstGeom>
                      <a:solidFill>
                        <a:srgbClr val="3366FF"/>
                      </a:solidFill>
                      <a:ln w="9525">
                        <a:noFill/>
                        <a:round/>
                        <a:headEnd/>
                        <a:tailEnd/>
                      </a:ln>
                    </p:spPr>
                    <p:txBody>
                      <a:bodyPr/>
                      <a:lstStyle/>
                      <a:p>
                        <a:endParaRPr lang="en-US"/>
                      </a:p>
                    </p:txBody>
                  </p:sp>
                  <p:grpSp>
                    <p:nvGrpSpPr>
                      <p:cNvPr id="13" name="Group 20"/>
                      <p:cNvGrpSpPr>
                        <a:grpSpLocks/>
                      </p:cNvGrpSpPr>
                      <p:nvPr/>
                    </p:nvGrpSpPr>
                    <p:grpSpPr bwMode="auto">
                      <a:xfrm>
                        <a:off x="2969" y="1524"/>
                        <a:ext cx="706" cy="884"/>
                        <a:chOff x="3119" y="1659"/>
                        <a:chExt cx="706" cy="884"/>
                      </a:xfrm>
                    </p:grpSpPr>
                    <p:sp>
                      <p:nvSpPr>
                        <p:cNvPr id="16494" name="Oval 21"/>
                        <p:cNvSpPr>
                          <a:spLocks noChangeArrowheads="1"/>
                        </p:cNvSpPr>
                        <p:nvPr/>
                      </p:nvSpPr>
                      <p:spPr bwMode="auto">
                        <a:xfrm rot="2564222">
                          <a:off x="3119" y="1659"/>
                          <a:ext cx="389" cy="630"/>
                        </a:xfrm>
                        <a:prstGeom prst="ellipse">
                          <a:avLst/>
                        </a:prstGeom>
                        <a:solidFill>
                          <a:srgbClr val="FFFFFF"/>
                        </a:solidFill>
                        <a:ln w="9525">
                          <a:noFill/>
                          <a:round/>
                          <a:headEnd/>
                          <a:tailEnd/>
                        </a:ln>
                      </p:spPr>
                      <p:txBody>
                        <a:bodyPr/>
                        <a:lstStyle/>
                        <a:p>
                          <a:endParaRPr lang="en-US"/>
                        </a:p>
                      </p:txBody>
                    </p:sp>
                    <p:sp>
                      <p:nvSpPr>
                        <p:cNvPr id="16495" name="Oval 22"/>
                        <p:cNvSpPr>
                          <a:spLocks noChangeArrowheads="1"/>
                        </p:cNvSpPr>
                        <p:nvPr/>
                      </p:nvSpPr>
                      <p:spPr bwMode="auto">
                        <a:xfrm rot="-953986">
                          <a:off x="3450" y="1755"/>
                          <a:ext cx="375" cy="788"/>
                        </a:xfrm>
                        <a:prstGeom prst="ellipse">
                          <a:avLst/>
                        </a:prstGeom>
                        <a:solidFill>
                          <a:srgbClr val="FFFFFF"/>
                        </a:solidFill>
                        <a:ln w="9525">
                          <a:noFill/>
                          <a:round/>
                          <a:headEnd/>
                          <a:tailEnd/>
                        </a:ln>
                      </p:spPr>
                      <p:txBody>
                        <a:bodyPr/>
                        <a:lstStyle/>
                        <a:p>
                          <a:endParaRPr lang="en-US"/>
                        </a:p>
                      </p:txBody>
                    </p:sp>
                  </p:grpSp>
                </p:grpSp>
                <p:grpSp>
                  <p:nvGrpSpPr>
                    <p:cNvPr id="14" name="Group 23"/>
                    <p:cNvGrpSpPr>
                      <a:grpSpLocks/>
                    </p:cNvGrpSpPr>
                    <p:nvPr/>
                  </p:nvGrpSpPr>
                  <p:grpSpPr bwMode="auto">
                    <a:xfrm>
                      <a:off x="2984" y="1631"/>
                      <a:ext cx="706" cy="1002"/>
                      <a:chOff x="5384" y="4676"/>
                      <a:chExt cx="706" cy="1002"/>
                    </a:xfrm>
                  </p:grpSpPr>
                  <p:grpSp>
                    <p:nvGrpSpPr>
                      <p:cNvPr id="15" name="Group 24"/>
                      <p:cNvGrpSpPr>
                        <a:grpSpLocks/>
                      </p:cNvGrpSpPr>
                      <p:nvPr/>
                    </p:nvGrpSpPr>
                    <p:grpSpPr bwMode="auto">
                      <a:xfrm>
                        <a:off x="5384" y="4794"/>
                        <a:ext cx="706" cy="884"/>
                        <a:chOff x="3119" y="1659"/>
                        <a:chExt cx="706" cy="884"/>
                      </a:xfrm>
                    </p:grpSpPr>
                    <p:sp>
                      <p:nvSpPr>
                        <p:cNvPr id="16490" name="Oval 25"/>
                        <p:cNvSpPr>
                          <a:spLocks noChangeArrowheads="1"/>
                        </p:cNvSpPr>
                        <p:nvPr/>
                      </p:nvSpPr>
                      <p:spPr bwMode="auto">
                        <a:xfrm rot="2564222">
                          <a:off x="3119" y="1659"/>
                          <a:ext cx="389" cy="630"/>
                        </a:xfrm>
                        <a:prstGeom prst="ellipse">
                          <a:avLst/>
                        </a:prstGeom>
                        <a:solidFill>
                          <a:srgbClr val="993366"/>
                        </a:solidFill>
                        <a:ln w="9525">
                          <a:noFill/>
                          <a:round/>
                          <a:headEnd/>
                          <a:tailEnd/>
                        </a:ln>
                      </p:spPr>
                      <p:txBody>
                        <a:bodyPr/>
                        <a:lstStyle/>
                        <a:p>
                          <a:endParaRPr lang="en-US"/>
                        </a:p>
                      </p:txBody>
                    </p:sp>
                    <p:sp>
                      <p:nvSpPr>
                        <p:cNvPr id="16491" name="Oval 26"/>
                        <p:cNvSpPr>
                          <a:spLocks noChangeArrowheads="1"/>
                        </p:cNvSpPr>
                        <p:nvPr/>
                      </p:nvSpPr>
                      <p:spPr bwMode="auto">
                        <a:xfrm rot="-953986">
                          <a:off x="3450" y="1755"/>
                          <a:ext cx="375" cy="788"/>
                        </a:xfrm>
                        <a:prstGeom prst="ellipse">
                          <a:avLst/>
                        </a:prstGeom>
                        <a:solidFill>
                          <a:srgbClr val="993366"/>
                        </a:solidFill>
                        <a:ln w="9525">
                          <a:noFill/>
                          <a:round/>
                          <a:headEnd/>
                          <a:tailEnd/>
                        </a:ln>
                      </p:spPr>
                      <p:txBody>
                        <a:bodyPr/>
                        <a:lstStyle/>
                        <a:p>
                          <a:endParaRPr lang="en-US"/>
                        </a:p>
                      </p:txBody>
                    </p:sp>
                  </p:grpSp>
                  <p:sp>
                    <p:nvSpPr>
                      <p:cNvPr id="16489" name="Oval 27"/>
                      <p:cNvSpPr>
                        <a:spLocks noChangeArrowheads="1"/>
                      </p:cNvSpPr>
                      <p:nvPr/>
                    </p:nvSpPr>
                    <p:spPr bwMode="auto">
                      <a:xfrm rot="1541120">
                        <a:off x="5537" y="4676"/>
                        <a:ext cx="437" cy="465"/>
                      </a:xfrm>
                      <a:prstGeom prst="ellipse">
                        <a:avLst/>
                      </a:prstGeom>
                      <a:solidFill>
                        <a:srgbClr val="993366"/>
                      </a:solidFill>
                      <a:ln w="9525">
                        <a:noFill/>
                        <a:round/>
                        <a:headEnd/>
                        <a:tailEnd/>
                      </a:ln>
                    </p:spPr>
                    <p:txBody>
                      <a:bodyPr/>
                      <a:lstStyle/>
                      <a:p>
                        <a:endParaRPr lang="en-US"/>
                      </a:p>
                    </p:txBody>
                  </p:sp>
                </p:grpSp>
              </p:grpSp>
              <p:grpSp>
                <p:nvGrpSpPr>
                  <p:cNvPr id="16" name="Group 28"/>
                  <p:cNvGrpSpPr>
                    <a:grpSpLocks/>
                  </p:cNvGrpSpPr>
                  <p:nvPr/>
                </p:nvGrpSpPr>
                <p:grpSpPr bwMode="auto">
                  <a:xfrm>
                    <a:off x="7467" y="1170"/>
                    <a:ext cx="2418" cy="3615"/>
                    <a:chOff x="7722" y="2370"/>
                    <a:chExt cx="2418" cy="3615"/>
                  </a:xfrm>
                </p:grpSpPr>
                <p:grpSp>
                  <p:nvGrpSpPr>
                    <p:cNvPr id="17" name="Group 29"/>
                    <p:cNvGrpSpPr>
                      <a:grpSpLocks/>
                    </p:cNvGrpSpPr>
                    <p:nvPr/>
                  </p:nvGrpSpPr>
                  <p:grpSpPr bwMode="auto">
                    <a:xfrm>
                      <a:off x="9240" y="2418"/>
                      <a:ext cx="900" cy="1290"/>
                      <a:chOff x="7905" y="6813"/>
                      <a:chExt cx="900" cy="1290"/>
                    </a:xfrm>
                  </p:grpSpPr>
                  <p:grpSp>
                    <p:nvGrpSpPr>
                      <p:cNvPr id="18" name="Group 30"/>
                      <p:cNvGrpSpPr>
                        <a:grpSpLocks/>
                      </p:cNvGrpSpPr>
                      <p:nvPr/>
                    </p:nvGrpSpPr>
                    <p:grpSpPr bwMode="auto">
                      <a:xfrm>
                        <a:off x="8099" y="7031"/>
                        <a:ext cx="706" cy="1002"/>
                        <a:chOff x="5384" y="4676"/>
                        <a:chExt cx="706" cy="1002"/>
                      </a:xfrm>
                    </p:grpSpPr>
                    <p:grpSp>
                      <p:nvGrpSpPr>
                        <p:cNvPr id="19" name="Group 31"/>
                        <p:cNvGrpSpPr>
                          <a:grpSpLocks/>
                        </p:cNvGrpSpPr>
                        <p:nvPr/>
                      </p:nvGrpSpPr>
                      <p:grpSpPr bwMode="auto">
                        <a:xfrm>
                          <a:off x="5384" y="4794"/>
                          <a:ext cx="706" cy="884"/>
                          <a:chOff x="3119" y="1659"/>
                          <a:chExt cx="706" cy="884"/>
                        </a:xfrm>
                      </p:grpSpPr>
                      <p:sp>
                        <p:nvSpPr>
                          <p:cNvPr id="16484" name="Oval 32"/>
                          <p:cNvSpPr>
                            <a:spLocks noChangeArrowheads="1"/>
                          </p:cNvSpPr>
                          <p:nvPr/>
                        </p:nvSpPr>
                        <p:spPr bwMode="auto">
                          <a:xfrm rot="2564222">
                            <a:off x="3119" y="1659"/>
                            <a:ext cx="389" cy="630"/>
                          </a:xfrm>
                          <a:prstGeom prst="ellipse">
                            <a:avLst/>
                          </a:prstGeom>
                          <a:solidFill>
                            <a:srgbClr val="FFFFFF"/>
                          </a:solidFill>
                          <a:ln w="9525">
                            <a:noFill/>
                            <a:round/>
                            <a:headEnd/>
                            <a:tailEnd/>
                          </a:ln>
                        </p:spPr>
                        <p:txBody>
                          <a:bodyPr/>
                          <a:lstStyle/>
                          <a:p>
                            <a:endParaRPr lang="en-US"/>
                          </a:p>
                        </p:txBody>
                      </p:sp>
                      <p:sp>
                        <p:nvSpPr>
                          <p:cNvPr id="16485" name="Oval 33"/>
                          <p:cNvSpPr>
                            <a:spLocks noChangeArrowheads="1"/>
                          </p:cNvSpPr>
                          <p:nvPr/>
                        </p:nvSpPr>
                        <p:spPr bwMode="auto">
                          <a:xfrm rot="-953986">
                            <a:off x="3450" y="1755"/>
                            <a:ext cx="375" cy="788"/>
                          </a:xfrm>
                          <a:prstGeom prst="ellipse">
                            <a:avLst/>
                          </a:prstGeom>
                          <a:solidFill>
                            <a:srgbClr val="993366"/>
                          </a:solidFill>
                          <a:ln w="9525">
                            <a:noFill/>
                            <a:round/>
                            <a:headEnd/>
                            <a:tailEnd/>
                          </a:ln>
                        </p:spPr>
                        <p:txBody>
                          <a:bodyPr/>
                          <a:lstStyle/>
                          <a:p>
                            <a:endParaRPr lang="en-US"/>
                          </a:p>
                        </p:txBody>
                      </p:sp>
                    </p:grpSp>
                    <p:sp>
                      <p:nvSpPr>
                        <p:cNvPr id="16483" name="Oval 34"/>
                        <p:cNvSpPr>
                          <a:spLocks noChangeArrowheads="1"/>
                        </p:cNvSpPr>
                        <p:nvPr/>
                      </p:nvSpPr>
                      <p:spPr bwMode="auto">
                        <a:xfrm rot="1541120">
                          <a:off x="5537" y="4676"/>
                          <a:ext cx="437" cy="465"/>
                        </a:xfrm>
                        <a:prstGeom prst="ellipse">
                          <a:avLst/>
                        </a:prstGeom>
                        <a:solidFill>
                          <a:srgbClr val="993366"/>
                        </a:solidFill>
                        <a:ln w="9525">
                          <a:noFill/>
                          <a:round/>
                          <a:headEnd/>
                          <a:tailEnd/>
                        </a:ln>
                      </p:spPr>
                      <p:txBody>
                        <a:bodyPr/>
                        <a:lstStyle/>
                        <a:p>
                          <a:endParaRPr lang="en-US"/>
                        </a:p>
                      </p:txBody>
                    </p:sp>
                  </p:grpSp>
                  <p:sp>
                    <p:nvSpPr>
                      <p:cNvPr id="16481" name="Rectangle 35"/>
                      <p:cNvSpPr>
                        <a:spLocks noChangeArrowheads="1"/>
                      </p:cNvSpPr>
                      <p:nvPr/>
                    </p:nvSpPr>
                    <p:spPr bwMode="auto">
                      <a:xfrm rot="882359">
                        <a:off x="7905" y="6813"/>
                        <a:ext cx="525" cy="1290"/>
                      </a:xfrm>
                      <a:prstGeom prst="rect">
                        <a:avLst/>
                      </a:prstGeom>
                      <a:solidFill>
                        <a:srgbClr val="FFFFFF"/>
                      </a:solidFill>
                      <a:ln w="9525">
                        <a:noFill/>
                        <a:miter lim="800000"/>
                        <a:headEnd/>
                        <a:tailEnd/>
                      </a:ln>
                    </p:spPr>
                    <p:txBody>
                      <a:bodyPr/>
                      <a:lstStyle/>
                      <a:p>
                        <a:endParaRPr lang="en-US"/>
                      </a:p>
                    </p:txBody>
                  </p:sp>
                </p:grpSp>
                <p:grpSp>
                  <p:nvGrpSpPr>
                    <p:cNvPr id="20" name="Group 36"/>
                    <p:cNvGrpSpPr>
                      <a:grpSpLocks/>
                    </p:cNvGrpSpPr>
                    <p:nvPr/>
                  </p:nvGrpSpPr>
                  <p:grpSpPr bwMode="auto">
                    <a:xfrm>
                      <a:off x="8804" y="2370"/>
                      <a:ext cx="841" cy="1290"/>
                      <a:chOff x="8429" y="6645"/>
                      <a:chExt cx="841" cy="1290"/>
                    </a:xfrm>
                  </p:grpSpPr>
                  <p:grpSp>
                    <p:nvGrpSpPr>
                      <p:cNvPr id="21" name="Group 37"/>
                      <p:cNvGrpSpPr>
                        <a:grpSpLocks/>
                      </p:cNvGrpSpPr>
                      <p:nvPr/>
                    </p:nvGrpSpPr>
                    <p:grpSpPr bwMode="auto">
                      <a:xfrm>
                        <a:off x="8429" y="6701"/>
                        <a:ext cx="706" cy="1002"/>
                        <a:chOff x="5384" y="4676"/>
                        <a:chExt cx="706" cy="1002"/>
                      </a:xfrm>
                    </p:grpSpPr>
                    <p:grpSp>
                      <p:nvGrpSpPr>
                        <p:cNvPr id="22" name="Group 38"/>
                        <p:cNvGrpSpPr>
                          <a:grpSpLocks/>
                        </p:cNvGrpSpPr>
                        <p:nvPr/>
                      </p:nvGrpSpPr>
                      <p:grpSpPr bwMode="auto">
                        <a:xfrm>
                          <a:off x="5384" y="4794"/>
                          <a:ext cx="706" cy="884"/>
                          <a:chOff x="3119" y="1659"/>
                          <a:chExt cx="706" cy="884"/>
                        </a:xfrm>
                      </p:grpSpPr>
                      <p:sp>
                        <p:nvSpPr>
                          <p:cNvPr id="16478" name="Oval 39"/>
                          <p:cNvSpPr>
                            <a:spLocks noChangeArrowheads="1"/>
                          </p:cNvSpPr>
                          <p:nvPr/>
                        </p:nvSpPr>
                        <p:spPr bwMode="auto">
                          <a:xfrm rot="2564222">
                            <a:off x="3119" y="1659"/>
                            <a:ext cx="389" cy="630"/>
                          </a:xfrm>
                          <a:prstGeom prst="ellipse">
                            <a:avLst/>
                          </a:prstGeom>
                          <a:solidFill>
                            <a:srgbClr val="993366"/>
                          </a:solidFill>
                          <a:ln w="9525">
                            <a:noFill/>
                            <a:round/>
                            <a:headEnd/>
                            <a:tailEnd/>
                          </a:ln>
                        </p:spPr>
                        <p:txBody>
                          <a:bodyPr/>
                          <a:lstStyle/>
                          <a:p>
                            <a:endParaRPr lang="en-US"/>
                          </a:p>
                        </p:txBody>
                      </p:sp>
                      <p:sp>
                        <p:nvSpPr>
                          <p:cNvPr id="16479" name="Oval 40"/>
                          <p:cNvSpPr>
                            <a:spLocks noChangeArrowheads="1"/>
                          </p:cNvSpPr>
                          <p:nvPr/>
                        </p:nvSpPr>
                        <p:spPr bwMode="auto">
                          <a:xfrm rot="-953986">
                            <a:off x="3450" y="1755"/>
                            <a:ext cx="375" cy="788"/>
                          </a:xfrm>
                          <a:prstGeom prst="ellipse">
                            <a:avLst/>
                          </a:prstGeom>
                          <a:solidFill>
                            <a:srgbClr val="993366"/>
                          </a:solidFill>
                          <a:ln w="9525">
                            <a:noFill/>
                            <a:round/>
                            <a:headEnd/>
                            <a:tailEnd/>
                          </a:ln>
                        </p:spPr>
                        <p:txBody>
                          <a:bodyPr/>
                          <a:lstStyle/>
                          <a:p>
                            <a:endParaRPr lang="en-US"/>
                          </a:p>
                        </p:txBody>
                      </p:sp>
                    </p:grpSp>
                    <p:sp>
                      <p:nvSpPr>
                        <p:cNvPr id="16477" name="Oval 41"/>
                        <p:cNvSpPr>
                          <a:spLocks noChangeArrowheads="1"/>
                        </p:cNvSpPr>
                        <p:nvPr/>
                      </p:nvSpPr>
                      <p:spPr bwMode="auto">
                        <a:xfrm rot="1541120">
                          <a:off x="5537" y="4676"/>
                          <a:ext cx="437" cy="465"/>
                        </a:xfrm>
                        <a:prstGeom prst="ellipse">
                          <a:avLst/>
                        </a:prstGeom>
                        <a:solidFill>
                          <a:srgbClr val="993366"/>
                        </a:solidFill>
                        <a:ln w="9525">
                          <a:noFill/>
                          <a:round/>
                          <a:headEnd/>
                          <a:tailEnd/>
                        </a:ln>
                      </p:spPr>
                      <p:txBody>
                        <a:bodyPr/>
                        <a:lstStyle/>
                        <a:p>
                          <a:endParaRPr lang="en-US"/>
                        </a:p>
                      </p:txBody>
                    </p:sp>
                  </p:grpSp>
                  <p:sp>
                    <p:nvSpPr>
                      <p:cNvPr id="16475" name="Rectangle 42"/>
                      <p:cNvSpPr>
                        <a:spLocks noChangeArrowheads="1"/>
                      </p:cNvSpPr>
                      <p:nvPr/>
                    </p:nvSpPr>
                    <p:spPr bwMode="auto">
                      <a:xfrm rot="882359">
                        <a:off x="8745" y="6645"/>
                        <a:ext cx="525" cy="1290"/>
                      </a:xfrm>
                      <a:prstGeom prst="rect">
                        <a:avLst/>
                      </a:prstGeom>
                      <a:solidFill>
                        <a:srgbClr val="FFFFFF"/>
                      </a:solidFill>
                      <a:ln w="9525">
                        <a:noFill/>
                        <a:miter lim="800000"/>
                        <a:headEnd/>
                        <a:tailEnd/>
                      </a:ln>
                    </p:spPr>
                    <p:txBody>
                      <a:bodyPr/>
                      <a:lstStyle/>
                      <a:p>
                        <a:endParaRPr lang="en-US"/>
                      </a:p>
                    </p:txBody>
                  </p:sp>
                </p:grpSp>
                <p:grpSp>
                  <p:nvGrpSpPr>
                    <p:cNvPr id="23" name="Group 43"/>
                    <p:cNvGrpSpPr>
                      <a:grpSpLocks/>
                    </p:cNvGrpSpPr>
                    <p:nvPr/>
                  </p:nvGrpSpPr>
                  <p:grpSpPr bwMode="auto">
                    <a:xfrm>
                      <a:off x="7722" y="3459"/>
                      <a:ext cx="2205" cy="2526"/>
                      <a:chOff x="2007" y="1524"/>
                      <a:chExt cx="2205" cy="2526"/>
                    </a:xfrm>
                  </p:grpSpPr>
                  <p:sp>
                    <p:nvSpPr>
                      <p:cNvPr id="16470" name="Oval 44"/>
                      <p:cNvSpPr>
                        <a:spLocks noChangeArrowheads="1"/>
                      </p:cNvSpPr>
                      <p:nvPr/>
                    </p:nvSpPr>
                    <p:spPr bwMode="auto">
                      <a:xfrm>
                        <a:off x="2007" y="1650"/>
                        <a:ext cx="2205" cy="2400"/>
                      </a:xfrm>
                      <a:prstGeom prst="ellipse">
                        <a:avLst/>
                      </a:prstGeom>
                      <a:solidFill>
                        <a:srgbClr val="3366FF"/>
                      </a:solidFill>
                      <a:ln w="9525">
                        <a:noFill/>
                        <a:round/>
                        <a:headEnd/>
                        <a:tailEnd/>
                      </a:ln>
                    </p:spPr>
                    <p:txBody>
                      <a:bodyPr/>
                      <a:lstStyle/>
                      <a:p>
                        <a:endParaRPr lang="en-US"/>
                      </a:p>
                    </p:txBody>
                  </p:sp>
                  <p:grpSp>
                    <p:nvGrpSpPr>
                      <p:cNvPr id="24" name="Group 45"/>
                      <p:cNvGrpSpPr>
                        <a:grpSpLocks/>
                      </p:cNvGrpSpPr>
                      <p:nvPr/>
                    </p:nvGrpSpPr>
                    <p:grpSpPr bwMode="auto">
                      <a:xfrm>
                        <a:off x="2969" y="1524"/>
                        <a:ext cx="706" cy="884"/>
                        <a:chOff x="3119" y="1659"/>
                        <a:chExt cx="706" cy="884"/>
                      </a:xfrm>
                    </p:grpSpPr>
                    <p:sp>
                      <p:nvSpPr>
                        <p:cNvPr id="16472" name="Oval 46"/>
                        <p:cNvSpPr>
                          <a:spLocks noChangeArrowheads="1"/>
                        </p:cNvSpPr>
                        <p:nvPr/>
                      </p:nvSpPr>
                      <p:spPr bwMode="auto">
                        <a:xfrm rot="2564222">
                          <a:off x="3119" y="1659"/>
                          <a:ext cx="389" cy="630"/>
                        </a:xfrm>
                        <a:prstGeom prst="ellipse">
                          <a:avLst/>
                        </a:prstGeom>
                        <a:solidFill>
                          <a:srgbClr val="FFFFFF"/>
                        </a:solidFill>
                        <a:ln w="9525">
                          <a:noFill/>
                          <a:round/>
                          <a:headEnd/>
                          <a:tailEnd/>
                        </a:ln>
                      </p:spPr>
                      <p:txBody>
                        <a:bodyPr/>
                        <a:lstStyle/>
                        <a:p>
                          <a:endParaRPr lang="en-US"/>
                        </a:p>
                      </p:txBody>
                    </p:sp>
                    <p:sp>
                      <p:nvSpPr>
                        <p:cNvPr id="16473" name="Oval 47"/>
                        <p:cNvSpPr>
                          <a:spLocks noChangeArrowheads="1"/>
                        </p:cNvSpPr>
                        <p:nvPr/>
                      </p:nvSpPr>
                      <p:spPr bwMode="auto">
                        <a:xfrm rot="-953986">
                          <a:off x="3450" y="1755"/>
                          <a:ext cx="375" cy="788"/>
                        </a:xfrm>
                        <a:prstGeom prst="ellipse">
                          <a:avLst/>
                        </a:prstGeom>
                        <a:solidFill>
                          <a:srgbClr val="FFFFFF"/>
                        </a:solidFill>
                        <a:ln w="9525">
                          <a:noFill/>
                          <a:round/>
                          <a:headEnd/>
                          <a:tailEnd/>
                        </a:ln>
                      </p:spPr>
                      <p:txBody>
                        <a:bodyPr/>
                        <a:lstStyle/>
                        <a:p>
                          <a:endParaRPr lang="en-US"/>
                        </a:p>
                      </p:txBody>
                    </p:sp>
                  </p:grpSp>
                </p:grpSp>
              </p:grpSp>
            </p:grpSp>
            <p:sp>
              <p:nvSpPr>
                <p:cNvPr id="16461" name="Text Box 48"/>
                <p:cNvSpPr txBox="1">
                  <a:spLocks noChangeArrowheads="1"/>
                </p:cNvSpPr>
                <p:nvPr/>
              </p:nvSpPr>
              <p:spPr bwMode="auto">
                <a:xfrm>
                  <a:off x="4840" y="1760"/>
                  <a:ext cx="288" cy="245"/>
                </a:xfrm>
                <a:prstGeom prst="rect">
                  <a:avLst/>
                </a:prstGeom>
                <a:noFill/>
                <a:ln w="9525">
                  <a:noFill/>
                  <a:miter lim="800000"/>
                  <a:headEnd/>
                  <a:tailEnd/>
                </a:ln>
              </p:spPr>
              <p:txBody>
                <a:bodyPr>
                  <a:spAutoFit/>
                </a:bodyPr>
                <a:lstStyle/>
                <a:p>
                  <a:pPr>
                    <a:spcBef>
                      <a:spcPct val="50000"/>
                    </a:spcBef>
                  </a:pPr>
                  <a:r>
                    <a:rPr lang="en-GB" b="1"/>
                    <a:t>E</a:t>
                  </a:r>
                </a:p>
              </p:txBody>
            </p:sp>
            <p:sp>
              <p:nvSpPr>
                <p:cNvPr id="16462" name="Text Box 49"/>
                <p:cNvSpPr txBox="1">
                  <a:spLocks noChangeArrowheads="1"/>
                </p:cNvSpPr>
                <p:nvPr/>
              </p:nvSpPr>
              <p:spPr bwMode="auto">
                <a:xfrm>
                  <a:off x="3960" y="1751"/>
                  <a:ext cx="288" cy="244"/>
                </a:xfrm>
                <a:prstGeom prst="rect">
                  <a:avLst/>
                </a:prstGeom>
                <a:noFill/>
                <a:ln w="9525">
                  <a:noFill/>
                  <a:miter lim="800000"/>
                  <a:headEnd/>
                  <a:tailEnd/>
                </a:ln>
              </p:spPr>
              <p:txBody>
                <a:bodyPr>
                  <a:spAutoFit/>
                </a:bodyPr>
                <a:lstStyle/>
                <a:p>
                  <a:pPr>
                    <a:spcBef>
                      <a:spcPct val="50000"/>
                    </a:spcBef>
                  </a:pPr>
                  <a:r>
                    <a:rPr lang="en-GB" b="1"/>
                    <a:t>E</a:t>
                  </a:r>
                </a:p>
              </p:txBody>
            </p:sp>
            <p:sp>
              <p:nvSpPr>
                <p:cNvPr id="16463" name="Text Box 50"/>
                <p:cNvSpPr txBox="1">
                  <a:spLocks noChangeArrowheads="1"/>
                </p:cNvSpPr>
                <p:nvPr/>
              </p:nvSpPr>
              <p:spPr bwMode="auto">
                <a:xfrm>
                  <a:off x="3088" y="1768"/>
                  <a:ext cx="288" cy="244"/>
                </a:xfrm>
                <a:prstGeom prst="rect">
                  <a:avLst/>
                </a:prstGeom>
                <a:noFill/>
                <a:ln w="9525">
                  <a:noFill/>
                  <a:miter lim="800000"/>
                  <a:headEnd/>
                  <a:tailEnd/>
                </a:ln>
              </p:spPr>
              <p:txBody>
                <a:bodyPr>
                  <a:spAutoFit/>
                </a:bodyPr>
                <a:lstStyle/>
                <a:p>
                  <a:pPr>
                    <a:spcBef>
                      <a:spcPct val="50000"/>
                    </a:spcBef>
                  </a:pPr>
                  <a:r>
                    <a:rPr lang="en-GB" b="1"/>
                    <a:t>E</a:t>
                  </a:r>
                </a:p>
              </p:txBody>
            </p:sp>
          </p:grpSp>
          <p:sp>
            <p:nvSpPr>
              <p:cNvPr id="16458" name="Line 51"/>
              <p:cNvSpPr>
                <a:spLocks noChangeShapeType="1"/>
              </p:cNvSpPr>
              <p:nvPr/>
            </p:nvSpPr>
            <p:spPr bwMode="auto">
              <a:xfrm>
                <a:off x="3560" y="1792"/>
                <a:ext cx="232" cy="0"/>
              </a:xfrm>
              <a:prstGeom prst="line">
                <a:avLst/>
              </a:prstGeom>
              <a:noFill/>
              <a:ln w="38100">
                <a:solidFill>
                  <a:schemeClr val="tx1"/>
                </a:solidFill>
                <a:round/>
                <a:headEnd type="triangle" w="med" len="med"/>
                <a:tailEnd type="triangle" w="med" len="med"/>
              </a:ln>
            </p:spPr>
            <p:txBody>
              <a:bodyPr/>
              <a:lstStyle/>
              <a:p>
                <a:endParaRPr lang="en-GB"/>
              </a:p>
            </p:txBody>
          </p:sp>
          <p:sp>
            <p:nvSpPr>
              <p:cNvPr id="16459" name="Line 52"/>
              <p:cNvSpPr>
                <a:spLocks noChangeShapeType="1"/>
              </p:cNvSpPr>
              <p:nvPr/>
            </p:nvSpPr>
            <p:spPr bwMode="auto">
              <a:xfrm>
                <a:off x="4440" y="1800"/>
                <a:ext cx="232" cy="0"/>
              </a:xfrm>
              <a:prstGeom prst="line">
                <a:avLst/>
              </a:prstGeom>
              <a:noFill/>
              <a:ln w="38100">
                <a:solidFill>
                  <a:schemeClr val="tx1"/>
                </a:solidFill>
                <a:round/>
                <a:headEnd type="triangle" w="med" len="med"/>
                <a:tailEnd type="triangle" w="med" len="med"/>
              </a:ln>
            </p:spPr>
            <p:txBody>
              <a:bodyPr/>
              <a:lstStyle/>
              <a:p>
                <a:endParaRPr lang="en-GB"/>
              </a:p>
            </p:txBody>
          </p:sp>
        </p:grpSp>
        <p:sp>
          <p:nvSpPr>
            <p:cNvPr id="16454" name="Text Box 53"/>
            <p:cNvSpPr txBox="1">
              <a:spLocks noChangeArrowheads="1"/>
            </p:cNvSpPr>
            <p:nvPr/>
          </p:nvSpPr>
          <p:spPr bwMode="auto">
            <a:xfrm>
              <a:off x="336" y="1379"/>
              <a:ext cx="1230" cy="982"/>
            </a:xfrm>
            <a:prstGeom prst="rect">
              <a:avLst/>
            </a:prstGeom>
            <a:noFill/>
            <a:ln w="9525">
              <a:noFill/>
              <a:miter lim="800000"/>
              <a:headEnd/>
              <a:tailEnd/>
            </a:ln>
          </p:spPr>
          <p:txBody>
            <a:bodyPr>
              <a:spAutoFit/>
            </a:bodyPr>
            <a:lstStyle/>
            <a:p>
              <a:pPr>
                <a:spcBef>
                  <a:spcPct val="50000"/>
                </a:spcBef>
              </a:pPr>
              <a:r>
                <a:rPr lang="en-GB" sz="1600"/>
                <a:t>Enzyme (a protein) has a TERTIARY structure that gives it an ACTIVE SITE with a SPECIFIC shape</a:t>
              </a:r>
            </a:p>
          </p:txBody>
        </p:sp>
        <p:sp>
          <p:nvSpPr>
            <p:cNvPr id="16455" name="Text Box 54"/>
            <p:cNvSpPr txBox="1">
              <a:spLocks noChangeArrowheads="1"/>
            </p:cNvSpPr>
            <p:nvPr/>
          </p:nvSpPr>
          <p:spPr bwMode="auto">
            <a:xfrm>
              <a:off x="1638" y="1359"/>
              <a:ext cx="998" cy="981"/>
            </a:xfrm>
            <a:prstGeom prst="rect">
              <a:avLst/>
            </a:prstGeom>
            <a:noFill/>
            <a:ln w="9525">
              <a:noFill/>
              <a:miter lim="800000"/>
              <a:headEnd/>
              <a:tailEnd/>
            </a:ln>
          </p:spPr>
          <p:txBody>
            <a:bodyPr>
              <a:spAutoFit/>
            </a:bodyPr>
            <a:lstStyle/>
            <a:p>
              <a:pPr>
                <a:spcBef>
                  <a:spcPct val="50000"/>
                </a:spcBef>
              </a:pPr>
              <a:r>
                <a:rPr lang="en-GB" sz="1600"/>
                <a:t>Substrate fits the active site and forms ENZYME SUBSTRATE COMPLEX </a:t>
              </a:r>
            </a:p>
          </p:txBody>
        </p:sp>
        <p:sp>
          <p:nvSpPr>
            <p:cNvPr id="16456" name="Text Box 55"/>
            <p:cNvSpPr txBox="1">
              <a:spLocks noChangeArrowheads="1"/>
            </p:cNvSpPr>
            <p:nvPr/>
          </p:nvSpPr>
          <p:spPr bwMode="auto">
            <a:xfrm>
              <a:off x="2772" y="1359"/>
              <a:ext cx="920" cy="674"/>
            </a:xfrm>
            <a:prstGeom prst="rect">
              <a:avLst/>
            </a:prstGeom>
            <a:noFill/>
            <a:ln w="9525">
              <a:noFill/>
              <a:miter lim="800000"/>
              <a:headEnd/>
              <a:tailEnd/>
            </a:ln>
          </p:spPr>
          <p:txBody>
            <a:bodyPr>
              <a:spAutoFit/>
            </a:bodyPr>
            <a:lstStyle/>
            <a:p>
              <a:pPr>
                <a:spcBef>
                  <a:spcPct val="50000"/>
                </a:spcBef>
              </a:pPr>
              <a:r>
                <a:rPr lang="en-GB" sz="1600"/>
                <a:t>Reaction takes place and products are released</a:t>
              </a:r>
            </a:p>
          </p:txBody>
        </p:sp>
      </p:grpSp>
      <p:sp>
        <p:nvSpPr>
          <p:cNvPr id="16387" name="Text Box 56"/>
          <p:cNvSpPr txBox="1">
            <a:spLocks noChangeArrowheads="1"/>
          </p:cNvSpPr>
          <p:nvPr/>
        </p:nvSpPr>
        <p:spPr bwMode="auto">
          <a:xfrm>
            <a:off x="6188075" y="228600"/>
            <a:ext cx="2409825" cy="3463925"/>
          </a:xfrm>
          <a:prstGeom prst="rect">
            <a:avLst/>
          </a:prstGeom>
          <a:noFill/>
          <a:ln w="9525">
            <a:noFill/>
            <a:miter lim="800000"/>
            <a:headEnd/>
            <a:tailEnd/>
          </a:ln>
        </p:spPr>
        <p:txBody>
          <a:bodyPr>
            <a:spAutoFit/>
          </a:bodyPr>
          <a:lstStyle/>
          <a:p>
            <a:pPr>
              <a:spcBef>
                <a:spcPct val="50000"/>
              </a:spcBef>
            </a:pPr>
            <a:r>
              <a:rPr lang="en-GB" sz="1600" b="1"/>
              <a:t>EXPLANATION</a:t>
            </a:r>
          </a:p>
          <a:p>
            <a:pPr>
              <a:lnSpc>
                <a:spcPct val="80000"/>
              </a:lnSpc>
              <a:spcBef>
                <a:spcPct val="30000"/>
              </a:spcBef>
              <a:buFontTx/>
              <a:buChar char="•"/>
            </a:pPr>
            <a:r>
              <a:rPr lang="en-GB" sz="1600"/>
              <a:t>Rigid model</a:t>
            </a:r>
          </a:p>
          <a:p>
            <a:pPr>
              <a:lnSpc>
                <a:spcPct val="80000"/>
              </a:lnSpc>
              <a:spcBef>
                <a:spcPct val="30000"/>
              </a:spcBef>
              <a:buFontTx/>
              <a:buChar char="•"/>
            </a:pPr>
            <a:r>
              <a:rPr lang="en-GB" sz="1600"/>
              <a:t>Enzyme is ‘lock’</a:t>
            </a:r>
          </a:p>
          <a:p>
            <a:pPr>
              <a:lnSpc>
                <a:spcPct val="80000"/>
              </a:lnSpc>
              <a:spcBef>
                <a:spcPct val="30000"/>
              </a:spcBef>
              <a:buFontTx/>
              <a:buChar char="•"/>
            </a:pPr>
            <a:r>
              <a:rPr lang="en-GB" sz="1600"/>
              <a:t>Substrate is ‘key’</a:t>
            </a:r>
          </a:p>
          <a:p>
            <a:pPr>
              <a:spcBef>
                <a:spcPct val="50000"/>
              </a:spcBef>
              <a:buFontTx/>
              <a:buChar char="•"/>
            </a:pPr>
            <a:r>
              <a:rPr lang="en-GB" sz="1600"/>
              <a:t>Enzyme substrate complex forms and lowers Ea</a:t>
            </a:r>
          </a:p>
          <a:p>
            <a:pPr>
              <a:spcBef>
                <a:spcPct val="50000"/>
              </a:spcBef>
              <a:buFontTx/>
              <a:buChar char="•"/>
            </a:pPr>
            <a:r>
              <a:rPr lang="en-GB" sz="1600"/>
              <a:t>Enzyme can be used again</a:t>
            </a:r>
          </a:p>
          <a:p>
            <a:pPr>
              <a:spcBef>
                <a:spcPct val="50000"/>
              </a:spcBef>
              <a:buFontTx/>
              <a:buChar char="•"/>
            </a:pPr>
            <a:r>
              <a:rPr lang="en-GB" sz="1600"/>
              <a:t>Note: substrate shape is COMPLEMENTARY to the active site shape.</a:t>
            </a:r>
          </a:p>
        </p:txBody>
      </p:sp>
      <p:grpSp>
        <p:nvGrpSpPr>
          <p:cNvPr id="25" name="Group 57"/>
          <p:cNvGrpSpPr>
            <a:grpSpLocks/>
          </p:cNvGrpSpPr>
          <p:nvPr/>
        </p:nvGrpSpPr>
        <p:grpSpPr bwMode="auto">
          <a:xfrm>
            <a:off x="469900" y="4159250"/>
            <a:ext cx="5664200" cy="2346325"/>
            <a:chOff x="352" y="2332"/>
            <a:chExt cx="3288" cy="1675"/>
          </a:xfrm>
        </p:grpSpPr>
        <p:grpSp>
          <p:nvGrpSpPr>
            <p:cNvPr id="26" name="Group 58"/>
            <p:cNvGrpSpPr>
              <a:grpSpLocks/>
            </p:cNvGrpSpPr>
            <p:nvPr/>
          </p:nvGrpSpPr>
          <p:grpSpPr bwMode="auto">
            <a:xfrm>
              <a:off x="467" y="2332"/>
              <a:ext cx="2933" cy="1044"/>
              <a:chOff x="1443" y="2964"/>
              <a:chExt cx="2573" cy="964"/>
            </a:xfrm>
          </p:grpSpPr>
          <p:grpSp>
            <p:nvGrpSpPr>
              <p:cNvPr id="27" name="Group 59"/>
              <p:cNvGrpSpPr>
                <a:grpSpLocks/>
              </p:cNvGrpSpPr>
              <p:nvPr/>
            </p:nvGrpSpPr>
            <p:grpSpPr bwMode="auto">
              <a:xfrm>
                <a:off x="1443" y="2964"/>
                <a:ext cx="2573" cy="964"/>
                <a:chOff x="1443" y="2964"/>
                <a:chExt cx="2573" cy="964"/>
              </a:xfrm>
            </p:grpSpPr>
            <p:grpSp>
              <p:nvGrpSpPr>
                <p:cNvPr id="28" name="Group 60"/>
                <p:cNvGrpSpPr>
                  <a:grpSpLocks/>
                </p:cNvGrpSpPr>
                <p:nvPr/>
              </p:nvGrpSpPr>
              <p:grpSpPr bwMode="auto">
                <a:xfrm>
                  <a:off x="1443" y="2964"/>
                  <a:ext cx="2573" cy="964"/>
                  <a:chOff x="867" y="12480"/>
                  <a:chExt cx="8778" cy="3495"/>
                </a:xfrm>
              </p:grpSpPr>
              <p:grpSp>
                <p:nvGrpSpPr>
                  <p:cNvPr id="29" name="Group 61"/>
                  <p:cNvGrpSpPr>
                    <a:grpSpLocks/>
                  </p:cNvGrpSpPr>
                  <p:nvPr/>
                </p:nvGrpSpPr>
                <p:grpSpPr bwMode="auto">
                  <a:xfrm>
                    <a:off x="867" y="12746"/>
                    <a:ext cx="2205" cy="3154"/>
                    <a:chOff x="1452" y="10781"/>
                    <a:chExt cx="2205" cy="3154"/>
                  </a:xfrm>
                </p:grpSpPr>
                <p:grpSp>
                  <p:nvGrpSpPr>
                    <p:cNvPr id="30" name="Group 62"/>
                    <p:cNvGrpSpPr>
                      <a:grpSpLocks/>
                    </p:cNvGrpSpPr>
                    <p:nvPr/>
                  </p:nvGrpSpPr>
                  <p:grpSpPr bwMode="auto">
                    <a:xfrm>
                      <a:off x="1452" y="11130"/>
                      <a:ext cx="2205" cy="2805"/>
                      <a:chOff x="1452" y="11130"/>
                      <a:chExt cx="2205" cy="2805"/>
                    </a:xfrm>
                  </p:grpSpPr>
                  <p:sp>
                    <p:nvSpPr>
                      <p:cNvPr id="16449" name="Oval 63"/>
                      <p:cNvSpPr>
                        <a:spLocks noChangeArrowheads="1"/>
                      </p:cNvSpPr>
                      <p:nvPr/>
                    </p:nvSpPr>
                    <p:spPr bwMode="auto">
                      <a:xfrm>
                        <a:off x="1452" y="11535"/>
                        <a:ext cx="2205" cy="2400"/>
                      </a:xfrm>
                      <a:prstGeom prst="ellipse">
                        <a:avLst/>
                      </a:prstGeom>
                      <a:solidFill>
                        <a:srgbClr val="3366FF"/>
                      </a:solidFill>
                      <a:ln w="9525">
                        <a:solidFill>
                          <a:srgbClr val="0000FF"/>
                        </a:solidFill>
                        <a:round/>
                        <a:headEnd/>
                        <a:tailEnd/>
                      </a:ln>
                    </p:spPr>
                    <p:txBody>
                      <a:bodyPr/>
                      <a:lstStyle/>
                      <a:p>
                        <a:endParaRPr lang="en-US"/>
                      </a:p>
                    </p:txBody>
                  </p:sp>
                  <p:grpSp>
                    <p:nvGrpSpPr>
                      <p:cNvPr id="31" name="Group 64"/>
                      <p:cNvGrpSpPr>
                        <a:grpSpLocks/>
                      </p:cNvGrpSpPr>
                      <p:nvPr/>
                    </p:nvGrpSpPr>
                    <p:grpSpPr bwMode="auto">
                      <a:xfrm rot="1203878">
                        <a:off x="2430" y="11130"/>
                        <a:ext cx="750" cy="1200"/>
                        <a:chOff x="2340" y="9495"/>
                        <a:chExt cx="750" cy="1200"/>
                      </a:xfrm>
                    </p:grpSpPr>
                    <p:sp>
                      <p:nvSpPr>
                        <p:cNvPr id="16451" name="Rectangle 65"/>
                        <p:cNvSpPr>
                          <a:spLocks noChangeArrowheads="1"/>
                        </p:cNvSpPr>
                        <p:nvPr/>
                      </p:nvSpPr>
                      <p:spPr bwMode="auto">
                        <a:xfrm>
                          <a:off x="2340" y="9495"/>
                          <a:ext cx="750" cy="1185"/>
                        </a:xfrm>
                        <a:prstGeom prst="rect">
                          <a:avLst/>
                        </a:prstGeom>
                        <a:solidFill>
                          <a:srgbClr val="FFFFFF"/>
                        </a:solidFill>
                        <a:ln w="9525">
                          <a:noFill/>
                          <a:miter lim="800000"/>
                          <a:headEnd/>
                          <a:tailEnd/>
                        </a:ln>
                      </p:spPr>
                      <p:txBody>
                        <a:bodyPr/>
                        <a:lstStyle/>
                        <a:p>
                          <a:endParaRPr lang="en-US"/>
                        </a:p>
                      </p:txBody>
                    </p:sp>
                    <p:sp>
                      <p:nvSpPr>
                        <p:cNvPr id="16452" name="AutoShape 66"/>
                        <p:cNvSpPr>
                          <a:spLocks noChangeArrowheads="1"/>
                        </p:cNvSpPr>
                        <p:nvPr/>
                      </p:nvSpPr>
                      <p:spPr bwMode="auto">
                        <a:xfrm>
                          <a:off x="2370" y="10290"/>
                          <a:ext cx="705" cy="405"/>
                        </a:xfrm>
                        <a:prstGeom prst="triangle">
                          <a:avLst>
                            <a:gd name="adj" fmla="val 50000"/>
                          </a:avLst>
                        </a:prstGeom>
                        <a:solidFill>
                          <a:srgbClr val="3366FF"/>
                        </a:solidFill>
                        <a:ln w="9525">
                          <a:solidFill>
                            <a:srgbClr val="3366FF"/>
                          </a:solidFill>
                          <a:miter lim="800000"/>
                          <a:headEnd/>
                          <a:tailEnd/>
                        </a:ln>
                      </p:spPr>
                      <p:txBody>
                        <a:bodyPr/>
                        <a:lstStyle/>
                        <a:p>
                          <a:endParaRPr lang="en-US"/>
                        </a:p>
                      </p:txBody>
                    </p:sp>
                  </p:grpSp>
                </p:grpSp>
                <p:grpSp>
                  <p:nvGrpSpPr>
                    <p:cNvPr id="16384" name="Group 67"/>
                    <p:cNvGrpSpPr>
                      <a:grpSpLocks/>
                    </p:cNvGrpSpPr>
                    <p:nvPr/>
                  </p:nvGrpSpPr>
                  <p:grpSpPr bwMode="auto">
                    <a:xfrm>
                      <a:off x="2594" y="10781"/>
                      <a:ext cx="706" cy="1002"/>
                      <a:chOff x="5384" y="4676"/>
                      <a:chExt cx="706" cy="1002"/>
                    </a:xfrm>
                  </p:grpSpPr>
                  <p:grpSp>
                    <p:nvGrpSpPr>
                      <p:cNvPr id="16385" name="Group 68"/>
                      <p:cNvGrpSpPr>
                        <a:grpSpLocks/>
                      </p:cNvGrpSpPr>
                      <p:nvPr/>
                    </p:nvGrpSpPr>
                    <p:grpSpPr bwMode="auto">
                      <a:xfrm>
                        <a:off x="5384" y="4794"/>
                        <a:ext cx="706" cy="884"/>
                        <a:chOff x="3119" y="1659"/>
                        <a:chExt cx="706" cy="884"/>
                      </a:xfrm>
                    </p:grpSpPr>
                    <p:sp>
                      <p:nvSpPr>
                        <p:cNvPr id="16447" name="Oval 69"/>
                        <p:cNvSpPr>
                          <a:spLocks noChangeArrowheads="1"/>
                        </p:cNvSpPr>
                        <p:nvPr/>
                      </p:nvSpPr>
                      <p:spPr bwMode="auto">
                        <a:xfrm rot="2564222">
                          <a:off x="3119" y="1659"/>
                          <a:ext cx="389" cy="630"/>
                        </a:xfrm>
                        <a:prstGeom prst="ellipse">
                          <a:avLst/>
                        </a:prstGeom>
                        <a:solidFill>
                          <a:srgbClr val="993366"/>
                        </a:solidFill>
                        <a:ln w="9525">
                          <a:solidFill>
                            <a:srgbClr val="993366"/>
                          </a:solidFill>
                          <a:round/>
                          <a:headEnd/>
                          <a:tailEnd/>
                        </a:ln>
                      </p:spPr>
                      <p:txBody>
                        <a:bodyPr/>
                        <a:lstStyle/>
                        <a:p>
                          <a:endParaRPr lang="en-US"/>
                        </a:p>
                      </p:txBody>
                    </p:sp>
                    <p:sp>
                      <p:nvSpPr>
                        <p:cNvPr id="16448" name="Oval 70"/>
                        <p:cNvSpPr>
                          <a:spLocks noChangeArrowheads="1"/>
                        </p:cNvSpPr>
                        <p:nvPr/>
                      </p:nvSpPr>
                      <p:spPr bwMode="auto">
                        <a:xfrm rot="-953986">
                          <a:off x="3450" y="1755"/>
                          <a:ext cx="375" cy="788"/>
                        </a:xfrm>
                        <a:prstGeom prst="ellipse">
                          <a:avLst/>
                        </a:prstGeom>
                        <a:solidFill>
                          <a:srgbClr val="993366"/>
                        </a:solidFill>
                        <a:ln w="9525">
                          <a:solidFill>
                            <a:srgbClr val="993366"/>
                          </a:solidFill>
                          <a:round/>
                          <a:headEnd/>
                          <a:tailEnd/>
                        </a:ln>
                      </p:spPr>
                      <p:txBody>
                        <a:bodyPr/>
                        <a:lstStyle/>
                        <a:p>
                          <a:endParaRPr lang="en-US"/>
                        </a:p>
                      </p:txBody>
                    </p:sp>
                  </p:grpSp>
                  <p:sp>
                    <p:nvSpPr>
                      <p:cNvPr id="16446" name="Oval 71"/>
                      <p:cNvSpPr>
                        <a:spLocks noChangeArrowheads="1"/>
                      </p:cNvSpPr>
                      <p:nvPr/>
                    </p:nvSpPr>
                    <p:spPr bwMode="auto">
                      <a:xfrm rot="1541120">
                        <a:off x="5537" y="4676"/>
                        <a:ext cx="437" cy="465"/>
                      </a:xfrm>
                      <a:prstGeom prst="ellipse">
                        <a:avLst/>
                      </a:prstGeom>
                      <a:solidFill>
                        <a:srgbClr val="993366"/>
                      </a:solidFill>
                      <a:ln w="9525">
                        <a:solidFill>
                          <a:srgbClr val="993366"/>
                        </a:solidFill>
                        <a:round/>
                        <a:headEnd/>
                        <a:tailEnd/>
                      </a:ln>
                    </p:spPr>
                    <p:txBody>
                      <a:bodyPr/>
                      <a:lstStyle/>
                      <a:p>
                        <a:endParaRPr lang="en-US"/>
                      </a:p>
                    </p:txBody>
                  </p:sp>
                </p:grpSp>
              </p:grpSp>
              <p:grpSp>
                <p:nvGrpSpPr>
                  <p:cNvPr id="16386" name="Group 72"/>
                  <p:cNvGrpSpPr>
                    <a:grpSpLocks/>
                  </p:cNvGrpSpPr>
                  <p:nvPr/>
                </p:nvGrpSpPr>
                <p:grpSpPr bwMode="auto">
                  <a:xfrm>
                    <a:off x="3938" y="13428"/>
                    <a:ext cx="2235" cy="2516"/>
                    <a:chOff x="4602" y="2486"/>
                    <a:chExt cx="2205" cy="2614"/>
                  </a:xfrm>
                </p:grpSpPr>
                <p:grpSp>
                  <p:nvGrpSpPr>
                    <p:cNvPr id="16388" name="Group 73"/>
                    <p:cNvGrpSpPr>
                      <a:grpSpLocks/>
                    </p:cNvGrpSpPr>
                    <p:nvPr/>
                  </p:nvGrpSpPr>
                  <p:grpSpPr bwMode="auto">
                    <a:xfrm>
                      <a:off x="4602" y="2574"/>
                      <a:ext cx="2205" cy="2526"/>
                      <a:chOff x="2007" y="1524"/>
                      <a:chExt cx="2205" cy="2526"/>
                    </a:xfrm>
                  </p:grpSpPr>
                  <p:sp>
                    <p:nvSpPr>
                      <p:cNvPr id="16439" name="Oval 74"/>
                      <p:cNvSpPr>
                        <a:spLocks noChangeArrowheads="1"/>
                      </p:cNvSpPr>
                      <p:nvPr/>
                    </p:nvSpPr>
                    <p:spPr bwMode="auto">
                      <a:xfrm>
                        <a:off x="2007" y="1650"/>
                        <a:ext cx="2205" cy="2400"/>
                      </a:xfrm>
                      <a:prstGeom prst="ellipse">
                        <a:avLst/>
                      </a:prstGeom>
                      <a:solidFill>
                        <a:srgbClr val="3366FF"/>
                      </a:solidFill>
                      <a:ln w="9525">
                        <a:solidFill>
                          <a:srgbClr val="0000FF"/>
                        </a:solidFill>
                        <a:round/>
                        <a:headEnd/>
                        <a:tailEnd/>
                      </a:ln>
                    </p:spPr>
                    <p:txBody>
                      <a:bodyPr/>
                      <a:lstStyle/>
                      <a:p>
                        <a:endParaRPr lang="en-US"/>
                      </a:p>
                    </p:txBody>
                  </p:sp>
                  <p:grpSp>
                    <p:nvGrpSpPr>
                      <p:cNvPr id="16402" name="Group 75"/>
                      <p:cNvGrpSpPr>
                        <a:grpSpLocks/>
                      </p:cNvGrpSpPr>
                      <p:nvPr/>
                    </p:nvGrpSpPr>
                    <p:grpSpPr bwMode="auto">
                      <a:xfrm>
                        <a:off x="2969" y="1524"/>
                        <a:ext cx="706" cy="884"/>
                        <a:chOff x="3119" y="1659"/>
                        <a:chExt cx="706" cy="884"/>
                      </a:xfrm>
                    </p:grpSpPr>
                    <p:sp>
                      <p:nvSpPr>
                        <p:cNvPr id="16441" name="Oval 76"/>
                        <p:cNvSpPr>
                          <a:spLocks noChangeArrowheads="1"/>
                        </p:cNvSpPr>
                        <p:nvPr/>
                      </p:nvSpPr>
                      <p:spPr bwMode="auto">
                        <a:xfrm rot="2564222">
                          <a:off x="3119" y="1659"/>
                          <a:ext cx="389" cy="630"/>
                        </a:xfrm>
                        <a:prstGeom prst="ellipse">
                          <a:avLst/>
                        </a:prstGeom>
                        <a:solidFill>
                          <a:srgbClr val="FFFFFF"/>
                        </a:solidFill>
                        <a:ln w="9525">
                          <a:solidFill>
                            <a:srgbClr val="FFFFFF"/>
                          </a:solidFill>
                          <a:round/>
                          <a:headEnd/>
                          <a:tailEnd/>
                        </a:ln>
                      </p:spPr>
                      <p:txBody>
                        <a:bodyPr/>
                        <a:lstStyle/>
                        <a:p>
                          <a:endParaRPr lang="en-US"/>
                        </a:p>
                      </p:txBody>
                    </p:sp>
                    <p:sp>
                      <p:nvSpPr>
                        <p:cNvPr id="16442" name="Oval 77"/>
                        <p:cNvSpPr>
                          <a:spLocks noChangeArrowheads="1"/>
                        </p:cNvSpPr>
                        <p:nvPr/>
                      </p:nvSpPr>
                      <p:spPr bwMode="auto">
                        <a:xfrm rot="-953986">
                          <a:off x="3450" y="1755"/>
                          <a:ext cx="375" cy="788"/>
                        </a:xfrm>
                        <a:prstGeom prst="ellipse">
                          <a:avLst/>
                        </a:prstGeom>
                        <a:solidFill>
                          <a:srgbClr val="FFFFFF"/>
                        </a:solidFill>
                        <a:ln w="9525">
                          <a:solidFill>
                            <a:srgbClr val="FFFFFF"/>
                          </a:solidFill>
                          <a:round/>
                          <a:headEnd/>
                          <a:tailEnd/>
                        </a:ln>
                      </p:spPr>
                      <p:txBody>
                        <a:bodyPr/>
                        <a:lstStyle/>
                        <a:p>
                          <a:endParaRPr lang="en-US"/>
                        </a:p>
                      </p:txBody>
                    </p:sp>
                  </p:grpSp>
                </p:grpSp>
                <p:grpSp>
                  <p:nvGrpSpPr>
                    <p:cNvPr id="16404" name="Group 78"/>
                    <p:cNvGrpSpPr>
                      <a:grpSpLocks/>
                    </p:cNvGrpSpPr>
                    <p:nvPr/>
                  </p:nvGrpSpPr>
                  <p:grpSpPr bwMode="auto">
                    <a:xfrm>
                      <a:off x="5564" y="2486"/>
                      <a:ext cx="706" cy="1002"/>
                      <a:chOff x="5384" y="4676"/>
                      <a:chExt cx="706" cy="1002"/>
                    </a:xfrm>
                  </p:grpSpPr>
                  <p:grpSp>
                    <p:nvGrpSpPr>
                      <p:cNvPr id="16407" name="Group 79"/>
                      <p:cNvGrpSpPr>
                        <a:grpSpLocks/>
                      </p:cNvGrpSpPr>
                      <p:nvPr/>
                    </p:nvGrpSpPr>
                    <p:grpSpPr bwMode="auto">
                      <a:xfrm>
                        <a:off x="5384" y="4794"/>
                        <a:ext cx="706" cy="884"/>
                        <a:chOff x="3119" y="1659"/>
                        <a:chExt cx="706" cy="884"/>
                      </a:xfrm>
                    </p:grpSpPr>
                    <p:sp>
                      <p:nvSpPr>
                        <p:cNvPr id="16437" name="Oval 80"/>
                        <p:cNvSpPr>
                          <a:spLocks noChangeArrowheads="1"/>
                        </p:cNvSpPr>
                        <p:nvPr/>
                      </p:nvSpPr>
                      <p:spPr bwMode="auto">
                        <a:xfrm rot="2564222">
                          <a:off x="3119" y="1659"/>
                          <a:ext cx="389" cy="630"/>
                        </a:xfrm>
                        <a:prstGeom prst="ellipse">
                          <a:avLst/>
                        </a:prstGeom>
                        <a:solidFill>
                          <a:srgbClr val="993366"/>
                        </a:solidFill>
                        <a:ln w="9525">
                          <a:solidFill>
                            <a:srgbClr val="993366"/>
                          </a:solidFill>
                          <a:round/>
                          <a:headEnd/>
                          <a:tailEnd/>
                        </a:ln>
                      </p:spPr>
                      <p:txBody>
                        <a:bodyPr/>
                        <a:lstStyle/>
                        <a:p>
                          <a:endParaRPr lang="en-US"/>
                        </a:p>
                      </p:txBody>
                    </p:sp>
                    <p:sp>
                      <p:nvSpPr>
                        <p:cNvPr id="16438" name="Oval 81"/>
                        <p:cNvSpPr>
                          <a:spLocks noChangeArrowheads="1"/>
                        </p:cNvSpPr>
                        <p:nvPr/>
                      </p:nvSpPr>
                      <p:spPr bwMode="auto">
                        <a:xfrm rot="-953986">
                          <a:off x="3450" y="1755"/>
                          <a:ext cx="375" cy="788"/>
                        </a:xfrm>
                        <a:prstGeom prst="ellipse">
                          <a:avLst/>
                        </a:prstGeom>
                        <a:solidFill>
                          <a:srgbClr val="993366"/>
                        </a:solidFill>
                        <a:ln w="9525">
                          <a:solidFill>
                            <a:srgbClr val="993366"/>
                          </a:solidFill>
                          <a:round/>
                          <a:headEnd/>
                          <a:tailEnd/>
                        </a:ln>
                      </p:spPr>
                      <p:txBody>
                        <a:bodyPr/>
                        <a:lstStyle/>
                        <a:p>
                          <a:endParaRPr lang="en-US"/>
                        </a:p>
                      </p:txBody>
                    </p:sp>
                  </p:grpSp>
                  <p:sp>
                    <p:nvSpPr>
                      <p:cNvPr id="16436" name="Oval 82"/>
                      <p:cNvSpPr>
                        <a:spLocks noChangeArrowheads="1"/>
                      </p:cNvSpPr>
                      <p:nvPr/>
                    </p:nvSpPr>
                    <p:spPr bwMode="auto">
                      <a:xfrm rot="1541120">
                        <a:off x="5537" y="4676"/>
                        <a:ext cx="437" cy="465"/>
                      </a:xfrm>
                      <a:prstGeom prst="ellipse">
                        <a:avLst/>
                      </a:prstGeom>
                      <a:solidFill>
                        <a:srgbClr val="993366"/>
                      </a:solidFill>
                      <a:ln w="9525">
                        <a:solidFill>
                          <a:srgbClr val="993366"/>
                        </a:solidFill>
                        <a:round/>
                        <a:headEnd/>
                        <a:tailEnd/>
                      </a:ln>
                    </p:spPr>
                    <p:txBody>
                      <a:bodyPr/>
                      <a:lstStyle/>
                      <a:p>
                        <a:endParaRPr lang="en-US"/>
                      </a:p>
                    </p:txBody>
                  </p:sp>
                </p:grpSp>
              </p:grpSp>
              <p:grpSp>
                <p:nvGrpSpPr>
                  <p:cNvPr id="16411" name="Group 83"/>
                  <p:cNvGrpSpPr>
                    <a:grpSpLocks/>
                  </p:cNvGrpSpPr>
                  <p:nvPr/>
                </p:nvGrpSpPr>
                <p:grpSpPr bwMode="auto">
                  <a:xfrm>
                    <a:off x="6882" y="12480"/>
                    <a:ext cx="2763" cy="3495"/>
                    <a:chOff x="7962" y="10605"/>
                    <a:chExt cx="2763" cy="3495"/>
                  </a:xfrm>
                </p:grpSpPr>
                <p:grpSp>
                  <p:nvGrpSpPr>
                    <p:cNvPr id="16412" name="Group 84"/>
                    <p:cNvGrpSpPr>
                      <a:grpSpLocks/>
                    </p:cNvGrpSpPr>
                    <p:nvPr/>
                  </p:nvGrpSpPr>
                  <p:grpSpPr bwMode="auto">
                    <a:xfrm>
                      <a:off x="9359" y="10620"/>
                      <a:ext cx="841" cy="1290"/>
                      <a:chOff x="8429" y="6645"/>
                      <a:chExt cx="841" cy="1290"/>
                    </a:xfrm>
                  </p:grpSpPr>
                  <p:grpSp>
                    <p:nvGrpSpPr>
                      <p:cNvPr id="16413" name="Group 85"/>
                      <p:cNvGrpSpPr>
                        <a:grpSpLocks/>
                      </p:cNvGrpSpPr>
                      <p:nvPr/>
                    </p:nvGrpSpPr>
                    <p:grpSpPr bwMode="auto">
                      <a:xfrm>
                        <a:off x="8429" y="6701"/>
                        <a:ext cx="706" cy="1002"/>
                        <a:chOff x="5384" y="4676"/>
                        <a:chExt cx="706" cy="1002"/>
                      </a:xfrm>
                    </p:grpSpPr>
                    <p:grpSp>
                      <p:nvGrpSpPr>
                        <p:cNvPr id="16414" name="Group 86"/>
                        <p:cNvGrpSpPr>
                          <a:grpSpLocks/>
                        </p:cNvGrpSpPr>
                        <p:nvPr/>
                      </p:nvGrpSpPr>
                      <p:grpSpPr bwMode="auto">
                        <a:xfrm>
                          <a:off x="5384" y="4794"/>
                          <a:ext cx="706" cy="884"/>
                          <a:chOff x="3119" y="1659"/>
                          <a:chExt cx="706" cy="884"/>
                        </a:xfrm>
                      </p:grpSpPr>
                      <p:sp>
                        <p:nvSpPr>
                          <p:cNvPr id="16431" name="Oval 87"/>
                          <p:cNvSpPr>
                            <a:spLocks noChangeArrowheads="1"/>
                          </p:cNvSpPr>
                          <p:nvPr/>
                        </p:nvSpPr>
                        <p:spPr bwMode="auto">
                          <a:xfrm rot="2564222">
                            <a:off x="3119" y="1659"/>
                            <a:ext cx="389" cy="630"/>
                          </a:xfrm>
                          <a:prstGeom prst="ellipse">
                            <a:avLst/>
                          </a:prstGeom>
                          <a:solidFill>
                            <a:srgbClr val="993366"/>
                          </a:solidFill>
                          <a:ln w="9525">
                            <a:noFill/>
                            <a:round/>
                            <a:headEnd/>
                            <a:tailEnd/>
                          </a:ln>
                        </p:spPr>
                        <p:txBody>
                          <a:bodyPr/>
                          <a:lstStyle/>
                          <a:p>
                            <a:endParaRPr lang="en-US"/>
                          </a:p>
                        </p:txBody>
                      </p:sp>
                      <p:sp>
                        <p:nvSpPr>
                          <p:cNvPr id="16432" name="Oval 88"/>
                          <p:cNvSpPr>
                            <a:spLocks noChangeArrowheads="1"/>
                          </p:cNvSpPr>
                          <p:nvPr/>
                        </p:nvSpPr>
                        <p:spPr bwMode="auto">
                          <a:xfrm rot="-953986">
                            <a:off x="3450" y="1755"/>
                            <a:ext cx="375" cy="788"/>
                          </a:xfrm>
                          <a:prstGeom prst="ellipse">
                            <a:avLst/>
                          </a:prstGeom>
                          <a:solidFill>
                            <a:srgbClr val="993366"/>
                          </a:solidFill>
                          <a:ln w="9525">
                            <a:noFill/>
                            <a:round/>
                            <a:headEnd/>
                            <a:tailEnd/>
                          </a:ln>
                        </p:spPr>
                        <p:txBody>
                          <a:bodyPr/>
                          <a:lstStyle/>
                          <a:p>
                            <a:endParaRPr lang="en-US"/>
                          </a:p>
                        </p:txBody>
                      </p:sp>
                    </p:grpSp>
                    <p:sp>
                      <p:nvSpPr>
                        <p:cNvPr id="16430" name="Oval 89"/>
                        <p:cNvSpPr>
                          <a:spLocks noChangeArrowheads="1"/>
                        </p:cNvSpPr>
                        <p:nvPr/>
                      </p:nvSpPr>
                      <p:spPr bwMode="auto">
                        <a:xfrm rot="1541120">
                          <a:off x="5537" y="4676"/>
                          <a:ext cx="437" cy="465"/>
                        </a:xfrm>
                        <a:prstGeom prst="ellipse">
                          <a:avLst/>
                        </a:prstGeom>
                        <a:solidFill>
                          <a:srgbClr val="993366"/>
                        </a:solidFill>
                        <a:ln w="9525">
                          <a:noFill/>
                          <a:round/>
                          <a:headEnd/>
                          <a:tailEnd/>
                        </a:ln>
                      </p:spPr>
                      <p:txBody>
                        <a:bodyPr/>
                        <a:lstStyle/>
                        <a:p>
                          <a:endParaRPr lang="en-US"/>
                        </a:p>
                      </p:txBody>
                    </p:sp>
                  </p:grpSp>
                  <p:sp>
                    <p:nvSpPr>
                      <p:cNvPr id="16428" name="Rectangle 90"/>
                      <p:cNvSpPr>
                        <a:spLocks noChangeArrowheads="1"/>
                      </p:cNvSpPr>
                      <p:nvPr/>
                    </p:nvSpPr>
                    <p:spPr bwMode="auto">
                      <a:xfrm rot="882359">
                        <a:off x="8745" y="6645"/>
                        <a:ext cx="525" cy="1290"/>
                      </a:xfrm>
                      <a:prstGeom prst="rect">
                        <a:avLst/>
                      </a:prstGeom>
                      <a:solidFill>
                        <a:srgbClr val="FFFFFF"/>
                      </a:solidFill>
                      <a:ln w="9525">
                        <a:noFill/>
                        <a:miter lim="800000"/>
                        <a:headEnd/>
                        <a:tailEnd/>
                      </a:ln>
                    </p:spPr>
                    <p:txBody>
                      <a:bodyPr/>
                      <a:lstStyle/>
                      <a:p>
                        <a:endParaRPr lang="en-US"/>
                      </a:p>
                    </p:txBody>
                  </p:sp>
                </p:grpSp>
                <p:grpSp>
                  <p:nvGrpSpPr>
                    <p:cNvPr id="16415" name="Group 91"/>
                    <p:cNvGrpSpPr>
                      <a:grpSpLocks/>
                    </p:cNvGrpSpPr>
                    <p:nvPr/>
                  </p:nvGrpSpPr>
                  <p:grpSpPr bwMode="auto">
                    <a:xfrm>
                      <a:off x="7962" y="11295"/>
                      <a:ext cx="2205" cy="2805"/>
                      <a:chOff x="1452" y="11130"/>
                      <a:chExt cx="2205" cy="2805"/>
                    </a:xfrm>
                  </p:grpSpPr>
                  <p:sp>
                    <p:nvSpPr>
                      <p:cNvPr id="16423" name="Oval 92"/>
                      <p:cNvSpPr>
                        <a:spLocks noChangeArrowheads="1"/>
                      </p:cNvSpPr>
                      <p:nvPr/>
                    </p:nvSpPr>
                    <p:spPr bwMode="auto">
                      <a:xfrm>
                        <a:off x="1452" y="11535"/>
                        <a:ext cx="2205" cy="2400"/>
                      </a:xfrm>
                      <a:prstGeom prst="ellipse">
                        <a:avLst/>
                      </a:prstGeom>
                      <a:solidFill>
                        <a:srgbClr val="3366FF"/>
                      </a:solidFill>
                      <a:ln w="9525">
                        <a:solidFill>
                          <a:srgbClr val="0000FF"/>
                        </a:solidFill>
                        <a:round/>
                        <a:headEnd/>
                        <a:tailEnd/>
                      </a:ln>
                    </p:spPr>
                    <p:txBody>
                      <a:bodyPr/>
                      <a:lstStyle/>
                      <a:p>
                        <a:endParaRPr lang="en-US"/>
                      </a:p>
                    </p:txBody>
                  </p:sp>
                  <p:grpSp>
                    <p:nvGrpSpPr>
                      <p:cNvPr id="16416" name="Group 93"/>
                      <p:cNvGrpSpPr>
                        <a:grpSpLocks/>
                      </p:cNvGrpSpPr>
                      <p:nvPr/>
                    </p:nvGrpSpPr>
                    <p:grpSpPr bwMode="auto">
                      <a:xfrm rot="1203878">
                        <a:off x="2430" y="11130"/>
                        <a:ext cx="750" cy="1200"/>
                        <a:chOff x="2340" y="9495"/>
                        <a:chExt cx="750" cy="1200"/>
                      </a:xfrm>
                    </p:grpSpPr>
                    <p:sp>
                      <p:nvSpPr>
                        <p:cNvPr id="16425" name="Rectangle 94"/>
                        <p:cNvSpPr>
                          <a:spLocks noChangeArrowheads="1"/>
                        </p:cNvSpPr>
                        <p:nvPr/>
                      </p:nvSpPr>
                      <p:spPr bwMode="auto">
                        <a:xfrm>
                          <a:off x="2340" y="9495"/>
                          <a:ext cx="750" cy="1185"/>
                        </a:xfrm>
                        <a:prstGeom prst="rect">
                          <a:avLst/>
                        </a:prstGeom>
                        <a:solidFill>
                          <a:srgbClr val="FFFFFF"/>
                        </a:solidFill>
                        <a:ln w="9525">
                          <a:noFill/>
                          <a:miter lim="800000"/>
                          <a:headEnd/>
                          <a:tailEnd/>
                        </a:ln>
                      </p:spPr>
                      <p:txBody>
                        <a:bodyPr/>
                        <a:lstStyle/>
                        <a:p>
                          <a:endParaRPr lang="en-US"/>
                        </a:p>
                      </p:txBody>
                    </p:sp>
                    <p:sp>
                      <p:nvSpPr>
                        <p:cNvPr id="16426" name="AutoShape 95"/>
                        <p:cNvSpPr>
                          <a:spLocks noChangeArrowheads="1"/>
                        </p:cNvSpPr>
                        <p:nvPr/>
                      </p:nvSpPr>
                      <p:spPr bwMode="auto">
                        <a:xfrm>
                          <a:off x="2370" y="10290"/>
                          <a:ext cx="705" cy="405"/>
                        </a:xfrm>
                        <a:prstGeom prst="triangle">
                          <a:avLst>
                            <a:gd name="adj" fmla="val 50000"/>
                          </a:avLst>
                        </a:prstGeom>
                        <a:solidFill>
                          <a:srgbClr val="3366FF"/>
                        </a:solidFill>
                        <a:ln w="9525">
                          <a:solidFill>
                            <a:srgbClr val="3366FF"/>
                          </a:solidFill>
                          <a:miter lim="800000"/>
                          <a:headEnd/>
                          <a:tailEnd/>
                        </a:ln>
                      </p:spPr>
                      <p:txBody>
                        <a:bodyPr/>
                        <a:lstStyle/>
                        <a:p>
                          <a:endParaRPr lang="en-US"/>
                        </a:p>
                      </p:txBody>
                    </p:sp>
                  </p:grpSp>
                </p:grpSp>
                <p:grpSp>
                  <p:nvGrpSpPr>
                    <p:cNvPr id="16417" name="Group 96"/>
                    <p:cNvGrpSpPr>
                      <a:grpSpLocks/>
                    </p:cNvGrpSpPr>
                    <p:nvPr/>
                  </p:nvGrpSpPr>
                  <p:grpSpPr bwMode="auto">
                    <a:xfrm>
                      <a:off x="9825" y="10605"/>
                      <a:ext cx="900" cy="1290"/>
                      <a:chOff x="7905" y="6810"/>
                      <a:chExt cx="900" cy="1290"/>
                    </a:xfrm>
                  </p:grpSpPr>
                  <p:grpSp>
                    <p:nvGrpSpPr>
                      <p:cNvPr id="16419" name="Group 97"/>
                      <p:cNvGrpSpPr>
                        <a:grpSpLocks/>
                      </p:cNvGrpSpPr>
                      <p:nvPr/>
                    </p:nvGrpSpPr>
                    <p:grpSpPr bwMode="auto">
                      <a:xfrm>
                        <a:off x="8099" y="7031"/>
                        <a:ext cx="706" cy="1002"/>
                        <a:chOff x="5384" y="4676"/>
                        <a:chExt cx="706" cy="1002"/>
                      </a:xfrm>
                    </p:grpSpPr>
                    <p:grpSp>
                      <p:nvGrpSpPr>
                        <p:cNvPr id="16424" name="Group 98"/>
                        <p:cNvGrpSpPr>
                          <a:grpSpLocks/>
                        </p:cNvGrpSpPr>
                        <p:nvPr/>
                      </p:nvGrpSpPr>
                      <p:grpSpPr bwMode="auto">
                        <a:xfrm>
                          <a:off x="5384" y="4794"/>
                          <a:ext cx="706" cy="884"/>
                          <a:chOff x="3119" y="1659"/>
                          <a:chExt cx="706" cy="884"/>
                        </a:xfrm>
                      </p:grpSpPr>
                      <p:sp>
                        <p:nvSpPr>
                          <p:cNvPr id="16421" name="Oval 99"/>
                          <p:cNvSpPr>
                            <a:spLocks noChangeArrowheads="1"/>
                          </p:cNvSpPr>
                          <p:nvPr/>
                        </p:nvSpPr>
                        <p:spPr bwMode="auto">
                          <a:xfrm rot="2564222">
                            <a:off x="3119" y="1659"/>
                            <a:ext cx="389" cy="630"/>
                          </a:xfrm>
                          <a:prstGeom prst="ellipse">
                            <a:avLst/>
                          </a:prstGeom>
                          <a:solidFill>
                            <a:srgbClr val="FFFFFF"/>
                          </a:solidFill>
                          <a:ln w="9525">
                            <a:solidFill>
                              <a:srgbClr val="000000"/>
                            </a:solidFill>
                            <a:round/>
                            <a:headEnd/>
                            <a:tailEnd/>
                          </a:ln>
                        </p:spPr>
                        <p:txBody>
                          <a:bodyPr/>
                          <a:lstStyle/>
                          <a:p>
                            <a:endParaRPr lang="en-US"/>
                          </a:p>
                        </p:txBody>
                      </p:sp>
                      <p:sp>
                        <p:nvSpPr>
                          <p:cNvPr id="16422" name="Oval 100"/>
                          <p:cNvSpPr>
                            <a:spLocks noChangeArrowheads="1"/>
                          </p:cNvSpPr>
                          <p:nvPr/>
                        </p:nvSpPr>
                        <p:spPr bwMode="auto">
                          <a:xfrm rot="-953986">
                            <a:off x="3450" y="1755"/>
                            <a:ext cx="375" cy="788"/>
                          </a:xfrm>
                          <a:prstGeom prst="ellipse">
                            <a:avLst/>
                          </a:prstGeom>
                          <a:solidFill>
                            <a:srgbClr val="993366"/>
                          </a:solidFill>
                          <a:ln w="9525">
                            <a:solidFill>
                              <a:srgbClr val="993366"/>
                            </a:solidFill>
                            <a:round/>
                            <a:headEnd/>
                            <a:tailEnd/>
                          </a:ln>
                        </p:spPr>
                        <p:txBody>
                          <a:bodyPr/>
                          <a:lstStyle/>
                          <a:p>
                            <a:endParaRPr lang="en-US"/>
                          </a:p>
                        </p:txBody>
                      </p:sp>
                    </p:grpSp>
                    <p:sp>
                      <p:nvSpPr>
                        <p:cNvPr id="16420" name="Oval 101"/>
                        <p:cNvSpPr>
                          <a:spLocks noChangeArrowheads="1"/>
                        </p:cNvSpPr>
                        <p:nvPr/>
                      </p:nvSpPr>
                      <p:spPr bwMode="auto">
                        <a:xfrm rot="1541120">
                          <a:off x="5537" y="4676"/>
                          <a:ext cx="437" cy="465"/>
                        </a:xfrm>
                        <a:prstGeom prst="ellipse">
                          <a:avLst/>
                        </a:prstGeom>
                        <a:solidFill>
                          <a:srgbClr val="993366"/>
                        </a:solidFill>
                        <a:ln w="9525">
                          <a:solidFill>
                            <a:srgbClr val="993366"/>
                          </a:solidFill>
                          <a:round/>
                          <a:headEnd/>
                          <a:tailEnd/>
                        </a:ln>
                      </p:spPr>
                      <p:txBody>
                        <a:bodyPr/>
                        <a:lstStyle/>
                        <a:p>
                          <a:endParaRPr lang="en-US"/>
                        </a:p>
                      </p:txBody>
                    </p:sp>
                  </p:grpSp>
                  <p:sp>
                    <p:nvSpPr>
                      <p:cNvPr id="16418" name="Rectangle 102"/>
                      <p:cNvSpPr>
                        <a:spLocks noChangeArrowheads="1"/>
                      </p:cNvSpPr>
                      <p:nvPr/>
                    </p:nvSpPr>
                    <p:spPr bwMode="auto">
                      <a:xfrm rot="882359">
                        <a:off x="7905" y="6810"/>
                        <a:ext cx="525" cy="1290"/>
                      </a:xfrm>
                      <a:prstGeom prst="rect">
                        <a:avLst/>
                      </a:prstGeom>
                      <a:solidFill>
                        <a:srgbClr val="FFFFFF"/>
                      </a:solidFill>
                      <a:ln w="9525">
                        <a:noFill/>
                        <a:miter lim="800000"/>
                        <a:headEnd/>
                        <a:tailEnd/>
                      </a:ln>
                    </p:spPr>
                    <p:txBody>
                      <a:bodyPr/>
                      <a:lstStyle/>
                      <a:p>
                        <a:endParaRPr lang="en-US"/>
                      </a:p>
                    </p:txBody>
                  </p:sp>
                </p:grpSp>
              </p:grpSp>
            </p:grpSp>
            <p:sp>
              <p:nvSpPr>
                <p:cNvPr id="16408" name="Text Box 103"/>
                <p:cNvSpPr txBox="1">
                  <a:spLocks noChangeArrowheads="1"/>
                </p:cNvSpPr>
                <p:nvPr/>
              </p:nvSpPr>
              <p:spPr bwMode="auto">
                <a:xfrm>
                  <a:off x="1640" y="3544"/>
                  <a:ext cx="288" cy="242"/>
                </a:xfrm>
                <a:prstGeom prst="rect">
                  <a:avLst/>
                </a:prstGeom>
                <a:noFill/>
                <a:ln w="9525">
                  <a:noFill/>
                  <a:miter lim="800000"/>
                  <a:headEnd/>
                  <a:tailEnd/>
                </a:ln>
              </p:spPr>
              <p:txBody>
                <a:bodyPr>
                  <a:spAutoFit/>
                </a:bodyPr>
                <a:lstStyle/>
                <a:p>
                  <a:pPr>
                    <a:spcBef>
                      <a:spcPct val="50000"/>
                    </a:spcBef>
                  </a:pPr>
                  <a:r>
                    <a:rPr lang="en-GB" b="1"/>
                    <a:t>E</a:t>
                  </a:r>
                </a:p>
              </p:txBody>
            </p:sp>
            <p:sp>
              <p:nvSpPr>
                <p:cNvPr id="16409" name="Text Box 104"/>
                <p:cNvSpPr txBox="1">
                  <a:spLocks noChangeArrowheads="1"/>
                </p:cNvSpPr>
                <p:nvPr/>
              </p:nvSpPr>
              <p:spPr bwMode="auto">
                <a:xfrm>
                  <a:off x="2528" y="3552"/>
                  <a:ext cx="288" cy="242"/>
                </a:xfrm>
                <a:prstGeom prst="rect">
                  <a:avLst/>
                </a:prstGeom>
                <a:noFill/>
                <a:ln w="9525">
                  <a:noFill/>
                  <a:miter lim="800000"/>
                  <a:headEnd/>
                  <a:tailEnd/>
                </a:ln>
              </p:spPr>
              <p:txBody>
                <a:bodyPr>
                  <a:spAutoFit/>
                </a:bodyPr>
                <a:lstStyle/>
                <a:p>
                  <a:pPr>
                    <a:spcBef>
                      <a:spcPct val="50000"/>
                    </a:spcBef>
                  </a:pPr>
                  <a:r>
                    <a:rPr lang="en-GB" b="1"/>
                    <a:t>E</a:t>
                  </a:r>
                </a:p>
              </p:txBody>
            </p:sp>
            <p:sp>
              <p:nvSpPr>
                <p:cNvPr id="16410" name="Text Box 105"/>
                <p:cNvSpPr txBox="1">
                  <a:spLocks noChangeArrowheads="1"/>
                </p:cNvSpPr>
                <p:nvPr/>
              </p:nvSpPr>
              <p:spPr bwMode="auto">
                <a:xfrm>
                  <a:off x="3376" y="3568"/>
                  <a:ext cx="288" cy="242"/>
                </a:xfrm>
                <a:prstGeom prst="rect">
                  <a:avLst/>
                </a:prstGeom>
                <a:noFill/>
                <a:ln w="9525">
                  <a:noFill/>
                  <a:miter lim="800000"/>
                  <a:headEnd/>
                  <a:tailEnd/>
                </a:ln>
              </p:spPr>
              <p:txBody>
                <a:bodyPr>
                  <a:spAutoFit/>
                </a:bodyPr>
                <a:lstStyle/>
                <a:p>
                  <a:pPr>
                    <a:spcBef>
                      <a:spcPct val="50000"/>
                    </a:spcBef>
                  </a:pPr>
                  <a:r>
                    <a:rPr lang="en-GB" b="1"/>
                    <a:t>E</a:t>
                  </a:r>
                </a:p>
              </p:txBody>
            </p:sp>
          </p:grpSp>
          <p:sp>
            <p:nvSpPr>
              <p:cNvPr id="16405" name="Line 106"/>
              <p:cNvSpPr>
                <a:spLocks noChangeShapeType="1"/>
              </p:cNvSpPr>
              <p:nvPr/>
            </p:nvSpPr>
            <p:spPr bwMode="auto">
              <a:xfrm>
                <a:off x="3000" y="3576"/>
                <a:ext cx="208" cy="0"/>
              </a:xfrm>
              <a:prstGeom prst="line">
                <a:avLst/>
              </a:prstGeom>
              <a:noFill/>
              <a:ln w="38100">
                <a:solidFill>
                  <a:schemeClr val="tx1"/>
                </a:solidFill>
                <a:round/>
                <a:headEnd type="triangle" w="med" len="med"/>
                <a:tailEnd type="triangle" w="med" len="med"/>
              </a:ln>
            </p:spPr>
            <p:txBody>
              <a:bodyPr/>
              <a:lstStyle/>
              <a:p>
                <a:endParaRPr lang="en-GB"/>
              </a:p>
            </p:txBody>
          </p:sp>
          <p:sp>
            <p:nvSpPr>
              <p:cNvPr id="16406" name="Line 107"/>
              <p:cNvSpPr>
                <a:spLocks noChangeShapeType="1"/>
              </p:cNvSpPr>
              <p:nvPr/>
            </p:nvSpPr>
            <p:spPr bwMode="auto">
              <a:xfrm>
                <a:off x="2104" y="3568"/>
                <a:ext cx="232" cy="0"/>
              </a:xfrm>
              <a:prstGeom prst="line">
                <a:avLst/>
              </a:prstGeom>
              <a:noFill/>
              <a:ln w="38100">
                <a:solidFill>
                  <a:schemeClr val="tx1"/>
                </a:solidFill>
                <a:round/>
                <a:headEnd type="triangle" w="med" len="med"/>
                <a:tailEnd type="triangle" w="med" len="med"/>
              </a:ln>
            </p:spPr>
            <p:txBody>
              <a:bodyPr/>
              <a:lstStyle/>
              <a:p>
                <a:endParaRPr lang="en-GB"/>
              </a:p>
            </p:txBody>
          </p:sp>
        </p:grpSp>
        <p:sp>
          <p:nvSpPr>
            <p:cNvPr id="16403" name="Text Box 108"/>
            <p:cNvSpPr txBox="1">
              <a:spLocks noChangeArrowheads="1"/>
            </p:cNvSpPr>
            <p:nvPr/>
          </p:nvSpPr>
          <p:spPr bwMode="auto">
            <a:xfrm>
              <a:off x="352" y="3592"/>
              <a:ext cx="3288" cy="415"/>
            </a:xfrm>
            <a:prstGeom prst="rect">
              <a:avLst/>
            </a:prstGeom>
            <a:noFill/>
            <a:ln w="9525">
              <a:noFill/>
              <a:miter lim="800000"/>
              <a:headEnd/>
              <a:tailEnd/>
            </a:ln>
          </p:spPr>
          <p:txBody>
            <a:bodyPr>
              <a:spAutoFit/>
            </a:bodyPr>
            <a:lstStyle/>
            <a:p>
              <a:pPr>
                <a:spcBef>
                  <a:spcPct val="50000"/>
                </a:spcBef>
              </a:pPr>
              <a:r>
                <a:rPr lang="en-GB" sz="1600"/>
                <a:t>The active site of the enzyme is FLEXIBLE and takes on the shape of the substrate</a:t>
              </a:r>
            </a:p>
          </p:txBody>
        </p:sp>
      </p:grpSp>
      <p:sp>
        <p:nvSpPr>
          <p:cNvPr id="16389" name="Text Box 109"/>
          <p:cNvSpPr txBox="1">
            <a:spLocks noChangeArrowheads="1"/>
          </p:cNvSpPr>
          <p:nvPr/>
        </p:nvSpPr>
        <p:spPr bwMode="auto">
          <a:xfrm>
            <a:off x="6219825" y="3998913"/>
            <a:ext cx="2673350" cy="2292350"/>
          </a:xfrm>
          <a:prstGeom prst="rect">
            <a:avLst/>
          </a:prstGeom>
          <a:noFill/>
          <a:ln w="9525">
            <a:noFill/>
            <a:miter lim="800000"/>
            <a:headEnd/>
            <a:tailEnd/>
          </a:ln>
        </p:spPr>
        <p:txBody>
          <a:bodyPr>
            <a:spAutoFit/>
          </a:bodyPr>
          <a:lstStyle/>
          <a:p>
            <a:r>
              <a:rPr lang="en-GB" sz="1600" b="1"/>
              <a:t>EXPLANATION</a:t>
            </a:r>
          </a:p>
          <a:p>
            <a:pPr>
              <a:buFontTx/>
              <a:buChar char="•"/>
            </a:pPr>
            <a:r>
              <a:rPr lang="en-GB" sz="1600"/>
              <a:t>Enzyme MOULDS itself around the substrate</a:t>
            </a:r>
          </a:p>
          <a:p>
            <a:pPr>
              <a:buFontTx/>
              <a:buChar char="•"/>
            </a:pPr>
            <a:r>
              <a:rPr lang="en-GB" sz="1600"/>
              <a:t>Ea is lowered</a:t>
            </a:r>
          </a:p>
          <a:p>
            <a:pPr>
              <a:buFontTx/>
              <a:buChar char="•"/>
            </a:pPr>
            <a:r>
              <a:rPr lang="en-GB" sz="1600"/>
              <a:t>Enzyme can be used again</a:t>
            </a:r>
          </a:p>
          <a:p>
            <a:pPr>
              <a:buFontTx/>
              <a:buChar char="•"/>
            </a:pPr>
            <a:r>
              <a:rPr lang="en-GB" sz="1600"/>
              <a:t>MORE WIDELY ACCEPTED VIEW</a:t>
            </a:r>
          </a:p>
          <a:p>
            <a:pPr>
              <a:buFontTx/>
              <a:buChar char="•"/>
            </a:pPr>
            <a:r>
              <a:rPr lang="en-GB" sz="1600"/>
              <a:t>Is a DYNAMIC MODEL</a:t>
            </a:r>
          </a:p>
        </p:txBody>
      </p:sp>
      <p:sp>
        <p:nvSpPr>
          <p:cNvPr id="16390" name="Text Box 110"/>
          <p:cNvSpPr txBox="1">
            <a:spLocks noChangeArrowheads="1"/>
          </p:cNvSpPr>
          <p:nvPr/>
        </p:nvSpPr>
        <p:spPr bwMode="auto">
          <a:xfrm>
            <a:off x="381000" y="165100"/>
            <a:ext cx="2984500" cy="366713"/>
          </a:xfrm>
          <a:prstGeom prst="rect">
            <a:avLst/>
          </a:prstGeom>
          <a:noFill/>
          <a:ln w="9525">
            <a:noFill/>
            <a:miter lim="800000"/>
            <a:headEnd/>
            <a:tailEnd/>
          </a:ln>
        </p:spPr>
        <p:txBody>
          <a:bodyPr>
            <a:spAutoFit/>
          </a:bodyPr>
          <a:lstStyle/>
          <a:p>
            <a:pPr>
              <a:spcBef>
                <a:spcPct val="50000"/>
              </a:spcBef>
            </a:pPr>
            <a:r>
              <a:rPr lang="en-GB" u="sng"/>
              <a:t>Lock and Key Model</a:t>
            </a:r>
          </a:p>
        </p:txBody>
      </p:sp>
      <p:sp>
        <p:nvSpPr>
          <p:cNvPr id="16391" name="Text Box 111"/>
          <p:cNvSpPr txBox="1">
            <a:spLocks noChangeArrowheads="1"/>
          </p:cNvSpPr>
          <p:nvPr/>
        </p:nvSpPr>
        <p:spPr bwMode="auto">
          <a:xfrm>
            <a:off x="457200" y="3784600"/>
            <a:ext cx="2959100" cy="366713"/>
          </a:xfrm>
          <a:prstGeom prst="rect">
            <a:avLst/>
          </a:prstGeom>
          <a:noFill/>
          <a:ln w="9525">
            <a:noFill/>
            <a:miter lim="800000"/>
            <a:headEnd/>
            <a:tailEnd/>
          </a:ln>
        </p:spPr>
        <p:txBody>
          <a:bodyPr>
            <a:spAutoFit/>
          </a:bodyPr>
          <a:lstStyle/>
          <a:p>
            <a:pPr>
              <a:spcBef>
                <a:spcPct val="50000"/>
              </a:spcBef>
            </a:pPr>
            <a:r>
              <a:rPr lang="en-GB" u="sng"/>
              <a:t>Induced Fit Model</a:t>
            </a:r>
          </a:p>
        </p:txBody>
      </p:sp>
      <p:sp>
        <p:nvSpPr>
          <p:cNvPr id="16392" name="Rectangle 112"/>
          <p:cNvSpPr>
            <a:spLocks noChangeArrowheads="1"/>
          </p:cNvSpPr>
          <p:nvPr/>
        </p:nvSpPr>
        <p:spPr bwMode="auto">
          <a:xfrm>
            <a:off x="266700" y="190500"/>
            <a:ext cx="8699500" cy="3543300"/>
          </a:xfrm>
          <a:prstGeom prst="rect">
            <a:avLst/>
          </a:prstGeom>
          <a:noFill/>
          <a:ln w="31750">
            <a:solidFill>
              <a:srgbClr val="0000FF"/>
            </a:solidFill>
            <a:miter lim="800000"/>
            <a:headEnd/>
            <a:tailEnd/>
          </a:ln>
        </p:spPr>
        <p:txBody>
          <a:bodyPr wrap="none" anchor="ctr"/>
          <a:lstStyle/>
          <a:p>
            <a:endParaRPr lang="en-US"/>
          </a:p>
        </p:txBody>
      </p:sp>
      <p:sp>
        <p:nvSpPr>
          <p:cNvPr id="16393" name="Rectangle 113"/>
          <p:cNvSpPr>
            <a:spLocks noChangeArrowheads="1"/>
          </p:cNvSpPr>
          <p:nvPr/>
        </p:nvSpPr>
        <p:spPr bwMode="auto">
          <a:xfrm>
            <a:off x="266700" y="3797300"/>
            <a:ext cx="8699500" cy="2832100"/>
          </a:xfrm>
          <a:prstGeom prst="rect">
            <a:avLst/>
          </a:prstGeom>
          <a:noFill/>
          <a:ln w="31750">
            <a:solidFill>
              <a:srgbClr val="0000FF"/>
            </a:solidFill>
            <a:miter lim="800000"/>
            <a:headEnd/>
            <a:tailEnd/>
          </a:ln>
        </p:spPr>
        <p:txBody>
          <a:bodyPr wrap="none" anchor="ctr"/>
          <a:lstStyle/>
          <a:p>
            <a:endParaRPr lang="en-US"/>
          </a:p>
        </p:txBody>
      </p:sp>
      <p:sp>
        <p:nvSpPr>
          <p:cNvPr id="16394" name="Text Box 114"/>
          <p:cNvSpPr txBox="1">
            <a:spLocks noChangeArrowheads="1"/>
          </p:cNvSpPr>
          <p:nvPr/>
        </p:nvSpPr>
        <p:spPr bwMode="auto">
          <a:xfrm>
            <a:off x="3340100" y="876300"/>
            <a:ext cx="203200" cy="274638"/>
          </a:xfrm>
          <a:prstGeom prst="rect">
            <a:avLst/>
          </a:prstGeom>
          <a:noFill/>
          <a:ln w="9525">
            <a:noFill/>
            <a:miter lim="800000"/>
            <a:headEnd/>
            <a:tailEnd/>
          </a:ln>
        </p:spPr>
        <p:txBody>
          <a:bodyPr lIns="0" tIns="0" rIns="0" bIns="0">
            <a:spAutoFit/>
          </a:bodyPr>
          <a:lstStyle/>
          <a:p>
            <a:pPr>
              <a:spcBef>
                <a:spcPct val="50000"/>
              </a:spcBef>
            </a:pPr>
            <a:r>
              <a:rPr lang="en-GB">
                <a:solidFill>
                  <a:srgbClr val="33CC33"/>
                </a:solidFill>
              </a:rPr>
              <a:t>S</a:t>
            </a:r>
          </a:p>
        </p:txBody>
      </p:sp>
      <p:sp>
        <p:nvSpPr>
          <p:cNvPr id="16395" name="Text Box 115"/>
          <p:cNvSpPr txBox="1">
            <a:spLocks noChangeArrowheads="1"/>
          </p:cNvSpPr>
          <p:nvPr/>
        </p:nvSpPr>
        <p:spPr bwMode="auto">
          <a:xfrm>
            <a:off x="3124200" y="4572000"/>
            <a:ext cx="203200" cy="274638"/>
          </a:xfrm>
          <a:prstGeom prst="rect">
            <a:avLst/>
          </a:prstGeom>
          <a:noFill/>
          <a:ln w="9525">
            <a:noFill/>
            <a:miter lim="800000"/>
            <a:headEnd/>
            <a:tailEnd/>
          </a:ln>
        </p:spPr>
        <p:txBody>
          <a:bodyPr lIns="0" tIns="0" rIns="0" bIns="0">
            <a:spAutoFit/>
          </a:bodyPr>
          <a:lstStyle/>
          <a:p>
            <a:pPr>
              <a:spcBef>
                <a:spcPct val="50000"/>
              </a:spcBef>
            </a:pPr>
            <a:r>
              <a:rPr lang="en-GB">
                <a:solidFill>
                  <a:srgbClr val="33CC33"/>
                </a:solidFill>
              </a:rPr>
              <a:t>S</a:t>
            </a:r>
          </a:p>
        </p:txBody>
      </p:sp>
      <p:sp>
        <p:nvSpPr>
          <p:cNvPr id="16396" name="Text Box 116"/>
          <p:cNvSpPr txBox="1">
            <a:spLocks noChangeArrowheads="1"/>
          </p:cNvSpPr>
          <p:nvPr/>
        </p:nvSpPr>
        <p:spPr bwMode="auto">
          <a:xfrm>
            <a:off x="1435100" y="4279900"/>
            <a:ext cx="203200" cy="274638"/>
          </a:xfrm>
          <a:prstGeom prst="rect">
            <a:avLst/>
          </a:prstGeom>
          <a:noFill/>
          <a:ln w="9525">
            <a:noFill/>
            <a:miter lim="800000"/>
            <a:headEnd/>
            <a:tailEnd/>
          </a:ln>
        </p:spPr>
        <p:txBody>
          <a:bodyPr lIns="0" tIns="0" rIns="0" bIns="0">
            <a:spAutoFit/>
          </a:bodyPr>
          <a:lstStyle/>
          <a:p>
            <a:pPr>
              <a:spcBef>
                <a:spcPct val="50000"/>
              </a:spcBef>
            </a:pPr>
            <a:r>
              <a:rPr lang="en-GB">
                <a:solidFill>
                  <a:srgbClr val="33CC33"/>
                </a:solidFill>
              </a:rPr>
              <a:t>S</a:t>
            </a:r>
          </a:p>
        </p:txBody>
      </p:sp>
      <p:sp>
        <p:nvSpPr>
          <p:cNvPr id="16397" name="Text Box 117"/>
          <p:cNvSpPr txBox="1">
            <a:spLocks noChangeArrowheads="1"/>
          </p:cNvSpPr>
          <p:nvPr/>
        </p:nvSpPr>
        <p:spPr bwMode="auto">
          <a:xfrm>
            <a:off x="1968500" y="546100"/>
            <a:ext cx="203200" cy="274638"/>
          </a:xfrm>
          <a:prstGeom prst="rect">
            <a:avLst/>
          </a:prstGeom>
          <a:noFill/>
          <a:ln w="9525">
            <a:noFill/>
            <a:miter lim="800000"/>
            <a:headEnd/>
            <a:tailEnd/>
          </a:ln>
        </p:spPr>
        <p:txBody>
          <a:bodyPr lIns="0" tIns="0" rIns="0" bIns="0">
            <a:spAutoFit/>
          </a:bodyPr>
          <a:lstStyle/>
          <a:p>
            <a:pPr>
              <a:spcBef>
                <a:spcPct val="50000"/>
              </a:spcBef>
            </a:pPr>
            <a:r>
              <a:rPr lang="en-GB">
                <a:solidFill>
                  <a:srgbClr val="33CC33"/>
                </a:solidFill>
              </a:rPr>
              <a:t>S</a:t>
            </a:r>
          </a:p>
        </p:txBody>
      </p:sp>
      <p:sp>
        <p:nvSpPr>
          <p:cNvPr id="16398" name="Text Box 118"/>
          <p:cNvSpPr txBox="1">
            <a:spLocks noChangeArrowheads="1"/>
          </p:cNvSpPr>
          <p:nvPr/>
        </p:nvSpPr>
        <p:spPr bwMode="auto">
          <a:xfrm>
            <a:off x="5549900" y="4419600"/>
            <a:ext cx="177800" cy="244475"/>
          </a:xfrm>
          <a:prstGeom prst="rect">
            <a:avLst/>
          </a:prstGeom>
          <a:noFill/>
          <a:ln w="9525">
            <a:noFill/>
            <a:miter lim="800000"/>
            <a:headEnd/>
            <a:tailEnd/>
          </a:ln>
        </p:spPr>
        <p:txBody>
          <a:bodyPr lIns="0" tIns="0" rIns="0" bIns="0">
            <a:spAutoFit/>
          </a:bodyPr>
          <a:lstStyle/>
          <a:p>
            <a:pPr>
              <a:spcBef>
                <a:spcPct val="50000"/>
              </a:spcBef>
            </a:pPr>
            <a:r>
              <a:rPr lang="en-GB" sz="1600" b="1">
                <a:solidFill>
                  <a:srgbClr val="33CC33"/>
                </a:solidFill>
              </a:rPr>
              <a:t>P</a:t>
            </a:r>
          </a:p>
        </p:txBody>
      </p:sp>
      <p:sp>
        <p:nvSpPr>
          <p:cNvPr id="16399" name="Text Box 119"/>
          <p:cNvSpPr txBox="1">
            <a:spLocks noChangeArrowheads="1"/>
          </p:cNvSpPr>
          <p:nvPr/>
        </p:nvSpPr>
        <p:spPr bwMode="auto">
          <a:xfrm>
            <a:off x="4965700" y="4254500"/>
            <a:ext cx="177800" cy="244475"/>
          </a:xfrm>
          <a:prstGeom prst="rect">
            <a:avLst/>
          </a:prstGeom>
          <a:noFill/>
          <a:ln w="9525">
            <a:noFill/>
            <a:miter lim="800000"/>
            <a:headEnd/>
            <a:tailEnd/>
          </a:ln>
        </p:spPr>
        <p:txBody>
          <a:bodyPr lIns="0" tIns="0" rIns="0" bIns="0">
            <a:spAutoFit/>
          </a:bodyPr>
          <a:lstStyle/>
          <a:p>
            <a:pPr>
              <a:spcBef>
                <a:spcPct val="50000"/>
              </a:spcBef>
            </a:pPr>
            <a:r>
              <a:rPr lang="en-GB" sz="1600" b="1">
                <a:solidFill>
                  <a:srgbClr val="33CC33"/>
                </a:solidFill>
              </a:rPr>
              <a:t>P</a:t>
            </a:r>
          </a:p>
        </p:txBody>
      </p:sp>
      <p:sp>
        <p:nvSpPr>
          <p:cNvPr id="16400" name="Text Box 120"/>
          <p:cNvSpPr txBox="1">
            <a:spLocks noChangeArrowheads="1"/>
          </p:cNvSpPr>
          <p:nvPr/>
        </p:nvSpPr>
        <p:spPr bwMode="auto">
          <a:xfrm>
            <a:off x="5537200" y="723900"/>
            <a:ext cx="177800" cy="244475"/>
          </a:xfrm>
          <a:prstGeom prst="rect">
            <a:avLst/>
          </a:prstGeom>
          <a:noFill/>
          <a:ln w="9525">
            <a:noFill/>
            <a:miter lim="800000"/>
            <a:headEnd/>
            <a:tailEnd/>
          </a:ln>
        </p:spPr>
        <p:txBody>
          <a:bodyPr lIns="0" tIns="0" rIns="0" bIns="0">
            <a:spAutoFit/>
          </a:bodyPr>
          <a:lstStyle/>
          <a:p>
            <a:pPr>
              <a:spcBef>
                <a:spcPct val="50000"/>
              </a:spcBef>
            </a:pPr>
            <a:r>
              <a:rPr lang="en-GB" sz="1600" b="1">
                <a:solidFill>
                  <a:srgbClr val="33CC33"/>
                </a:solidFill>
              </a:rPr>
              <a:t>P</a:t>
            </a:r>
          </a:p>
        </p:txBody>
      </p:sp>
      <p:sp>
        <p:nvSpPr>
          <p:cNvPr id="16401" name="Text Box 121"/>
          <p:cNvSpPr txBox="1">
            <a:spLocks noChangeArrowheads="1"/>
          </p:cNvSpPr>
          <p:nvPr/>
        </p:nvSpPr>
        <p:spPr bwMode="auto">
          <a:xfrm>
            <a:off x="5029200" y="558800"/>
            <a:ext cx="177800" cy="244475"/>
          </a:xfrm>
          <a:prstGeom prst="rect">
            <a:avLst/>
          </a:prstGeom>
          <a:noFill/>
          <a:ln w="9525">
            <a:noFill/>
            <a:miter lim="800000"/>
            <a:headEnd/>
            <a:tailEnd/>
          </a:ln>
        </p:spPr>
        <p:txBody>
          <a:bodyPr lIns="0" tIns="0" rIns="0" bIns="0">
            <a:spAutoFit/>
          </a:bodyPr>
          <a:lstStyle/>
          <a:p>
            <a:pPr>
              <a:spcBef>
                <a:spcPct val="50000"/>
              </a:spcBef>
            </a:pPr>
            <a:r>
              <a:rPr lang="en-GB" sz="1600" b="1">
                <a:solidFill>
                  <a:srgbClr val="33CC33"/>
                </a:solidFill>
              </a:rPr>
              <a:t>P</a:t>
            </a:r>
          </a:p>
        </p:txBody>
      </p:sp>
    </p:spTree>
    <p:extLst>
      <p:ext uri="{BB962C8B-B14F-4D97-AF65-F5344CB8AC3E}">
        <p14:creationId xmlns:p14="http://schemas.microsoft.com/office/powerpoint/2010/main" val="34455682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709863" y="1208447"/>
            <a:ext cx="6687490" cy="4835960"/>
          </a:xfrm>
          <a:prstGeom prst="rect">
            <a:avLst/>
          </a:prstGeom>
        </p:spPr>
      </p:pic>
    </p:spTree>
    <p:extLst>
      <p:ext uri="{BB962C8B-B14F-4D97-AF65-F5344CB8AC3E}">
        <p14:creationId xmlns:p14="http://schemas.microsoft.com/office/powerpoint/2010/main" val="27078558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953905" y="1564106"/>
            <a:ext cx="6361295" cy="4285039"/>
          </a:xfrm>
          <a:prstGeom prst="rect">
            <a:avLst/>
          </a:prstGeom>
        </p:spPr>
      </p:pic>
    </p:spTree>
    <p:extLst>
      <p:ext uri="{BB962C8B-B14F-4D97-AF65-F5344CB8AC3E}">
        <p14:creationId xmlns:p14="http://schemas.microsoft.com/office/powerpoint/2010/main" val="41275571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0"/>
          </p:nvPr>
        </p:nvSpPr>
        <p:spPr>
          <a:noFill/>
        </p:spPr>
        <p:txBody>
          <a:bodyPr/>
          <a:lstStyle>
            <a:lvl1pPr eaLnBrk="0" hangingPunct="0">
              <a:spcBef>
                <a:spcPts val="700"/>
              </a:spcBef>
              <a:buSzPct val="100000"/>
              <a:buFont typeface="Arial" pitchFamily="34" charset="0"/>
              <a:buChar char="•"/>
              <a:defRPr sz="3200">
                <a:solidFill>
                  <a:schemeClr val="tx1"/>
                </a:solidFill>
                <a:latin typeface="Arial" pitchFamily="34" charset="0"/>
                <a:ea typeface="ヒラギノ角ゴ ProN W3" charset="0"/>
                <a:cs typeface="ヒラギノ角ゴ ProN W3" charset="0"/>
                <a:sym typeface="Arial" pitchFamily="34" charset="0"/>
              </a:defRPr>
            </a:lvl1pPr>
            <a:lvl2pPr marL="742950" indent="-285750" eaLnBrk="0" hangingPunct="0">
              <a:spcBef>
                <a:spcPts val="600"/>
              </a:spcBef>
              <a:buSzPct val="100000"/>
              <a:buFont typeface="Arial" pitchFamily="34" charset="0"/>
              <a:buChar char="–"/>
              <a:defRPr sz="2800">
                <a:solidFill>
                  <a:schemeClr val="tx1"/>
                </a:solidFill>
                <a:latin typeface="Arial" pitchFamily="34" charset="0"/>
                <a:ea typeface="ヒラギノ角ゴ ProN W3" charset="0"/>
                <a:cs typeface="ヒラギノ角ゴ ProN W3" charset="0"/>
                <a:sym typeface="Arial" pitchFamily="34" charset="0"/>
              </a:defRPr>
            </a:lvl2pPr>
            <a:lvl3pPr marL="1143000" indent="-228600" eaLnBrk="0" hangingPunct="0">
              <a:spcBef>
                <a:spcPts val="600"/>
              </a:spcBef>
              <a:buSzPct val="100000"/>
              <a:buFont typeface="Arial" pitchFamily="34" charset="0"/>
              <a:buChar char="•"/>
              <a:defRPr sz="2400">
                <a:solidFill>
                  <a:schemeClr val="tx1"/>
                </a:solidFill>
                <a:latin typeface="Arial" pitchFamily="34" charset="0"/>
                <a:ea typeface="ヒラギノ角ゴ ProN W3" charset="0"/>
                <a:cs typeface="ヒラギノ角ゴ ProN W3" charset="0"/>
                <a:sym typeface="Arial" pitchFamily="34" charset="0"/>
              </a:defRPr>
            </a:lvl3pPr>
            <a:lvl4pPr marL="1600200" indent="-228600" eaLnBrk="0" hangingPunct="0">
              <a:spcBef>
                <a:spcPts val="500"/>
              </a:spcBef>
              <a:buSzPct val="100000"/>
              <a:buFont typeface="Arial" pitchFamily="34" charset="0"/>
              <a:buChar char="–"/>
              <a:defRPr sz="2000">
                <a:solidFill>
                  <a:schemeClr val="tx1"/>
                </a:solidFill>
                <a:latin typeface="Arial" pitchFamily="34" charset="0"/>
                <a:ea typeface="ヒラギノ角ゴ ProN W3" charset="0"/>
                <a:cs typeface="ヒラギノ角ゴ ProN W3" charset="0"/>
                <a:sym typeface="Arial" pitchFamily="34" charset="0"/>
              </a:defRPr>
            </a:lvl4pPr>
            <a:lvl5pPr marL="2057400" indent="-228600" eaLnBrk="0" hangingPunct="0">
              <a:spcBef>
                <a:spcPts val="500"/>
              </a:spcBef>
              <a:buSzPct val="100000"/>
              <a:buFont typeface="Arial" pitchFamily="34" charset="0"/>
              <a:buChar char="»"/>
              <a:defRPr sz="2000">
                <a:solidFill>
                  <a:schemeClr val="tx1"/>
                </a:solidFill>
                <a:latin typeface="Arial" pitchFamily="34" charset="0"/>
                <a:ea typeface="ヒラギノ角ゴ ProN W3" charset="0"/>
                <a:cs typeface="ヒラギノ角ゴ ProN W3" charset="0"/>
                <a:sym typeface="Arial" pitchFamily="34" charset="0"/>
              </a:defRPr>
            </a:lvl5pPr>
            <a:lvl6pPr marL="25146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charset="0"/>
                <a:cs typeface="ヒラギノ角ゴ ProN W3" charset="0"/>
                <a:sym typeface="Arial" pitchFamily="34" charset="0"/>
              </a:defRPr>
            </a:lvl6pPr>
            <a:lvl7pPr marL="29718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charset="0"/>
                <a:cs typeface="ヒラギノ角ゴ ProN W3" charset="0"/>
                <a:sym typeface="Arial" pitchFamily="34" charset="0"/>
              </a:defRPr>
            </a:lvl7pPr>
            <a:lvl8pPr marL="34290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charset="0"/>
                <a:cs typeface="ヒラギノ角ゴ ProN W3" charset="0"/>
                <a:sym typeface="Arial" pitchFamily="34" charset="0"/>
              </a:defRPr>
            </a:lvl8pPr>
            <a:lvl9pPr marL="38862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charset="0"/>
                <a:cs typeface="ヒラギノ角ゴ ProN W3" charset="0"/>
                <a:sym typeface="Arial" pitchFamily="34" charset="0"/>
              </a:defRPr>
            </a:lvl9pPr>
          </a:lstStyle>
          <a:p>
            <a:pPr eaLnBrk="1" hangingPunct="1">
              <a:spcBef>
                <a:spcPct val="0"/>
              </a:spcBef>
              <a:buSzTx/>
              <a:buFontTx/>
              <a:buNone/>
            </a:pPr>
            <a:fld id="{6F27167D-F93A-4F6F-A383-12C403E2D67A}" type="slidenum">
              <a:rPr lang="en-US" altLang="en-US" sz="1400" smtClean="0">
                <a:cs typeface="Arial" pitchFamily="34" charset="0"/>
              </a:rPr>
              <a:pPr eaLnBrk="1" hangingPunct="1">
                <a:spcBef>
                  <a:spcPct val="0"/>
                </a:spcBef>
                <a:buSzTx/>
                <a:buFontTx/>
                <a:buNone/>
              </a:pPr>
              <a:t>36</a:t>
            </a:fld>
            <a:endParaRPr lang="en-US" altLang="en-US" sz="1400" smtClean="0">
              <a:cs typeface="Arial" pitchFamily="34" charset="0"/>
            </a:endParaRPr>
          </a:p>
        </p:txBody>
      </p:sp>
      <p:sp>
        <p:nvSpPr>
          <p:cNvPr id="22531" name="Rectangle 1"/>
          <p:cNvSpPr>
            <a:spLocks noGrp="1" noChangeArrowheads="1"/>
          </p:cNvSpPr>
          <p:nvPr>
            <p:ph type="title"/>
          </p:nvPr>
        </p:nvSpPr>
        <p:spPr>
          <a:xfrm>
            <a:off x="12700" y="-212725"/>
            <a:ext cx="8229600" cy="1508125"/>
          </a:xfrm>
        </p:spPr>
        <p:txBody>
          <a:bodyPr rIns="132080"/>
          <a:lstStyle/>
          <a:p>
            <a:pPr eaLnBrk="1" hangingPunct="1"/>
            <a:r>
              <a:rPr lang="en-US" altLang="en-US" sz="3600" smtClean="0"/>
              <a:t>Enzymes and Rate of reaction</a:t>
            </a:r>
          </a:p>
        </p:txBody>
      </p:sp>
      <p:sp>
        <p:nvSpPr>
          <p:cNvPr id="22532" name="Rectangle 2"/>
          <p:cNvSpPr>
            <a:spLocks noGrp="1" noChangeArrowheads="1"/>
          </p:cNvSpPr>
          <p:nvPr>
            <p:ph type="body" idx="1"/>
          </p:nvPr>
        </p:nvSpPr>
        <p:spPr>
          <a:xfrm>
            <a:off x="609600" y="9398000"/>
            <a:ext cx="8229600" cy="5257800"/>
          </a:xfrm>
        </p:spPr>
        <p:txBody>
          <a:bodyPr rIns="132080"/>
          <a:lstStyle/>
          <a:p>
            <a:pPr eaLnBrk="1" hangingPunct="1"/>
            <a:endParaRPr lang="en-US" altLang="en-US" smtClean="0"/>
          </a:p>
        </p:txBody>
      </p:sp>
      <p:pic>
        <p:nvPicPr>
          <p:cNvPr id="2253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988" y="2565400"/>
            <a:ext cx="4724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22534" name="Rectangle 4"/>
          <p:cNvSpPr>
            <a:spLocks/>
          </p:cNvSpPr>
          <p:nvPr/>
        </p:nvSpPr>
        <p:spPr bwMode="auto">
          <a:xfrm>
            <a:off x="5651500" y="1244600"/>
            <a:ext cx="2952948"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lvl1pPr marL="39688" eaLnBrk="0" hangingPunct="0">
              <a:spcBef>
                <a:spcPts val="700"/>
              </a:spcBef>
              <a:buSzPct val="100000"/>
              <a:buFont typeface="Arial" pitchFamily="34" charset="0"/>
              <a:buChar char="•"/>
              <a:defRPr sz="3200">
                <a:solidFill>
                  <a:schemeClr val="tx1"/>
                </a:solidFill>
                <a:latin typeface="Arial" pitchFamily="34" charset="0"/>
                <a:ea typeface="ヒラギノ角ゴ ProN W3" charset="0"/>
                <a:cs typeface="ヒラギノ角ゴ ProN W3" charset="0"/>
                <a:sym typeface="Arial" pitchFamily="34" charset="0"/>
              </a:defRPr>
            </a:lvl1pPr>
            <a:lvl2pPr marL="742950" indent="-285750" eaLnBrk="0" hangingPunct="0">
              <a:spcBef>
                <a:spcPts val="600"/>
              </a:spcBef>
              <a:buSzPct val="100000"/>
              <a:buFont typeface="Arial" pitchFamily="34" charset="0"/>
              <a:buChar char="–"/>
              <a:defRPr sz="2800">
                <a:solidFill>
                  <a:schemeClr val="tx1"/>
                </a:solidFill>
                <a:latin typeface="Arial" pitchFamily="34" charset="0"/>
                <a:ea typeface="ヒラギノ角ゴ ProN W3" charset="0"/>
                <a:cs typeface="ヒラギノ角ゴ ProN W3" charset="0"/>
                <a:sym typeface="Arial" pitchFamily="34" charset="0"/>
              </a:defRPr>
            </a:lvl2pPr>
            <a:lvl3pPr marL="1143000" indent="-228600" eaLnBrk="0" hangingPunct="0">
              <a:spcBef>
                <a:spcPts val="600"/>
              </a:spcBef>
              <a:buSzPct val="100000"/>
              <a:buFont typeface="Arial" pitchFamily="34" charset="0"/>
              <a:buChar char="•"/>
              <a:defRPr sz="2400">
                <a:solidFill>
                  <a:schemeClr val="tx1"/>
                </a:solidFill>
                <a:latin typeface="Arial" pitchFamily="34" charset="0"/>
                <a:ea typeface="ヒラギノ角ゴ ProN W3" charset="0"/>
                <a:cs typeface="ヒラギノ角ゴ ProN W3" charset="0"/>
                <a:sym typeface="Arial" pitchFamily="34" charset="0"/>
              </a:defRPr>
            </a:lvl3pPr>
            <a:lvl4pPr marL="1600200" indent="-228600" eaLnBrk="0" hangingPunct="0">
              <a:spcBef>
                <a:spcPts val="500"/>
              </a:spcBef>
              <a:buSzPct val="100000"/>
              <a:buFont typeface="Arial" pitchFamily="34" charset="0"/>
              <a:buChar char="–"/>
              <a:defRPr sz="2000">
                <a:solidFill>
                  <a:schemeClr val="tx1"/>
                </a:solidFill>
                <a:latin typeface="Arial" pitchFamily="34" charset="0"/>
                <a:ea typeface="ヒラギノ角ゴ ProN W3" charset="0"/>
                <a:cs typeface="ヒラギノ角ゴ ProN W3" charset="0"/>
                <a:sym typeface="Arial" pitchFamily="34" charset="0"/>
              </a:defRPr>
            </a:lvl4pPr>
            <a:lvl5pPr marL="2057400" indent="-228600" eaLnBrk="0" hangingPunct="0">
              <a:spcBef>
                <a:spcPts val="500"/>
              </a:spcBef>
              <a:buSzPct val="100000"/>
              <a:buFont typeface="Arial" pitchFamily="34" charset="0"/>
              <a:buChar char="»"/>
              <a:defRPr sz="2000">
                <a:solidFill>
                  <a:schemeClr val="tx1"/>
                </a:solidFill>
                <a:latin typeface="Arial" pitchFamily="34" charset="0"/>
                <a:ea typeface="ヒラギノ角ゴ ProN W3" charset="0"/>
                <a:cs typeface="ヒラギノ角ゴ ProN W3" charset="0"/>
                <a:sym typeface="Arial" pitchFamily="34" charset="0"/>
              </a:defRPr>
            </a:lvl5pPr>
            <a:lvl6pPr marL="25146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charset="0"/>
                <a:cs typeface="ヒラギノ角ゴ ProN W3" charset="0"/>
                <a:sym typeface="Arial" pitchFamily="34" charset="0"/>
              </a:defRPr>
            </a:lvl6pPr>
            <a:lvl7pPr marL="29718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charset="0"/>
                <a:cs typeface="ヒラギノ角ゴ ProN W3" charset="0"/>
                <a:sym typeface="Arial" pitchFamily="34" charset="0"/>
              </a:defRPr>
            </a:lvl7pPr>
            <a:lvl8pPr marL="34290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charset="0"/>
                <a:cs typeface="ヒラギノ角ゴ ProN W3" charset="0"/>
                <a:sym typeface="Arial" pitchFamily="34" charset="0"/>
              </a:defRPr>
            </a:lvl8pPr>
            <a:lvl9pPr marL="38862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charset="0"/>
                <a:cs typeface="ヒラギノ角ゴ ProN W3" charset="0"/>
                <a:sym typeface="Arial" pitchFamily="34" charset="0"/>
              </a:defRPr>
            </a:lvl9pPr>
          </a:lstStyle>
          <a:p>
            <a:pPr eaLnBrk="1" hangingPunct="1">
              <a:spcBef>
                <a:spcPct val="0"/>
              </a:spcBef>
              <a:buSzTx/>
              <a:buFontTx/>
              <a:buNone/>
            </a:pPr>
            <a:r>
              <a:rPr lang="en-US" altLang="en-US" sz="1600" dirty="0">
                <a:cs typeface="Arial" pitchFamily="34" charset="0"/>
              </a:rPr>
              <a:t>A chemical reaction proceeds when molecules with sufficient </a:t>
            </a:r>
            <a:r>
              <a:rPr lang="en-US" altLang="en-US" sz="1600" b="1" dirty="0">
                <a:solidFill>
                  <a:srgbClr val="FF0000"/>
                </a:solidFill>
                <a:cs typeface="Arial" pitchFamily="34" charset="0"/>
              </a:rPr>
              <a:t>kinetic energy</a:t>
            </a:r>
            <a:r>
              <a:rPr lang="en-US" altLang="en-US" sz="1600" b="1" dirty="0" smtClean="0">
                <a:solidFill>
                  <a:srgbClr val="FF0000"/>
                </a:solidFill>
                <a:cs typeface="Arial" pitchFamily="34" charset="0"/>
              </a:rPr>
              <a:t>, successfully</a:t>
            </a:r>
            <a:endParaRPr lang="en-US" altLang="en-US" sz="1600" b="1" dirty="0">
              <a:solidFill>
                <a:srgbClr val="FF0000"/>
              </a:solidFill>
              <a:cs typeface="Arial" pitchFamily="34" charset="0"/>
            </a:endParaRPr>
          </a:p>
          <a:p>
            <a:pPr eaLnBrk="1" hangingPunct="1">
              <a:spcBef>
                <a:spcPct val="0"/>
              </a:spcBef>
              <a:buSzTx/>
              <a:buFontTx/>
              <a:buNone/>
            </a:pPr>
            <a:r>
              <a:rPr lang="en-US" altLang="en-US" sz="1600" b="1" dirty="0">
                <a:solidFill>
                  <a:srgbClr val="FF0000"/>
                </a:solidFill>
                <a:cs typeface="Arial" pitchFamily="34" charset="0"/>
              </a:rPr>
              <a:t>collide</a:t>
            </a:r>
            <a:r>
              <a:rPr lang="en-US" altLang="en-US" sz="1600" dirty="0">
                <a:cs typeface="Arial" pitchFamily="34" charset="0"/>
              </a:rPr>
              <a:t>, and react.  </a:t>
            </a:r>
          </a:p>
          <a:p>
            <a:pPr eaLnBrk="1" hangingPunct="1">
              <a:spcBef>
                <a:spcPct val="0"/>
              </a:spcBef>
              <a:buSzTx/>
              <a:buFontTx/>
              <a:buNone/>
            </a:pPr>
            <a:endParaRPr lang="en-US" altLang="en-US" sz="1600" dirty="0">
              <a:cs typeface="Arial" pitchFamily="34" charset="0"/>
            </a:endParaRPr>
          </a:p>
          <a:p>
            <a:pPr eaLnBrk="1" hangingPunct="1">
              <a:spcBef>
                <a:spcPct val="0"/>
              </a:spcBef>
              <a:buSzTx/>
              <a:buFontTx/>
              <a:buNone/>
            </a:pPr>
            <a:r>
              <a:rPr lang="en-US" altLang="en-US" sz="1600" dirty="0">
                <a:cs typeface="Arial" pitchFamily="34" charset="0"/>
              </a:rPr>
              <a:t>Initially, product is formed at a high rate as there are plenty of </a:t>
            </a:r>
            <a:r>
              <a:rPr lang="en-US" altLang="en-US" sz="1600" b="1" dirty="0">
                <a:solidFill>
                  <a:srgbClr val="FF0000"/>
                </a:solidFill>
                <a:cs typeface="Arial" pitchFamily="34" charset="0"/>
              </a:rPr>
              <a:t>substrate</a:t>
            </a:r>
            <a:r>
              <a:rPr lang="en-US" altLang="en-US" sz="1600" dirty="0">
                <a:cs typeface="Arial" pitchFamily="34" charset="0"/>
              </a:rPr>
              <a:t> molecules to fit the </a:t>
            </a:r>
            <a:r>
              <a:rPr lang="en-US" altLang="en-US" sz="1600" b="1" dirty="0">
                <a:solidFill>
                  <a:srgbClr val="FF0000"/>
                </a:solidFill>
                <a:cs typeface="Arial" pitchFamily="34" charset="0"/>
              </a:rPr>
              <a:t>active </a:t>
            </a:r>
            <a:r>
              <a:rPr lang="en-US" altLang="en-US" sz="1600" b="1" dirty="0" smtClean="0">
                <a:solidFill>
                  <a:srgbClr val="FF0000"/>
                </a:solidFill>
                <a:cs typeface="Arial" pitchFamily="34" charset="0"/>
              </a:rPr>
              <a:t>sites </a:t>
            </a:r>
            <a:r>
              <a:rPr lang="en-US" altLang="en-US" sz="1600" dirty="0" smtClean="0">
                <a:cs typeface="Arial" pitchFamily="34" charset="0"/>
              </a:rPr>
              <a:t>forming an</a:t>
            </a:r>
            <a:r>
              <a:rPr lang="en-US" altLang="en-US" sz="1600" b="1" dirty="0" smtClean="0">
                <a:solidFill>
                  <a:srgbClr val="FF0000"/>
                </a:solidFill>
                <a:cs typeface="Arial" pitchFamily="34" charset="0"/>
              </a:rPr>
              <a:t> enzyme substrate complex.</a:t>
            </a:r>
            <a:endParaRPr lang="en-US" altLang="en-US" sz="1600" b="1" dirty="0">
              <a:solidFill>
                <a:srgbClr val="FF0000"/>
              </a:solidFill>
              <a:cs typeface="Arial" pitchFamily="34" charset="0"/>
            </a:endParaRPr>
          </a:p>
          <a:p>
            <a:pPr eaLnBrk="1" hangingPunct="1">
              <a:spcBef>
                <a:spcPct val="0"/>
              </a:spcBef>
              <a:buSzTx/>
              <a:buFontTx/>
              <a:buNone/>
            </a:pPr>
            <a:endParaRPr lang="en-US" altLang="en-US" sz="1600" dirty="0">
              <a:cs typeface="Arial" pitchFamily="34" charset="0"/>
            </a:endParaRPr>
          </a:p>
          <a:p>
            <a:pPr eaLnBrk="1" hangingPunct="1">
              <a:spcBef>
                <a:spcPct val="0"/>
              </a:spcBef>
              <a:buSzTx/>
              <a:buFontTx/>
              <a:buNone/>
            </a:pPr>
            <a:r>
              <a:rPr lang="en-US" altLang="en-US" sz="1600" dirty="0">
                <a:cs typeface="Arial" pitchFamily="34" charset="0"/>
              </a:rPr>
              <a:t>As substrate molecules become scarce, the rate of product formation slows down and eventually levels out when all of the substrate has been converted to </a:t>
            </a:r>
            <a:r>
              <a:rPr lang="en-US" altLang="en-US" sz="1600" b="1" dirty="0">
                <a:solidFill>
                  <a:srgbClr val="FF0000"/>
                </a:solidFill>
                <a:cs typeface="Arial" pitchFamily="34" charset="0"/>
              </a:rPr>
              <a:t>product</a:t>
            </a:r>
          </a:p>
        </p:txBody>
      </p:sp>
      <p:sp>
        <p:nvSpPr>
          <p:cNvPr id="22535" name="Rectangle 6"/>
          <p:cNvSpPr>
            <a:spLocks/>
          </p:cNvSpPr>
          <p:nvPr/>
        </p:nvSpPr>
        <p:spPr bwMode="auto">
          <a:xfrm>
            <a:off x="685800" y="1282700"/>
            <a:ext cx="417353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spAutoFit/>
          </a:bodyPr>
          <a:lstStyle>
            <a:lvl1pPr marL="39688" eaLnBrk="0" hangingPunct="0">
              <a:spcBef>
                <a:spcPts val="700"/>
              </a:spcBef>
              <a:buSzPct val="100000"/>
              <a:buFont typeface="Arial" pitchFamily="34" charset="0"/>
              <a:buChar char="•"/>
              <a:defRPr sz="3200">
                <a:solidFill>
                  <a:schemeClr val="tx1"/>
                </a:solidFill>
                <a:latin typeface="Arial" pitchFamily="34" charset="0"/>
                <a:ea typeface="ヒラギノ角ゴ ProN W3" charset="0"/>
                <a:cs typeface="ヒラギノ角ゴ ProN W3" charset="0"/>
                <a:sym typeface="Arial" pitchFamily="34" charset="0"/>
              </a:defRPr>
            </a:lvl1pPr>
            <a:lvl2pPr marL="742950" indent="-285750" eaLnBrk="0" hangingPunct="0">
              <a:spcBef>
                <a:spcPts val="600"/>
              </a:spcBef>
              <a:buSzPct val="100000"/>
              <a:buFont typeface="Arial" pitchFamily="34" charset="0"/>
              <a:buChar char="–"/>
              <a:defRPr sz="2800">
                <a:solidFill>
                  <a:schemeClr val="tx1"/>
                </a:solidFill>
                <a:latin typeface="Arial" pitchFamily="34" charset="0"/>
                <a:ea typeface="ヒラギノ角ゴ ProN W3" charset="0"/>
                <a:cs typeface="ヒラギノ角ゴ ProN W3" charset="0"/>
                <a:sym typeface="Arial" pitchFamily="34" charset="0"/>
              </a:defRPr>
            </a:lvl2pPr>
            <a:lvl3pPr marL="1143000" indent="-228600" eaLnBrk="0" hangingPunct="0">
              <a:spcBef>
                <a:spcPts val="600"/>
              </a:spcBef>
              <a:buSzPct val="100000"/>
              <a:buFont typeface="Arial" pitchFamily="34" charset="0"/>
              <a:buChar char="•"/>
              <a:defRPr sz="2400">
                <a:solidFill>
                  <a:schemeClr val="tx1"/>
                </a:solidFill>
                <a:latin typeface="Arial" pitchFamily="34" charset="0"/>
                <a:ea typeface="ヒラギノ角ゴ ProN W3" charset="0"/>
                <a:cs typeface="ヒラギノ角ゴ ProN W3" charset="0"/>
                <a:sym typeface="Arial" pitchFamily="34" charset="0"/>
              </a:defRPr>
            </a:lvl3pPr>
            <a:lvl4pPr marL="1600200" indent="-228600" eaLnBrk="0" hangingPunct="0">
              <a:spcBef>
                <a:spcPts val="500"/>
              </a:spcBef>
              <a:buSzPct val="100000"/>
              <a:buFont typeface="Arial" pitchFamily="34" charset="0"/>
              <a:buChar char="–"/>
              <a:defRPr sz="2000">
                <a:solidFill>
                  <a:schemeClr val="tx1"/>
                </a:solidFill>
                <a:latin typeface="Arial" pitchFamily="34" charset="0"/>
                <a:ea typeface="ヒラギノ角ゴ ProN W3" charset="0"/>
                <a:cs typeface="ヒラギノ角ゴ ProN W3" charset="0"/>
                <a:sym typeface="Arial" pitchFamily="34" charset="0"/>
              </a:defRPr>
            </a:lvl4pPr>
            <a:lvl5pPr marL="2057400" indent="-228600" eaLnBrk="0" hangingPunct="0">
              <a:spcBef>
                <a:spcPts val="500"/>
              </a:spcBef>
              <a:buSzPct val="100000"/>
              <a:buFont typeface="Arial" pitchFamily="34" charset="0"/>
              <a:buChar char="»"/>
              <a:defRPr sz="2000">
                <a:solidFill>
                  <a:schemeClr val="tx1"/>
                </a:solidFill>
                <a:latin typeface="Arial" pitchFamily="34" charset="0"/>
                <a:ea typeface="ヒラギノ角ゴ ProN W3" charset="0"/>
                <a:cs typeface="ヒラギノ角ゴ ProN W3" charset="0"/>
                <a:sym typeface="Arial" pitchFamily="34" charset="0"/>
              </a:defRPr>
            </a:lvl5pPr>
            <a:lvl6pPr marL="25146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charset="0"/>
                <a:cs typeface="ヒラギノ角ゴ ProN W3" charset="0"/>
                <a:sym typeface="Arial" pitchFamily="34" charset="0"/>
              </a:defRPr>
            </a:lvl6pPr>
            <a:lvl7pPr marL="29718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charset="0"/>
                <a:cs typeface="ヒラギノ角ゴ ProN W3" charset="0"/>
                <a:sym typeface="Arial" pitchFamily="34" charset="0"/>
              </a:defRPr>
            </a:lvl7pPr>
            <a:lvl8pPr marL="34290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charset="0"/>
                <a:cs typeface="ヒラギノ角ゴ ProN W3" charset="0"/>
                <a:sym typeface="Arial" pitchFamily="34" charset="0"/>
              </a:defRPr>
            </a:lvl8pPr>
            <a:lvl9pPr marL="38862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charset="0"/>
                <a:cs typeface="ヒラギノ角ゴ ProN W3" charset="0"/>
                <a:sym typeface="Arial" pitchFamily="34" charset="0"/>
              </a:defRPr>
            </a:lvl9pPr>
          </a:lstStyle>
          <a:p>
            <a:pPr eaLnBrk="1" hangingPunct="1">
              <a:spcBef>
                <a:spcPct val="0"/>
              </a:spcBef>
              <a:buSzTx/>
              <a:buFontTx/>
              <a:buNone/>
            </a:pPr>
            <a:r>
              <a:rPr lang="en-US" altLang="en-US" sz="1800">
                <a:cs typeface="Arial" pitchFamily="34" charset="0"/>
              </a:rPr>
              <a:t>We can measure the rate of reaction</a:t>
            </a:r>
          </a:p>
          <a:p>
            <a:pPr eaLnBrk="1" hangingPunct="1">
              <a:spcBef>
                <a:spcPct val="0"/>
              </a:spcBef>
              <a:buSzTx/>
              <a:buFontTx/>
              <a:buNone/>
            </a:pPr>
            <a:r>
              <a:rPr lang="en-US" altLang="en-US" sz="1800">
                <a:cs typeface="Arial" pitchFamily="34" charset="0"/>
              </a:rPr>
              <a:t>by measuring the </a:t>
            </a:r>
            <a:r>
              <a:rPr lang="en-US" altLang="en-US" sz="1800" b="1">
                <a:solidFill>
                  <a:srgbClr val="FF0000"/>
                </a:solidFill>
                <a:cs typeface="Arial" pitchFamily="34" charset="0"/>
              </a:rPr>
              <a:t>appearance of product</a:t>
            </a:r>
            <a:r>
              <a:rPr lang="en-US" altLang="en-US" sz="1800">
                <a:cs typeface="Arial" pitchFamily="34" charset="0"/>
              </a:rPr>
              <a:t>, </a:t>
            </a:r>
          </a:p>
          <a:p>
            <a:pPr eaLnBrk="1" hangingPunct="1">
              <a:spcBef>
                <a:spcPct val="0"/>
              </a:spcBef>
              <a:buSzTx/>
              <a:buFontTx/>
              <a:buNone/>
            </a:pPr>
            <a:r>
              <a:rPr lang="en-US" altLang="en-US" sz="1800">
                <a:cs typeface="Arial" pitchFamily="34" charset="0"/>
              </a:rPr>
              <a:t>or the </a:t>
            </a:r>
            <a:r>
              <a:rPr lang="en-US" altLang="en-US" sz="1800" b="1">
                <a:solidFill>
                  <a:srgbClr val="FF0000"/>
                </a:solidFill>
                <a:cs typeface="Arial" pitchFamily="34" charset="0"/>
              </a:rPr>
              <a:t>disappearance of reactants </a:t>
            </a:r>
            <a:r>
              <a:rPr lang="en-US" altLang="en-US" sz="1800">
                <a:cs typeface="Arial" pitchFamily="34" charset="0"/>
              </a:rPr>
              <a:t>over time.</a:t>
            </a:r>
          </a:p>
        </p:txBody>
      </p:sp>
    </p:spTree>
    <p:extLst>
      <p:ext uri="{BB962C8B-B14F-4D97-AF65-F5344CB8AC3E}">
        <p14:creationId xmlns:p14="http://schemas.microsoft.com/office/powerpoint/2010/main" val="15313867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Measuring rate of change </a:t>
            </a:r>
            <a:br>
              <a:rPr lang="en-GB" dirty="0" smtClean="0"/>
            </a:br>
            <a:r>
              <a:rPr lang="en-GB" dirty="0" smtClean="0"/>
              <a:t>(express per unit time)</a:t>
            </a:r>
            <a:endParaRPr lang="en-GB"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51881" y="1600200"/>
            <a:ext cx="5240237"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50035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Enzyme graphs – you have to know these!</a:t>
            </a:r>
            <a:endParaRPr lang="en-GB" dirty="0"/>
          </a:p>
        </p:txBody>
      </p:sp>
      <p:sp>
        <p:nvSpPr>
          <p:cNvPr id="3" name="Content Placeholder 2"/>
          <p:cNvSpPr>
            <a:spLocks noGrp="1"/>
          </p:cNvSpPr>
          <p:nvPr>
            <p:ph idx="1"/>
          </p:nvPr>
        </p:nvSpPr>
        <p:spPr/>
        <p:txBody>
          <a:bodyPr>
            <a:normAutofit fontScale="92500" lnSpcReduction="20000"/>
          </a:bodyPr>
          <a:lstStyle/>
          <a:p>
            <a:r>
              <a:rPr lang="en-GB" b="1" dirty="0" smtClean="0"/>
              <a:t>Describe</a:t>
            </a:r>
            <a:r>
              <a:rPr lang="en-GB" dirty="0" smtClean="0"/>
              <a:t>-describe the shape of the graph</a:t>
            </a:r>
          </a:p>
          <a:p>
            <a:r>
              <a:rPr lang="en-GB" b="1" dirty="0" smtClean="0"/>
              <a:t>Explain</a:t>
            </a:r>
            <a:r>
              <a:rPr lang="en-GB" dirty="0" smtClean="0"/>
              <a:t>- tell me what is happening biologically to explain the shape of the graph</a:t>
            </a:r>
          </a:p>
          <a:p>
            <a:r>
              <a:rPr lang="en-GB" dirty="0" smtClean="0"/>
              <a:t>Factors effecting enzyme action</a:t>
            </a:r>
          </a:p>
          <a:p>
            <a:pPr lvl="1"/>
            <a:r>
              <a:rPr lang="en-GB" dirty="0" smtClean="0"/>
              <a:t>Temperature</a:t>
            </a:r>
          </a:p>
          <a:p>
            <a:pPr lvl="1"/>
            <a:r>
              <a:rPr lang="en-GB" dirty="0" smtClean="0"/>
              <a:t>pH</a:t>
            </a:r>
          </a:p>
          <a:p>
            <a:pPr lvl="1"/>
            <a:r>
              <a:rPr lang="en-GB" dirty="0" smtClean="0"/>
              <a:t>Concentration substrate</a:t>
            </a:r>
          </a:p>
          <a:p>
            <a:pPr lvl="1"/>
            <a:r>
              <a:rPr lang="en-GB" dirty="0" smtClean="0"/>
              <a:t>Concentration of enzyme</a:t>
            </a:r>
          </a:p>
          <a:p>
            <a:r>
              <a:rPr lang="en-GB" b="1" dirty="0" smtClean="0"/>
              <a:t>Controlled experiment</a:t>
            </a:r>
          </a:p>
          <a:p>
            <a:pPr lvl="1"/>
            <a:r>
              <a:rPr lang="en-GB" dirty="0" smtClean="0"/>
              <a:t>Boiled enzyme, cooled and then repeat experiment –all other conditions remain the same</a:t>
            </a:r>
            <a:endParaRPr lang="en-GB" dirty="0"/>
          </a:p>
        </p:txBody>
      </p:sp>
    </p:spTree>
    <p:extLst>
      <p:ext uri="{BB962C8B-B14F-4D97-AF65-F5344CB8AC3E}">
        <p14:creationId xmlns:p14="http://schemas.microsoft.com/office/powerpoint/2010/main" val="30427694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1143000"/>
          </a:xfrm>
        </p:spPr>
        <p:txBody>
          <a:bodyPr/>
          <a:lstStyle/>
          <a:p>
            <a:r>
              <a:rPr lang="en-GB" dirty="0" smtClean="0"/>
              <a:t>Temperature</a:t>
            </a:r>
            <a:endParaRPr lang="en-GB" dirty="0"/>
          </a:p>
        </p:txBody>
      </p:sp>
      <p:pic>
        <p:nvPicPr>
          <p:cNvPr id="4" name="Picture 3"/>
          <p:cNvPicPr>
            <a:picLocks noChangeAspect="1"/>
          </p:cNvPicPr>
          <p:nvPr/>
        </p:nvPicPr>
        <p:blipFill>
          <a:blip r:embed="rId2"/>
          <a:stretch>
            <a:fillRect/>
          </a:stretch>
        </p:blipFill>
        <p:spPr>
          <a:xfrm>
            <a:off x="2514601" y="2218542"/>
            <a:ext cx="4059300" cy="2917858"/>
          </a:xfrm>
          <a:prstGeom prst="rect">
            <a:avLst/>
          </a:prstGeom>
        </p:spPr>
      </p:pic>
      <p:sp>
        <p:nvSpPr>
          <p:cNvPr id="5" name="Rectangle 4"/>
          <p:cNvSpPr/>
          <p:nvPr/>
        </p:nvSpPr>
        <p:spPr>
          <a:xfrm>
            <a:off x="152401" y="2556174"/>
            <a:ext cx="2819399" cy="2308324"/>
          </a:xfrm>
          <a:prstGeom prst="rect">
            <a:avLst/>
          </a:prstGeom>
        </p:spPr>
        <p:txBody>
          <a:bodyPr wrap="square">
            <a:spAutoFit/>
          </a:bodyPr>
          <a:lstStyle/>
          <a:p>
            <a:r>
              <a:rPr lang="en-GB" dirty="0" smtClean="0"/>
              <a:t>As the temperature rises, reacting molecules have more and more </a:t>
            </a:r>
            <a:r>
              <a:rPr lang="en-GB" b="1" dirty="0" smtClean="0"/>
              <a:t>kinetic energy</a:t>
            </a:r>
            <a:r>
              <a:rPr lang="en-GB" dirty="0" smtClean="0"/>
              <a:t>. This increases the chances of a </a:t>
            </a:r>
            <a:r>
              <a:rPr lang="en-GB" b="1" dirty="0" smtClean="0"/>
              <a:t>successful collision</a:t>
            </a:r>
            <a:r>
              <a:rPr lang="en-GB" dirty="0" smtClean="0"/>
              <a:t> and more </a:t>
            </a:r>
            <a:r>
              <a:rPr lang="en-GB" b="1" dirty="0" smtClean="0"/>
              <a:t>enzyme substrate complexes</a:t>
            </a:r>
            <a:r>
              <a:rPr lang="en-GB" dirty="0" smtClean="0"/>
              <a:t> so the rate increases. </a:t>
            </a:r>
          </a:p>
        </p:txBody>
      </p:sp>
      <p:sp>
        <p:nvSpPr>
          <p:cNvPr id="8" name="Rectangle 7"/>
          <p:cNvSpPr/>
          <p:nvPr/>
        </p:nvSpPr>
        <p:spPr>
          <a:xfrm>
            <a:off x="5672328" y="2440126"/>
            <a:ext cx="3290040" cy="3970318"/>
          </a:xfrm>
          <a:prstGeom prst="rect">
            <a:avLst/>
          </a:prstGeom>
        </p:spPr>
        <p:txBody>
          <a:bodyPr wrap="square">
            <a:spAutoFit/>
          </a:bodyPr>
          <a:lstStyle/>
          <a:p>
            <a:r>
              <a:rPr lang="en-GB" dirty="0" smtClean="0"/>
              <a:t>Above this temperature the enzyme structure begins to break down (</a:t>
            </a:r>
            <a:r>
              <a:rPr lang="en-GB" b="1" dirty="0" smtClean="0"/>
              <a:t>denature</a:t>
            </a:r>
            <a:r>
              <a:rPr lang="en-GB" dirty="0" smtClean="0"/>
              <a:t>) since at higher temperatures the hydrogen, disulphide and ionic bonds that hold the </a:t>
            </a:r>
            <a:r>
              <a:rPr lang="en-GB" b="1" dirty="0" smtClean="0"/>
              <a:t>tertiary structure in shape</a:t>
            </a:r>
            <a:r>
              <a:rPr lang="en-GB" dirty="0" smtClean="0"/>
              <a:t> are broken as the enzyme molecules gain even more kinetic energy. This results in a </a:t>
            </a:r>
            <a:r>
              <a:rPr lang="en-GB" b="1" dirty="0" smtClean="0"/>
              <a:t>change of shape of the active site</a:t>
            </a:r>
            <a:r>
              <a:rPr lang="en-GB" dirty="0" smtClean="0"/>
              <a:t>- firstly rate slows as substrate less easily fits into active site (45C) until 60C when enzyme no longer bind to the substrate (denatured)</a:t>
            </a:r>
            <a:endParaRPr lang="en-GB" dirty="0"/>
          </a:p>
        </p:txBody>
      </p:sp>
      <p:sp>
        <p:nvSpPr>
          <p:cNvPr id="9" name="Rectangle 8"/>
          <p:cNvSpPr/>
          <p:nvPr/>
        </p:nvSpPr>
        <p:spPr>
          <a:xfrm>
            <a:off x="2412384" y="685800"/>
            <a:ext cx="4572000" cy="1754326"/>
          </a:xfrm>
          <a:prstGeom prst="rect">
            <a:avLst/>
          </a:prstGeom>
          <a:ln>
            <a:noFill/>
          </a:ln>
        </p:spPr>
        <p:txBody>
          <a:bodyPr>
            <a:spAutoFit/>
          </a:bodyPr>
          <a:lstStyle/>
          <a:p>
            <a:r>
              <a:rPr lang="en-GB" dirty="0" smtClean="0"/>
              <a:t>There is a certain temperature at which an enzyme's </a:t>
            </a:r>
          </a:p>
          <a:p>
            <a:r>
              <a:rPr lang="en-GB" dirty="0" smtClean="0"/>
              <a:t>catalytic activity is at its greatest (see graph). </a:t>
            </a:r>
          </a:p>
          <a:p>
            <a:r>
              <a:rPr lang="en-GB" dirty="0" smtClean="0"/>
              <a:t>This </a:t>
            </a:r>
            <a:r>
              <a:rPr lang="en-GB" b="1" dirty="0" smtClean="0"/>
              <a:t>optimal temperature </a:t>
            </a:r>
            <a:r>
              <a:rPr lang="en-GB" dirty="0" smtClean="0"/>
              <a:t>is usually around human body temperature (37.5C) for the enzymes in human cells.</a:t>
            </a:r>
            <a:endParaRPr lang="en-GB" dirty="0"/>
          </a:p>
        </p:txBody>
      </p:sp>
    </p:spTree>
    <p:extLst>
      <p:ext uri="{BB962C8B-B14F-4D97-AF65-F5344CB8AC3E}">
        <p14:creationId xmlns:p14="http://schemas.microsoft.com/office/powerpoint/2010/main" val="35813115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nikkikubanminton.com/wp-content/uploads/2013/10/functions-of-water-in-the-bod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19" y="476673"/>
            <a:ext cx="5696085" cy="638132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084168" y="1052736"/>
            <a:ext cx="2843808" cy="4832092"/>
          </a:xfrm>
          <a:prstGeom prst="rect">
            <a:avLst/>
          </a:prstGeom>
          <a:effectLst>
            <a:glow rad="139700">
              <a:schemeClr val="accent5">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wrap="square" rtlCol="0">
            <a:spAutoFit/>
          </a:bodyPr>
          <a:lstStyle/>
          <a:p>
            <a:pPr marL="285750" indent="-285750">
              <a:buFont typeface="Arial" panose="020B0604020202020204" pitchFamily="34" charset="0"/>
              <a:buChar char="•"/>
            </a:pPr>
            <a:r>
              <a:rPr lang="en-GB" sz="2800" b="1" dirty="0" smtClean="0">
                <a:solidFill>
                  <a:schemeClr val="tx1"/>
                </a:solidFill>
              </a:rPr>
              <a:t>Drink 6-8 glasses a day</a:t>
            </a:r>
          </a:p>
          <a:p>
            <a:pPr marL="285750" indent="-285750">
              <a:buFont typeface="Arial" panose="020B0604020202020204" pitchFamily="34" charset="0"/>
              <a:buChar char="•"/>
            </a:pPr>
            <a:r>
              <a:rPr lang="en-GB" sz="2800" b="1" dirty="0" smtClean="0">
                <a:solidFill>
                  <a:schemeClr val="tx1"/>
                </a:solidFill>
              </a:rPr>
              <a:t>Fill a bottle in the morning and keep it with you</a:t>
            </a:r>
          </a:p>
          <a:p>
            <a:pPr marL="285750" indent="-285750">
              <a:buFont typeface="Arial" panose="020B0604020202020204" pitchFamily="34" charset="0"/>
              <a:buChar char="•"/>
            </a:pPr>
            <a:r>
              <a:rPr lang="en-GB" sz="2800" b="1" dirty="0" smtClean="0">
                <a:solidFill>
                  <a:schemeClr val="tx1"/>
                </a:solidFill>
              </a:rPr>
              <a:t>Cut down on: caffeinated drinks </a:t>
            </a:r>
          </a:p>
          <a:p>
            <a:pPr marL="285750" indent="-285750">
              <a:buFont typeface="Arial" panose="020B0604020202020204" pitchFamily="34" charset="0"/>
              <a:buChar char="•"/>
            </a:pPr>
            <a:r>
              <a:rPr lang="en-GB" sz="2800" b="1" dirty="0" smtClean="0">
                <a:solidFill>
                  <a:schemeClr val="tx1"/>
                </a:solidFill>
              </a:rPr>
              <a:t>fizzy drinks</a:t>
            </a:r>
          </a:p>
          <a:p>
            <a:pPr marL="285750" indent="-285750">
              <a:buFont typeface="Arial" panose="020B0604020202020204" pitchFamily="34" charset="0"/>
              <a:buChar char="•"/>
            </a:pPr>
            <a:r>
              <a:rPr lang="en-GB" sz="2800" b="1" dirty="0" smtClean="0">
                <a:solidFill>
                  <a:schemeClr val="tx1"/>
                </a:solidFill>
              </a:rPr>
              <a:t>energy drinks</a:t>
            </a:r>
            <a:endParaRPr lang="en-GB" sz="2800" b="1" dirty="0">
              <a:solidFill>
                <a:schemeClr val="tx1"/>
              </a:solidFill>
            </a:endParaRPr>
          </a:p>
        </p:txBody>
      </p:sp>
    </p:spTree>
    <p:extLst>
      <p:ext uri="{BB962C8B-B14F-4D97-AF65-F5344CB8AC3E}">
        <p14:creationId xmlns:p14="http://schemas.microsoft.com/office/powerpoint/2010/main" val="2668657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57200" y="227571"/>
            <a:ext cx="8001000" cy="6515501"/>
          </a:xfrm>
          <a:prstGeom prst="rect">
            <a:avLst/>
          </a:prstGeom>
        </p:spPr>
      </p:pic>
    </p:spTree>
    <p:extLst>
      <p:ext uri="{BB962C8B-B14F-4D97-AF65-F5344CB8AC3E}">
        <p14:creationId xmlns:p14="http://schemas.microsoft.com/office/powerpoint/2010/main" val="7369995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Mark scheme</a:t>
            </a:r>
            <a:endParaRPr lang="en-GB" dirty="0"/>
          </a:p>
        </p:txBody>
      </p:sp>
      <p:pic>
        <p:nvPicPr>
          <p:cNvPr id="4" name="Content Placeholder 3"/>
          <p:cNvPicPr>
            <a:picLocks noGrp="1" noChangeAspect="1"/>
          </p:cNvPicPr>
          <p:nvPr>
            <p:ph idx="1"/>
          </p:nvPr>
        </p:nvPicPr>
        <p:blipFill>
          <a:blip r:embed="rId2"/>
          <a:stretch>
            <a:fillRect/>
          </a:stretch>
        </p:blipFill>
        <p:spPr>
          <a:xfrm>
            <a:off x="762000" y="1155148"/>
            <a:ext cx="7543800" cy="5635369"/>
          </a:xfrm>
          <a:prstGeom prst="rect">
            <a:avLst/>
          </a:prstGeom>
        </p:spPr>
      </p:pic>
    </p:spTree>
    <p:extLst>
      <p:ext uri="{BB962C8B-B14F-4D97-AF65-F5344CB8AC3E}">
        <p14:creationId xmlns:p14="http://schemas.microsoft.com/office/powerpoint/2010/main" val="74131656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19038" y="167431"/>
            <a:ext cx="5392967" cy="6586295"/>
          </a:xfrm>
          <a:prstGeom prst="rect">
            <a:avLst/>
          </a:prstGeom>
        </p:spPr>
      </p:pic>
    </p:spTree>
    <p:extLst>
      <p:ext uri="{BB962C8B-B14F-4D97-AF65-F5344CB8AC3E}">
        <p14:creationId xmlns:p14="http://schemas.microsoft.com/office/powerpoint/2010/main" val="23656222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914400" y="98733"/>
            <a:ext cx="6553200" cy="6992087"/>
          </a:xfrm>
          <a:prstGeom prst="rect">
            <a:avLst/>
          </a:prstGeom>
        </p:spPr>
      </p:pic>
    </p:spTree>
    <p:extLst>
      <p:ext uri="{BB962C8B-B14F-4D97-AF65-F5344CB8AC3E}">
        <p14:creationId xmlns:p14="http://schemas.microsoft.com/office/powerpoint/2010/main" val="31585886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lstStyle/>
          <a:p>
            <a:r>
              <a:rPr lang="en-GB" dirty="0" smtClean="0"/>
              <a:t>pH</a:t>
            </a:r>
            <a:endParaRPr lang="en-GB" dirty="0"/>
          </a:p>
        </p:txBody>
      </p:sp>
      <p:pic>
        <p:nvPicPr>
          <p:cNvPr id="4" name="Picture 3"/>
          <p:cNvPicPr>
            <a:picLocks noChangeAspect="1"/>
          </p:cNvPicPr>
          <p:nvPr/>
        </p:nvPicPr>
        <p:blipFill>
          <a:blip r:embed="rId2"/>
          <a:stretch>
            <a:fillRect/>
          </a:stretch>
        </p:blipFill>
        <p:spPr>
          <a:xfrm>
            <a:off x="628650" y="1828955"/>
            <a:ext cx="3054893" cy="2473770"/>
          </a:xfrm>
          <a:prstGeom prst="rect">
            <a:avLst/>
          </a:prstGeom>
        </p:spPr>
      </p:pic>
      <p:sp>
        <p:nvSpPr>
          <p:cNvPr id="5" name="TextBox 4"/>
          <p:cNvSpPr txBox="1"/>
          <p:nvPr/>
        </p:nvSpPr>
        <p:spPr>
          <a:xfrm>
            <a:off x="3009820" y="1143000"/>
            <a:ext cx="5390148" cy="5262979"/>
          </a:xfrm>
          <a:prstGeom prst="rect">
            <a:avLst/>
          </a:prstGeom>
          <a:noFill/>
        </p:spPr>
        <p:txBody>
          <a:bodyPr wrap="square" rtlCol="0">
            <a:spAutoFit/>
          </a:bodyPr>
          <a:lstStyle/>
          <a:p>
            <a:r>
              <a:rPr lang="en-GB" sz="2400" dirty="0" smtClean="0"/>
              <a:t>PH of a solution measure of H+ ion concentration</a:t>
            </a:r>
          </a:p>
          <a:p>
            <a:r>
              <a:rPr lang="en-GB" sz="2400" dirty="0" smtClean="0"/>
              <a:t>A change in pH:-</a:t>
            </a:r>
          </a:p>
          <a:p>
            <a:pPr marL="342900" indent="-342900">
              <a:buAutoNum type="arabicPeriod"/>
            </a:pPr>
            <a:r>
              <a:rPr lang="en-GB" sz="2400" dirty="0" smtClean="0"/>
              <a:t>alters charges on amino acids that make up the active site of the enzyme. Substrate can no longer attach to active site-No ENZYME SUBSTRATE COMPLEXES FORM.</a:t>
            </a:r>
          </a:p>
          <a:p>
            <a:pPr marL="342900" indent="-342900">
              <a:buAutoNum type="arabicPeriod"/>
            </a:pPr>
            <a:r>
              <a:rPr lang="en-GB" sz="2400" dirty="0" smtClean="0"/>
              <a:t>Large pH changes cause bonds maintaining tertiary structure to be broken</a:t>
            </a:r>
          </a:p>
          <a:p>
            <a:pPr marL="342900" indent="-342900">
              <a:buAutoNum type="arabicPeriod"/>
            </a:pPr>
            <a:endParaRPr lang="en-GB" sz="2400" dirty="0"/>
          </a:p>
          <a:p>
            <a:r>
              <a:rPr lang="en-GB" sz="2400" dirty="0" smtClean="0"/>
              <a:t>Hydrogen and ionic bonds are bond affected by pH</a:t>
            </a:r>
            <a:endParaRPr lang="en-GB" sz="2400" dirty="0"/>
          </a:p>
        </p:txBody>
      </p:sp>
    </p:spTree>
    <p:extLst>
      <p:ext uri="{BB962C8B-B14F-4D97-AF65-F5344CB8AC3E}">
        <p14:creationId xmlns:p14="http://schemas.microsoft.com/office/powerpoint/2010/main" val="274899000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287379" y="950350"/>
            <a:ext cx="5626929" cy="5226613"/>
          </a:xfrm>
          <a:prstGeom prst="rect">
            <a:avLst/>
          </a:prstGeom>
        </p:spPr>
      </p:pic>
    </p:spTree>
    <p:extLst>
      <p:ext uri="{BB962C8B-B14F-4D97-AF65-F5344CB8AC3E}">
        <p14:creationId xmlns:p14="http://schemas.microsoft.com/office/powerpoint/2010/main" val="263068523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927028" y="1187116"/>
            <a:ext cx="6925082" cy="3835609"/>
          </a:xfrm>
          <a:prstGeom prst="rect">
            <a:avLst/>
          </a:prstGeom>
        </p:spPr>
      </p:pic>
    </p:spTree>
    <p:extLst>
      <p:ext uri="{BB962C8B-B14F-4D97-AF65-F5344CB8AC3E}">
        <p14:creationId xmlns:p14="http://schemas.microsoft.com/office/powerpoint/2010/main" val="3195716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406400" y="1193800"/>
            <a:ext cx="8458200" cy="5422900"/>
          </a:xfrm>
          <a:prstGeom prst="rect">
            <a:avLst/>
          </a:prstGeom>
          <a:noFill/>
          <a:ln w="9525">
            <a:noFill/>
            <a:miter lim="800000"/>
            <a:headEnd/>
            <a:tailEnd/>
          </a:ln>
        </p:spPr>
        <p:txBody>
          <a:bodyPr wrap="none" anchor="ctr"/>
          <a:lstStyle/>
          <a:p>
            <a:endParaRPr lang="en-US"/>
          </a:p>
        </p:txBody>
      </p:sp>
      <p:sp>
        <p:nvSpPr>
          <p:cNvPr id="25603" name="Rectangle 3"/>
          <p:cNvSpPr>
            <a:spLocks noGrp="1" noChangeArrowheads="1"/>
          </p:cNvSpPr>
          <p:nvPr>
            <p:ph type="title"/>
          </p:nvPr>
        </p:nvSpPr>
        <p:spPr>
          <a:xfrm>
            <a:off x="457200" y="274638"/>
            <a:ext cx="8229600" cy="698500"/>
          </a:xfrm>
        </p:spPr>
        <p:txBody>
          <a:bodyPr>
            <a:normAutofit fontScale="90000"/>
          </a:bodyPr>
          <a:lstStyle/>
          <a:p>
            <a:pPr eaLnBrk="1" hangingPunct="1"/>
            <a:r>
              <a:rPr lang="en-GB" sz="4000" b="1" u="sng" smtClean="0"/>
              <a:t>Effect of Enzyme Concentration</a:t>
            </a:r>
          </a:p>
        </p:txBody>
      </p:sp>
      <p:sp>
        <p:nvSpPr>
          <p:cNvPr id="25604" name="Rectangle 4"/>
          <p:cNvSpPr>
            <a:spLocks noGrp="1" noChangeArrowheads="1"/>
          </p:cNvSpPr>
          <p:nvPr>
            <p:ph type="body" idx="1"/>
          </p:nvPr>
        </p:nvSpPr>
        <p:spPr>
          <a:xfrm>
            <a:off x="457200" y="1270000"/>
            <a:ext cx="8318500" cy="5351463"/>
          </a:xfrm>
        </p:spPr>
        <p:txBody>
          <a:bodyPr/>
          <a:lstStyle/>
          <a:p>
            <a:pPr eaLnBrk="1" hangingPunct="1"/>
            <a:r>
              <a:rPr lang="en-GB" sz="2400" b="1" u="sng" dirty="0" smtClean="0"/>
              <a:t>Diagram to Show the Effect of Enzyme Concentration on an Enzyme Controlled Reaction</a:t>
            </a:r>
          </a:p>
        </p:txBody>
      </p:sp>
      <p:grpSp>
        <p:nvGrpSpPr>
          <p:cNvPr id="2" name="Group 5"/>
          <p:cNvGrpSpPr>
            <a:grpSpLocks/>
          </p:cNvGrpSpPr>
          <p:nvPr/>
        </p:nvGrpSpPr>
        <p:grpSpPr bwMode="auto">
          <a:xfrm>
            <a:off x="1120775" y="2228850"/>
            <a:ext cx="6172778" cy="4222750"/>
            <a:chOff x="1225" y="1530"/>
            <a:chExt cx="7847" cy="5890"/>
          </a:xfrm>
          <a:solidFill>
            <a:srgbClr val="FFFFFF">
              <a:alpha val="0"/>
            </a:srgbClr>
          </a:solidFill>
        </p:grpSpPr>
        <p:grpSp>
          <p:nvGrpSpPr>
            <p:cNvPr id="3" name="Group 6"/>
            <p:cNvGrpSpPr>
              <a:grpSpLocks/>
            </p:cNvGrpSpPr>
            <p:nvPr/>
          </p:nvGrpSpPr>
          <p:grpSpPr bwMode="auto">
            <a:xfrm>
              <a:off x="1225" y="2960"/>
              <a:ext cx="6580" cy="4460"/>
              <a:chOff x="1225" y="1580"/>
              <a:chExt cx="6580" cy="4460"/>
            </a:xfrm>
            <a:grpFill/>
          </p:grpSpPr>
          <p:grpSp>
            <p:nvGrpSpPr>
              <p:cNvPr id="4" name="Group 7"/>
              <p:cNvGrpSpPr>
                <a:grpSpLocks/>
              </p:cNvGrpSpPr>
              <p:nvPr/>
            </p:nvGrpSpPr>
            <p:grpSpPr bwMode="auto">
              <a:xfrm>
                <a:off x="1225" y="1580"/>
                <a:ext cx="6580" cy="4460"/>
                <a:chOff x="1275" y="6370"/>
                <a:chExt cx="6580" cy="4460"/>
              </a:xfrm>
              <a:grpFill/>
            </p:grpSpPr>
            <p:grpSp>
              <p:nvGrpSpPr>
                <p:cNvPr id="5" name="Group 8"/>
                <p:cNvGrpSpPr>
                  <a:grpSpLocks/>
                </p:cNvGrpSpPr>
                <p:nvPr/>
              </p:nvGrpSpPr>
              <p:grpSpPr bwMode="auto">
                <a:xfrm>
                  <a:off x="1275" y="6370"/>
                  <a:ext cx="6400" cy="4370"/>
                  <a:chOff x="1205" y="1650"/>
                  <a:chExt cx="6400" cy="4370"/>
                </a:xfrm>
                <a:grpFill/>
              </p:grpSpPr>
              <p:sp>
                <p:nvSpPr>
                  <p:cNvPr id="25626" name="Freeform 9"/>
                  <p:cNvSpPr>
                    <a:spLocks/>
                  </p:cNvSpPr>
                  <p:nvPr/>
                </p:nvSpPr>
                <p:spPr bwMode="auto">
                  <a:xfrm>
                    <a:off x="2345" y="2750"/>
                    <a:ext cx="5235" cy="2855"/>
                  </a:xfrm>
                  <a:custGeom>
                    <a:avLst/>
                    <a:gdLst>
                      <a:gd name="T0" fmla="*/ 0 w 5235"/>
                      <a:gd name="T1" fmla="*/ 2855 h 2855"/>
                      <a:gd name="T2" fmla="*/ 2115 w 5235"/>
                      <a:gd name="T3" fmla="*/ 470 h 2855"/>
                      <a:gd name="T4" fmla="*/ 5235 w 5235"/>
                      <a:gd name="T5" fmla="*/ 35 h 2855"/>
                      <a:gd name="T6" fmla="*/ 0 60000 65536"/>
                      <a:gd name="T7" fmla="*/ 0 60000 65536"/>
                      <a:gd name="T8" fmla="*/ 0 60000 65536"/>
                      <a:gd name="T9" fmla="*/ 0 w 5235"/>
                      <a:gd name="T10" fmla="*/ 0 h 2855"/>
                      <a:gd name="T11" fmla="*/ 5235 w 5235"/>
                      <a:gd name="T12" fmla="*/ 2855 h 2855"/>
                    </a:gdLst>
                    <a:ahLst/>
                    <a:cxnLst>
                      <a:cxn ang="T6">
                        <a:pos x="T0" y="T1"/>
                      </a:cxn>
                      <a:cxn ang="T7">
                        <a:pos x="T2" y="T3"/>
                      </a:cxn>
                      <a:cxn ang="T8">
                        <a:pos x="T4" y="T5"/>
                      </a:cxn>
                    </a:cxnLst>
                    <a:rect l="T9" t="T10" r="T11" b="T12"/>
                    <a:pathLst>
                      <a:path w="5235" h="2855">
                        <a:moveTo>
                          <a:pt x="0" y="2855"/>
                        </a:moveTo>
                        <a:cubicBezTo>
                          <a:pt x="621" y="1897"/>
                          <a:pt x="1243" y="940"/>
                          <a:pt x="2115" y="470"/>
                        </a:cubicBezTo>
                        <a:cubicBezTo>
                          <a:pt x="2987" y="0"/>
                          <a:pt x="4111" y="17"/>
                          <a:pt x="5235" y="35"/>
                        </a:cubicBezTo>
                      </a:path>
                    </a:pathLst>
                  </a:custGeom>
                  <a:grpFill/>
                  <a:ln w="9525" cap="flat">
                    <a:solidFill>
                      <a:srgbClr val="000000"/>
                    </a:solidFill>
                    <a:prstDash val="dash"/>
                    <a:round/>
                    <a:headEnd/>
                    <a:tailEnd/>
                  </a:ln>
                </p:spPr>
                <p:txBody>
                  <a:bodyPr/>
                  <a:lstStyle/>
                  <a:p>
                    <a:endParaRPr lang="en-GB"/>
                  </a:p>
                </p:txBody>
              </p:sp>
              <p:sp>
                <p:nvSpPr>
                  <p:cNvPr id="25627" name="Text Box 10"/>
                  <p:cNvSpPr txBox="1">
                    <a:spLocks noChangeArrowheads="1"/>
                  </p:cNvSpPr>
                  <p:nvPr/>
                </p:nvSpPr>
                <p:spPr bwMode="auto">
                  <a:xfrm>
                    <a:off x="1205" y="3225"/>
                    <a:ext cx="1060" cy="600"/>
                  </a:xfrm>
                  <a:prstGeom prst="rect">
                    <a:avLst/>
                  </a:prstGeom>
                  <a:grpFill/>
                  <a:ln w="9525">
                    <a:noFill/>
                    <a:miter lim="800000"/>
                    <a:headEnd/>
                    <a:tailEnd/>
                  </a:ln>
                </p:spPr>
                <p:txBody>
                  <a:bodyPr lIns="0" tIns="0" rIns="0" bIns="0"/>
                  <a:lstStyle/>
                  <a:p>
                    <a:r>
                      <a:rPr lang="en-GB" sz="1200" b="1" dirty="0"/>
                      <a:t>Reaction rate</a:t>
                    </a:r>
                    <a:endParaRPr lang="en-GB" dirty="0"/>
                  </a:p>
                </p:txBody>
              </p:sp>
              <p:grpSp>
                <p:nvGrpSpPr>
                  <p:cNvPr id="6" name="Group 11"/>
                  <p:cNvGrpSpPr>
                    <a:grpSpLocks/>
                  </p:cNvGrpSpPr>
                  <p:nvPr/>
                </p:nvGrpSpPr>
                <p:grpSpPr bwMode="auto">
                  <a:xfrm>
                    <a:off x="1983" y="1650"/>
                    <a:ext cx="5622" cy="3945"/>
                    <a:chOff x="1983" y="1650"/>
                    <a:chExt cx="5622" cy="3945"/>
                  </a:xfrm>
                  <a:grpFill/>
                </p:grpSpPr>
                <p:grpSp>
                  <p:nvGrpSpPr>
                    <p:cNvPr id="7" name="Group 12"/>
                    <p:cNvGrpSpPr>
                      <a:grpSpLocks/>
                    </p:cNvGrpSpPr>
                    <p:nvPr/>
                  </p:nvGrpSpPr>
                  <p:grpSpPr bwMode="auto">
                    <a:xfrm>
                      <a:off x="2340" y="1650"/>
                      <a:ext cx="5265" cy="3945"/>
                      <a:chOff x="2340" y="1470"/>
                      <a:chExt cx="5100" cy="4140"/>
                    </a:xfrm>
                    <a:grpFill/>
                  </p:grpSpPr>
                  <p:sp>
                    <p:nvSpPr>
                      <p:cNvPr id="25633" name="Line 13"/>
                      <p:cNvSpPr>
                        <a:spLocks noChangeShapeType="1"/>
                      </p:cNvSpPr>
                      <p:nvPr/>
                    </p:nvSpPr>
                    <p:spPr bwMode="auto">
                      <a:xfrm flipV="1">
                        <a:off x="2340" y="1470"/>
                        <a:ext cx="0" cy="4140"/>
                      </a:xfrm>
                      <a:prstGeom prst="line">
                        <a:avLst/>
                      </a:prstGeom>
                      <a:grpFill/>
                      <a:ln w="19050">
                        <a:solidFill>
                          <a:srgbClr val="000000"/>
                        </a:solidFill>
                        <a:round/>
                        <a:headEnd/>
                        <a:tailEnd type="triangle" w="med" len="med"/>
                      </a:ln>
                    </p:spPr>
                    <p:txBody>
                      <a:bodyPr/>
                      <a:lstStyle/>
                      <a:p>
                        <a:endParaRPr lang="en-GB"/>
                      </a:p>
                    </p:txBody>
                  </p:sp>
                  <p:sp>
                    <p:nvSpPr>
                      <p:cNvPr id="25634" name="Line 14"/>
                      <p:cNvSpPr>
                        <a:spLocks noChangeShapeType="1"/>
                      </p:cNvSpPr>
                      <p:nvPr/>
                    </p:nvSpPr>
                    <p:spPr bwMode="auto">
                      <a:xfrm>
                        <a:off x="2355" y="5610"/>
                        <a:ext cx="5085" cy="0"/>
                      </a:xfrm>
                      <a:prstGeom prst="line">
                        <a:avLst/>
                      </a:prstGeom>
                      <a:grpFill/>
                      <a:ln w="19050">
                        <a:solidFill>
                          <a:srgbClr val="000000"/>
                        </a:solidFill>
                        <a:round/>
                        <a:headEnd/>
                        <a:tailEnd type="triangle" w="med" len="med"/>
                      </a:ln>
                    </p:spPr>
                    <p:txBody>
                      <a:bodyPr/>
                      <a:lstStyle/>
                      <a:p>
                        <a:endParaRPr lang="en-GB"/>
                      </a:p>
                    </p:txBody>
                  </p:sp>
                </p:grpSp>
                <p:sp>
                  <p:nvSpPr>
                    <p:cNvPr id="25631" name="Line 15"/>
                    <p:cNvSpPr>
                      <a:spLocks noChangeShapeType="1"/>
                    </p:cNvSpPr>
                    <p:nvPr/>
                  </p:nvSpPr>
                  <p:spPr bwMode="auto">
                    <a:xfrm flipH="1">
                      <a:off x="2175" y="2740"/>
                      <a:ext cx="165" cy="0"/>
                    </a:xfrm>
                    <a:prstGeom prst="line">
                      <a:avLst/>
                    </a:prstGeom>
                    <a:grpFill/>
                    <a:ln w="9525">
                      <a:solidFill>
                        <a:srgbClr val="000000"/>
                      </a:solidFill>
                      <a:round/>
                      <a:headEnd/>
                      <a:tailEnd/>
                    </a:ln>
                  </p:spPr>
                  <p:txBody>
                    <a:bodyPr/>
                    <a:lstStyle/>
                    <a:p>
                      <a:endParaRPr lang="en-GB"/>
                    </a:p>
                  </p:txBody>
                </p:sp>
                <p:sp>
                  <p:nvSpPr>
                    <p:cNvPr id="25632" name="Text Box 16"/>
                    <p:cNvSpPr txBox="1">
                      <a:spLocks noChangeArrowheads="1"/>
                    </p:cNvSpPr>
                    <p:nvPr/>
                  </p:nvSpPr>
                  <p:spPr bwMode="auto">
                    <a:xfrm>
                      <a:off x="1983" y="2630"/>
                      <a:ext cx="180" cy="320"/>
                    </a:xfrm>
                    <a:prstGeom prst="rect">
                      <a:avLst/>
                    </a:prstGeom>
                    <a:grpFill/>
                    <a:ln w="9525">
                      <a:noFill/>
                      <a:miter lim="800000"/>
                      <a:headEnd/>
                      <a:tailEnd/>
                    </a:ln>
                  </p:spPr>
                  <p:txBody>
                    <a:bodyPr lIns="0" tIns="0" rIns="0" bIns="0"/>
                    <a:lstStyle/>
                    <a:p>
                      <a:r>
                        <a:rPr lang="en-GB" sz="1200">
                          <a:solidFill>
                            <a:srgbClr val="FF0000"/>
                          </a:solidFill>
                        </a:rPr>
                        <a:t>y</a:t>
                      </a:r>
                      <a:endParaRPr lang="en-GB"/>
                    </a:p>
                  </p:txBody>
                </p:sp>
              </p:grpSp>
              <p:sp>
                <p:nvSpPr>
                  <p:cNvPr id="25629" name="Text Box 17"/>
                  <p:cNvSpPr txBox="1">
                    <a:spLocks noChangeArrowheads="1"/>
                  </p:cNvSpPr>
                  <p:nvPr/>
                </p:nvSpPr>
                <p:spPr bwMode="auto">
                  <a:xfrm>
                    <a:off x="2750" y="5690"/>
                    <a:ext cx="2880" cy="330"/>
                  </a:xfrm>
                  <a:prstGeom prst="rect">
                    <a:avLst/>
                  </a:prstGeom>
                  <a:grpFill/>
                  <a:ln w="9525">
                    <a:noFill/>
                    <a:miter lim="800000"/>
                    <a:headEnd/>
                    <a:tailEnd/>
                  </a:ln>
                </p:spPr>
                <p:txBody>
                  <a:bodyPr lIns="0" tIns="0" rIns="0" bIns="0"/>
                  <a:lstStyle/>
                  <a:p>
                    <a:r>
                      <a:rPr lang="en-GB" sz="1200" b="1" dirty="0"/>
                      <a:t>Enzyme concentration</a:t>
                    </a:r>
                    <a:endParaRPr lang="en-GB" dirty="0"/>
                  </a:p>
                </p:txBody>
              </p:sp>
            </p:grpSp>
            <p:grpSp>
              <p:nvGrpSpPr>
                <p:cNvPr id="8" name="Group 18"/>
                <p:cNvGrpSpPr>
                  <a:grpSpLocks/>
                </p:cNvGrpSpPr>
                <p:nvPr/>
              </p:nvGrpSpPr>
              <p:grpSpPr bwMode="auto">
                <a:xfrm>
                  <a:off x="2425" y="7465"/>
                  <a:ext cx="5430" cy="3365"/>
                  <a:chOff x="2325" y="2745"/>
                  <a:chExt cx="5430" cy="3365"/>
                </a:xfrm>
                <a:grpFill/>
              </p:grpSpPr>
              <p:grpSp>
                <p:nvGrpSpPr>
                  <p:cNvPr id="9" name="Group 19"/>
                  <p:cNvGrpSpPr>
                    <a:grpSpLocks/>
                  </p:cNvGrpSpPr>
                  <p:nvPr/>
                </p:nvGrpSpPr>
                <p:grpSpPr bwMode="auto">
                  <a:xfrm>
                    <a:off x="2325" y="2745"/>
                    <a:ext cx="5430" cy="2850"/>
                    <a:chOff x="2325" y="2745"/>
                    <a:chExt cx="5430" cy="2850"/>
                  </a:xfrm>
                  <a:grpFill/>
                </p:grpSpPr>
                <p:sp>
                  <p:nvSpPr>
                    <p:cNvPr id="25624" name="Line 20"/>
                    <p:cNvSpPr>
                      <a:spLocks noChangeShapeType="1"/>
                    </p:cNvSpPr>
                    <p:nvPr/>
                  </p:nvSpPr>
                  <p:spPr bwMode="auto">
                    <a:xfrm>
                      <a:off x="2325" y="2745"/>
                      <a:ext cx="5430" cy="0"/>
                    </a:xfrm>
                    <a:prstGeom prst="line">
                      <a:avLst/>
                    </a:prstGeom>
                    <a:grpFill/>
                    <a:ln w="12700">
                      <a:solidFill>
                        <a:srgbClr val="FF0000"/>
                      </a:solidFill>
                      <a:prstDash val="dash"/>
                      <a:round/>
                      <a:headEnd/>
                      <a:tailEnd/>
                    </a:ln>
                  </p:spPr>
                  <p:txBody>
                    <a:bodyPr/>
                    <a:lstStyle/>
                    <a:p>
                      <a:endParaRPr lang="en-GB"/>
                    </a:p>
                  </p:txBody>
                </p:sp>
                <p:sp>
                  <p:nvSpPr>
                    <p:cNvPr id="25625" name="Line 21"/>
                    <p:cNvSpPr>
                      <a:spLocks noChangeShapeType="1"/>
                    </p:cNvSpPr>
                    <p:nvPr/>
                  </p:nvSpPr>
                  <p:spPr bwMode="auto">
                    <a:xfrm>
                      <a:off x="6270" y="2745"/>
                      <a:ext cx="0" cy="2850"/>
                    </a:xfrm>
                    <a:prstGeom prst="line">
                      <a:avLst/>
                    </a:prstGeom>
                    <a:grpFill/>
                    <a:ln w="12700">
                      <a:solidFill>
                        <a:srgbClr val="FF0000"/>
                      </a:solidFill>
                      <a:prstDash val="dash"/>
                      <a:round/>
                      <a:headEnd/>
                      <a:tailEnd/>
                    </a:ln>
                  </p:spPr>
                  <p:txBody>
                    <a:bodyPr/>
                    <a:lstStyle/>
                    <a:p>
                      <a:endParaRPr lang="en-GB"/>
                    </a:p>
                  </p:txBody>
                </p:sp>
              </p:grpSp>
              <p:sp>
                <p:nvSpPr>
                  <p:cNvPr id="25622" name="Line 22"/>
                  <p:cNvSpPr>
                    <a:spLocks noChangeShapeType="1"/>
                  </p:cNvSpPr>
                  <p:nvPr/>
                </p:nvSpPr>
                <p:spPr bwMode="auto">
                  <a:xfrm>
                    <a:off x="6260" y="5580"/>
                    <a:ext cx="0" cy="180"/>
                  </a:xfrm>
                  <a:prstGeom prst="line">
                    <a:avLst/>
                  </a:prstGeom>
                  <a:grpFill/>
                  <a:ln w="9525">
                    <a:solidFill>
                      <a:srgbClr val="000000"/>
                    </a:solidFill>
                    <a:round/>
                    <a:headEnd/>
                    <a:tailEnd/>
                  </a:ln>
                </p:spPr>
                <p:txBody>
                  <a:bodyPr/>
                  <a:lstStyle/>
                  <a:p>
                    <a:endParaRPr lang="en-GB"/>
                  </a:p>
                </p:txBody>
              </p:sp>
              <p:sp>
                <p:nvSpPr>
                  <p:cNvPr id="25623" name="Text Box 23"/>
                  <p:cNvSpPr txBox="1">
                    <a:spLocks noChangeArrowheads="1"/>
                  </p:cNvSpPr>
                  <p:nvPr/>
                </p:nvSpPr>
                <p:spPr bwMode="auto">
                  <a:xfrm>
                    <a:off x="6200" y="5820"/>
                    <a:ext cx="210" cy="290"/>
                  </a:xfrm>
                  <a:prstGeom prst="rect">
                    <a:avLst/>
                  </a:prstGeom>
                  <a:grpFill/>
                  <a:ln w="9525">
                    <a:noFill/>
                    <a:miter lim="800000"/>
                    <a:headEnd/>
                    <a:tailEnd/>
                  </a:ln>
                </p:spPr>
                <p:txBody>
                  <a:bodyPr lIns="0" tIns="0" rIns="0" bIns="0"/>
                  <a:lstStyle/>
                  <a:p>
                    <a:r>
                      <a:rPr lang="en-GB" sz="1200" dirty="0">
                        <a:solidFill>
                          <a:srgbClr val="FF0000"/>
                        </a:solidFill>
                      </a:rPr>
                      <a:t>x</a:t>
                    </a:r>
                    <a:endParaRPr lang="en-GB" dirty="0"/>
                  </a:p>
                </p:txBody>
              </p:sp>
            </p:grpSp>
          </p:grpSp>
          <p:sp>
            <p:nvSpPr>
              <p:cNvPr id="25618" name="Line 24"/>
              <p:cNvSpPr>
                <a:spLocks noChangeShapeType="1"/>
              </p:cNvSpPr>
              <p:nvPr/>
            </p:nvSpPr>
            <p:spPr bwMode="auto">
              <a:xfrm flipV="1">
                <a:off x="2360" y="1800"/>
                <a:ext cx="2650" cy="3730"/>
              </a:xfrm>
              <a:prstGeom prst="line">
                <a:avLst/>
              </a:prstGeom>
              <a:grpFill/>
              <a:ln w="25400">
                <a:solidFill>
                  <a:srgbClr val="000000"/>
                </a:solidFill>
                <a:round/>
                <a:headEnd/>
                <a:tailEnd/>
              </a:ln>
            </p:spPr>
            <p:txBody>
              <a:bodyPr/>
              <a:lstStyle/>
              <a:p>
                <a:endParaRPr lang="en-GB"/>
              </a:p>
            </p:txBody>
          </p:sp>
        </p:grpSp>
        <p:grpSp>
          <p:nvGrpSpPr>
            <p:cNvPr id="10" name="Group 25"/>
            <p:cNvGrpSpPr>
              <a:grpSpLocks/>
            </p:cNvGrpSpPr>
            <p:nvPr/>
          </p:nvGrpSpPr>
          <p:grpSpPr bwMode="auto">
            <a:xfrm>
              <a:off x="1660" y="1530"/>
              <a:ext cx="7412" cy="5345"/>
              <a:chOff x="1660" y="1530"/>
              <a:chExt cx="7412" cy="5345"/>
            </a:xfrm>
            <a:grpFill/>
          </p:grpSpPr>
          <p:grpSp>
            <p:nvGrpSpPr>
              <p:cNvPr id="11" name="Group 26"/>
              <p:cNvGrpSpPr>
                <a:grpSpLocks/>
              </p:cNvGrpSpPr>
              <p:nvPr/>
            </p:nvGrpSpPr>
            <p:grpSpPr bwMode="auto">
              <a:xfrm>
                <a:off x="1660" y="1530"/>
                <a:ext cx="7412" cy="2055"/>
                <a:chOff x="1660" y="1530"/>
                <a:chExt cx="7412" cy="2055"/>
              </a:xfrm>
              <a:grpFill/>
            </p:grpSpPr>
            <p:sp>
              <p:nvSpPr>
                <p:cNvPr id="25614" name="Text Box 27"/>
                <p:cNvSpPr txBox="1">
                  <a:spLocks noChangeArrowheads="1"/>
                </p:cNvSpPr>
                <p:nvPr/>
              </p:nvSpPr>
              <p:spPr bwMode="auto">
                <a:xfrm>
                  <a:off x="1660" y="1530"/>
                  <a:ext cx="3460" cy="1350"/>
                </a:xfrm>
                <a:prstGeom prst="rect">
                  <a:avLst/>
                </a:prstGeom>
                <a:grpFill/>
                <a:ln w="9525">
                  <a:noFill/>
                  <a:miter lim="800000"/>
                  <a:headEnd/>
                  <a:tailEnd/>
                </a:ln>
              </p:spPr>
              <p:txBody>
                <a:bodyPr lIns="0" tIns="0" rIns="0" bIns="0"/>
                <a:lstStyle/>
                <a:p>
                  <a:r>
                    <a:rPr lang="en-GB" sz="1200" b="1" dirty="0"/>
                    <a:t>Normally </a:t>
                  </a:r>
                  <a:r>
                    <a:rPr lang="en-GB" sz="1200" dirty="0"/>
                    <a:t>there is </a:t>
                  </a:r>
                  <a:r>
                    <a:rPr lang="en-GB" sz="1200" b="1" dirty="0"/>
                    <a:t>excess substrate</a:t>
                  </a:r>
                  <a:r>
                    <a:rPr lang="en-GB" sz="1200" dirty="0"/>
                    <a:t> so the rate continues to rise as enzyme concentration is increased</a:t>
                  </a:r>
                  <a:endParaRPr lang="en-GB" dirty="0"/>
                </a:p>
              </p:txBody>
            </p:sp>
            <p:sp>
              <p:nvSpPr>
                <p:cNvPr id="25615" name="Text Box 28"/>
                <p:cNvSpPr txBox="1">
                  <a:spLocks noChangeArrowheads="1"/>
                </p:cNvSpPr>
                <p:nvPr/>
              </p:nvSpPr>
              <p:spPr bwMode="auto">
                <a:xfrm>
                  <a:off x="6392" y="2620"/>
                  <a:ext cx="2680" cy="710"/>
                </a:xfrm>
                <a:prstGeom prst="rect">
                  <a:avLst/>
                </a:prstGeom>
                <a:grpFill/>
                <a:ln w="9525">
                  <a:noFill/>
                  <a:miter lim="800000"/>
                  <a:headEnd/>
                  <a:tailEnd/>
                </a:ln>
              </p:spPr>
              <p:txBody>
                <a:bodyPr lIns="0" tIns="0" rIns="0" bIns="0"/>
                <a:lstStyle/>
                <a:p>
                  <a:r>
                    <a:rPr lang="en-GB" sz="1200" dirty="0">
                      <a:solidFill>
                        <a:srgbClr val="6600FF"/>
                      </a:solidFill>
                    </a:rPr>
                    <a:t>Substrate is limiting, rate levels off.</a:t>
                  </a:r>
                  <a:endParaRPr lang="en-GB" dirty="0">
                    <a:solidFill>
                      <a:srgbClr val="6600FF"/>
                    </a:solidFill>
                  </a:endParaRPr>
                </a:p>
              </p:txBody>
            </p:sp>
            <p:sp>
              <p:nvSpPr>
                <p:cNvPr id="25616" name="Line 29"/>
                <p:cNvSpPr>
                  <a:spLocks noChangeShapeType="1"/>
                </p:cNvSpPr>
                <p:nvPr/>
              </p:nvSpPr>
              <p:spPr bwMode="auto">
                <a:xfrm>
                  <a:off x="3155" y="2540"/>
                  <a:ext cx="1510" cy="1045"/>
                </a:xfrm>
                <a:prstGeom prst="line">
                  <a:avLst/>
                </a:prstGeom>
                <a:grpFill/>
                <a:ln w="9525">
                  <a:solidFill>
                    <a:srgbClr val="000000"/>
                  </a:solidFill>
                  <a:round/>
                  <a:headEnd/>
                  <a:tailEnd type="triangle" w="med" len="med"/>
                </a:ln>
              </p:spPr>
              <p:txBody>
                <a:bodyPr/>
                <a:lstStyle/>
                <a:p>
                  <a:endParaRPr lang="en-GB"/>
                </a:p>
              </p:txBody>
            </p:sp>
          </p:grpSp>
          <p:sp>
            <p:nvSpPr>
              <p:cNvPr id="25609" name="AutoShape 30"/>
              <p:cNvSpPr>
                <a:spLocks/>
              </p:cNvSpPr>
              <p:nvPr/>
            </p:nvSpPr>
            <p:spPr bwMode="auto">
              <a:xfrm rot="2522018" flipV="1">
                <a:off x="3278" y="3580"/>
                <a:ext cx="353" cy="3295"/>
              </a:xfrm>
              <a:prstGeom prst="leftBrace">
                <a:avLst>
                  <a:gd name="adj1" fmla="val 77786"/>
                  <a:gd name="adj2" fmla="val 50000"/>
                </a:avLst>
              </a:prstGeom>
              <a:grpFill/>
              <a:ln w="12700">
                <a:solidFill>
                  <a:srgbClr val="0000FF"/>
                </a:solidFill>
                <a:round/>
                <a:headEnd/>
                <a:tailEnd/>
              </a:ln>
            </p:spPr>
            <p:txBody>
              <a:bodyPr/>
              <a:lstStyle/>
              <a:p>
                <a:endParaRPr lang="en-US"/>
              </a:p>
            </p:txBody>
          </p:sp>
          <p:sp>
            <p:nvSpPr>
              <p:cNvPr id="25610" name="AutoShape 31"/>
              <p:cNvSpPr>
                <a:spLocks/>
              </p:cNvSpPr>
              <p:nvPr/>
            </p:nvSpPr>
            <p:spPr bwMode="auto">
              <a:xfrm rot="5400000" flipV="1">
                <a:off x="6970" y="3153"/>
                <a:ext cx="240" cy="1283"/>
              </a:xfrm>
              <a:prstGeom prst="leftBrace">
                <a:avLst>
                  <a:gd name="adj1" fmla="val 44549"/>
                  <a:gd name="adj2" fmla="val 50000"/>
                </a:avLst>
              </a:prstGeom>
              <a:grpFill/>
              <a:ln w="12700">
                <a:solidFill>
                  <a:srgbClr val="0000FF"/>
                </a:solidFill>
                <a:round/>
                <a:headEnd/>
                <a:tailEnd/>
              </a:ln>
            </p:spPr>
            <p:txBody>
              <a:bodyPr/>
              <a:lstStyle/>
              <a:p>
                <a:endParaRPr lang="en-US"/>
              </a:p>
            </p:txBody>
          </p:sp>
          <p:sp>
            <p:nvSpPr>
              <p:cNvPr id="25611" name="Text Box 32"/>
              <p:cNvSpPr txBox="1">
                <a:spLocks noChangeArrowheads="1"/>
              </p:cNvSpPr>
              <p:nvPr/>
            </p:nvSpPr>
            <p:spPr bwMode="auto">
              <a:xfrm>
                <a:off x="2505" y="4173"/>
                <a:ext cx="1155" cy="645"/>
              </a:xfrm>
              <a:prstGeom prst="rect">
                <a:avLst/>
              </a:prstGeom>
              <a:grpFill/>
              <a:ln w="9525">
                <a:noFill/>
                <a:miter lim="800000"/>
                <a:headEnd/>
                <a:tailEnd/>
              </a:ln>
            </p:spPr>
            <p:txBody>
              <a:bodyPr lIns="0" tIns="0" rIns="0" bIns="0"/>
              <a:lstStyle/>
              <a:p>
                <a:r>
                  <a:rPr lang="en-GB" sz="1200" dirty="0">
                    <a:solidFill>
                      <a:srgbClr val="6600FF"/>
                    </a:solidFill>
                  </a:rPr>
                  <a:t>Enzyme is limiting</a:t>
                </a:r>
                <a:endParaRPr lang="en-GB" dirty="0">
                  <a:solidFill>
                    <a:srgbClr val="6600FF"/>
                  </a:solidFill>
                </a:endParaRPr>
              </a:p>
            </p:txBody>
          </p:sp>
          <p:sp>
            <p:nvSpPr>
              <p:cNvPr id="25612" name="Text Box 33"/>
              <p:cNvSpPr txBox="1">
                <a:spLocks noChangeArrowheads="1"/>
              </p:cNvSpPr>
              <p:nvPr/>
            </p:nvSpPr>
            <p:spPr bwMode="auto">
              <a:xfrm>
                <a:off x="6867" y="3270"/>
                <a:ext cx="345" cy="345"/>
              </a:xfrm>
              <a:prstGeom prst="rect">
                <a:avLst/>
              </a:prstGeom>
              <a:grpFill/>
              <a:ln w="9525">
                <a:noFill/>
                <a:miter lim="800000"/>
                <a:headEnd/>
                <a:tailEnd/>
              </a:ln>
            </p:spPr>
            <p:txBody>
              <a:bodyPr lIns="0" tIns="0" rIns="0" bIns="0"/>
              <a:lstStyle/>
              <a:p>
                <a:r>
                  <a:rPr lang="en-GB" sz="1200" b="1" dirty="0">
                    <a:solidFill>
                      <a:srgbClr val="0000FF"/>
                    </a:solidFill>
                  </a:rPr>
                  <a:t>B</a:t>
                </a:r>
                <a:endParaRPr lang="en-GB" dirty="0"/>
              </a:p>
            </p:txBody>
          </p:sp>
          <p:sp>
            <p:nvSpPr>
              <p:cNvPr id="25613" name="Text Box 34"/>
              <p:cNvSpPr txBox="1">
                <a:spLocks noChangeArrowheads="1"/>
              </p:cNvSpPr>
              <p:nvPr/>
            </p:nvSpPr>
            <p:spPr bwMode="auto">
              <a:xfrm>
                <a:off x="2817" y="4845"/>
                <a:ext cx="345" cy="345"/>
              </a:xfrm>
              <a:prstGeom prst="rect">
                <a:avLst/>
              </a:prstGeom>
              <a:grpFill/>
              <a:ln w="9525">
                <a:noFill/>
                <a:miter lim="800000"/>
                <a:headEnd/>
                <a:tailEnd/>
              </a:ln>
            </p:spPr>
            <p:txBody>
              <a:bodyPr lIns="0" tIns="0" rIns="0" bIns="0"/>
              <a:lstStyle/>
              <a:p>
                <a:r>
                  <a:rPr lang="en-GB" sz="1200" b="1">
                    <a:solidFill>
                      <a:srgbClr val="0000FF"/>
                    </a:solidFill>
                  </a:rPr>
                  <a:t>A</a:t>
                </a:r>
                <a:endParaRPr lang="en-GB"/>
              </a:p>
            </p:txBody>
          </p:sp>
        </p:grpSp>
      </p:grpSp>
      <p:sp>
        <p:nvSpPr>
          <p:cNvPr id="12" name="TextBox 11"/>
          <p:cNvSpPr txBox="1"/>
          <p:nvPr/>
        </p:nvSpPr>
        <p:spPr>
          <a:xfrm>
            <a:off x="7092280" y="1842133"/>
            <a:ext cx="1872208" cy="3139321"/>
          </a:xfrm>
          <a:prstGeom prst="rect">
            <a:avLst/>
          </a:prstGeom>
          <a:noFill/>
        </p:spPr>
        <p:txBody>
          <a:bodyPr wrap="square" rtlCol="0">
            <a:spAutoFit/>
          </a:bodyPr>
          <a:lstStyle/>
          <a:p>
            <a:r>
              <a:rPr lang="en-US" dirty="0"/>
              <a:t>The rate of an enzyme </a:t>
            </a:r>
            <a:r>
              <a:rPr lang="en-US" dirty="0" err="1"/>
              <a:t>catalysed</a:t>
            </a:r>
            <a:r>
              <a:rPr lang="en-US" dirty="0"/>
              <a:t> reaction will vary with changes in enzyme concentration. Increasing the enzyme concentration will increase the rate of reaction</a:t>
            </a:r>
            <a:endParaRPr lang="en-GB" dirty="0"/>
          </a:p>
        </p:txBody>
      </p:sp>
    </p:spTree>
    <p:extLst>
      <p:ext uri="{BB962C8B-B14F-4D97-AF65-F5344CB8AC3E}">
        <p14:creationId xmlns:p14="http://schemas.microsoft.com/office/powerpoint/2010/main" val="429198006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40" y="49752"/>
            <a:ext cx="7886700" cy="477086"/>
          </a:xfrm>
        </p:spPr>
        <p:txBody>
          <a:bodyPr>
            <a:normAutofit fontScale="90000"/>
          </a:bodyPr>
          <a:lstStyle/>
          <a:p>
            <a:r>
              <a:rPr lang="en-GB" dirty="0" smtClean="0"/>
              <a:t>Effect substrate concentration</a:t>
            </a:r>
            <a:endParaRPr lang="en-GB" dirty="0"/>
          </a:p>
        </p:txBody>
      </p:sp>
      <p:pic>
        <p:nvPicPr>
          <p:cNvPr id="4" name="Picture 3"/>
          <p:cNvPicPr>
            <a:picLocks noChangeAspect="1"/>
          </p:cNvPicPr>
          <p:nvPr/>
        </p:nvPicPr>
        <p:blipFill>
          <a:blip r:embed="rId2"/>
          <a:stretch>
            <a:fillRect/>
          </a:stretch>
        </p:blipFill>
        <p:spPr>
          <a:xfrm>
            <a:off x="3403809" y="2703345"/>
            <a:ext cx="2071688" cy="1724025"/>
          </a:xfrm>
          <a:prstGeom prst="rect">
            <a:avLst/>
          </a:prstGeom>
        </p:spPr>
      </p:pic>
      <p:cxnSp>
        <p:nvCxnSpPr>
          <p:cNvPr id="6" name="Straight Arrow Connector 5"/>
          <p:cNvCxnSpPr/>
          <p:nvPr/>
        </p:nvCxnSpPr>
        <p:spPr>
          <a:xfrm flipV="1">
            <a:off x="2755231" y="3858127"/>
            <a:ext cx="1082843" cy="80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28650" y="3103692"/>
            <a:ext cx="1952124" cy="3693319"/>
          </a:xfrm>
          <a:prstGeom prst="rect">
            <a:avLst/>
          </a:prstGeom>
          <a:noFill/>
        </p:spPr>
        <p:txBody>
          <a:bodyPr wrap="square" rtlCol="0">
            <a:spAutoFit/>
          </a:bodyPr>
          <a:lstStyle/>
          <a:p>
            <a:r>
              <a:rPr lang="en-GB" dirty="0" smtClean="0"/>
              <a:t>Low substrate concentration</a:t>
            </a:r>
          </a:p>
          <a:p>
            <a:r>
              <a:rPr lang="en-GB" dirty="0" smtClean="0"/>
              <a:t>Not all </a:t>
            </a:r>
            <a:r>
              <a:rPr lang="en-GB" b="1" dirty="0" smtClean="0"/>
              <a:t>active sites </a:t>
            </a:r>
            <a:r>
              <a:rPr lang="en-GB" dirty="0" smtClean="0"/>
              <a:t>occupied</a:t>
            </a:r>
          </a:p>
          <a:p>
            <a:r>
              <a:rPr lang="en-GB" dirty="0" smtClean="0"/>
              <a:t>Limited number of substrate molecules the enzyme can collide with</a:t>
            </a:r>
          </a:p>
          <a:p>
            <a:r>
              <a:rPr lang="en-GB" dirty="0" smtClean="0"/>
              <a:t>Enzymes not at full capacity</a:t>
            </a:r>
          </a:p>
          <a:p>
            <a:r>
              <a:rPr lang="en-GB" b="1" dirty="0" smtClean="0"/>
              <a:t>Limiting factor substrate</a:t>
            </a:r>
            <a:endParaRPr lang="en-GB" b="1" dirty="0"/>
          </a:p>
        </p:txBody>
      </p:sp>
      <p:cxnSp>
        <p:nvCxnSpPr>
          <p:cNvPr id="8" name="Straight Arrow Connector 7"/>
          <p:cNvCxnSpPr/>
          <p:nvPr/>
        </p:nvCxnSpPr>
        <p:spPr>
          <a:xfrm flipV="1">
            <a:off x="4174958" y="3565357"/>
            <a:ext cx="0" cy="10748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475622" y="4780548"/>
            <a:ext cx="2437899" cy="1200329"/>
          </a:xfrm>
          <a:prstGeom prst="rect">
            <a:avLst/>
          </a:prstGeom>
          <a:noFill/>
        </p:spPr>
        <p:txBody>
          <a:bodyPr wrap="square" rtlCol="0">
            <a:spAutoFit/>
          </a:bodyPr>
          <a:lstStyle/>
          <a:p>
            <a:r>
              <a:rPr lang="en-GB" dirty="0" smtClean="0"/>
              <a:t>Vmax rate of reaction at it’s maximum. All enzyme’s active sites are full (saturated)</a:t>
            </a:r>
            <a:endParaRPr lang="en-GB" dirty="0"/>
          </a:p>
        </p:txBody>
      </p:sp>
      <p:sp>
        <p:nvSpPr>
          <p:cNvPr id="11" name="Rectangle 10"/>
          <p:cNvSpPr/>
          <p:nvPr/>
        </p:nvSpPr>
        <p:spPr>
          <a:xfrm>
            <a:off x="6569242" y="2365029"/>
            <a:ext cx="2514600" cy="2585323"/>
          </a:xfrm>
          <a:prstGeom prst="rect">
            <a:avLst/>
          </a:prstGeom>
        </p:spPr>
        <p:txBody>
          <a:bodyPr wrap="square">
            <a:spAutoFit/>
          </a:bodyPr>
          <a:lstStyle/>
          <a:p>
            <a:r>
              <a:rPr lang="en-GB" dirty="0" smtClean="0"/>
              <a:t>Excess substrate</a:t>
            </a:r>
          </a:p>
          <a:p>
            <a:r>
              <a:rPr lang="en-GB" dirty="0" smtClean="0"/>
              <a:t>All active sites are full</a:t>
            </a:r>
          </a:p>
          <a:p>
            <a:r>
              <a:rPr lang="en-GB" dirty="0" smtClean="0"/>
              <a:t>The enzyme/substrate complex has to dissociate before the active sites are free to accommodate more substrate. </a:t>
            </a:r>
          </a:p>
          <a:p>
            <a:r>
              <a:rPr lang="en-GB" b="1" dirty="0" smtClean="0"/>
              <a:t>Limiting factor enzyme</a:t>
            </a:r>
            <a:endParaRPr lang="en-GB" b="1" dirty="0"/>
          </a:p>
        </p:txBody>
      </p:sp>
      <p:cxnSp>
        <p:nvCxnSpPr>
          <p:cNvPr id="12" name="Straight Arrow Connector 11"/>
          <p:cNvCxnSpPr/>
          <p:nvPr/>
        </p:nvCxnSpPr>
        <p:spPr>
          <a:xfrm flipH="1">
            <a:off x="4813760" y="3565357"/>
            <a:ext cx="1484772" cy="121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3"/>
          <a:stretch>
            <a:fillRect/>
          </a:stretch>
        </p:blipFill>
        <p:spPr>
          <a:xfrm>
            <a:off x="1356749" y="526838"/>
            <a:ext cx="5212494" cy="2061214"/>
          </a:xfrm>
          <a:prstGeom prst="rect">
            <a:avLst/>
          </a:prstGeom>
        </p:spPr>
      </p:pic>
    </p:spTree>
    <p:extLst>
      <p:ext uri="{BB962C8B-B14F-4D97-AF65-F5344CB8AC3E}">
        <p14:creationId xmlns:p14="http://schemas.microsoft.com/office/powerpoint/2010/main" val="91306726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173079" y="102804"/>
            <a:ext cx="5121481" cy="6066139"/>
          </a:xfrm>
          <a:prstGeom prst="rect">
            <a:avLst/>
          </a:prstGeom>
        </p:spPr>
      </p:pic>
    </p:spTree>
    <p:extLst>
      <p:ext uri="{BB962C8B-B14F-4D97-AF65-F5344CB8AC3E}">
        <p14:creationId xmlns:p14="http://schemas.microsoft.com/office/powerpoint/2010/main" val="38185617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2587" y="941916"/>
            <a:ext cx="6136663" cy="5386089"/>
          </a:xfrm>
          <a:prstGeom prst="rect">
            <a:avLst/>
          </a:prstGeom>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wrap="square" rtlCol="0">
            <a:spAutoFit/>
          </a:bodyPr>
          <a:lstStyle/>
          <a:p>
            <a:r>
              <a:rPr lang="en-GB" sz="4400" b="1" dirty="0" smtClean="0"/>
              <a:t>Signs of dehydration</a:t>
            </a:r>
          </a:p>
          <a:p>
            <a:endParaRPr lang="en-GB" sz="4400" b="1" dirty="0" smtClean="0"/>
          </a:p>
          <a:p>
            <a:pPr marL="457200" indent="-457200">
              <a:buFont typeface="Arial" panose="020B0604020202020204" pitchFamily="34" charset="0"/>
              <a:buChar char="•"/>
            </a:pPr>
            <a:r>
              <a:rPr lang="en-GB" sz="3200" dirty="0" smtClean="0"/>
              <a:t>Tiredness</a:t>
            </a:r>
          </a:p>
          <a:p>
            <a:pPr marL="457200" indent="-457200">
              <a:buFont typeface="Arial" panose="020B0604020202020204" pitchFamily="34" charset="0"/>
              <a:buChar char="•"/>
            </a:pPr>
            <a:r>
              <a:rPr lang="en-GB" sz="3200" dirty="0" smtClean="0"/>
              <a:t>Sluggish thinking</a:t>
            </a:r>
          </a:p>
          <a:p>
            <a:pPr marL="457200" indent="-457200">
              <a:buFont typeface="Arial" panose="020B0604020202020204" pitchFamily="34" charset="0"/>
              <a:buChar char="•"/>
            </a:pPr>
            <a:r>
              <a:rPr lang="en-GB" sz="3200" dirty="0" smtClean="0"/>
              <a:t>Concentration issues</a:t>
            </a:r>
          </a:p>
          <a:p>
            <a:pPr marL="457200" indent="-457200">
              <a:buFont typeface="Arial" panose="020B0604020202020204" pitchFamily="34" charset="0"/>
              <a:buChar char="•"/>
            </a:pPr>
            <a:r>
              <a:rPr lang="en-GB" sz="3200" dirty="0" smtClean="0"/>
              <a:t>Short term memory loss </a:t>
            </a:r>
          </a:p>
          <a:p>
            <a:pPr marL="457200" indent="-457200">
              <a:buFont typeface="Arial" panose="020B0604020202020204" pitchFamily="34" charset="0"/>
              <a:buChar char="•"/>
            </a:pPr>
            <a:r>
              <a:rPr lang="en-GB" sz="3200" dirty="0" smtClean="0"/>
              <a:t>Head ache</a:t>
            </a:r>
          </a:p>
          <a:p>
            <a:pPr marL="457200" indent="-457200">
              <a:buFont typeface="Arial" panose="020B0604020202020204" pitchFamily="34" charset="0"/>
              <a:buChar char="•"/>
            </a:pPr>
            <a:r>
              <a:rPr lang="en-GB" sz="3200" dirty="0" smtClean="0"/>
              <a:t>Moody</a:t>
            </a:r>
          </a:p>
          <a:p>
            <a:pPr marL="457200" indent="-457200">
              <a:buFont typeface="Arial" panose="020B0604020202020204" pitchFamily="34" charset="0"/>
              <a:buChar char="•"/>
            </a:pPr>
            <a:r>
              <a:rPr lang="en-GB" sz="3200" dirty="0" smtClean="0"/>
              <a:t>Craving caffeine and sugar</a:t>
            </a:r>
          </a:p>
          <a:p>
            <a:pPr marL="457200" indent="-457200">
              <a:buFont typeface="Arial" panose="020B0604020202020204" pitchFamily="34" charset="0"/>
              <a:buChar char="•"/>
            </a:pPr>
            <a:endParaRPr lang="en-GB" sz="3200" dirty="0" smtClean="0"/>
          </a:p>
        </p:txBody>
      </p:sp>
      <p:pic>
        <p:nvPicPr>
          <p:cNvPr id="2050" name="Picture 2" descr="C:\Users\Tone\AppData\Local\Microsoft\Windows\Temporary Internet Files\Content.IE5\PSXKCBXT\401359767_82f67b3e62_z[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2390" y="941916"/>
            <a:ext cx="2364913" cy="5386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76585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728171" y="1179094"/>
            <a:ext cx="6196510" cy="4620127"/>
          </a:xfrm>
          <a:prstGeom prst="rect">
            <a:avLst/>
          </a:prstGeom>
        </p:spPr>
      </p:pic>
    </p:spTree>
    <p:extLst>
      <p:ext uri="{BB962C8B-B14F-4D97-AF65-F5344CB8AC3E}">
        <p14:creationId xmlns:p14="http://schemas.microsoft.com/office/powerpoint/2010/main" val="203111961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07594" y="623446"/>
            <a:ext cx="6021806" cy="6044506"/>
          </a:xfrm>
          <a:prstGeom prst="rect">
            <a:avLst/>
          </a:prstGeom>
        </p:spPr>
      </p:pic>
      <p:sp>
        <p:nvSpPr>
          <p:cNvPr id="5" name="TextBox 4"/>
          <p:cNvSpPr txBox="1"/>
          <p:nvPr/>
        </p:nvSpPr>
        <p:spPr>
          <a:xfrm>
            <a:off x="6972300" y="858253"/>
            <a:ext cx="1790700" cy="2031325"/>
          </a:xfrm>
          <a:prstGeom prst="rect">
            <a:avLst/>
          </a:prstGeom>
          <a:noFill/>
        </p:spPr>
        <p:txBody>
          <a:bodyPr wrap="square" rtlCol="0">
            <a:spAutoFit/>
          </a:bodyPr>
          <a:lstStyle/>
          <a:p>
            <a:r>
              <a:rPr lang="en-GB" dirty="0" smtClean="0"/>
              <a:t>Key words </a:t>
            </a:r>
          </a:p>
          <a:p>
            <a:r>
              <a:rPr lang="en-GB" dirty="0" smtClean="0"/>
              <a:t>active site</a:t>
            </a:r>
          </a:p>
          <a:p>
            <a:r>
              <a:rPr lang="en-GB" dirty="0" smtClean="0"/>
              <a:t>Complementary to</a:t>
            </a:r>
          </a:p>
          <a:p>
            <a:r>
              <a:rPr lang="en-GB" dirty="0" smtClean="0"/>
              <a:t>Enzyme substrate complexes</a:t>
            </a:r>
            <a:endParaRPr lang="en-GB" dirty="0"/>
          </a:p>
        </p:txBody>
      </p:sp>
    </p:spTree>
    <p:extLst>
      <p:ext uri="{BB962C8B-B14F-4D97-AF65-F5344CB8AC3E}">
        <p14:creationId xmlns:p14="http://schemas.microsoft.com/office/powerpoint/2010/main" val="349559386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graphs</a:t>
            </a:r>
            <a:endParaRPr lang="en-GB" dirty="0"/>
          </a:p>
        </p:txBody>
      </p:sp>
      <p:pic>
        <p:nvPicPr>
          <p:cNvPr id="4" name="Content Placeholder 3"/>
          <p:cNvPicPr>
            <a:picLocks noGrp="1" noChangeAspect="1"/>
          </p:cNvPicPr>
          <p:nvPr>
            <p:ph idx="1"/>
          </p:nvPr>
        </p:nvPicPr>
        <p:blipFill>
          <a:blip r:embed="rId2"/>
          <a:stretch>
            <a:fillRect/>
          </a:stretch>
        </p:blipFill>
        <p:spPr>
          <a:xfrm>
            <a:off x="21336" y="1981200"/>
            <a:ext cx="3900488" cy="2876550"/>
          </a:xfrm>
          <a:prstGeom prst="rect">
            <a:avLst/>
          </a:prstGeom>
        </p:spPr>
      </p:pic>
      <p:pic>
        <p:nvPicPr>
          <p:cNvPr id="5" name="Picture 4"/>
          <p:cNvPicPr>
            <a:picLocks noChangeAspect="1"/>
          </p:cNvPicPr>
          <p:nvPr/>
        </p:nvPicPr>
        <p:blipFill>
          <a:blip r:embed="rId3"/>
          <a:stretch>
            <a:fillRect/>
          </a:stretch>
        </p:blipFill>
        <p:spPr>
          <a:xfrm>
            <a:off x="3116626" y="1295400"/>
            <a:ext cx="6027374" cy="4572000"/>
          </a:xfrm>
          <a:prstGeom prst="rect">
            <a:avLst/>
          </a:prstGeom>
        </p:spPr>
      </p:pic>
    </p:spTree>
    <p:extLst>
      <p:ext uri="{BB962C8B-B14F-4D97-AF65-F5344CB8AC3E}">
        <p14:creationId xmlns:p14="http://schemas.microsoft.com/office/powerpoint/2010/main" val="318356715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221206" y="345373"/>
            <a:ext cx="5344880" cy="5831590"/>
          </a:xfrm>
          <a:prstGeom prst="rect">
            <a:avLst/>
          </a:prstGeom>
        </p:spPr>
      </p:pic>
    </p:spTree>
    <p:extLst>
      <p:ext uri="{BB962C8B-B14F-4D97-AF65-F5344CB8AC3E}">
        <p14:creationId xmlns:p14="http://schemas.microsoft.com/office/powerpoint/2010/main" val="57832238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716461" y="1411705"/>
            <a:ext cx="6720183" cy="4513639"/>
          </a:xfrm>
          <a:prstGeom prst="rect">
            <a:avLst/>
          </a:prstGeom>
        </p:spPr>
      </p:pic>
    </p:spTree>
    <p:extLst>
      <p:ext uri="{BB962C8B-B14F-4D97-AF65-F5344CB8AC3E}">
        <p14:creationId xmlns:p14="http://schemas.microsoft.com/office/powerpoint/2010/main" val="288412469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28179" y="1584994"/>
            <a:ext cx="4993949" cy="4351338"/>
          </a:xfrm>
          <a:prstGeom prst="rect">
            <a:avLst/>
          </a:prstGeom>
        </p:spPr>
      </p:pic>
      <p:pic>
        <p:nvPicPr>
          <p:cNvPr id="5" name="Picture 4"/>
          <p:cNvPicPr>
            <a:picLocks noChangeAspect="1"/>
          </p:cNvPicPr>
          <p:nvPr/>
        </p:nvPicPr>
        <p:blipFill>
          <a:blip r:embed="rId3"/>
          <a:stretch>
            <a:fillRect/>
          </a:stretch>
        </p:blipFill>
        <p:spPr>
          <a:xfrm>
            <a:off x="4732593" y="1513839"/>
            <a:ext cx="4465972" cy="4041743"/>
          </a:xfrm>
          <a:prstGeom prst="rect">
            <a:avLst/>
          </a:prstGeom>
        </p:spPr>
      </p:pic>
    </p:spTree>
    <p:extLst>
      <p:ext uri="{BB962C8B-B14F-4D97-AF65-F5344CB8AC3E}">
        <p14:creationId xmlns:p14="http://schemas.microsoft.com/office/powerpoint/2010/main" val="290743578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1052763" y="2172086"/>
            <a:ext cx="7641860" cy="3972040"/>
          </a:xfrm>
          <a:prstGeom prst="rect">
            <a:avLst/>
          </a:prstGeom>
        </p:spPr>
      </p:pic>
    </p:spTree>
    <p:extLst>
      <p:ext uri="{BB962C8B-B14F-4D97-AF65-F5344CB8AC3E}">
        <p14:creationId xmlns:p14="http://schemas.microsoft.com/office/powerpoint/2010/main" val="132109505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Control of metabolic pathways</a:t>
            </a:r>
            <a:endParaRPr lang="en-GB" dirty="0"/>
          </a:p>
        </p:txBody>
      </p:sp>
      <p:pic>
        <p:nvPicPr>
          <p:cNvPr id="4" name="Picture 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1828800"/>
            <a:ext cx="4251960" cy="3239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6" name="Rectangle 4"/>
          <p:cNvSpPr>
            <a:spLocks/>
          </p:cNvSpPr>
          <p:nvPr/>
        </p:nvSpPr>
        <p:spPr bwMode="auto">
          <a:xfrm>
            <a:off x="4953000" y="1295400"/>
            <a:ext cx="4191000"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r>
              <a:rPr lang="en-US" sz="2800" dirty="0">
                <a:solidFill>
                  <a:schemeClr val="tx1"/>
                </a:solidFill>
                <a:cs typeface="Arial" charset="0"/>
              </a:rPr>
              <a:t>The activity of the enzymes is controlled by the end product molecules binding to a specific allosteric site on the enzyme, distinct from the active site. This is a sophisticated way of controlling the rate</a:t>
            </a:r>
            <a:r>
              <a:rPr lang="en-US" sz="2800" dirty="0" smtClean="0">
                <a:solidFill>
                  <a:schemeClr val="tx1"/>
                </a:solidFill>
                <a:cs typeface="Arial" charset="0"/>
              </a:rPr>
              <a:t>.</a:t>
            </a:r>
          </a:p>
          <a:p>
            <a:pPr marL="39688"/>
            <a:r>
              <a:rPr lang="en-US" sz="2800" dirty="0" smtClean="0">
                <a:solidFill>
                  <a:schemeClr val="tx1"/>
                </a:solidFill>
                <a:cs typeface="Arial" charset="0"/>
              </a:rPr>
              <a:t>End </a:t>
            </a:r>
            <a:r>
              <a:rPr lang="en-US" sz="2800" dirty="0">
                <a:solidFill>
                  <a:schemeClr val="tx1"/>
                </a:solidFill>
                <a:cs typeface="Arial" charset="0"/>
              </a:rPr>
              <a:t>product inhibition usually takes place as part of a metabolic pathway.</a:t>
            </a:r>
          </a:p>
        </p:txBody>
      </p:sp>
    </p:spTree>
    <p:extLst>
      <p:ext uri="{BB962C8B-B14F-4D97-AF65-F5344CB8AC3E}">
        <p14:creationId xmlns:p14="http://schemas.microsoft.com/office/powerpoint/2010/main" val="28821305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2"/>
          <p:cNvGrpSpPr>
            <a:grpSpLocks/>
          </p:cNvGrpSpPr>
          <p:nvPr/>
        </p:nvGrpSpPr>
        <p:grpSpPr bwMode="auto">
          <a:xfrm>
            <a:off x="53130" y="507018"/>
            <a:ext cx="2895600" cy="2079625"/>
            <a:chOff x="1799" y="673"/>
            <a:chExt cx="4560" cy="3276"/>
          </a:xfrm>
        </p:grpSpPr>
        <p:sp useBgFill="1">
          <p:nvSpPr>
            <p:cNvPr id="15488" name="Text Box 3"/>
            <p:cNvSpPr txBox="1">
              <a:spLocks noChangeArrowheads="1"/>
            </p:cNvSpPr>
            <p:nvPr/>
          </p:nvSpPr>
          <p:spPr bwMode="auto">
            <a:xfrm>
              <a:off x="2380" y="3504"/>
              <a:ext cx="3208" cy="445"/>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1000"/>
                </a:spcAft>
              </a:pPr>
              <a:r>
                <a:rPr lang="en-GB" altLang="en-US" sz="1100" b="1"/>
                <a:t>1 Effect of Temperature</a:t>
              </a:r>
              <a:endParaRPr lang="en-US" altLang="en-US"/>
            </a:p>
          </p:txBody>
        </p:sp>
        <p:grpSp>
          <p:nvGrpSpPr>
            <p:cNvPr id="15489" name="Group 4"/>
            <p:cNvGrpSpPr>
              <a:grpSpLocks/>
            </p:cNvGrpSpPr>
            <p:nvPr/>
          </p:nvGrpSpPr>
          <p:grpSpPr bwMode="auto">
            <a:xfrm>
              <a:off x="1799" y="673"/>
              <a:ext cx="4560" cy="2896"/>
              <a:chOff x="1215" y="1302"/>
              <a:chExt cx="4560" cy="2896"/>
            </a:xfrm>
          </p:grpSpPr>
          <p:sp useBgFill="1">
            <p:nvSpPr>
              <p:cNvPr id="15490" name="Text Box 5"/>
              <p:cNvSpPr txBox="1">
                <a:spLocks noChangeArrowheads="1"/>
              </p:cNvSpPr>
              <p:nvPr/>
            </p:nvSpPr>
            <p:spPr bwMode="auto">
              <a:xfrm>
                <a:off x="4375" y="1759"/>
                <a:ext cx="1324" cy="922"/>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1000"/>
                  </a:spcAft>
                </a:pPr>
                <a:r>
                  <a:rPr lang="en-GB" altLang="en-US" sz="1000" dirty="0">
                    <a:latin typeface="Arial Narrow" pitchFamily="34" charset="0"/>
                  </a:rPr>
                  <a:t>enzyme </a:t>
                </a:r>
                <a:r>
                  <a:rPr lang="en-GB" altLang="en-US" sz="1000" b="1" dirty="0">
                    <a:solidFill>
                      <a:srgbClr val="FF0000"/>
                    </a:solidFill>
                    <a:latin typeface="Arial Narrow" pitchFamily="34" charset="0"/>
                  </a:rPr>
                  <a:t>DENATURES </a:t>
                </a:r>
                <a:r>
                  <a:rPr lang="en-GB" altLang="en-US" sz="1000" dirty="0">
                    <a:latin typeface="Arial Narrow" pitchFamily="34" charset="0"/>
                  </a:rPr>
                  <a:t>due to vibration</a:t>
                </a:r>
                <a:endParaRPr lang="en-US" altLang="en-US" dirty="0"/>
              </a:p>
            </p:txBody>
          </p:sp>
          <p:grpSp>
            <p:nvGrpSpPr>
              <p:cNvPr id="15491" name="Group 6"/>
              <p:cNvGrpSpPr>
                <a:grpSpLocks/>
              </p:cNvGrpSpPr>
              <p:nvPr/>
            </p:nvGrpSpPr>
            <p:grpSpPr bwMode="auto">
              <a:xfrm>
                <a:off x="1215" y="1302"/>
                <a:ext cx="4560" cy="2896"/>
                <a:chOff x="1215" y="1302"/>
                <a:chExt cx="4560" cy="2896"/>
              </a:xfrm>
            </p:grpSpPr>
            <p:sp>
              <p:nvSpPr>
                <p:cNvPr id="15492" name="Freeform 7"/>
                <p:cNvSpPr>
                  <a:spLocks/>
                </p:cNvSpPr>
                <p:nvPr/>
              </p:nvSpPr>
              <p:spPr bwMode="auto">
                <a:xfrm>
                  <a:off x="4225" y="2625"/>
                  <a:ext cx="497" cy="436"/>
                </a:xfrm>
                <a:custGeom>
                  <a:avLst/>
                  <a:gdLst>
                    <a:gd name="T0" fmla="*/ 555 w 555"/>
                    <a:gd name="T1" fmla="*/ 0 h 495"/>
                    <a:gd name="T2" fmla="*/ 495 w 555"/>
                    <a:gd name="T3" fmla="*/ 240 h 495"/>
                    <a:gd name="T4" fmla="*/ 195 w 555"/>
                    <a:gd name="T5" fmla="*/ 420 h 495"/>
                    <a:gd name="T6" fmla="*/ 0 w 555"/>
                    <a:gd name="T7" fmla="*/ 495 h 495"/>
                    <a:gd name="T8" fmla="*/ 0 60000 65536"/>
                    <a:gd name="T9" fmla="*/ 0 60000 65536"/>
                    <a:gd name="T10" fmla="*/ 0 60000 65536"/>
                    <a:gd name="T11" fmla="*/ 0 60000 65536"/>
                    <a:gd name="T12" fmla="*/ 0 w 555"/>
                    <a:gd name="T13" fmla="*/ 0 h 495"/>
                    <a:gd name="T14" fmla="*/ 555 w 555"/>
                    <a:gd name="T15" fmla="*/ 495 h 495"/>
                  </a:gdLst>
                  <a:ahLst/>
                  <a:cxnLst>
                    <a:cxn ang="T8">
                      <a:pos x="T0" y="T1"/>
                    </a:cxn>
                    <a:cxn ang="T9">
                      <a:pos x="T2" y="T3"/>
                    </a:cxn>
                    <a:cxn ang="T10">
                      <a:pos x="T4" y="T5"/>
                    </a:cxn>
                    <a:cxn ang="T11">
                      <a:pos x="T6" y="T7"/>
                    </a:cxn>
                  </a:cxnLst>
                  <a:rect l="T12" t="T13" r="T14" b="T15"/>
                  <a:pathLst>
                    <a:path w="555" h="495">
                      <a:moveTo>
                        <a:pt x="555" y="0"/>
                      </a:moveTo>
                      <a:cubicBezTo>
                        <a:pt x="555" y="85"/>
                        <a:pt x="555" y="170"/>
                        <a:pt x="495" y="240"/>
                      </a:cubicBezTo>
                      <a:cubicBezTo>
                        <a:pt x="435" y="310"/>
                        <a:pt x="277" y="378"/>
                        <a:pt x="195" y="420"/>
                      </a:cubicBezTo>
                      <a:cubicBezTo>
                        <a:pt x="113" y="462"/>
                        <a:pt x="56" y="478"/>
                        <a:pt x="0" y="495"/>
                      </a:cubicBezTo>
                    </a:path>
                  </a:pathLst>
                </a:custGeom>
                <a:noFill/>
                <a:ln w="22225">
                  <a:solidFill>
                    <a:srgbClr val="FF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493" name="Line 8"/>
                <p:cNvSpPr>
                  <a:spLocks noChangeShapeType="1"/>
                </p:cNvSpPr>
                <p:nvPr/>
              </p:nvSpPr>
              <p:spPr bwMode="auto">
                <a:xfrm>
                  <a:off x="3395" y="2096"/>
                  <a:ext cx="0" cy="1745"/>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useBgFill="1">
              <p:nvSpPr>
                <p:cNvPr id="15494" name="Text Box 9"/>
                <p:cNvSpPr txBox="1">
                  <a:spLocks noChangeArrowheads="1"/>
                </p:cNvSpPr>
                <p:nvPr/>
              </p:nvSpPr>
              <p:spPr bwMode="auto">
                <a:xfrm>
                  <a:off x="2058" y="1302"/>
                  <a:ext cx="877" cy="1227"/>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1000"/>
                    </a:spcAft>
                  </a:pPr>
                  <a:r>
                    <a:rPr lang="en-GB" altLang="en-US" sz="1000">
                      <a:latin typeface="Arial Narrow" pitchFamily="34" charset="0"/>
                    </a:rPr>
                    <a:t>increased kinetic energy increases collisions</a:t>
                  </a:r>
                  <a:endParaRPr lang="en-US" altLang="en-US"/>
                </a:p>
              </p:txBody>
            </p:sp>
            <p:sp>
              <p:nvSpPr>
                <p:cNvPr id="15495" name="Freeform 10"/>
                <p:cNvSpPr>
                  <a:spLocks/>
                </p:cNvSpPr>
                <p:nvPr/>
              </p:nvSpPr>
              <p:spPr bwMode="auto">
                <a:xfrm>
                  <a:off x="2343" y="2532"/>
                  <a:ext cx="417" cy="423"/>
                </a:xfrm>
                <a:custGeom>
                  <a:avLst/>
                  <a:gdLst>
                    <a:gd name="T0" fmla="*/ 0 w 465"/>
                    <a:gd name="T1" fmla="*/ 0 h 480"/>
                    <a:gd name="T2" fmla="*/ 105 w 465"/>
                    <a:gd name="T3" fmla="*/ 300 h 480"/>
                    <a:gd name="T4" fmla="*/ 465 w 465"/>
                    <a:gd name="T5" fmla="*/ 480 h 480"/>
                    <a:gd name="T6" fmla="*/ 0 60000 65536"/>
                    <a:gd name="T7" fmla="*/ 0 60000 65536"/>
                    <a:gd name="T8" fmla="*/ 0 60000 65536"/>
                    <a:gd name="T9" fmla="*/ 0 w 465"/>
                    <a:gd name="T10" fmla="*/ 0 h 480"/>
                    <a:gd name="T11" fmla="*/ 465 w 465"/>
                    <a:gd name="T12" fmla="*/ 480 h 480"/>
                  </a:gdLst>
                  <a:ahLst/>
                  <a:cxnLst>
                    <a:cxn ang="T6">
                      <a:pos x="T0" y="T1"/>
                    </a:cxn>
                    <a:cxn ang="T7">
                      <a:pos x="T2" y="T3"/>
                    </a:cxn>
                    <a:cxn ang="T8">
                      <a:pos x="T4" y="T5"/>
                    </a:cxn>
                  </a:cxnLst>
                  <a:rect l="T9" t="T10" r="T11" b="T12"/>
                  <a:pathLst>
                    <a:path w="465" h="480">
                      <a:moveTo>
                        <a:pt x="0" y="0"/>
                      </a:moveTo>
                      <a:cubicBezTo>
                        <a:pt x="14" y="110"/>
                        <a:pt x="28" y="220"/>
                        <a:pt x="105" y="300"/>
                      </a:cubicBezTo>
                      <a:cubicBezTo>
                        <a:pt x="182" y="380"/>
                        <a:pt x="323" y="430"/>
                        <a:pt x="465" y="480"/>
                      </a:cubicBezTo>
                    </a:path>
                  </a:pathLst>
                </a:custGeom>
                <a:noFill/>
                <a:ln w="22225">
                  <a:solidFill>
                    <a:srgbClr val="FF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GB"/>
                </a:p>
              </p:txBody>
            </p:sp>
            <p:sp useBgFill="1">
              <p:nvSpPr>
                <p:cNvPr id="15496" name="Text Box 11"/>
                <p:cNvSpPr txBox="1">
                  <a:spLocks noChangeArrowheads="1"/>
                </p:cNvSpPr>
                <p:nvPr/>
              </p:nvSpPr>
              <p:spPr bwMode="auto">
                <a:xfrm>
                  <a:off x="4494" y="3199"/>
                  <a:ext cx="1281" cy="516"/>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1000"/>
                    </a:spcAft>
                  </a:pPr>
                  <a:r>
                    <a:rPr lang="en-GB" altLang="en-US" sz="1000">
                      <a:latin typeface="Arial Narrow" pitchFamily="34" charset="0"/>
                    </a:rPr>
                    <a:t>Optimum temperature</a:t>
                  </a:r>
                  <a:endParaRPr lang="en-US" altLang="en-US"/>
                </a:p>
              </p:txBody>
            </p:sp>
            <p:sp>
              <p:nvSpPr>
                <p:cNvPr id="15497" name="Freeform 12"/>
                <p:cNvSpPr>
                  <a:spLocks/>
                </p:cNvSpPr>
                <p:nvPr/>
              </p:nvSpPr>
              <p:spPr bwMode="auto">
                <a:xfrm>
                  <a:off x="3378" y="3287"/>
                  <a:ext cx="1143" cy="449"/>
                </a:xfrm>
                <a:custGeom>
                  <a:avLst/>
                  <a:gdLst>
                    <a:gd name="T0" fmla="*/ 1275 w 1275"/>
                    <a:gd name="T1" fmla="*/ 0 h 510"/>
                    <a:gd name="T2" fmla="*/ 660 w 1275"/>
                    <a:gd name="T3" fmla="*/ 45 h 510"/>
                    <a:gd name="T4" fmla="*/ 240 w 1275"/>
                    <a:gd name="T5" fmla="*/ 225 h 510"/>
                    <a:gd name="T6" fmla="*/ 0 w 1275"/>
                    <a:gd name="T7" fmla="*/ 510 h 510"/>
                    <a:gd name="T8" fmla="*/ 0 60000 65536"/>
                    <a:gd name="T9" fmla="*/ 0 60000 65536"/>
                    <a:gd name="T10" fmla="*/ 0 60000 65536"/>
                    <a:gd name="T11" fmla="*/ 0 60000 65536"/>
                    <a:gd name="T12" fmla="*/ 0 w 1275"/>
                    <a:gd name="T13" fmla="*/ 0 h 510"/>
                    <a:gd name="T14" fmla="*/ 1275 w 1275"/>
                    <a:gd name="T15" fmla="*/ 510 h 510"/>
                  </a:gdLst>
                  <a:ahLst/>
                  <a:cxnLst>
                    <a:cxn ang="T8">
                      <a:pos x="T0" y="T1"/>
                    </a:cxn>
                    <a:cxn ang="T9">
                      <a:pos x="T2" y="T3"/>
                    </a:cxn>
                    <a:cxn ang="T10">
                      <a:pos x="T4" y="T5"/>
                    </a:cxn>
                    <a:cxn ang="T11">
                      <a:pos x="T6" y="T7"/>
                    </a:cxn>
                  </a:cxnLst>
                  <a:rect l="T12" t="T13" r="T14" b="T15"/>
                  <a:pathLst>
                    <a:path w="1275" h="510">
                      <a:moveTo>
                        <a:pt x="1275" y="0"/>
                      </a:moveTo>
                      <a:cubicBezTo>
                        <a:pt x="1053" y="3"/>
                        <a:pt x="832" y="7"/>
                        <a:pt x="660" y="45"/>
                      </a:cubicBezTo>
                      <a:cubicBezTo>
                        <a:pt x="488" y="83"/>
                        <a:pt x="350" y="147"/>
                        <a:pt x="240" y="225"/>
                      </a:cubicBezTo>
                      <a:cubicBezTo>
                        <a:pt x="130" y="303"/>
                        <a:pt x="65" y="406"/>
                        <a:pt x="0" y="510"/>
                      </a:cubicBezTo>
                    </a:path>
                  </a:pathLst>
                </a:custGeom>
                <a:noFill/>
                <a:ln w="22225">
                  <a:solidFill>
                    <a:srgbClr val="FF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GB"/>
                </a:p>
              </p:txBody>
            </p:sp>
            <p:grpSp>
              <p:nvGrpSpPr>
                <p:cNvPr id="15498" name="Group 13"/>
                <p:cNvGrpSpPr>
                  <a:grpSpLocks/>
                </p:cNvGrpSpPr>
                <p:nvPr/>
              </p:nvGrpSpPr>
              <p:grpSpPr bwMode="auto">
                <a:xfrm>
                  <a:off x="1215" y="1953"/>
                  <a:ext cx="3326" cy="2245"/>
                  <a:chOff x="1215" y="1953"/>
                  <a:chExt cx="3326" cy="2245"/>
                </a:xfrm>
              </p:grpSpPr>
              <p:sp useBgFill="1">
                <p:nvSpPr>
                  <p:cNvPr id="15499" name="Text Box 14"/>
                  <p:cNvSpPr txBox="1">
                    <a:spLocks noChangeArrowheads="1"/>
                  </p:cNvSpPr>
                  <p:nvPr/>
                </p:nvSpPr>
                <p:spPr bwMode="auto">
                  <a:xfrm>
                    <a:off x="1215" y="3276"/>
                    <a:ext cx="792" cy="542"/>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1000"/>
                      </a:spcAft>
                    </a:pPr>
                    <a:r>
                      <a:rPr lang="en-GB" altLang="en-US" sz="1000" dirty="0">
                        <a:latin typeface="Arial Narrow" pitchFamily="34" charset="0"/>
                      </a:rPr>
                      <a:t>rate of reaction</a:t>
                    </a:r>
                    <a:endParaRPr lang="en-US" altLang="en-US" dirty="0"/>
                  </a:p>
                </p:txBody>
              </p:sp>
              <p:sp useBgFill="1">
                <p:nvSpPr>
                  <p:cNvPr id="15500" name="Text Box 15"/>
                  <p:cNvSpPr txBox="1">
                    <a:spLocks noChangeArrowheads="1"/>
                  </p:cNvSpPr>
                  <p:nvPr/>
                </p:nvSpPr>
                <p:spPr bwMode="auto">
                  <a:xfrm>
                    <a:off x="2377" y="3835"/>
                    <a:ext cx="1075" cy="363"/>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1000"/>
                      </a:spcAft>
                    </a:pPr>
                    <a:r>
                      <a:rPr lang="en-GB" altLang="en-US" sz="1000">
                        <a:latin typeface="Arial Narrow" pitchFamily="34" charset="0"/>
                      </a:rPr>
                      <a:t>temperature</a:t>
                    </a:r>
                    <a:endParaRPr lang="en-US" altLang="en-US"/>
                  </a:p>
                </p:txBody>
              </p:sp>
              <p:grpSp>
                <p:nvGrpSpPr>
                  <p:cNvPr id="15501" name="Group 16"/>
                  <p:cNvGrpSpPr>
                    <a:grpSpLocks/>
                  </p:cNvGrpSpPr>
                  <p:nvPr/>
                </p:nvGrpSpPr>
                <p:grpSpPr bwMode="auto">
                  <a:xfrm>
                    <a:off x="1691" y="1953"/>
                    <a:ext cx="2850" cy="2086"/>
                    <a:chOff x="7267" y="11088"/>
                    <a:chExt cx="3181" cy="2367"/>
                  </a:xfrm>
                </p:grpSpPr>
                <p:grpSp>
                  <p:nvGrpSpPr>
                    <p:cNvPr id="15502" name="Group 17"/>
                    <p:cNvGrpSpPr>
                      <a:grpSpLocks/>
                    </p:cNvGrpSpPr>
                    <p:nvPr/>
                  </p:nvGrpSpPr>
                  <p:grpSpPr bwMode="auto">
                    <a:xfrm>
                      <a:off x="7267" y="11088"/>
                      <a:ext cx="3181" cy="2367"/>
                      <a:chOff x="2677" y="2763"/>
                      <a:chExt cx="3181" cy="2367"/>
                    </a:xfrm>
                  </p:grpSpPr>
                  <p:grpSp>
                    <p:nvGrpSpPr>
                      <p:cNvPr id="15504" name="Group 18"/>
                      <p:cNvGrpSpPr>
                        <a:grpSpLocks/>
                      </p:cNvGrpSpPr>
                      <p:nvPr/>
                    </p:nvGrpSpPr>
                    <p:grpSpPr bwMode="auto">
                      <a:xfrm>
                        <a:off x="2677" y="2763"/>
                        <a:ext cx="3181" cy="2145"/>
                        <a:chOff x="1012" y="2763"/>
                        <a:chExt cx="3181" cy="2145"/>
                      </a:xfrm>
                    </p:grpSpPr>
                    <p:grpSp>
                      <p:nvGrpSpPr>
                        <p:cNvPr id="15506" name="Group 19"/>
                        <p:cNvGrpSpPr>
                          <a:grpSpLocks/>
                        </p:cNvGrpSpPr>
                        <p:nvPr/>
                      </p:nvGrpSpPr>
                      <p:grpSpPr bwMode="auto">
                        <a:xfrm>
                          <a:off x="1278" y="2763"/>
                          <a:ext cx="2915" cy="2145"/>
                          <a:chOff x="1472" y="2763"/>
                          <a:chExt cx="3801" cy="2715"/>
                        </a:xfrm>
                      </p:grpSpPr>
                      <p:sp>
                        <p:nvSpPr>
                          <p:cNvPr id="15508" name="Line 20"/>
                          <p:cNvSpPr>
                            <a:spLocks noChangeShapeType="1"/>
                          </p:cNvSpPr>
                          <p:nvPr/>
                        </p:nvSpPr>
                        <p:spPr bwMode="auto">
                          <a:xfrm>
                            <a:off x="1472" y="2763"/>
                            <a:ext cx="0" cy="271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5509" name="Line 21"/>
                          <p:cNvSpPr>
                            <a:spLocks noChangeShapeType="1"/>
                          </p:cNvSpPr>
                          <p:nvPr/>
                        </p:nvSpPr>
                        <p:spPr bwMode="auto">
                          <a:xfrm>
                            <a:off x="1472" y="5478"/>
                            <a:ext cx="3801"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15507" name="Line 22"/>
                        <p:cNvSpPr>
                          <a:spLocks noChangeShapeType="1"/>
                        </p:cNvSpPr>
                        <p:nvPr/>
                      </p:nvSpPr>
                      <p:spPr bwMode="auto">
                        <a:xfrm flipV="1">
                          <a:off x="1012" y="3057"/>
                          <a:ext cx="0" cy="104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sp>
                    <p:nvSpPr>
                      <p:cNvPr id="15505" name="Line 23"/>
                      <p:cNvSpPr>
                        <a:spLocks noChangeShapeType="1"/>
                      </p:cNvSpPr>
                      <p:nvPr/>
                    </p:nvSpPr>
                    <p:spPr bwMode="auto">
                      <a:xfrm>
                        <a:off x="4650" y="5130"/>
                        <a:ext cx="9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sp>
                  <p:nvSpPr>
                    <p:cNvPr id="15503" name="Freeform 24"/>
                    <p:cNvSpPr>
                      <a:spLocks/>
                    </p:cNvSpPr>
                    <p:nvPr/>
                  </p:nvSpPr>
                  <p:spPr bwMode="auto">
                    <a:xfrm>
                      <a:off x="7560" y="11235"/>
                      <a:ext cx="2775" cy="1995"/>
                    </a:xfrm>
                    <a:custGeom>
                      <a:avLst/>
                      <a:gdLst>
                        <a:gd name="T0" fmla="*/ 0 w 2775"/>
                        <a:gd name="T1" fmla="*/ 1995 h 1995"/>
                        <a:gd name="T2" fmla="*/ 375 w 2775"/>
                        <a:gd name="T3" fmla="*/ 1830 h 1995"/>
                        <a:gd name="T4" fmla="*/ 705 w 2775"/>
                        <a:gd name="T5" fmla="*/ 1455 h 1995"/>
                        <a:gd name="T6" fmla="*/ 1170 w 2775"/>
                        <a:gd name="T7" fmla="*/ 420 h 1995"/>
                        <a:gd name="T8" fmla="*/ 1545 w 2775"/>
                        <a:gd name="T9" fmla="*/ 30 h 1995"/>
                        <a:gd name="T10" fmla="*/ 2025 w 2775"/>
                        <a:gd name="T11" fmla="*/ 240 h 1995"/>
                        <a:gd name="T12" fmla="*/ 2475 w 2775"/>
                        <a:gd name="T13" fmla="*/ 1020 h 1995"/>
                        <a:gd name="T14" fmla="*/ 2655 w 2775"/>
                        <a:gd name="T15" fmla="*/ 1560 h 1995"/>
                        <a:gd name="T16" fmla="*/ 2775 w 2775"/>
                        <a:gd name="T17" fmla="*/ 1965 h 19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75"/>
                        <a:gd name="T28" fmla="*/ 0 h 1995"/>
                        <a:gd name="T29" fmla="*/ 2775 w 2775"/>
                        <a:gd name="T30" fmla="*/ 1995 h 19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75" h="1995">
                          <a:moveTo>
                            <a:pt x="0" y="1995"/>
                          </a:moveTo>
                          <a:cubicBezTo>
                            <a:pt x="129" y="1957"/>
                            <a:pt x="258" y="1920"/>
                            <a:pt x="375" y="1830"/>
                          </a:cubicBezTo>
                          <a:cubicBezTo>
                            <a:pt x="492" y="1740"/>
                            <a:pt x="573" y="1690"/>
                            <a:pt x="705" y="1455"/>
                          </a:cubicBezTo>
                          <a:cubicBezTo>
                            <a:pt x="837" y="1220"/>
                            <a:pt x="1030" y="657"/>
                            <a:pt x="1170" y="420"/>
                          </a:cubicBezTo>
                          <a:cubicBezTo>
                            <a:pt x="1310" y="183"/>
                            <a:pt x="1403" y="60"/>
                            <a:pt x="1545" y="30"/>
                          </a:cubicBezTo>
                          <a:cubicBezTo>
                            <a:pt x="1687" y="0"/>
                            <a:pt x="1870" y="75"/>
                            <a:pt x="2025" y="240"/>
                          </a:cubicBezTo>
                          <a:cubicBezTo>
                            <a:pt x="2180" y="405"/>
                            <a:pt x="2370" y="800"/>
                            <a:pt x="2475" y="1020"/>
                          </a:cubicBezTo>
                          <a:cubicBezTo>
                            <a:pt x="2580" y="1240"/>
                            <a:pt x="2605" y="1403"/>
                            <a:pt x="2655" y="1560"/>
                          </a:cubicBezTo>
                          <a:cubicBezTo>
                            <a:pt x="2705" y="1717"/>
                            <a:pt x="2740" y="1841"/>
                            <a:pt x="2775" y="1965"/>
                          </a:cubicBezTo>
                        </a:path>
                      </a:pathLst>
                    </a:cu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grpSp>
        </p:grpSp>
      </p:grpSp>
      <p:grpSp>
        <p:nvGrpSpPr>
          <p:cNvPr id="15363" name="Group 152"/>
          <p:cNvGrpSpPr>
            <a:grpSpLocks/>
          </p:cNvGrpSpPr>
          <p:nvPr/>
        </p:nvGrpSpPr>
        <p:grpSpPr bwMode="auto">
          <a:xfrm>
            <a:off x="5884863" y="855663"/>
            <a:ext cx="2849562" cy="2343150"/>
            <a:chOff x="6122988" y="855663"/>
            <a:chExt cx="2849568" cy="2343150"/>
          </a:xfrm>
        </p:grpSpPr>
        <p:grpSp>
          <p:nvGrpSpPr>
            <p:cNvPr id="15469" name="Group 26"/>
            <p:cNvGrpSpPr>
              <a:grpSpLocks/>
            </p:cNvGrpSpPr>
            <p:nvPr/>
          </p:nvGrpSpPr>
          <p:grpSpPr bwMode="auto">
            <a:xfrm>
              <a:off x="6122988" y="855663"/>
              <a:ext cx="2849568" cy="1897380"/>
              <a:chOff x="6913" y="1857"/>
              <a:chExt cx="4487" cy="2988"/>
            </a:xfrm>
          </p:grpSpPr>
          <p:sp useBgFill="1">
            <p:nvSpPr>
              <p:cNvPr id="15471" name="Text Box 27"/>
              <p:cNvSpPr txBox="1">
                <a:spLocks noChangeArrowheads="1"/>
              </p:cNvSpPr>
              <p:nvPr/>
            </p:nvSpPr>
            <p:spPr bwMode="auto">
              <a:xfrm>
                <a:off x="6913" y="4044"/>
                <a:ext cx="761" cy="519"/>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1000"/>
                  </a:spcAft>
                </a:pPr>
                <a:r>
                  <a:rPr lang="en-GB" altLang="en-US" sz="800"/>
                  <a:t>rate of reaction</a:t>
                </a:r>
                <a:endParaRPr lang="en-US" altLang="en-US"/>
              </a:p>
            </p:txBody>
          </p:sp>
          <p:grpSp>
            <p:nvGrpSpPr>
              <p:cNvPr id="15472" name="Group 28"/>
              <p:cNvGrpSpPr>
                <a:grpSpLocks/>
              </p:cNvGrpSpPr>
              <p:nvPr/>
            </p:nvGrpSpPr>
            <p:grpSpPr bwMode="auto">
              <a:xfrm>
                <a:off x="7374" y="2767"/>
                <a:ext cx="2759" cy="1942"/>
                <a:chOff x="997" y="1788"/>
                <a:chExt cx="3263" cy="2367"/>
              </a:xfrm>
            </p:grpSpPr>
            <p:grpSp>
              <p:nvGrpSpPr>
                <p:cNvPr id="15478" name="Group 29"/>
                <p:cNvGrpSpPr>
                  <a:grpSpLocks/>
                </p:cNvGrpSpPr>
                <p:nvPr/>
              </p:nvGrpSpPr>
              <p:grpSpPr bwMode="auto">
                <a:xfrm>
                  <a:off x="997" y="1788"/>
                  <a:ext cx="3181" cy="2367"/>
                  <a:chOff x="2677" y="2763"/>
                  <a:chExt cx="3181" cy="2367"/>
                </a:xfrm>
              </p:grpSpPr>
              <p:grpSp>
                <p:nvGrpSpPr>
                  <p:cNvPr id="15482" name="Group 30"/>
                  <p:cNvGrpSpPr>
                    <a:grpSpLocks/>
                  </p:cNvGrpSpPr>
                  <p:nvPr/>
                </p:nvGrpSpPr>
                <p:grpSpPr bwMode="auto">
                  <a:xfrm>
                    <a:off x="2677" y="2763"/>
                    <a:ext cx="3181" cy="2145"/>
                    <a:chOff x="1012" y="2763"/>
                    <a:chExt cx="3181" cy="2145"/>
                  </a:xfrm>
                </p:grpSpPr>
                <p:grpSp>
                  <p:nvGrpSpPr>
                    <p:cNvPr id="15484" name="Group 31"/>
                    <p:cNvGrpSpPr>
                      <a:grpSpLocks/>
                    </p:cNvGrpSpPr>
                    <p:nvPr/>
                  </p:nvGrpSpPr>
                  <p:grpSpPr bwMode="auto">
                    <a:xfrm>
                      <a:off x="1278" y="2763"/>
                      <a:ext cx="2915" cy="2145"/>
                      <a:chOff x="1472" y="2763"/>
                      <a:chExt cx="3801" cy="2715"/>
                    </a:xfrm>
                  </p:grpSpPr>
                  <p:sp>
                    <p:nvSpPr>
                      <p:cNvPr id="15486" name="Line 32"/>
                      <p:cNvSpPr>
                        <a:spLocks noChangeShapeType="1"/>
                      </p:cNvSpPr>
                      <p:nvPr/>
                    </p:nvSpPr>
                    <p:spPr bwMode="auto">
                      <a:xfrm>
                        <a:off x="1472" y="2763"/>
                        <a:ext cx="0" cy="271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5487" name="Line 33"/>
                      <p:cNvSpPr>
                        <a:spLocks noChangeShapeType="1"/>
                      </p:cNvSpPr>
                      <p:nvPr/>
                    </p:nvSpPr>
                    <p:spPr bwMode="auto">
                      <a:xfrm>
                        <a:off x="1472" y="5478"/>
                        <a:ext cx="3801"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15485" name="Line 34"/>
                    <p:cNvSpPr>
                      <a:spLocks noChangeShapeType="1"/>
                    </p:cNvSpPr>
                    <p:nvPr/>
                  </p:nvSpPr>
                  <p:spPr bwMode="auto">
                    <a:xfrm flipV="1">
                      <a:off x="1012" y="3057"/>
                      <a:ext cx="0" cy="104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sp>
                <p:nvSpPr>
                  <p:cNvPr id="15483" name="Line 35"/>
                  <p:cNvSpPr>
                    <a:spLocks noChangeShapeType="1"/>
                  </p:cNvSpPr>
                  <p:nvPr/>
                </p:nvSpPr>
                <p:spPr bwMode="auto">
                  <a:xfrm>
                    <a:off x="4650" y="5130"/>
                    <a:ext cx="9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grpSp>
              <p:nvGrpSpPr>
                <p:cNvPr id="15479" name="Group 36"/>
                <p:cNvGrpSpPr>
                  <a:grpSpLocks/>
                </p:cNvGrpSpPr>
                <p:nvPr/>
              </p:nvGrpSpPr>
              <p:grpSpPr bwMode="auto">
                <a:xfrm>
                  <a:off x="1263" y="2310"/>
                  <a:ext cx="2997" cy="1623"/>
                  <a:chOff x="1263" y="2310"/>
                  <a:chExt cx="2997" cy="1623"/>
                </a:xfrm>
              </p:grpSpPr>
              <p:sp>
                <p:nvSpPr>
                  <p:cNvPr id="15480" name="Freeform 37"/>
                  <p:cNvSpPr>
                    <a:spLocks/>
                  </p:cNvSpPr>
                  <p:nvPr/>
                </p:nvSpPr>
                <p:spPr bwMode="auto">
                  <a:xfrm>
                    <a:off x="1263" y="2310"/>
                    <a:ext cx="1842" cy="1623"/>
                  </a:xfrm>
                  <a:custGeom>
                    <a:avLst/>
                    <a:gdLst>
                      <a:gd name="T0" fmla="*/ 0 w 1842"/>
                      <a:gd name="T1" fmla="*/ 1623 h 1623"/>
                      <a:gd name="T2" fmla="*/ 712 w 1842"/>
                      <a:gd name="T3" fmla="*/ 450 h 1623"/>
                      <a:gd name="T4" fmla="*/ 1263 w 1842"/>
                      <a:gd name="T5" fmla="*/ 75 h 1623"/>
                      <a:gd name="T6" fmla="*/ 1842 w 1842"/>
                      <a:gd name="T7" fmla="*/ 0 h 1623"/>
                      <a:gd name="T8" fmla="*/ 0 60000 65536"/>
                      <a:gd name="T9" fmla="*/ 0 60000 65536"/>
                      <a:gd name="T10" fmla="*/ 0 60000 65536"/>
                      <a:gd name="T11" fmla="*/ 0 60000 65536"/>
                      <a:gd name="T12" fmla="*/ 0 w 1842"/>
                      <a:gd name="T13" fmla="*/ 0 h 1623"/>
                      <a:gd name="T14" fmla="*/ 1842 w 1842"/>
                      <a:gd name="T15" fmla="*/ 1623 h 1623"/>
                    </a:gdLst>
                    <a:ahLst/>
                    <a:cxnLst>
                      <a:cxn ang="T8">
                        <a:pos x="T0" y="T1"/>
                      </a:cxn>
                      <a:cxn ang="T9">
                        <a:pos x="T2" y="T3"/>
                      </a:cxn>
                      <a:cxn ang="T10">
                        <a:pos x="T4" y="T5"/>
                      </a:cxn>
                      <a:cxn ang="T11">
                        <a:pos x="T6" y="T7"/>
                      </a:cxn>
                    </a:cxnLst>
                    <a:rect l="T12" t="T13" r="T14" b="T15"/>
                    <a:pathLst>
                      <a:path w="1842" h="1623">
                        <a:moveTo>
                          <a:pt x="0" y="1623"/>
                        </a:moveTo>
                        <a:cubicBezTo>
                          <a:pt x="251" y="1165"/>
                          <a:pt x="502" y="708"/>
                          <a:pt x="712" y="450"/>
                        </a:cubicBezTo>
                        <a:cubicBezTo>
                          <a:pt x="922" y="192"/>
                          <a:pt x="1075" y="150"/>
                          <a:pt x="1263" y="75"/>
                        </a:cubicBezTo>
                        <a:cubicBezTo>
                          <a:pt x="1451" y="0"/>
                          <a:pt x="1646" y="0"/>
                          <a:pt x="1842" y="0"/>
                        </a:cubicBezTo>
                      </a:path>
                    </a:pathLst>
                  </a:cu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481" name="Line 38"/>
                  <p:cNvSpPr>
                    <a:spLocks noChangeShapeType="1"/>
                  </p:cNvSpPr>
                  <p:nvPr/>
                </p:nvSpPr>
                <p:spPr bwMode="auto">
                  <a:xfrm>
                    <a:off x="3105" y="2310"/>
                    <a:ext cx="1155"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GB"/>
                  </a:p>
                </p:txBody>
              </p:sp>
            </p:grpSp>
          </p:grpSp>
          <p:sp useBgFill="1">
            <p:nvSpPr>
              <p:cNvPr id="15473" name="Text Box 39"/>
              <p:cNvSpPr txBox="1">
                <a:spLocks noChangeArrowheads="1"/>
              </p:cNvSpPr>
              <p:nvPr/>
            </p:nvSpPr>
            <p:spPr bwMode="auto">
              <a:xfrm>
                <a:off x="7735" y="1857"/>
                <a:ext cx="1997" cy="862"/>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1000"/>
                  </a:spcAft>
                </a:pPr>
                <a:r>
                  <a:rPr lang="en-GB" altLang="en-US" sz="1000">
                    <a:latin typeface="Arial Narrow" pitchFamily="34" charset="0"/>
                  </a:rPr>
                  <a:t>All </a:t>
                </a:r>
                <a:r>
                  <a:rPr lang="en-GB" altLang="en-US" sz="1000" b="1">
                    <a:latin typeface="Arial Narrow" pitchFamily="34" charset="0"/>
                  </a:rPr>
                  <a:t>active sites </a:t>
                </a:r>
                <a:r>
                  <a:rPr lang="en-GB" altLang="en-US" sz="1000">
                    <a:latin typeface="Arial Narrow" pitchFamily="34" charset="0"/>
                  </a:rPr>
                  <a:t>of enzymes are occupied</a:t>
                </a:r>
              </a:p>
              <a:p>
                <a:pPr eaLnBrk="1" hangingPunct="1">
                  <a:spcAft>
                    <a:spcPts val="1000"/>
                  </a:spcAft>
                </a:pPr>
                <a:r>
                  <a:rPr lang="en-GB" altLang="en-US" sz="1000" b="1">
                    <a:solidFill>
                      <a:srgbClr val="FF0000"/>
                    </a:solidFill>
                    <a:latin typeface="Arial Narrow" pitchFamily="34" charset="0"/>
                  </a:rPr>
                  <a:t>ENZYME IS LIMITING</a:t>
                </a:r>
                <a:endParaRPr lang="en-US" altLang="en-US"/>
              </a:p>
            </p:txBody>
          </p:sp>
          <p:sp>
            <p:nvSpPr>
              <p:cNvPr id="15474" name="Freeform 40"/>
              <p:cNvSpPr>
                <a:spLocks/>
              </p:cNvSpPr>
              <p:nvPr/>
            </p:nvSpPr>
            <p:spPr bwMode="auto">
              <a:xfrm>
                <a:off x="9270" y="2599"/>
                <a:ext cx="695" cy="600"/>
              </a:xfrm>
              <a:custGeom>
                <a:avLst/>
                <a:gdLst>
                  <a:gd name="T0" fmla="*/ 345 w 822"/>
                  <a:gd name="T1" fmla="*/ 0 h 732"/>
                  <a:gd name="T2" fmla="*/ 765 w 822"/>
                  <a:gd name="T3" fmla="*/ 294 h 732"/>
                  <a:gd name="T4" fmla="*/ 0 w 822"/>
                  <a:gd name="T5" fmla="*/ 732 h 732"/>
                  <a:gd name="T6" fmla="*/ 0 60000 65536"/>
                  <a:gd name="T7" fmla="*/ 0 60000 65536"/>
                  <a:gd name="T8" fmla="*/ 0 60000 65536"/>
                  <a:gd name="T9" fmla="*/ 0 w 822"/>
                  <a:gd name="T10" fmla="*/ 0 h 732"/>
                  <a:gd name="T11" fmla="*/ 822 w 822"/>
                  <a:gd name="T12" fmla="*/ 732 h 732"/>
                </a:gdLst>
                <a:ahLst/>
                <a:cxnLst>
                  <a:cxn ang="T6">
                    <a:pos x="T0" y="T1"/>
                  </a:cxn>
                  <a:cxn ang="T7">
                    <a:pos x="T2" y="T3"/>
                  </a:cxn>
                  <a:cxn ang="T8">
                    <a:pos x="T4" y="T5"/>
                  </a:cxn>
                </a:cxnLst>
                <a:rect l="T9" t="T10" r="T11" b="T12"/>
                <a:pathLst>
                  <a:path w="822" h="732">
                    <a:moveTo>
                      <a:pt x="345" y="0"/>
                    </a:moveTo>
                    <a:cubicBezTo>
                      <a:pt x="583" y="86"/>
                      <a:pt x="822" y="172"/>
                      <a:pt x="765" y="294"/>
                    </a:cubicBezTo>
                    <a:cubicBezTo>
                      <a:pt x="708" y="416"/>
                      <a:pt x="128" y="659"/>
                      <a:pt x="0" y="732"/>
                    </a:cubicBezTo>
                  </a:path>
                </a:pathLst>
              </a:custGeom>
              <a:noFill/>
              <a:ln w="22225">
                <a:solidFill>
                  <a:srgbClr val="FF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GB"/>
              </a:p>
            </p:txBody>
          </p:sp>
          <p:sp useBgFill="1">
            <p:nvSpPr>
              <p:cNvPr id="15475" name="Text Box 41"/>
              <p:cNvSpPr txBox="1">
                <a:spLocks noChangeArrowheads="1"/>
              </p:cNvSpPr>
              <p:nvPr/>
            </p:nvSpPr>
            <p:spPr bwMode="auto">
              <a:xfrm>
                <a:off x="8662" y="3554"/>
                <a:ext cx="2738" cy="813"/>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1000"/>
                  </a:spcAft>
                </a:pPr>
                <a:r>
                  <a:rPr lang="en-GB" altLang="en-US" sz="1000">
                    <a:latin typeface="Arial Narrow" pitchFamily="34" charset="0"/>
                  </a:rPr>
                  <a:t>Some enzyme molecules have active sites available </a:t>
                </a:r>
                <a:r>
                  <a:rPr lang="en-GB" altLang="en-US" sz="1000" b="1">
                    <a:solidFill>
                      <a:srgbClr val="FF0000"/>
                    </a:solidFill>
                    <a:latin typeface="Arial Narrow" pitchFamily="34" charset="0"/>
                  </a:rPr>
                  <a:t>SUBSTRATE IS LIMITING</a:t>
                </a:r>
              </a:p>
              <a:p>
                <a:pPr eaLnBrk="1" hangingPunct="1">
                  <a:spcAft>
                    <a:spcPts val="1000"/>
                  </a:spcAft>
                </a:pPr>
                <a:endParaRPr lang="en-US" altLang="en-US"/>
              </a:p>
            </p:txBody>
          </p:sp>
          <p:sp>
            <p:nvSpPr>
              <p:cNvPr id="15476" name="Freeform 42"/>
              <p:cNvSpPr>
                <a:spLocks/>
              </p:cNvSpPr>
              <p:nvPr/>
            </p:nvSpPr>
            <p:spPr bwMode="auto">
              <a:xfrm>
                <a:off x="8065" y="3671"/>
                <a:ext cx="612" cy="352"/>
              </a:xfrm>
              <a:custGeom>
                <a:avLst/>
                <a:gdLst>
                  <a:gd name="T0" fmla="*/ 723 w 723"/>
                  <a:gd name="T1" fmla="*/ 430 h 430"/>
                  <a:gd name="T2" fmla="*/ 270 w 723"/>
                  <a:gd name="T3" fmla="*/ 355 h 430"/>
                  <a:gd name="T4" fmla="*/ 0 w 723"/>
                  <a:gd name="T5" fmla="*/ 0 h 430"/>
                  <a:gd name="T6" fmla="*/ 0 60000 65536"/>
                  <a:gd name="T7" fmla="*/ 0 60000 65536"/>
                  <a:gd name="T8" fmla="*/ 0 60000 65536"/>
                  <a:gd name="T9" fmla="*/ 0 w 723"/>
                  <a:gd name="T10" fmla="*/ 0 h 430"/>
                  <a:gd name="T11" fmla="*/ 723 w 723"/>
                  <a:gd name="T12" fmla="*/ 430 h 430"/>
                </a:gdLst>
                <a:ahLst/>
                <a:cxnLst>
                  <a:cxn ang="T6">
                    <a:pos x="T0" y="T1"/>
                  </a:cxn>
                  <a:cxn ang="T7">
                    <a:pos x="T2" y="T3"/>
                  </a:cxn>
                  <a:cxn ang="T8">
                    <a:pos x="T4" y="T5"/>
                  </a:cxn>
                </a:cxnLst>
                <a:rect l="T9" t="T10" r="T11" b="T12"/>
                <a:pathLst>
                  <a:path w="723" h="430">
                    <a:moveTo>
                      <a:pt x="723" y="430"/>
                    </a:moveTo>
                    <a:cubicBezTo>
                      <a:pt x="557" y="428"/>
                      <a:pt x="391" y="427"/>
                      <a:pt x="270" y="355"/>
                    </a:cubicBezTo>
                    <a:cubicBezTo>
                      <a:pt x="149" y="283"/>
                      <a:pt x="74" y="141"/>
                      <a:pt x="0" y="0"/>
                    </a:cubicBezTo>
                  </a:path>
                </a:pathLst>
              </a:custGeom>
              <a:noFill/>
              <a:ln w="22225">
                <a:solidFill>
                  <a:srgbClr val="FF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477" name="Text Box 43"/>
              <p:cNvSpPr txBox="1">
                <a:spLocks noChangeArrowheads="1"/>
              </p:cNvSpPr>
              <p:nvPr/>
            </p:nvSpPr>
            <p:spPr bwMode="auto">
              <a:xfrm>
                <a:off x="8121" y="4522"/>
                <a:ext cx="934" cy="323"/>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1000"/>
                  </a:spcAft>
                </a:pPr>
                <a:r>
                  <a:rPr lang="en-GB" altLang="en-US" sz="1000">
                    <a:latin typeface="Arial Narrow" pitchFamily="34" charset="0"/>
                  </a:rPr>
                  <a:t>substrate conc</a:t>
                </a:r>
                <a:r>
                  <a:rPr lang="en-GB" altLang="en-US" sz="1000" baseline="30000">
                    <a:latin typeface="Arial Narrow" pitchFamily="34" charset="0"/>
                  </a:rPr>
                  <a:t>n</a:t>
                </a:r>
                <a:endParaRPr lang="en-US" altLang="en-US"/>
              </a:p>
            </p:txBody>
          </p:sp>
        </p:grpSp>
        <p:sp useBgFill="1">
          <p:nvSpPr>
            <p:cNvPr id="15470" name="Text Box 44"/>
            <p:cNvSpPr txBox="1">
              <a:spLocks noChangeArrowheads="1"/>
            </p:cNvSpPr>
            <p:nvPr/>
          </p:nvSpPr>
          <p:spPr bwMode="auto">
            <a:xfrm>
              <a:off x="6124258" y="2909888"/>
              <a:ext cx="2692706" cy="288925"/>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1000"/>
                </a:spcAft>
              </a:pPr>
              <a:r>
                <a:rPr lang="en-GB" altLang="en-US" sz="1100" b="1"/>
                <a:t>3 Effect of Substrate Concentration</a:t>
              </a:r>
              <a:endParaRPr lang="en-US" altLang="en-US"/>
            </a:p>
          </p:txBody>
        </p:sp>
      </p:grpSp>
      <p:grpSp>
        <p:nvGrpSpPr>
          <p:cNvPr id="15364" name="Group 45"/>
          <p:cNvGrpSpPr>
            <a:grpSpLocks/>
          </p:cNvGrpSpPr>
          <p:nvPr/>
        </p:nvGrpSpPr>
        <p:grpSpPr bwMode="auto">
          <a:xfrm>
            <a:off x="3114675" y="403225"/>
            <a:ext cx="2724150" cy="2008188"/>
            <a:chOff x="11839" y="4399"/>
            <a:chExt cx="4290" cy="3163"/>
          </a:xfrm>
        </p:grpSpPr>
        <p:grpSp>
          <p:nvGrpSpPr>
            <p:cNvPr id="15447" name="Group 46"/>
            <p:cNvGrpSpPr>
              <a:grpSpLocks/>
            </p:cNvGrpSpPr>
            <p:nvPr/>
          </p:nvGrpSpPr>
          <p:grpSpPr bwMode="auto">
            <a:xfrm>
              <a:off x="11839" y="4399"/>
              <a:ext cx="4290" cy="2764"/>
              <a:chOff x="7241" y="7397"/>
              <a:chExt cx="4290" cy="2764"/>
            </a:xfrm>
          </p:grpSpPr>
          <p:grpSp>
            <p:nvGrpSpPr>
              <p:cNvPr id="15449" name="Group 47"/>
              <p:cNvGrpSpPr>
                <a:grpSpLocks/>
              </p:cNvGrpSpPr>
              <p:nvPr/>
            </p:nvGrpSpPr>
            <p:grpSpPr bwMode="auto">
              <a:xfrm>
                <a:off x="7682" y="7624"/>
                <a:ext cx="3395" cy="2358"/>
                <a:chOff x="8002" y="1578"/>
                <a:chExt cx="3181" cy="2367"/>
              </a:xfrm>
            </p:grpSpPr>
            <p:grpSp>
              <p:nvGrpSpPr>
                <p:cNvPr id="15458" name="Group 48"/>
                <p:cNvGrpSpPr>
                  <a:grpSpLocks/>
                </p:cNvGrpSpPr>
                <p:nvPr/>
              </p:nvGrpSpPr>
              <p:grpSpPr bwMode="auto">
                <a:xfrm>
                  <a:off x="8002" y="1578"/>
                  <a:ext cx="3181" cy="2367"/>
                  <a:chOff x="2677" y="2763"/>
                  <a:chExt cx="3181" cy="2367"/>
                </a:xfrm>
              </p:grpSpPr>
              <p:grpSp>
                <p:nvGrpSpPr>
                  <p:cNvPr id="15463" name="Group 49"/>
                  <p:cNvGrpSpPr>
                    <a:grpSpLocks/>
                  </p:cNvGrpSpPr>
                  <p:nvPr/>
                </p:nvGrpSpPr>
                <p:grpSpPr bwMode="auto">
                  <a:xfrm>
                    <a:off x="2677" y="2763"/>
                    <a:ext cx="3181" cy="2145"/>
                    <a:chOff x="1012" y="2763"/>
                    <a:chExt cx="3181" cy="2145"/>
                  </a:xfrm>
                </p:grpSpPr>
                <p:grpSp>
                  <p:nvGrpSpPr>
                    <p:cNvPr id="15465" name="Group 50"/>
                    <p:cNvGrpSpPr>
                      <a:grpSpLocks/>
                    </p:cNvGrpSpPr>
                    <p:nvPr/>
                  </p:nvGrpSpPr>
                  <p:grpSpPr bwMode="auto">
                    <a:xfrm>
                      <a:off x="1278" y="2763"/>
                      <a:ext cx="2915" cy="2145"/>
                      <a:chOff x="1472" y="2763"/>
                      <a:chExt cx="3801" cy="2715"/>
                    </a:xfrm>
                  </p:grpSpPr>
                  <p:sp>
                    <p:nvSpPr>
                      <p:cNvPr id="15467" name="Line 51"/>
                      <p:cNvSpPr>
                        <a:spLocks noChangeShapeType="1"/>
                      </p:cNvSpPr>
                      <p:nvPr/>
                    </p:nvSpPr>
                    <p:spPr bwMode="auto">
                      <a:xfrm>
                        <a:off x="1472" y="2763"/>
                        <a:ext cx="0" cy="271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5468" name="Line 52"/>
                      <p:cNvSpPr>
                        <a:spLocks noChangeShapeType="1"/>
                      </p:cNvSpPr>
                      <p:nvPr/>
                    </p:nvSpPr>
                    <p:spPr bwMode="auto">
                      <a:xfrm>
                        <a:off x="1472" y="5478"/>
                        <a:ext cx="3801"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15466" name="Line 53"/>
                    <p:cNvSpPr>
                      <a:spLocks noChangeShapeType="1"/>
                    </p:cNvSpPr>
                    <p:nvPr/>
                  </p:nvSpPr>
                  <p:spPr bwMode="auto">
                    <a:xfrm flipV="1">
                      <a:off x="1012" y="3057"/>
                      <a:ext cx="0" cy="104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sp>
                <p:nvSpPr>
                  <p:cNvPr id="15464" name="Line 54"/>
                  <p:cNvSpPr>
                    <a:spLocks noChangeShapeType="1"/>
                  </p:cNvSpPr>
                  <p:nvPr/>
                </p:nvSpPr>
                <p:spPr bwMode="auto">
                  <a:xfrm>
                    <a:off x="4650" y="5130"/>
                    <a:ext cx="9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grpSp>
              <p:nvGrpSpPr>
                <p:cNvPr id="15459" name="Group 55"/>
                <p:cNvGrpSpPr>
                  <a:grpSpLocks/>
                </p:cNvGrpSpPr>
                <p:nvPr/>
              </p:nvGrpSpPr>
              <p:grpSpPr bwMode="auto">
                <a:xfrm>
                  <a:off x="8760" y="1662"/>
                  <a:ext cx="1545" cy="2061"/>
                  <a:chOff x="8760" y="1662"/>
                  <a:chExt cx="1545" cy="2061"/>
                </a:xfrm>
              </p:grpSpPr>
              <p:sp>
                <p:nvSpPr>
                  <p:cNvPr id="15461" name="Freeform 56"/>
                  <p:cNvSpPr>
                    <a:spLocks/>
                  </p:cNvSpPr>
                  <p:nvPr/>
                </p:nvSpPr>
                <p:spPr bwMode="auto">
                  <a:xfrm>
                    <a:off x="8760" y="1662"/>
                    <a:ext cx="825" cy="2061"/>
                  </a:xfrm>
                  <a:custGeom>
                    <a:avLst/>
                    <a:gdLst>
                      <a:gd name="T0" fmla="*/ 0 w 825"/>
                      <a:gd name="T1" fmla="*/ 2061 h 2061"/>
                      <a:gd name="T2" fmla="*/ 150 w 825"/>
                      <a:gd name="T3" fmla="*/ 1968 h 2061"/>
                      <a:gd name="T4" fmla="*/ 285 w 825"/>
                      <a:gd name="T5" fmla="*/ 1758 h 2061"/>
                      <a:gd name="T6" fmla="*/ 405 w 825"/>
                      <a:gd name="T7" fmla="*/ 1253 h 2061"/>
                      <a:gd name="T8" fmla="*/ 523 w 825"/>
                      <a:gd name="T9" fmla="*/ 648 h 2061"/>
                      <a:gd name="T10" fmla="*/ 593 w 825"/>
                      <a:gd name="T11" fmla="*/ 210 h 2061"/>
                      <a:gd name="T12" fmla="*/ 712 w 825"/>
                      <a:gd name="T13" fmla="*/ 30 h 2061"/>
                      <a:gd name="T14" fmla="*/ 825 w 825"/>
                      <a:gd name="T15" fmla="*/ 30 h 2061"/>
                      <a:gd name="T16" fmla="*/ 0 60000 65536"/>
                      <a:gd name="T17" fmla="*/ 0 60000 65536"/>
                      <a:gd name="T18" fmla="*/ 0 60000 65536"/>
                      <a:gd name="T19" fmla="*/ 0 60000 65536"/>
                      <a:gd name="T20" fmla="*/ 0 60000 65536"/>
                      <a:gd name="T21" fmla="*/ 0 60000 65536"/>
                      <a:gd name="T22" fmla="*/ 0 60000 65536"/>
                      <a:gd name="T23" fmla="*/ 0 60000 65536"/>
                      <a:gd name="T24" fmla="*/ 0 w 825"/>
                      <a:gd name="T25" fmla="*/ 0 h 2061"/>
                      <a:gd name="T26" fmla="*/ 825 w 825"/>
                      <a:gd name="T27" fmla="*/ 2061 h 20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25" h="2061">
                        <a:moveTo>
                          <a:pt x="0" y="2061"/>
                        </a:moveTo>
                        <a:cubicBezTo>
                          <a:pt x="51" y="2039"/>
                          <a:pt x="103" y="2018"/>
                          <a:pt x="150" y="1968"/>
                        </a:cubicBezTo>
                        <a:cubicBezTo>
                          <a:pt x="197" y="1918"/>
                          <a:pt x="242" y="1877"/>
                          <a:pt x="285" y="1758"/>
                        </a:cubicBezTo>
                        <a:cubicBezTo>
                          <a:pt x="328" y="1639"/>
                          <a:pt x="365" y="1438"/>
                          <a:pt x="405" y="1253"/>
                        </a:cubicBezTo>
                        <a:cubicBezTo>
                          <a:pt x="445" y="1068"/>
                          <a:pt x="492" y="822"/>
                          <a:pt x="523" y="648"/>
                        </a:cubicBezTo>
                        <a:cubicBezTo>
                          <a:pt x="554" y="474"/>
                          <a:pt x="562" y="313"/>
                          <a:pt x="593" y="210"/>
                        </a:cubicBezTo>
                        <a:cubicBezTo>
                          <a:pt x="624" y="107"/>
                          <a:pt x="673" y="60"/>
                          <a:pt x="712" y="30"/>
                        </a:cubicBezTo>
                        <a:cubicBezTo>
                          <a:pt x="751" y="0"/>
                          <a:pt x="788" y="15"/>
                          <a:pt x="825" y="30"/>
                        </a:cubicBezTo>
                      </a:path>
                    </a:pathLst>
                  </a:cu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462" name="Freeform 57"/>
                  <p:cNvSpPr>
                    <a:spLocks/>
                  </p:cNvSpPr>
                  <p:nvPr/>
                </p:nvSpPr>
                <p:spPr bwMode="auto">
                  <a:xfrm flipH="1">
                    <a:off x="9480" y="1662"/>
                    <a:ext cx="825" cy="2061"/>
                  </a:xfrm>
                  <a:custGeom>
                    <a:avLst/>
                    <a:gdLst>
                      <a:gd name="T0" fmla="*/ 0 w 825"/>
                      <a:gd name="T1" fmla="*/ 2061 h 2061"/>
                      <a:gd name="T2" fmla="*/ 150 w 825"/>
                      <a:gd name="T3" fmla="*/ 1968 h 2061"/>
                      <a:gd name="T4" fmla="*/ 285 w 825"/>
                      <a:gd name="T5" fmla="*/ 1758 h 2061"/>
                      <a:gd name="T6" fmla="*/ 405 w 825"/>
                      <a:gd name="T7" fmla="*/ 1253 h 2061"/>
                      <a:gd name="T8" fmla="*/ 523 w 825"/>
                      <a:gd name="T9" fmla="*/ 648 h 2061"/>
                      <a:gd name="T10" fmla="*/ 593 w 825"/>
                      <a:gd name="T11" fmla="*/ 210 h 2061"/>
                      <a:gd name="T12" fmla="*/ 712 w 825"/>
                      <a:gd name="T13" fmla="*/ 30 h 2061"/>
                      <a:gd name="T14" fmla="*/ 825 w 825"/>
                      <a:gd name="T15" fmla="*/ 30 h 2061"/>
                      <a:gd name="T16" fmla="*/ 0 60000 65536"/>
                      <a:gd name="T17" fmla="*/ 0 60000 65536"/>
                      <a:gd name="T18" fmla="*/ 0 60000 65536"/>
                      <a:gd name="T19" fmla="*/ 0 60000 65536"/>
                      <a:gd name="T20" fmla="*/ 0 60000 65536"/>
                      <a:gd name="T21" fmla="*/ 0 60000 65536"/>
                      <a:gd name="T22" fmla="*/ 0 60000 65536"/>
                      <a:gd name="T23" fmla="*/ 0 60000 65536"/>
                      <a:gd name="T24" fmla="*/ 0 w 825"/>
                      <a:gd name="T25" fmla="*/ 0 h 2061"/>
                      <a:gd name="T26" fmla="*/ 825 w 825"/>
                      <a:gd name="T27" fmla="*/ 2061 h 20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25" h="2061">
                        <a:moveTo>
                          <a:pt x="0" y="2061"/>
                        </a:moveTo>
                        <a:cubicBezTo>
                          <a:pt x="51" y="2039"/>
                          <a:pt x="103" y="2018"/>
                          <a:pt x="150" y="1968"/>
                        </a:cubicBezTo>
                        <a:cubicBezTo>
                          <a:pt x="197" y="1918"/>
                          <a:pt x="242" y="1877"/>
                          <a:pt x="285" y="1758"/>
                        </a:cubicBezTo>
                        <a:cubicBezTo>
                          <a:pt x="328" y="1639"/>
                          <a:pt x="365" y="1438"/>
                          <a:pt x="405" y="1253"/>
                        </a:cubicBezTo>
                        <a:cubicBezTo>
                          <a:pt x="445" y="1068"/>
                          <a:pt x="492" y="822"/>
                          <a:pt x="523" y="648"/>
                        </a:cubicBezTo>
                        <a:cubicBezTo>
                          <a:pt x="554" y="474"/>
                          <a:pt x="562" y="313"/>
                          <a:pt x="593" y="210"/>
                        </a:cubicBezTo>
                        <a:cubicBezTo>
                          <a:pt x="624" y="107"/>
                          <a:pt x="673" y="60"/>
                          <a:pt x="712" y="30"/>
                        </a:cubicBezTo>
                        <a:cubicBezTo>
                          <a:pt x="751" y="0"/>
                          <a:pt x="788" y="15"/>
                          <a:pt x="825" y="30"/>
                        </a:cubicBezTo>
                      </a:path>
                    </a:pathLst>
                  </a:cu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15460" name="Line 58"/>
                <p:cNvSpPr>
                  <a:spLocks noChangeShapeType="1"/>
                </p:cNvSpPr>
                <p:nvPr/>
              </p:nvSpPr>
              <p:spPr bwMode="auto">
                <a:xfrm>
                  <a:off x="9525" y="1707"/>
                  <a:ext cx="0" cy="2031"/>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grpSp>
          <p:sp useBgFill="1">
            <p:nvSpPr>
              <p:cNvPr id="15450" name="Text Box 59"/>
              <p:cNvSpPr txBox="1">
                <a:spLocks noChangeArrowheads="1"/>
              </p:cNvSpPr>
              <p:nvPr/>
            </p:nvSpPr>
            <p:spPr bwMode="auto">
              <a:xfrm>
                <a:off x="8096" y="7397"/>
                <a:ext cx="963" cy="594"/>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1000"/>
                  </a:spcAft>
                </a:pPr>
                <a:r>
                  <a:rPr lang="en-GB" altLang="en-US" sz="1000">
                    <a:latin typeface="Arial Narrow" pitchFamily="34" charset="0"/>
                  </a:rPr>
                  <a:t>Enzyme is denaturing</a:t>
                </a:r>
                <a:endParaRPr lang="en-US" altLang="en-US"/>
              </a:p>
            </p:txBody>
          </p:sp>
          <p:sp useBgFill="1">
            <p:nvSpPr>
              <p:cNvPr id="15451" name="Text Box 60"/>
              <p:cNvSpPr txBox="1">
                <a:spLocks noChangeArrowheads="1"/>
              </p:cNvSpPr>
              <p:nvPr/>
            </p:nvSpPr>
            <p:spPr bwMode="auto">
              <a:xfrm>
                <a:off x="10024" y="7397"/>
                <a:ext cx="1173" cy="609"/>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1000"/>
                  </a:spcAft>
                </a:pPr>
                <a:r>
                  <a:rPr lang="en-GB" altLang="en-US" sz="1000">
                    <a:latin typeface="Arial Narrow" pitchFamily="34" charset="0"/>
                  </a:rPr>
                  <a:t>Enzyme is denaturing</a:t>
                </a:r>
                <a:endParaRPr lang="en-US" altLang="en-US"/>
              </a:p>
            </p:txBody>
          </p:sp>
          <p:sp>
            <p:nvSpPr>
              <p:cNvPr id="15452" name="Freeform 61"/>
              <p:cNvSpPr>
                <a:spLocks/>
              </p:cNvSpPr>
              <p:nvPr/>
            </p:nvSpPr>
            <p:spPr bwMode="auto">
              <a:xfrm>
                <a:off x="8476" y="8068"/>
                <a:ext cx="476" cy="664"/>
              </a:xfrm>
              <a:custGeom>
                <a:avLst/>
                <a:gdLst>
                  <a:gd name="T0" fmla="*/ 0 w 525"/>
                  <a:gd name="T1" fmla="*/ 0 h 780"/>
                  <a:gd name="T2" fmla="*/ 225 w 525"/>
                  <a:gd name="T3" fmla="*/ 600 h 780"/>
                  <a:gd name="T4" fmla="*/ 525 w 525"/>
                  <a:gd name="T5" fmla="*/ 780 h 780"/>
                  <a:gd name="T6" fmla="*/ 0 60000 65536"/>
                  <a:gd name="T7" fmla="*/ 0 60000 65536"/>
                  <a:gd name="T8" fmla="*/ 0 60000 65536"/>
                  <a:gd name="T9" fmla="*/ 0 w 525"/>
                  <a:gd name="T10" fmla="*/ 0 h 780"/>
                  <a:gd name="T11" fmla="*/ 525 w 525"/>
                  <a:gd name="T12" fmla="*/ 780 h 780"/>
                </a:gdLst>
                <a:ahLst/>
                <a:cxnLst>
                  <a:cxn ang="T6">
                    <a:pos x="T0" y="T1"/>
                  </a:cxn>
                  <a:cxn ang="T7">
                    <a:pos x="T2" y="T3"/>
                  </a:cxn>
                  <a:cxn ang="T8">
                    <a:pos x="T4" y="T5"/>
                  </a:cxn>
                </a:cxnLst>
                <a:rect l="T9" t="T10" r="T11" b="T12"/>
                <a:pathLst>
                  <a:path w="525" h="780">
                    <a:moveTo>
                      <a:pt x="0" y="0"/>
                    </a:moveTo>
                    <a:cubicBezTo>
                      <a:pt x="69" y="235"/>
                      <a:pt x="138" y="470"/>
                      <a:pt x="225" y="600"/>
                    </a:cubicBezTo>
                    <a:cubicBezTo>
                      <a:pt x="312" y="730"/>
                      <a:pt x="418" y="755"/>
                      <a:pt x="525" y="780"/>
                    </a:cubicBezTo>
                  </a:path>
                </a:pathLst>
              </a:custGeom>
              <a:noFill/>
              <a:ln w="22225">
                <a:solidFill>
                  <a:srgbClr val="FF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453" name="Freeform 62"/>
              <p:cNvSpPr>
                <a:spLocks/>
              </p:cNvSpPr>
              <p:nvPr/>
            </p:nvSpPr>
            <p:spPr bwMode="auto">
              <a:xfrm>
                <a:off x="9674" y="8081"/>
                <a:ext cx="665" cy="663"/>
              </a:xfrm>
              <a:custGeom>
                <a:avLst/>
                <a:gdLst>
                  <a:gd name="T0" fmla="*/ 735 w 735"/>
                  <a:gd name="T1" fmla="*/ 0 h 780"/>
                  <a:gd name="T2" fmla="*/ 600 w 735"/>
                  <a:gd name="T3" fmla="*/ 585 h 780"/>
                  <a:gd name="T4" fmla="*/ 0 w 735"/>
                  <a:gd name="T5" fmla="*/ 780 h 780"/>
                  <a:gd name="T6" fmla="*/ 0 60000 65536"/>
                  <a:gd name="T7" fmla="*/ 0 60000 65536"/>
                  <a:gd name="T8" fmla="*/ 0 60000 65536"/>
                  <a:gd name="T9" fmla="*/ 0 w 735"/>
                  <a:gd name="T10" fmla="*/ 0 h 780"/>
                  <a:gd name="T11" fmla="*/ 735 w 735"/>
                  <a:gd name="T12" fmla="*/ 780 h 780"/>
                </a:gdLst>
                <a:ahLst/>
                <a:cxnLst>
                  <a:cxn ang="T6">
                    <a:pos x="T0" y="T1"/>
                  </a:cxn>
                  <a:cxn ang="T7">
                    <a:pos x="T2" y="T3"/>
                  </a:cxn>
                  <a:cxn ang="T8">
                    <a:pos x="T4" y="T5"/>
                  </a:cxn>
                </a:cxnLst>
                <a:rect l="T9" t="T10" r="T11" b="T12"/>
                <a:pathLst>
                  <a:path w="735" h="780">
                    <a:moveTo>
                      <a:pt x="735" y="0"/>
                    </a:moveTo>
                    <a:cubicBezTo>
                      <a:pt x="728" y="227"/>
                      <a:pt x="722" y="455"/>
                      <a:pt x="600" y="585"/>
                    </a:cubicBezTo>
                    <a:cubicBezTo>
                      <a:pt x="478" y="715"/>
                      <a:pt x="239" y="747"/>
                      <a:pt x="0" y="780"/>
                    </a:cubicBezTo>
                  </a:path>
                </a:pathLst>
              </a:custGeom>
              <a:noFill/>
              <a:ln w="22225">
                <a:solidFill>
                  <a:srgbClr val="FF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GB"/>
              </a:p>
            </p:txBody>
          </p:sp>
          <p:sp useBgFill="1">
            <p:nvSpPr>
              <p:cNvPr id="15454" name="Text Box 63"/>
              <p:cNvSpPr txBox="1">
                <a:spLocks noChangeArrowheads="1"/>
              </p:cNvSpPr>
              <p:nvPr/>
            </p:nvSpPr>
            <p:spPr bwMode="auto">
              <a:xfrm>
                <a:off x="10554" y="8949"/>
                <a:ext cx="977" cy="552"/>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1000"/>
                  </a:spcAft>
                </a:pPr>
                <a:r>
                  <a:rPr lang="en-GB" altLang="en-US" sz="1000">
                    <a:latin typeface="Arial Narrow" pitchFamily="34" charset="0"/>
                  </a:rPr>
                  <a:t>Optimum pH</a:t>
                </a:r>
                <a:endParaRPr lang="en-US" altLang="en-US"/>
              </a:p>
            </p:txBody>
          </p:sp>
          <p:sp useBgFill="1">
            <p:nvSpPr>
              <p:cNvPr id="15455" name="Text Box 64"/>
              <p:cNvSpPr txBox="1">
                <a:spLocks noChangeArrowheads="1"/>
              </p:cNvSpPr>
              <p:nvPr/>
            </p:nvSpPr>
            <p:spPr bwMode="auto">
              <a:xfrm>
                <a:off x="9139" y="9816"/>
                <a:ext cx="394" cy="345"/>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1000"/>
                  </a:spcAft>
                </a:pPr>
                <a:r>
                  <a:rPr lang="en-GB" altLang="en-US" sz="1000">
                    <a:latin typeface="Arial Narrow" pitchFamily="34" charset="0"/>
                  </a:rPr>
                  <a:t>pH</a:t>
                </a:r>
                <a:endParaRPr lang="en-US" altLang="en-US"/>
              </a:p>
            </p:txBody>
          </p:sp>
          <p:sp>
            <p:nvSpPr>
              <p:cNvPr id="15456" name="Freeform 65"/>
              <p:cNvSpPr>
                <a:spLocks/>
              </p:cNvSpPr>
              <p:nvPr/>
            </p:nvSpPr>
            <p:spPr bwMode="auto">
              <a:xfrm>
                <a:off x="9288" y="9102"/>
                <a:ext cx="1168" cy="638"/>
              </a:xfrm>
              <a:custGeom>
                <a:avLst/>
                <a:gdLst>
                  <a:gd name="T0" fmla="*/ 1290 w 1290"/>
                  <a:gd name="T1" fmla="*/ 0 h 750"/>
                  <a:gd name="T2" fmla="*/ 660 w 1290"/>
                  <a:gd name="T3" fmla="*/ 75 h 750"/>
                  <a:gd name="T4" fmla="*/ 285 w 1290"/>
                  <a:gd name="T5" fmla="*/ 405 h 750"/>
                  <a:gd name="T6" fmla="*/ 0 w 1290"/>
                  <a:gd name="T7" fmla="*/ 750 h 750"/>
                  <a:gd name="T8" fmla="*/ 0 60000 65536"/>
                  <a:gd name="T9" fmla="*/ 0 60000 65536"/>
                  <a:gd name="T10" fmla="*/ 0 60000 65536"/>
                  <a:gd name="T11" fmla="*/ 0 60000 65536"/>
                  <a:gd name="T12" fmla="*/ 0 w 1290"/>
                  <a:gd name="T13" fmla="*/ 0 h 750"/>
                  <a:gd name="T14" fmla="*/ 1290 w 1290"/>
                  <a:gd name="T15" fmla="*/ 750 h 750"/>
                </a:gdLst>
                <a:ahLst/>
                <a:cxnLst>
                  <a:cxn ang="T8">
                    <a:pos x="T0" y="T1"/>
                  </a:cxn>
                  <a:cxn ang="T9">
                    <a:pos x="T2" y="T3"/>
                  </a:cxn>
                  <a:cxn ang="T10">
                    <a:pos x="T4" y="T5"/>
                  </a:cxn>
                  <a:cxn ang="T11">
                    <a:pos x="T6" y="T7"/>
                  </a:cxn>
                </a:cxnLst>
                <a:rect l="T12" t="T13" r="T14" b="T15"/>
                <a:pathLst>
                  <a:path w="1290" h="750">
                    <a:moveTo>
                      <a:pt x="1290" y="0"/>
                    </a:moveTo>
                    <a:cubicBezTo>
                      <a:pt x="1058" y="4"/>
                      <a:pt x="827" y="8"/>
                      <a:pt x="660" y="75"/>
                    </a:cubicBezTo>
                    <a:cubicBezTo>
                      <a:pt x="493" y="142"/>
                      <a:pt x="395" y="293"/>
                      <a:pt x="285" y="405"/>
                    </a:cubicBezTo>
                    <a:cubicBezTo>
                      <a:pt x="175" y="517"/>
                      <a:pt x="87" y="633"/>
                      <a:pt x="0" y="750"/>
                    </a:cubicBezTo>
                  </a:path>
                </a:pathLst>
              </a:custGeom>
              <a:noFill/>
              <a:ln w="22225">
                <a:solidFill>
                  <a:srgbClr val="FF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GB"/>
              </a:p>
            </p:txBody>
          </p:sp>
          <p:sp useBgFill="1">
            <p:nvSpPr>
              <p:cNvPr id="15457" name="Text Box 66"/>
              <p:cNvSpPr txBox="1">
                <a:spLocks noChangeArrowheads="1"/>
              </p:cNvSpPr>
              <p:nvPr/>
            </p:nvSpPr>
            <p:spPr bwMode="auto">
              <a:xfrm>
                <a:off x="7241" y="8984"/>
                <a:ext cx="720" cy="549"/>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1000"/>
                  </a:spcAft>
                </a:pPr>
                <a:r>
                  <a:rPr lang="en-GB" altLang="en-US" sz="1000">
                    <a:latin typeface="Arial Narrow" pitchFamily="34" charset="0"/>
                  </a:rPr>
                  <a:t>rate of reaction</a:t>
                </a:r>
                <a:endParaRPr lang="en-US" altLang="en-US"/>
              </a:p>
            </p:txBody>
          </p:sp>
        </p:grpSp>
        <p:sp useBgFill="1">
          <p:nvSpPr>
            <p:cNvPr id="15448" name="Text Box 67"/>
            <p:cNvSpPr txBox="1">
              <a:spLocks noChangeArrowheads="1"/>
            </p:cNvSpPr>
            <p:nvPr/>
          </p:nvSpPr>
          <p:spPr bwMode="auto">
            <a:xfrm>
              <a:off x="12289" y="7154"/>
              <a:ext cx="2034" cy="408"/>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1000"/>
                </a:spcAft>
              </a:pPr>
              <a:r>
                <a:rPr lang="en-GB" altLang="en-US" sz="1100" b="1"/>
                <a:t>2 Effect of pH</a:t>
              </a:r>
              <a:endParaRPr lang="en-US" altLang="en-US"/>
            </a:p>
          </p:txBody>
        </p:sp>
      </p:grpSp>
      <p:grpSp>
        <p:nvGrpSpPr>
          <p:cNvPr id="15365" name="Group 68"/>
          <p:cNvGrpSpPr>
            <a:grpSpLocks/>
          </p:cNvGrpSpPr>
          <p:nvPr/>
        </p:nvGrpSpPr>
        <p:grpSpPr bwMode="auto">
          <a:xfrm>
            <a:off x="223838" y="3771900"/>
            <a:ext cx="2951162" cy="2384425"/>
            <a:chOff x="765" y="4867"/>
            <a:chExt cx="4647" cy="3753"/>
          </a:xfrm>
        </p:grpSpPr>
        <p:sp useBgFill="1">
          <p:nvSpPr>
            <p:cNvPr id="15422" name="Text Box 69"/>
            <p:cNvSpPr txBox="1">
              <a:spLocks noChangeArrowheads="1"/>
            </p:cNvSpPr>
            <p:nvPr/>
          </p:nvSpPr>
          <p:spPr bwMode="auto">
            <a:xfrm>
              <a:off x="1055" y="8198"/>
              <a:ext cx="4328" cy="422"/>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1000"/>
                </a:spcAft>
              </a:pPr>
              <a:r>
                <a:rPr lang="en-GB" altLang="en-US" sz="1100" b="1"/>
                <a:t>4 Effect of Enzyme Concentration</a:t>
              </a:r>
              <a:endParaRPr lang="en-US" altLang="en-US"/>
            </a:p>
          </p:txBody>
        </p:sp>
        <p:grpSp>
          <p:nvGrpSpPr>
            <p:cNvPr id="15423" name="Group 70"/>
            <p:cNvGrpSpPr>
              <a:grpSpLocks/>
            </p:cNvGrpSpPr>
            <p:nvPr/>
          </p:nvGrpSpPr>
          <p:grpSpPr bwMode="auto">
            <a:xfrm>
              <a:off x="765" y="4867"/>
              <a:ext cx="4647" cy="3224"/>
              <a:chOff x="765" y="4867"/>
              <a:chExt cx="4647" cy="3224"/>
            </a:xfrm>
          </p:grpSpPr>
          <p:grpSp>
            <p:nvGrpSpPr>
              <p:cNvPr id="15424" name="Group 71"/>
              <p:cNvGrpSpPr>
                <a:grpSpLocks/>
              </p:cNvGrpSpPr>
              <p:nvPr/>
            </p:nvGrpSpPr>
            <p:grpSpPr bwMode="auto">
              <a:xfrm>
                <a:off x="765" y="5877"/>
                <a:ext cx="3320" cy="2214"/>
                <a:chOff x="765" y="5877"/>
                <a:chExt cx="3320" cy="2214"/>
              </a:xfrm>
            </p:grpSpPr>
            <p:sp useBgFill="1">
              <p:nvSpPr>
                <p:cNvPr id="15437" name="Text Box 72"/>
                <p:cNvSpPr txBox="1">
                  <a:spLocks noChangeArrowheads="1"/>
                </p:cNvSpPr>
                <p:nvPr/>
              </p:nvSpPr>
              <p:spPr bwMode="auto">
                <a:xfrm>
                  <a:off x="1820" y="7711"/>
                  <a:ext cx="1159" cy="380"/>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1000"/>
                    </a:spcAft>
                  </a:pPr>
                  <a:r>
                    <a:rPr lang="en-GB" altLang="en-US" sz="1000">
                      <a:latin typeface="Arial Narrow" pitchFamily="34" charset="0"/>
                    </a:rPr>
                    <a:t>Enzyme conc</a:t>
                  </a:r>
                  <a:r>
                    <a:rPr lang="en-GB" altLang="en-US" sz="1000" baseline="30000">
                      <a:latin typeface="Arial Narrow" pitchFamily="34" charset="0"/>
                    </a:rPr>
                    <a:t>n</a:t>
                  </a:r>
                  <a:endParaRPr lang="en-US" altLang="en-US"/>
                </a:p>
              </p:txBody>
            </p:sp>
            <p:grpSp>
              <p:nvGrpSpPr>
                <p:cNvPr id="15438" name="Group 73"/>
                <p:cNvGrpSpPr>
                  <a:grpSpLocks/>
                </p:cNvGrpSpPr>
                <p:nvPr/>
              </p:nvGrpSpPr>
              <p:grpSpPr bwMode="auto">
                <a:xfrm>
                  <a:off x="765" y="5877"/>
                  <a:ext cx="3320" cy="1998"/>
                  <a:chOff x="765" y="5877"/>
                  <a:chExt cx="3320" cy="1998"/>
                </a:xfrm>
              </p:grpSpPr>
              <p:sp useBgFill="1">
                <p:nvSpPr>
                  <p:cNvPr id="15439" name="Text Box 74"/>
                  <p:cNvSpPr txBox="1">
                    <a:spLocks noChangeArrowheads="1"/>
                  </p:cNvSpPr>
                  <p:nvPr/>
                </p:nvSpPr>
                <p:spPr bwMode="auto">
                  <a:xfrm>
                    <a:off x="765" y="6994"/>
                    <a:ext cx="809" cy="639"/>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1000"/>
                      </a:spcAft>
                    </a:pPr>
                    <a:r>
                      <a:rPr lang="en-GB" altLang="en-US" sz="1000">
                        <a:latin typeface="Arial Narrow" pitchFamily="34" charset="0"/>
                      </a:rPr>
                      <a:t>rate of reaction</a:t>
                    </a:r>
                    <a:endParaRPr lang="en-US" altLang="en-US"/>
                  </a:p>
                </p:txBody>
              </p:sp>
              <p:grpSp>
                <p:nvGrpSpPr>
                  <p:cNvPr id="15440" name="Group 75"/>
                  <p:cNvGrpSpPr>
                    <a:grpSpLocks/>
                  </p:cNvGrpSpPr>
                  <p:nvPr/>
                </p:nvGrpSpPr>
                <p:grpSpPr bwMode="auto">
                  <a:xfrm>
                    <a:off x="1228" y="5877"/>
                    <a:ext cx="2857" cy="1998"/>
                    <a:chOff x="2677" y="2763"/>
                    <a:chExt cx="3181" cy="2367"/>
                  </a:xfrm>
                </p:grpSpPr>
                <p:grpSp>
                  <p:nvGrpSpPr>
                    <p:cNvPr id="15441" name="Group 76"/>
                    <p:cNvGrpSpPr>
                      <a:grpSpLocks/>
                    </p:cNvGrpSpPr>
                    <p:nvPr/>
                  </p:nvGrpSpPr>
                  <p:grpSpPr bwMode="auto">
                    <a:xfrm>
                      <a:off x="2677" y="2763"/>
                      <a:ext cx="3181" cy="2145"/>
                      <a:chOff x="1012" y="2763"/>
                      <a:chExt cx="3181" cy="2145"/>
                    </a:xfrm>
                  </p:grpSpPr>
                  <p:grpSp>
                    <p:nvGrpSpPr>
                      <p:cNvPr id="15443" name="Group 77"/>
                      <p:cNvGrpSpPr>
                        <a:grpSpLocks/>
                      </p:cNvGrpSpPr>
                      <p:nvPr/>
                    </p:nvGrpSpPr>
                    <p:grpSpPr bwMode="auto">
                      <a:xfrm>
                        <a:off x="1278" y="2763"/>
                        <a:ext cx="2915" cy="2145"/>
                        <a:chOff x="1472" y="2763"/>
                        <a:chExt cx="3801" cy="2715"/>
                      </a:xfrm>
                    </p:grpSpPr>
                    <p:sp>
                      <p:nvSpPr>
                        <p:cNvPr id="15445" name="Line 78"/>
                        <p:cNvSpPr>
                          <a:spLocks noChangeShapeType="1"/>
                        </p:cNvSpPr>
                        <p:nvPr/>
                      </p:nvSpPr>
                      <p:spPr bwMode="auto">
                        <a:xfrm>
                          <a:off x="1472" y="2763"/>
                          <a:ext cx="0" cy="271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5446" name="Line 79"/>
                        <p:cNvSpPr>
                          <a:spLocks noChangeShapeType="1"/>
                        </p:cNvSpPr>
                        <p:nvPr/>
                      </p:nvSpPr>
                      <p:spPr bwMode="auto">
                        <a:xfrm>
                          <a:off x="1472" y="5478"/>
                          <a:ext cx="3801"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15444" name="Line 80"/>
                      <p:cNvSpPr>
                        <a:spLocks noChangeShapeType="1"/>
                      </p:cNvSpPr>
                      <p:nvPr/>
                    </p:nvSpPr>
                    <p:spPr bwMode="auto">
                      <a:xfrm flipV="1">
                        <a:off x="1012" y="3057"/>
                        <a:ext cx="0" cy="104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sp>
                  <p:nvSpPr>
                    <p:cNvPr id="15442" name="Line 81"/>
                    <p:cNvSpPr>
                      <a:spLocks noChangeShapeType="1"/>
                    </p:cNvSpPr>
                    <p:nvPr/>
                  </p:nvSpPr>
                  <p:spPr bwMode="auto">
                    <a:xfrm>
                      <a:off x="4650" y="5130"/>
                      <a:ext cx="9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grpSp>
          </p:grpSp>
          <p:grpSp>
            <p:nvGrpSpPr>
              <p:cNvPr id="15425" name="Group 82"/>
              <p:cNvGrpSpPr>
                <a:grpSpLocks/>
              </p:cNvGrpSpPr>
              <p:nvPr/>
            </p:nvGrpSpPr>
            <p:grpSpPr bwMode="auto">
              <a:xfrm>
                <a:off x="1337" y="4867"/>
                <a:ext cx="4075" cy="2820"/>
                <a:chOff x="1337" y="4867"/>
                <a:chExt cx="4075" cy="2820"/>
              </a:xfrm>
            </p:grpSpPr>
            <p:grpSp>
              <p:nvGrpSpPr>
                <p:cNvPr id="15426" name="Group 83"/>
                <p:cNvGrpSpPr>
                  <a:grpSpLocks/>
                </p:cNvGrpSpPr>
                <p:nvPr/>
              </p:nvGrpSpPr>
              <p:grpSpPr bwMode="auto">
                <a:xfrm>
                  <a:off x="3125" y="6417"/>
                  <a:ext cx="2287" cy="949"/>
                  <a:chOff x="3125" y="6417"/>
                  <a:chExt cx="2287" cy="949"/>
                </a:xfrm>
              </p:grpSpPr>
              <p:sp useBgFill="1">
                <p:nvSpPr>
                  <p:cNvPr id="15435" name="Text Box 84"/>
                  <p:cNvSpPr txBox="1">
                    <a:spLocks noChangeArrowheads="1"/>
                  </p:cNvSpPr>
                  <p:nvPr/>
                </p:nvSpPr>
                <p:spPr bwMode="auto">
                  <a:xfrm>
                    <a:off x="3450" y="6739"/>
                    <a:ext cx="1962" cy="627"/>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1000"/>
                      </a:spcAft>
                    </a:pPr>
                    <a:r>
                      <a:rPr lang="en-GB" altLang="en-US" sz="1000">
                        <a:latin typeface="Arial Narrow" pitchFamily="34" charset="0"/>
                      </a:rPr>
                      <a:t>If </a:t>
                    </a:r>
                    <a:r>
                      <a:rPr lang="en-GB" altLang="en-US" sz="1000" b="1">
                        <a:solidFill>
                          <a:srgbClr val="FF0000"/>
                        </a:solidFill>
                        <a:latin typeface="Arial Narrow" pitchFamily="34" charset="0"/>
                      </a:rPr>
                      <a:t>SUBSTRATE is LIMITING </a:t>
                    </a:r>
                    <a:r>
                      <a:rPr lang="en-GB" altLang="en-US" sz="1000">
                        <a:latin typeface="Arial Narrow" pitchFamily="34" charset="0"/>
                      </a:rPr>
                      <a:t>rate levels off.</a:t>
                    </a:r>
                    <a:endParaRPr lang="en-US" altLang="en-US"/>
                  </a:p>
                </p:txBody>
              </p:sp>
              <p:sp>
                <p:nvSpPr>
                  <p:cNvPr id="15436" name="Freeform 85"/>
                  <p:cNvSpPr>
                    <a:spLocks/>
                  </p:cNvSpPr>
                  <p:nvPr/>
                </p:nvSpPr>
                <p:spPr bwMode="auto">
                  <a:xfrm>
                    <a:off x="3125" y="6417"/>
                    <a:ext cx="445" cy="392"/>
                  </a:xfrm>
                  <a:custGeom>
                    <a:avLst/>
                    <a:gdLst>
                      <a:gd name="T0" fmla="*/ 0 w 495"/>
                      <a:gd name="T1" fmla="*/ 0 h 465"/>
                      <a:gd name="T2" fmla="*/ 360 w 495"/>
                      <a:gd name="T3" fmla="*/ 165 h 465"/>
                      <a:gd name="T4" fmla="*/ 495 w 495"/>
                      <a:gd name="T5" fmla="*/ 465 h 465"/>
                      <a:gd name="T6" fmla="*/ 0 60000 65536"/>
                      <a:gd name="T7" fmla="*/ 0 60000 65536"/>
                      <a:gd name="T8" fmla="*/ 0 60000 65536"/>
                      <a:gd name="T9" fmla="*/ 0 w 495"/>
                      <a:gd name="T10" fmla="*/ 0 h 465"/>
                      <a:gd name="T11" fmla="*/ 495 w 495"/>
                      <a:gd name="T12" fmla="*/ 465 h 465"/>
                    </a:gdLst>
                    <a:ahLst/>
                    <a:cxnLst>
                      <a:cxn ang="T6">
                        <a:pos x="T0" y="T1"/>
                      </a:cxn>
                      <a:cxn ang="T7">
                        <a:pos x="T2" y="T3"/>
                      </a:cxn>
                      <a:cxn ang="T8">
                        <a:pos x="T4" y="T5"/>
                      </a:cxn>
                    </a:cxnLst>
                    <a:rect l="T9" t="T10" r="T11" b="T12"/>
                    <a:pathLst>
                      <a:path w="495" h="465">
                        <a:moveTo>
                          <a:pt x="0" y="0"/>
                        </a:moveTo>
                        <a:cubicBezTo>
                          <a:pt x="138" y="43"/>
                          <a:pt x="277" y="87"/>
                          <a:pt x="360" y="165"/>
                        </a:cubicBezTo>
                        <a:cubicBezTo>
                          <a:pt x="443" y="243"/>
                          <a:pt x="469" y="354"/>
                          <a:pt x="495" y="465"/>
                        </a:cubicBezTo>
                      </a:path>
                    </a:pathLst>
                  </a:custGeom>
                  <a:noFill/>
                  <a:ln w="22225">
                    <a:solidFill>
                      <a:srgbClr val="FF0000"/>
                    </a:solidFill>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15427" name="Group 86"/>
                <p:cNvGrpSpPr>
                  <a:grpSpLocks/>
                </p:cNvGrpSpPr>
                <p:nvPr/>
              </p:nvGrpSpPr>
              <p:grpSpPr bwMode="auto">
                <a:xfrm>
                  <a:off x="1337" y="4867"/>
                  <a:ext cx="2574" cy="2820"/>
                  <a:chOff x="1337" y="4867"/>
                  <a:chExt cx="2574" cy="2820"/>
                </a:xfrm>
              </p:grpSpPr>
              <p:sp useBgFill="1">
                <p:nvSpPr>
                  <p:cNvPr id="15428" name="Text Box 87"/>
                  <p:cNvSpPr txBox="1">
                    <a:spLocks noChangeArrowheads="1"/>
                  </p:cNvSpPr>
                  <p:nvPr/>
                </p:nvSpPr>
                <p:spPr bwMode="auto">
                  <a:xfrm>
                    <a:off x="1337" y="4867"/>
                    <a:ext cx="1825" cy="1036"/>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1000"/>
                      </a:spcAft>
                    </a:pPr>
                    <a:r>
                      <a:rPr lang="en-GB" altLang="en-US" sz="1000">
                        <a:latin typeface="Arial Narrow" pitchFamily="34" charset="0"/>
                      </a:rPr>
                      <a:t>With excess substrate rate continues to increase. </a:t>
                    </a:r>
                    <a:r>
                      <a:rPr lang="en-GB" altLang="en-US" sz="1000" b="1">
                        <a:solidFill>
                          <a:srgbClr val="FF0000"/>
                        </a:solidFill>
                        <a:latin typeface="Arial Narrow" pitchFamily="34" charset="0"/>
                      </a:rPr>
                      <a:t>ENZYME IS LIMITING</a:t>
                    </a:r>
                    <a:endParaRPr lang="en-US" altLang="en-US"/>
                  </a:p>
                </p:txBody>
              </p:sp>
              <p:sp>
                <p:nvSpPr>
                  <p:cNvPr id="15429" name="Freeform 88"/>
                  <p:cNvSpPr>
                    <a:spLocks/>
                  </p:cNvSpPr>
                  <p:nvPr/>
                </p:nvSpPr>
                <p:spPr bwMode="auto">
                  <a:xfrm>
                    <a:off x="2367" y="5847"/>
                    <a:ext cx="368" cy="417"/>
                  </a:xfrm>
                  <a:custGeom>
                    <a:avLst/>
                    <a:gdLst>
                      <a:gd name="T0" fmla="*/ 0 w 410"/>
                      <a:gd name="T1" fmla="*/ 0 h 495"/>
                      <a:gd name="T2" fmla="*/ 345 w 410"/>
                      <a:gd name="T3" fmla="*/ 270 h 495"/>
                      <a:gd name="T4" fmla="*/ 390 w 410"/>
                      <a:gd name="T5" fmla="*/ 495 h 495"/>
                      <a:gd name="T6" fmla="*/ 0 60000 65536"/>
                      <a:gd name="T7" fmla="*/ 0 60000 65536"/>
                      <a:gd name="T8" fmla="*/ 0 60000 65536"/>
                      <a:gd name="T9" fmla="*/ 0 w 410"/>
                      <a:gd name="T10" fmla="*/ 0 h 495"/>
                      <a:gd name="T11" fmla="*/ 410 w 410"/>
                      <a:gd name="T12" fmla="*/ 495 h 495"/>
                    </a:gdLst>
                    <a:ahLst/>
                    <a:cxnLst>
                      <a:cxn ang="T6">
                        <a:pos x="T0" y="T1"/>
                      </a:cxn>
                      <a:cxn ang="T7">
                        <a:pos x="T2" y="T3"/>
                      </a:cxn>
                      <a:cxn ang="T8">
                        <a:pos x="T4" y="T5"/>
                      </a:cxn>
                    </a:cxnLst>
                    <a:rect l="T9" t="T10" r="T11" b="T12"/>
                    <a:pathLst>
                      <a:path w="410" h="495">
                        <a:moveTo>
                          <a:pt x="0" y="0"/>
                        </a:moveTo>
                        <a:cubicBezTo>
                          <a:pt x="140" y="94"/>
                          <a:pt x="280" y="188"/>
                          <a:pt x="345" y="270"/>
                        </a:cubicBezTo>
                        <a:cubicBezTo>
                          <a:pt x="410" y="352"/>
                          <a:pt x="400" y="423"/>
                          <a:pt x="390" y="495"/>
                        </a:cubicBezTo>
                      </a:path>
                    </a:pathLst>
                  </a:custGeom>
                  <a:noFill/>
                  <a:ln w="22225">
                    <a:solidFill>
                      <a:srgbClr val="FF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GB"/>
                  </a:p>
                </p:txBody>
              </p:sp>
              <p:grpSp>
                <p:nvGrpSpPr>
                  <p:cNvPr id="15430" name="Group 89"/>
                  <p:cNvGrpSpPr>
                    <a:grpSpLocks/>
                  </p:cNvGrpSpPr>
                  <p:nvPr/>
                </p:nvGrpSpPr>
                <p:grpSpPr bwMode="auto">
                  <a:xfrm>
                    <a:off x="1480" y="6039"/>
                    <a:ext cx="2431" cy="1648"/>
                    <a:chOff x="1480" y="6039"/>
                    <a:chExt cx="2431" cy="1648"/>
                  </a:xfrm>
                </p:grpSpPr>
                <p:sp>
                  <p:nvSpPr>
                    <p:cNvPr id="15431" name="Line 90"/>
                    <p:cNvSpPr>
                      <a:spLocks noChangeShapeType="1"/>
                    </p:cNvSpPr>
                    <p:nvPr/>
                  </p:nvSpPr>
                  <p:spPr bwMode="auto">
                    <a:xfrm flipV="1">
                      <a:off x="1480" y="6039"/>
                      <a:ext cx="1430" cy="1648"/>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15432" name="Group 91"/>
                    <p:cNvGrpSpPr>
                      <a:grpSpLocks/>
                    </p:cNvGrpSpPr>
                    <p:nvPr/>
                  </p:nvGrpSpPr>
                  <p:grpSpPr bwMode="auto">
                    <a:xfrm>
                      <a:off x="2288" y="6382"/>
                      <a:ext cx="1623" cy="393"/>
                      <a:chOff x="2303" y="6306"/>
                      <a:chExt cx="1623" cy="393"/>
                    </a:xfrm>
                  </p:grpSpPr>
                  <p:sp>
                    <p:nvSpPr>
                      <p:cNvPr id="15433" name="Freeform 92"/>
                      <p:cNvSpPr>
                        <a:spLocks/>
                      </p:cNvSpPr>
                      <p:nvPr/>
                    </p:nvSpPr>
                    <p:spPr bwMode="auto">
                      <a:xfrm>
                        <a:off x="2303" y="6306"/>
                        <a:ext cx="1051" cy="393"/>
                      </a:xfrm>
                      <a:custGeom>
                        <a:avLst/>
                        <a:gdLst>
                          <a:gd name="T0" fmla="*/ 0 w 1170"/>
                          <a:gd name="T1" fmla="*/ 465 h 465"/>
                          <a:gd name="T2" fmla="*/ 523 w 1170"/>
                          <a:gd name="T3" fmla="*/ 75 h 465"/>
                          <a:gd name="T4" fmla="*/ 890 w 1170"/>
                          <a:gd name="T5" fmla="*/ 15 h 465"/>
                          <a:gd name="T6" fmla="*/ 1170 w 1170"/>
                          <a:gd name="T7" fmla="*/ 15 h 465"/>
                          <a:gd name="T8" fmla="*/ 0 60000 65536"/>
                          <a:gd name="T9" fmla="*/ 0 60000 65536"/>
                          <a:gd name="T10" fmla="*/ 0 60000 65536"/>
                          <a:gd name="T11" fmla="*/ 0 60000 65536"/>
                          <a:gd name="T12" fmla="*/ 0 w 1170"/>
                          <a:gd name="T13" fmla="*/ 0 h 465"/>
                          <a:gd name="T14" fmla="*/ 1170 w 1170"/>
                          <a:gd name="T15" fmla="*/ 465 h 465"/>
                        </a:gdLst>
                        <a:ahLst/>
                        <a:cxnLst>
                          <a:cxn ang="T8">
                            <a:pos x="T0" y="T1"/>
                          </a:cxn>
                          <a:cxn ang="T9">
                            <a:pos x="T2" y="T3"/>
                          </a:cxn>
                          <a:cxn ang="T10">
                            <a:pos x="T4" y="T5"/>
                          </a:cxn>
                          <a:cxn ang="T11">
                            <a:pos x="T6" y="T7"/>
                          </a:cxn>
                        </a:cxnLst>
                        <a:rect l="T12" t="T13" r="T14" b="T15"/>
                        <a:pathLst>
                          <a:path w="1170" h="465">
                            <a:moveTo>
                              <a:pt x="0" y="465"/>
                            </a:moveTo>
                            <a:cubicBezTo>
                              <a:pt x="187" y="307"/>
                              <a:pt x="375" y="150"/>
                              <a:pt x="523" y="75"/>
                            </a:cubicBezTo>
                            <a:cubicBezTo>
                              <a:pt x="671" y="0"/>
                              <a:pt x="782" y="25"/>
                              <a:pt x="890" y="15"/>
                            </a:cubicBezTo>
                            <a:cubicBezTo>
                              <a:pt x="998" y="5"/>
                              <a:pt x="1084" y="10"/>
                              <a:pt x="1170" y="15"/>
                            </a:cubicBezTo>
                          </a:path>
                        </a:pathLst>
                      </a:custGeom>
                      <a:noFill/>
                      <a:ln w="9525" cap="flat">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434" name="Line 93"/>
                      <p:cNvSpPr>
                        <a:spLocks noChangeShapeType="1"/>
                      </p:cNvSpPr>
                      <p:nvPr/>
                    </p:nvSpPr>
                    <p:spPr bwMode="auto">
                      <a:xfrm>
                        <a:off x="3279" y="6319"/>
                        <a:ext cx="647" cy="0"/>
                      </a:xfrm>
                      <a:prstGeom prst="line">
                        <a:avLst/>
                      </a:prstGeom>
                      <a:noFill/>
                      <a:ln w="952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grpSp>
              </p:grpSp>
            </p:grpSp>
          </p:grpSp>
        </p:grpSp>
      </p:grpSp>
      <p:grpSp>
        <p:nvGrpSpPr>
          <p:cNvPr id="15366" name="Group 163"/>
          <p:cNvGrpSpPr>
            <a:grpSpLocks/>
          </p:cNvGrpSpPr>
          <p:nvPr/>
        </p:nvGrpSpPr>
        <p:grpSpPr bwMode="auto">
          <a:xfrm>
            <a:off x="3098800" y="3330575"/>
            <a:ext cx="2600325" cy="3336925"/>
            <a:chOff x="3098800" y="3331210"/>
            <a:chExt cx="2600960" cy="3336290"/>
          </a:xfrm>
        </p:grpSpPr>
        <p:grpSp>
          <p:nvGrpSpPr>
            <p:cNvPr id="15396" name="Group 160"/>
            <p:cNvGrpSpPr>
              <a:grpSpLocks/>
            </p:cNvGrpSpPr>
            <p:nvPr/>
          </p:nvGrpSpPr>
          <p:grpSpPr bwMode="auto">
            <a:xfrm>
              <a:off x="3098800" y="3331210"/>
              <a:ext cx="2416175" cy="2907665"/>
              <a:chOff x="3127375" y="3769360"/>
              <a:chExt cx="2416175" cy="2907665"/>
            </a:xfrm>
          </p:grpSpPr>
          <p:sp>
            <p:nvSpPr>
              <p:cNvPr id="15398" name="Freeform 119"/>
              <p:cNvSpPr>
                <a:spLocks/>
              </p:cNvSpPr>
              <p:nvPr/>
            </p:nvSpPr>
            <p:spPr bwMode="auto">
              <a:xfrm rot="5567102" flipV="1">
                <a:off x="4150763" y="5066969"/>
                <a:ext cx="1071864" cy="503266"/>
              </a:xfrm>
              <a:custGeom>
                <a:avLst/>
                <a:gdLst>
                  <a:gd name="T0" fmla="*/ 765 w 765"/>
                  <a:gd name="T1" fmla="*/ 495 h 495"/>
                  <a:gd name="T2" fmla="*/ 345 w 765"/>
                  <a:gd name="T3" fmla="*/ 360 h 495"/>
                  <a:gd name="T4" fmla="*/ 120 w 765"/>
                  <a:gd name="T5" fmla="*/ 135 h 495"/>
                  <a:gd name="T6" fmla="*/ 0 w 765"/>
                  <a:gd name="T7" fmla="*/ 0 h 495"/>
                  <a:gd name="T8" fmla="*/ 0 60000 65536"/>
                  <a:gd name="T9" fmla="*/ 0 60000 65536"/>
                  <a:gd name="T10" fmla="*/ 0 60000 65536"/>
                  <a:gd name="T11" fmla="*/ 0 60000 65536"/>
                  <a:gd name="T12" fmla="*/ 0 w 765"/>
                  <a:gd name="T13" fmla="*/ 0 h 495"/>
                  <a:gd name="T14" fmla="*/ 765 w 765"/>
                  <a:gd name="T15" fmla="*/ 495 h 495"/>
                </a:gdLst>
                <a:ahLst/>
                <a:cxnLst>
                  <a:cxn ang="T8">
                    <a:pos x="T0" y="T1"/>
                  </a:cxn>
                  <a:cxn ang="T9">
                    <a:pos x="T2" y="T3"/>
                  </a:cxn>
                  <a:cxn ang="T10">
                    <a:pos x="T4" y="T5"/>
                  </a:cxn>
                  <a:cxn ang="T11">
                    <a:pos x="T6" y="T7"/>
                  </a:cxn>
                </a:cxnLst>
                <a:rect l="T12" t="T13" r="T14" b="T15"/>
                <a:pathLst>
                  <a:path w="765" h="495">
                    <a:moveTo>
                      <a:pt x="765" y="495"/>
                    </a:moveTo>
                    <a:cubicBezTo>
                      <a:pt x="608" y="457"/>
                      <a:pt x="452" y="420"/>
                      <a:pt x="345" y="360"/>
                    </a:cubicBezTo>
                    <a:cubicBezTo>
                      <a:pt x="238" y="300"/>
                      <a:pt x="177" y="195"/>
                      <a:pt x="120" y="135"/>
                    </a:cubicBezTo>
                    <a:cubicBezTo>
                      <a:pt x="63" y="75"/>
                      <a:pt x="31" y="37"/>
                      <a:pt x="0" y="0"/>
                    </a:cubicBezTo>
                  </a:path>
                </a:pathLst>
              </a:custGeom>
              <a:noFill/>
              <a:ln w="22225">
                <a:solidFill>
                  <a:srgbClr val="FF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GB"/>
              </a:p>
            </p:txBody>
          </p:sp>
          <p:grpSp>
            <p:nvGrpSpPr>
              <p:cNvPr id="15399" name="Group 159"/>
              <p:cNvGrpSpPr>
                <a:grpSpLocks/>
              </p:cNvGrpSpPr>
              <p:nvPr/>
            </p:nvGrpSpPr>
            <p:grpSpPr bwMode="auto">
              <a:xfrm>
                <a:off x="3127375" y="3769360"/>
                <a:ext cx="2416175" cy="2907665"/>
                <a:chOff x="3127375" y="3769360"/>
                <a:chExt cx="2416175" cy="2907665"/>
              </a:xfrm>
            </p:grpSpPr>
            <p:grpSp>
              <p:nvGrpSpPr>
                <p:cNvPr id="15400" name="Group 96"/>
                <p:cNvGrpSpPr>
                  <a:grpSpLocks/>
                </p:cNvGrpSpPr>
                <p:nvPr/>
              </p:nvGrpSpPr>
              <p:grpSpPr bwMode="auto">
                <a:xfrm>
                  <a:off x="3127375" y="3769360"/>
                  <a:ext cx="2378710" cy="1898015"/>
                  <a:chOff x="795" y="10310"/>
                  <a:chExt cx="3746" cy="2989"/>
                </a:xfrm>
              </p:grpSpPr>
              <p:grpSp>
                <p:nvGrpSpPr>
                  <p:cNvPr id="15402" name="Group 97"/>
                  <p:cNvGrpSpPr>
                    <a:grpSpLocks/>
                  </p:cNvGrpSpPr>
                  <p:nvPr/>
                </p:nvGrpSpPr>
                <p:grpSpPr bwMode="auto">
                  <a:xfrm>
                    <a:off x="795" y="10899"/>
                    <a:ext cx="3746" cy="2400"/>
                    <a:chOff x="795" y="10899"/>
                    <a:chExt cx="3746" cy="2400"/>
                  </a:xfrm>
                </p:grpSpPr>
                <p:grpSp>
                  <p:nvGrpSpPr>
                    <p:cNvPr id="15406" name="Group 98"/>
                    <p:cNvGrpSpPr>
                      <a:grpSpLocks/>
                    </p:cNvGrpSpPr>
                    <p:nvPr/>
                  </p:nvGrpSpPr>
                  <p:grpSpPr bwMode="auto">
                    <a:xfrm>
                      <a:off x="795" y="10899"/>
                      <a:ext cx="3746" cy="2266"/>
                      <a:chOff x="795" y="10899"/>
                      <a:chExt cx="3746" cy="2266"/>
                    </a:xfrm>
                  </p:grpSpPr>
                  <p:sp useBgFill="1">
                    <p:nvSpPr>
                      <p:cNvPr id="15408" name="Text Box 99"/>
                      <p:cNvSpPr txBox="1">
                        <a:spLocks noChangeArrowheads="1"/>
                      </p:cNvSpPr>
                      <p:nvPr/>
                    </p:nvSpPr>
                    <p:spPr bwMode="auto">
                      <a:xfrm>
                        <a:off x="795" y="12219"/>
                        <a:ext cx="849" cy="588"/>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1000"/>
                          </a:spcAft>
                        </a:pPr>
                        <a:r>
                          <a:rPr lang="en-GB" altLang="en-US" sz="1000">
                            <a:latin typeface="Arial Narrow" pitchFamily="34" charset="0"/>
                          </a:rPr>
                          <a:t>rate of reaction</a:t>
                        </a:r>
                        <a:endParaRPr lang="en-US" altLang="en-US"/>
                      </a:p>
                    </p:txBody>
                  </p:sp>
                  <p:grpSp>
                    <p:nvGrpSpPr>
                      <p:cNvPr id="15409" name="Group 100"/>
                      <p:cNvGrpSpPr>
                        <a:grpSpLocks/>
                      </p:cNvGrpSpPr>
                      <p:nvPr/>
                    </p:nvGrpSpPr>
                    <p:grpSpPr bwMode="auto">
                      <a:xfrm>
                        <a:off x="1355" y="10899"/>
                        <a:ext cx="3186" cy="2266"/>
                        <a:chOff x="6249" y="1740"/>
                        <a:chExt cx="3573" cy="2367"/>
                      </a:xfrm>
                    </p:grpSpPr>
                    <p:grpSp>
                      <p:nvGrpSpPr>
                        <p:cNvPr id="15410" name="Group 101"/>
                        <p:cNvGrpSpPr>
                          <a:grpSpLocks/>
                        </p:cNvGrpSpPr>
                        <p:nvPr/>
                      </p:nvGrpSpPr>
                      <p:grpSpPr bwMode="auto">
                        <a:xfrm>
                          <a:off x="6249" y="1740"/>
                          <a:ext cx="3573" cy="2367"/>
                          <a:chOff x="6249" y="1740"/>
                          <a:chExt cx="3573" cy="2367"/>
                        </a:xfrm>
                      </p:grpSpPr>
                      <p:grpSp>
                        <p:nvGrpSpPr>
                          <p:cNvPr id="15412" name="Group 102"/>
                          <p:cNvGrpSpPr>
                            <a:grpSpLocks/>
                          </p:cNvGrpSpPr>
                          <p:nvPr/>
                        </p:nvGrpSpPr>
                        <p:grpSpPr bwMode="auto">
                          <a:xfrm>
                            <a:off x="6249" y="1740"/>
                            <a:ext cx="3573" cy="2367"/>
                            <a:chOff x="2677" y="2763"/>
                            <a:chExt cx="3181" cy="2367"/>
                          </a:xfrm>
                        </p:grpSpPr>
                        <p:grpSp>
                          <p:nvGrpSpPr>
                            <p:cNvPr id="15416" name="Group 103"/>
                            <p:cNvGrpSpPr>
                              <a:grpSpLocks/>
                            </p:cNvGrpSpPr>
                            <p:nvPr/>
                          </p:nvGrpSpPr>
                          <p:grpSpPr bwMode="auto">
                            <a:xfrm>
                              <a:off x="2677" y="2763"/>
                              <a:ext cx="3181" cy="2145"/>
                              <a:chOff x="1012" y="2763"/>
                              <a:chExt cx="3181" cy="2145"/>
                            </a:xfrm>
                          </p:grpSpPr>
                          <p:grpSp>
                            <p:nvGrpSpPr>
                              <p:cNvPr id="15418" name="Group 104"/>
                              <p:cNvGrpSpPr>
                                <a:grpSpLocks/>
                              </p:cNvGrpSpPr>
                              <p:nvPr/>
                            </p:nvGrpSpPr>
                            <p:grpSpPr bwMode="auto">
                              <a:xfrm>
                                <a:off x="1278" y="2763"/>
                                <a:ext cx="2915" cy="2145"/>
                                <a:chOff x="1472" y="2763"/>
                                <a:chExt cx="3801" cy="2715"/>
                              </a:xfrm>
                            </p:grpSpPr>
                            <p:sp>
                              <p:nvSpPr>
                                <p:cNvPr id="15420" name="Line 105"/>
                                <p:cNvSpPr>
                                  <a:spLocks noChangeShapeType="1"/>
                                </p:cNvSpPr>
                                <p:nvPr/>
                              </p:nvSpPr>
                              <p:spPr bwMode="auto">
                                <a:xfrm>
                                  <a:off x="1472" y="2763"/>
                                  <a:ext cx="0" cy="271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5421" name="Line 106"/>
                                <p:cNvSpPr>
                                  <a:spLocks noChangeShapeType="1"/>
                                </p:cNvSpPr>
                                <p:nvPr/>
                              </p:nvSpPr>
                              <p:spPr bwMode="auto">
                                <a:xfrm>
                                  <a:off x="1472" y="5478"/>
                                  <a:ext cx="3801"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15419" name="Line 107"/>
                              <p:cNvSpPr>
                                <a:spLocks noChangeShapeType="1"/>
                              </p:cNvSpPr>
                              <p:nvPr/>
                            </p:nvSpPr>
                            <p:spPr bwMode="auto">
                              <a:xfrm flipV="1">
                                <a:off x="1012" y="3057"/>
                                <a:ext cx="0" cy="104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sp>
                          <p:nvSpPr>
                            <p:cNvPr id="15417" name="Line 108"/>
                            <p:cNvSpPr>
                              <a:spLocks noChangeShapeType="1"/>
                            </p:cNvSpPr>
                            <p:nvPr/>
                          </p:nvSpPr>
                          <p:spPr bwMode="auto">
                            <a:xfrm>
                              <a:off x="4650" y="5130"/>
                              <a:ext cx="9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grpSp>
                        <p:nvGrpSpPr>
                          <p:cNvPr id="15413" name="Group 109"/>
                          <p:cNvGrpSpPr>
                            <a:grpSpLocks/>
                          </p:cNvGrpSpPr>
                          <p:nvPr/>
                        </p:nvGrpSpPr>
                        <p:grpSpPr bwMode="auto">
                          <a:xfrm>
                            <a:off x="6535" y="2218"/>
                            <a:ext cx="2932" cy="1652"/>
                            <a:chOff x="6492" y="2368"/>
                            <a:chExt cx="2610" cy="1652"/>
                          </a:xfrm>
                        </p:grpSpPr>
                        <p:sp>
                          <p:nvSpPr>
                            <p:cNvPr id="15414" name="Freeform 110"/>
                            <p:cNvSpPr>
                              <a:spLocks/>
                            </p:cNvSpPr>
                            <p:nvPr/>
                          </p:nvSpPr>
                          <p:spPr bwMode="auto">
                            <a:xfrm>
                              <a:off x="6492" y="2368"/>
                              <a:ext cx="1650" cy="1652"/>
                            </a:xfrm>
                            <a:custGeom>
                              <a:avLst/>
                              <a:gdLst>
                                <a:gd name="T0" fmla="*/ 0 w 1650"/>
                                <a:gd name="T1" fmla="*/ 1652 h 1652"/>
                                <a:gd name="T2" fmla="*/ 450 w 1650"/>
                                <a:gd name="T3" fmla="*/ 572 h 1652"/>
                                <a:gd name="T4" fmla="*/ 1005 w 1650"/>
                                <a:gd name="T5" fmla="*/ 92 h 1652"/>
                                <a:gd name="T6" fmla="*/ 1650 w 1650"/>
                                <a:gd name="T7" fmla="*/ 17 h 1652"/>
                                <a:gd name="T8" fmla="*/ 0 60000 65536"/>
                                <a:gd name="T9" fmla="*/ 0 60000 65536"/>
                                <a:gd name="T10" fmla="*/ 0 60000 65536"/>
                                <a:gd name="T11" fmla="*/ 0 60000 65536"/>
                                <a:gd name="T12" fmla="*/ 0 w 1650"/>
                                <a:gd name="T13" fmla="*/ 0 h 1652"/>
                                <a:gd name="T14" fmla="*/ 1650 w 1650"/>
                                <a:gd name="T15" fmla="*/ 1652 h 1652"/>
                              </a:gdLst>
                              <a:ahLst/>
                              <a:cxnLst>
                                <a:cxn ang="T8">
                                  <a:pos x="T0" y="T1"/>
                                </a:cxn>
                                <a:cxn ang="T9">
                                  <a:pos x="T2" y="T3"/>
                                </a:cxn>
                                <a:cxn ang="T10">
                                  <a:pos x="T4" y="T5"/>
                                </a:cxn>
                                <a:cxn ang="T11">
                                  <a:pos x="T6" y="T7"/>
                                </a:cxn>
                              </a:cxnLst>
                              <a:rect l="T12" t="T13" r="T14" b="T15"/>
                              <a:pathLst>
                                <a:path w="1650" h="1652">
                                  <a:moveTo>
                                    <a:pt x="0" y="1652"/>
                                  </a:moveTo>
                                  <a:cubicBezTo>
                                    <a:pt x="141" y="1242"/>
                                    <a:pt x="283" y="832"/>
                                    <a:pt x="450" y="572"/>
                                  </a:cubicBezTo>
                                  <a:cubicBezTo>
                                    <a:pt x="617" y="312"/>
                                    <a:pt x="805" y="184"/>
                                    <a:pt x="1005" y="92"/>
                                  </a:cubicBezTo>
                                  <a:cubicBezTo>
                                    <a:pt x="1205" y="0"/>
                                    <a:pt x="1427" y="8"/>
                                    <a:pt x="1650" y="17"/>
                                  </a:cubicBezTo>
                                </a:path>
                              </a:pathLst>
                            </a:cu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415" name="Line 111"/>
                            <p:cNvSpPr>
                              <a:spLocks noChangeShapeType="1"/>
                            </p:cNvSpPr>
                            <p:nvPr/>
                          </p:nvSpPr>
                          <p:spPr bwMode="auto">
                            <a:xfrm>
                              <a:off x="8135" y="2386"/>
                              <a:ext cx="967"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GB"/>
                            </a:p>
                          </p:txBody>
                        </p:sp>
                      </p:grpSp>
                    </p:grpSp>
                    <p:sp>
                      <p:nvSpPr>
                        <p:cNvPr id="15411" name="Freeform 112"/>
                        <p:cNvSpPr>
                          <a:spLocks/>
                        </p:cNvSpPr>
                        <p:nvPr/>
                      </p:nvSpPr>
                      <p:spPr bwMode="auto">
                        <a:xfrm>
                          <a:off x="6510" y="2264"/>
                          <a:ext cx="2948" cy="1620"/>
                        </a:xfrm>
                        <a:custGeom>
                          <a:avLst/>
                          <a:gdLst>
                            <a:gd name="T0" fmla="*/ 0 w 3120"/>
                            <a:gd name="T1" fmla="*/ 1650 h 1650"/>
                            <a:gd name="T2" fmla="*/ 1485 w 3120"/>
                            <a:gd name="T3" fmla="*/ 323 h 1650"/>
                            <a:gd name="T4" fmla="*/ 2363 w 3120"/>
                            <a:gd name="T5" fmla="*/ 53 h 1650"/>
                            <a:gd name="T6" fmla="*/ 3120 w 3120"/>
                            <a:gd name="T7" fmla="*/ 8 h 1650"/>
                            <a:gd name="T8" fmla="*/ 0 60000 65536"/>
                            <a:gd name="T9" fmla="*/ 0 60000 65536"/>
                            <a:gd name="T10" fmla="*/ 0 60000 65536"/>
                            <a:gd name="T11" fmla="*/ 0 60000 65536"/>
                            <a:gd name="T12" fmla="*/ 0 w 3120"/>
                            <a:gd name="T13" fmla="*/ 0 h 1650"/>
                            <a:gd name="T14" fmla="*/ 3120 w 3120"/>
                            <a:gd name="T15" fmla="*/ 1650 h 1650"/>
                          </a:gdLst>
                          <a:ahLst/>
                          <a:cxnLst>
                            <a:cxn ang="T8">
                              <a:pos x="T0" y="T1"/>
                            </a:cxn>
                            <a:cxn ang="T9">
                              <a:pos x="T2" y="T3"/>
                            </a:cxn>
                            <a:cxn ang="T10">
                              <a:pos x="T4" y="T5"/>
                            </a:cxn>
                            <a:cxn ang="T11">
                              <a:pos x="T6" y="T7"/>
                            </a:cxn>
                          </a:cxnLst>
                          <a:rect l="T12" t="T13" r="T14" b="T15"/>
                          <a:pathLst>
                            <a:path w="3120" h="1650">
                              <a:moveTo>
                                <a:pt x="0" y="1650"/>
                              </a:moveTo>
                              <a:cubicBezTo>
                                <a:pt x="545" y="1119"/>
                                <a:pt x="1091" y="589"/>
                                <a:pt x="1485" y="323"/>
                              </a:cubicBezTo>
                              <a:cubicBezTo>
                                <a:pt x="1879" y="57"/>
                                <a:pt x="2090" y="106"/>
                                <a:pt x="2363" y="53"/>
                              </a:cubicBezTo>
                              <a:cubicBezTo>
                                <a:pt x="2636" y="0"/>
                                <a:pt x="2878" y="4"/>
                                <a:pt x="3120" y="8"/>
                              </a:cubicBezTo>
                            </a:path>
                          </a:pathLst>
                        </a:custGeom>
                        <a:noFill/>
                        <a:ln w="9525" cap="flat">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sp useBgFill="1">
                  <p:nvSpPr>
                    <p:cNvPr id="15407" name="Text Box 113"/>
                    <p:cNvSpPr txBox="1">
                      <a:spLocks noChangeArrowheads="1"/>
                    </p:cNvSpPr>
                    <p:nvPr/>
                  </p:nvSpPr>
                  <p:spPr bwMode="auto">
                    <a:xfrm>
                      <a:off x="2035" y="12986"/>
                      <a:ext cx="1182" cy="313"/>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lIns="0" tIns="36000" rIns="36000" bIns="3600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1000"/>
                        </a:spcAft>
                      </a:pPr>
                      <a:r>
                        <a:rPr lang="en-GB" altLang="en-US" sz="1000" noProof="1">
                          <a:latin typeface="Arial Narrow" pitchFamily="34" charset="0"/>
                        </a:rPr>
                        <a:t>substrate conc</a:t>
                      </a:r>
                      <a:r>
                        <a:rPr lang="en-GB" altLang="en-US" sz="1000" baseline="30000" noProof="1">
                          <a:latin typeface="Arial Narrow" pitchFamily="34" charset="0"/>
                        </a:rPr>
                        <a:t>n</a:t>
                      </a:r>
                      <a:endParaRPr lang="en-US" altLang="en-US"/>
                    </a:p>
                  </p:txBody>
                </p:sp>
              </p:grpSp>
              <p:grpSp>
                <p:nvGrpSpPr>
                  <p:cNvPr id="15403" name="Group 114"/>
                  <p:cNvGrpSpPr>
                    <a:grpSpLocks/>
                  </p:cNvGrpSpPr>
                  <p:nvPr/>
                </p:nvGrpSpPr>
                <p:grpSpPr bwMode="auto">
                  <a:xfrm>
                    <a:off x="1430" y="10310"/>
                    <a:ext cx="1630" cy="1019"/>
                    <a:chOff x="1430" y="10310"/>
                    <a:chExt cx="1630" cy="1019"/>
                  </a:xfrm>
                </p:grpSpPr>
                <p:sp useBgFill="1">
                  <p:nvSpPr>
                    <p:cNvPr id="15404" name="Text Box 115"/>
                    <p:cNvSpPr txBox="1">
                      <a:spLocks noChangeArrowheads="1"/>
                    </p:cNvSpPr>
                    <p:nvPr/>
                  </p:nvSpPr>
                  <p:spPr bwMode="auto">
                    <a:xfrm>
                      <a:off x="1430" y="10310"/>
                      <a:ext cx="1137" cy="545"/>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1000"/>
                        </a:spcAft>
                      </a:pPr>
                      <a:r>
                        <a:rPr lang="en-GB" altLang="en-US" sz="1000">
                          <a:latin typeface="Arial Narrow" pitchFamily="34" charset="0"/>
                        </a:rPr>
                        <a:t>reaction with no inhibitor</a:t>
                      </a:r>
                      <a:endParaRPr lang="en-US" altLang="en-US"/>
                    </a:p>
                  </p:txBody>
                </p:sp>
                <p:sp>
                  <p:nvSpPr>
                    <p:cNvPr id="15405" name="Freeform 116"/>
                    <p:cNvSpPr>
                      <a:spLocks/>
                    </p:cNvSpPr>
                    <p:nvPr/>
                  </p:nvSpPr>
                  <p:spPr bwMode="auto">
                    <a:xfrm>
                      <a:off x="2311" y="10686"/>
                      <a:ext cx="749" cy="643"/>
                    </a:xfrm>
                    <a:custGeom>
                      <a:avLst/>
                      <a:gdLst>
                        <a:gd name="T0" fmla="*/ 0 w 1290"/>
                        <a:gd name="T1" fmla="*/ 12 h 672"/>
                        <a:gd name="T2" fmla="*/ 510 w 1290"/>
                        <a:gd name="T3" fmla="*/ 27 h 672"/>
                        <a:gd name="T4" fmla="*/ 855 w 1290"/>
                        <a:gd name="T5" fmla="*/ 177 h 672"/>
                        <a:gd name="T6" fmla="*/ 1290 w 1290"/>
                        <a:gd name="T7" fmla="*/ 672 h 672"/>
                        <a:gd name="T8" fmla="*/ 0 60000 65536"/>
                        <a:gd name="T9" fmla="*/ 0 60000 65536"/>
                        <a:gd name="T10" fmla="*/ 0 60000 65536"/>
                        <a:gd name="T11" fmla="*/ 0 60000 65536"/>
                        <a:gd name="T12" fmla="*/ 0 w 1290"/>
                        <a:gd name="T13" fmla="*/ 0 h 672"/>
                        <a:gd name="T14" fmla="*/ 1290 w 1290"/>
                        <a:gd name="T15" fmla="*/ 672 h 672"/>
                      </a:gdLst>
                      <a:ahLst/>
                      <a:cxnLst>
                        <a:cxn ang="T8">
                          <a:pos x="T0" y="T1"/>
                        </a:cxn>
                        <a:cxn ang="T9">
                          <a:pos x="T2" y="T3"/>
                        </a:cxn>
                        <a:cxn ang="T10">
                          <a:pos x="T4" y="T5"/>
                        </a:cxn>
                        <a:cxn ang="T11">
                          <a:pos x="T6" y="T7"/>
                        </a:cxn>
                      </a:cxnLst>
                      <a:rect l="T12" t="T13" r="T14" b="T15"/>
                      <a:pathLst>
                        <a:path w="1290" h="672">
                          <a:moveTo>
                            <a:pt x="0" y="12"/>
                          </a:moveTo>
                          <a:cubicBezTo>
                            <a:pt x="184" y="6"/>
                            <a:pt x="368" y="0"/>
                            <a:pt x="510" y="27"/>
                          </a:cubicBezTo>
                          <a:cubicBezTo>
                            <a:pt x="652" y="54"/>
                            <a:pt x="725" y="69"/>
                            <a:pt x="855" y="177"/>
                          </a:cubicBezTo>
                          <a:cubicBezTo>
                            <a:pt x="985" y="285"/>
                            <a:pt x="1137" y="478"/>
                            <a:pt x="1290" y="672"/>
                          </a:cubicBezTo>
                        </a:path>
                      </a:pathLst>
                    </a:custGeom>
                    <a:noFill/>
                    <a:ln w="22225">
                      <a:solidFill>
                        <a:srgbClr val="FF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GB"/>
                    </a:p>
                  </p:txBody>
                </p:sp>
              </p:grpSp>
            </p:grpSp>
            <p:sp useBgFill="1">
              <p:nvSpPr>
                <p:cNvPr id="15401" name="Text Box 118"/>
                <p:cNvSpPr txBox="1">
                  <a:spLocks noChangeArrowheads="1"/>
                </p:cNvSpPr>
                <p:nvPr/>
              </p:nvSpPr>
              <p:spPr bwMode="auto">
                <a:xfrm>
                  <a:off x="3566160" y="5855335"/>
                  <a:ext cx="1977390" cy="821690"/>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1000"/>
                    </a:spcAft>
                  </a:pPr>
                  <a:r>
                    <a:rPr lang="en-GB" altLang="en-US" sz="1000">
                      <a:latin typeface="Arial Narrow" pitchFamily="34" charset="0"/>
                    </a:rPr>
                    <a:t>More substrate means more will bind to the enzymes active site in preference to the inhibitor. At</a:t>
                  </a:r>
                  <a:r>
                    <a:rPr lang="en-GB" altLang="en-US" sz="1000">
                      <a:solidFill>
                        <a:srgbClr val="FF0000"/>
                      </a:solidFill>
                      <a:latin typeface="Arial Narrow" pitchFamily="34" charset="0"/>
                    </a:rPr>
                    <a:t> </a:t>
                  </a:r>
                  <a:r>
                    <a:rPr lang="en-GB" altLang="en-US" sz="1000" b="1">
                      <a:solidFill>
                        <a:srgbClr val="FF0000"/>
                      </a:solidFill>
                      <a:latin typeface="Arial Narrow" pitchFamily="34" charset="0"/>
                    </a:rPr>
                    <a:t>high substrate </a:t>
                  </a:r>
                  <a:r>
                    <a:rPr lang="en-GB" altLang="en-US" sz="1000">
                      <a:latin typeface="Arial Narrow" pitchFamily="34" charset="0"/>
                    </a:rPr>
                    <a:t>concentrations the </a:t>
                  </a:r>
                  <a:r>
                    <a:rPr lang="en-GB" altLang="en-US" sz="1000" b="1">
                      <a:solidFill>
                        <a:srgbClr val="FF0000"/>
                      </a:solidFill>
                      <a:latin typeface="Arial Narrow" pitchFamily="34" charset="0"/>
                    </a:rPr>
                    <a:t>COMPETITIVE INHIBITOR</a:t>
                  </a:r>
                  <a:r>
                    <a:rPr lang="en-GB" altLang="en-US" sz="1000">
                      <a:latin typeface="Arial Narrow" pitchFamily="34" charset="0"/>
                    </a:rPr>
                    <a:t> has little effect</a:t>
                  </a:r>
                  <a:endParaRPr lang="en-US" altLang="en-US"/>
                </a:p>
              </p:txBody>
            </p:sp>
          </p:grpSp>
        </p:grpSp>
        <p:sp useBgFill="1">
          <p:nvSpPr>
            <p:cNvPr id="15397" name="Text Box 120"/>
            <p:cNvSpPr txBox="1">
              <a:spLocks noChangeArrowheads="1"/>
            </p:cNvSpPr>
            <p:nvPr/>
          </p:nvSpPr>
          <p:spPr bwMode="auto">
            <a:xfrm>
              <a:off x="3159760" y="6350000"/>
              <a:ext cx="2540000" cy="317500"/>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1000"/>
                </a:spcAft>
              </a:pPr>
              <a:r>
                <a:rPr lang="en-GB" altLang="en-US" sz="1100" b="1"/>
                <a:t>5 Effect of Competitive Inhibitor</a:t>
              </a:r>
              <a:endParaRPr lang="en-US" altLang="en-US"/>
            </a:p>
          </p:txBody>
        </p:sp>
      </p:grpSp>
      <p:grpSp>
        <p:nvGrpSpPr>
          <p:cNvPr id="15367" name="Group 162"/>
          <p:cNvGrpSpPr>
            <a:grpSpLocks/>
          </p:cNvGrpSpPr>
          <p:nvPr/>
        </p:nvGrpSpPr>
        <p:grpSpPr bwMode="auto">
          <a:xfrm>
            <a:off x="6096000" y="3535363"/>
            <a:ext cx="2809875" cy="3140075"/>
            <a:chOff x="6096000" y="3535938"/>
            <a:chExt cx="2809875" cy="3139448"/>
          </a:xfrm>
        </p:grpSpPr>
        <p:grpSp>
          <p:nvGrpSpPr>
            <p:cNvPr id="15369" name="Group 161"/>
            <p:cNvGrpSpPr>
              <a:grpSpLocks/>
            </p:cNvGrpSpPr>
            <p:nvPr/>
          </p:nvGrpSpPr>
          <p:grpSpPr bwMode="auto">
            <a:xfrm>
              <a:off x="6096000" y="3535938"/>
              <a:ext cx="2533650" cy="2720742"/>
              <a:chOff x="6105525" y="3935988"/>
              <a:chExt cx="2533650" cy="2720742"/>
            </a:xfrm>
          </p:grpSpPr>
          <p:sp useBgFill="1">
            <p:nvSpPr>
              <p:cNvPr id="15371" name="Text Box 127"/>
              <p:cNvSpPr txBox="1">
                <a:spLocks noChangeArrowheads="1"/>
              </p:cNvSpPr>
              <p:nvPr/>
            </p:nvSpPr>
            <p:spPr bwMode="auto">
              <a:xfrm>
                <a:off x="6701155" y="5840243"/>
                <a:ext cx="1938020" cy="816487"/>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1000"/>
                  </a:spcAft>
                </a:pPr>
                <a:r>
                  <a:rPr lang="en-GB" altLang="en-US" sz="1000" b="1">
                    <a:solidFill>
                      <a:srgbClr val="FF0000"/>
                    </a:solidFill>
                    <a:latin typeface="Arial Narrow" pitchFamily="34" charset="0"/>
                  </a:rPr>
                  <a:t>NON - COMPETITIVE INHIBITOR</a:t>
                </a:r>
                <a:r>
                  <a:rPr lang="en-GB" altLang="en-US" sz="1000">
                    <a:latin typeface="Arial Narrow" pitchFamily="34" charset="0"/>
                  </a:rPr>
                  <a:t> affects the same number of enzyme molecules. Increasing the substrate concentration does not reduce the effect of the inhibitor</a:t>
                </a:r>
                <a:endParaRPr lang="en-US" altLang="en-US"/>
              </a:p>
            </p:txBody>
          </p:sp>
          <p:sp>
            <p:nvSpPr>
              <p:cNvPr id="15372" name="Freeform 128"/>
              <p:cNvSpPr>
                <a:spLocks/>
              </p:cNvSpPr>
              <p:nvPr/>
            </p:nvSpPr>
            <p:spPr bwMode="auto">
              <a:xfrm rot="6667218">
                <a:off x="7741953" y="5224982"/>
                <a:ext cx="440623" cy="525145"/>
              </a:xfrm>
              <a:custGeom>
                <a:avLst/>
                <a:gdLst>
                  <a:gd name="T0" fmla="*/ 720 w 720"/>
                  <a:gd name="T1" fmla="*/ 0 h 945"/>
                  <a:gd name="T2" fmla="*/ 165 w 720"/>
                  <a:gd name="T3" fmla="*/ 510 h 945"/>
                  <a:gd name="T4" fmla="*/ 0 w 720"/>
                  <a:gd name="T5" fmla="*/ 945 h 945"/>
                  <a:gd name="T6" fmla="*/ 0 60000 65536"/>
                  <a:gd name="T7" fmla="*/ 0 60000 65536"/>
                  <a:gd name="T8" fmla="*/ 0 60000 65536"/>
                  <a:gd name="T9" fmla="*/ 0 w 720"/>
                  <a:gd name="T10" fmla="*/ 0 h 945"/>
                  <a:gd name="T11" fmla="*/ 720 w 720"/>
                  <a:gd name="T12" fmla="*/ 945 h 945"/>
                </a:gdLst>
                <a:ahLst/>
                <a:cxnLst>
                  <a:cxn ang="T6">
                    <a:pos x="T0" y="T1"/>
                  </a:cxn>
                  <a:cxn ang="T7">
                    <a:pos x="T2" y="T3"/>
                  </a:cxn>
                  <a:cxn ang="T8">
                    <a:pos x="T4" y="T5"/>
                  </a:cxn>
                </a:cxnLst>
                <a:rect l="T9" t="T10" r="T11" b="T12"/>
                <a:pathLst>
                  <a:path w="720" h="945">
                    <a:moveTo>
                      <a:pt x="720" y="0"/>
                    </a:moveTo>
                    <a:cubicBezTo>
                      <a:pt x="502" y="176"/>
                      <a:pt x="285" y="353"/>
                      <a:pt x="165" y="510"/>
                    </a:cubicBezTo>
                    <a:cubicBezTo>
                      <a:pt x="45" y="667"/>
                      <a:pt x="22" y="806"/>
                      <a:pt x="0" y="945"/>
                    </a:cubicBezTo>
                  </a:path>
                </a:pathLst>
              </a:custGeom>
              <a:noFill/>
              <a:ln w="22225">
                <a:solidFill>
                  <a:srgbClr val="FF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GB"/>
              </a:p>
            </p:txBody>
          </p:sp>
          <p:grpSp>
            <p:nvGrpSpPr>
              <p:cNvPr id="15373" name="Group 151"/>
              <p:cNvGrpSpPr>
                <a:grpSpLocks/>
              </p:cNvGrpSpPr>
              <p:nvPr/>
            </p:nvGrpSpPr>
            <p:grpSpPr bwMode="auto">
              <a:xfrm>
                <a:off x="6105525" y="3935988"/>
                <a:ext cx="2247265" cy="1702812"/>
                <a:chOff x="5334000" y="3926463"/>
                <a:chExt cx="2247265" cy="1702812"/>
              </a:xfrm>
            </p:grpSpPr>
            <p:sp useBgFill="1">
              <p:nvSpPr>
                <p:cNvPr id="15374" name="Text Box 146"/>
                <p:cNvSpPr txBox="1">
                  <a:spLocks noChangeArrowheads="1"/>
                </p:cNvSpPr>
                <p:nvPr/>
              </p:nvSpPr>
              <p:spPr bwMode="auto">
                <a:xfrm>
                  <a:off x="5931535" y="3926463"/>
                  <a:ext cx="798830" cy="384752"/>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1000"/>
                    </a:spcAft>
                  </a:pPr>
                  <a:r>
                    <a:rPr lang="en-GB" altLang="en-US" sz="1000">
                      <a:latin typeface="Arial Narrow" pitchFamily="34" charset="0"/>
                    </a:rPr>
                    <a:t>reaction with no inhibitor</a:t>
                  </a:r>
                  <a:endParaRPr lang="en-US" altLang="en-US"/>
                </a:p>
              </p:txBody>
            </p:sp>
            <p:grpSp>
              <p:nvGrpSpPr>
                <p:cNvPr id="15375" name="Group 150"/>
                <p:cNvGrpSpPr>
                  <a:grpSpLocks/>
                </p:cNvGrpSpPr>
                <p:nvPr/>
              </p:nvGrpSpPr>
              <p:grpSpPr bwMode="auto">
                <a:xfrm>
                  <a:off x="5334000" y="4181059"/>
                  <a:ext cx="2247265" cy="1448216"/>
                  <a:chOff x="5334000" y="4181059"/>
                  <a:chExt cx="2247265" cy="1448216"/>
                </a:xfrm>
              </p:grpSpPr>
              <p:sp useBgFill="1">
                <p:nvSpPr>
                  <p:cNvPr id="15376" name="Text Box 124"/>
                  <p:cNvSpPr txBox="1">
                    <a:spLocks noChangeArrowheads="1"/>
                  </p:cNvSpPr>
                  <p:nvPr/>
                </p:nvSpPr>
                <p:spPr bwMode="auto">
                  <a:xfrm>
                    <a:off x="5334000" y="4948658"/>
                    <a:ext cx="459105" cy="341578"/>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1000"/>
                      </a:spcAft>
                    </a:pPr>
                    <a:r>
                      <a:rPr lang="en-GB" altLang="en-US" sz="1000">
                        <a:latin typeface="Arial Narrow" pitchFamily="34" charset="0"/>
                      </a:rPr>
                      <a:t>rate of reaction</a:t>
                    </a:r>
                    <a:endParaRPr lang="en-US" altLang="en-US"/>
                  </a:p>
                </p:txBody>
              </p:sp>
              <p:grpSp>
                <p:nvGrpSpPr>
                  <p:cNvPr id="15377" name="Group 149"/>
                  <p:cNvGrpSpPr>
                    <a:grpSpLocks/>
                  </p:cNvGrpSpPr>
                  <p:nvPr/>
                </p:nvGrpSpPr>
                <p:grpSpPr bwMode="auto">
                  <a:xfrm>
                    <a:off x="5633720" y="4181059"/>
                    <a:ext cx="1947545" cy="1448216"/>
                    <a:chOff x="5633720" y="4181059"/>
                    <a:chExt cx="1947545" cy="1448216"/>
                  </a:xfrm>
                </p:grpSpPr>
                <p:grpSp>
                  <p:nvGrpSpPr>
                    <p:cNvPr id="15378" name="Group 129"/>
                    <p:cNvGrpSpPr>
                      <a:grpSpLocks/>
                    </p:cNvGrpSpPr>
                    <p:nvPr/>
                  </p:nvGrpSpPr>
                  <p:grpSpPr bwMode="auto">
                    <a:xfrm>
                      <a:off x="5633720" y="4181059"/>
                      <a:ext cx="1947545" cy="1448216"/>
                      <a:chOff x="945" y="1423"/>
                      <a:chExt cx="3181" cy="2606"/>
                    </a:xfrm>
                  </p:grpSpPr>
                  <p:grpSp>
                    <p:nvGrpSpPr>
                      <p:cNvPr id="15380" name="Group 130"/>
                      <p:cNvGrpSpPr>
                        <a:grpSpLocks/>
                      </p:cNvGrpSpPr>
                      <p:nvPr/>
                    </p:nvGrpSpPr>
                    <p:grpSpPr bwMode="auto">
                      <a:xfrm>
                        <a:off x="945" y="1423"/>
                        <a:ext cx="3181" cy="2367"/>
                        <a:chOff x="1140" y="1619"/>
                        <a:chExt cx="3181" cy="2367"/>
                      </a:xfrm>
                    </p:grpSpPr>
                    <p:grpSp>
                      <p:nvGrpSpPr>
                        <p:cNvPr id="15382" name="Group 131"/>
                        <p:cNvGrpSpPr>
                          <a:grpSpLocks/>
                        </p:cNvGrpSpPr>
                        <p:nvPr/>
                      </p:nvGrpSpPr>
                      <p:grpSpPr bwMode="auto">
                        <a:xfrm>
                          <a:off x="1140" y="1619"/>
                          <a:ext cx="3181" cy="2367"/>
                          <a:chOff x="712" y="10005"/>
                          <a:chExt cx="3181" cy="2367"/>
                        </a:xfrm>
                      </p:grpSpPr>
                      <p:grpSp>
                        <p:nvGrpSpPr>
                          <p:cNvPr id="15386" name="Group 132"/>
                          <p:cNvGrpSpPr>
                            <a:grpSpLocks/>
                          </p:cNvGrpSpPr>
                          <p:nvPr/>
                        </p:nvGrpSpPr>
                        <p:grpSpPr bwMode="auto">
                          <a:xfrm>
                            <a:off x="712" y="10005"/>
                            <a:ext cx="3181" cy="2367"/>
                            <a:chOff x="2677" y="2763"/>
                            <a:chExt cx="3181" cy="2367"/>
                          </a:xfrm>
                        </p:grpSpPr>
                        <p:grpSp>
                          <p:nvGrpSpPr>
                            <p:cNvPr id="15390" name="Group 133"/>
                            <p:cNvGrpSpPr>
                              <a:grpSpLocks/>
                            </p:cNvGrpSpPr>
                            <p:nvPr/>
                          </p:nvGrpSpPr>
                          <p:grpSpPr bwMode="auto">
                            <a:xfrm>
                              <a:off x="2677" y="2763"/>
                              <a:ext cx="3181" cy="2145"/>
                              <a:chOff x="1012" y="2763"/>
                              <a:chExt cx="3181" cy="2145"/>
                            </a:xfrm>
                          </p:grpSpPr>
                          <p:grpSp>
                            <p:nvGrpSpPr>
                              <p:cNvPr id="15392" name="Group 134"/>
                              <p:cNvGrpSpPr>
                                <a:grpSpLocks/>
                              </p:cNvGrpSpPr>
                              <p:nvPr/>
                            </p:nvGrpSpPr>
                            <p:grpSpPr bwMode="auto">
                              <a:xfrm>
                                <a:off x="1278" y="2763"/>
                                <a:ext cx="2915" cy="2145"/>
                                <a:chOff x="1472" y="2763"/>
                                <a:chExt cx="3801" cy="2715"/>
                              </a:xfrm>
                            </p:grpSpPr>
                            <p:sp>
                              <p:nvSpPr>
                                <p:cNvPr id="15394" name="Line 135"/>
                                <p:cNvSpPr>
                                  <a:spLocks noChangeShapeType="1"/>
                                </p:cNvSpPr>
                                <p:nvPr/>
                              </p:nvSpPr>
                              <p:spPr bwMode="auto">
                                <a:xfrm>
                                  <a:off x="1472" y="2763"/>
                                  <a:ext cx="0" cy="271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5395" name="Line 136"/>
                                <p:cNvSpPr>
                                  <a:spLocks noChangeShapeType="1"/>
                                </p:cNvSpPr>
                                <p:nvPr/>
                              </p:nvSpPr>
                              <p:spPr bwMode="auto">
                                <a:xfrm>
                                  <a:off x="1472" y="5478"/>
                                  <a:ext cx="3801"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15393" name="Line 137"/>
                              <p:cNvSpPr>
                                <a:spLocks noChangeShapeType="1"/>
                              </p:cNvSpPr>
                              <p:nvPr/>
                            </p:nvSpPr>
                            <p:spPr bwMode="auto">
                              <a:xfrm flipV="1">
                                <a:off x="1012" y="3057"/>
                                <a:ext cx="0" cy="104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sp>
                          <p:nvSpPr>
                            <p:cNvPr id="15391" name="Line 138"/>
                            <p:cNvSpPr>
                              <a:spLocks noChangeShapeType="1"/>
                            </p:cNvSpPr>
                            <p:nvPr/>
                          </p:nvSpPr>
                          <p:spPr bwMode="auto">
                            <a:xfrm>
                              <a:off x="4650" y="5130"/>
                              <a:ext cx="9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grpSp>
                        <p:nvGrpSpPr>
                          <p:cNvPr id="15387" name="Group 139"/>
                          <p:cNvGrpSpPr>
                            <a:grpSpLocks/>
                          </p:cNvGrpSpPr>
                          <p:nvPr/>
                        </p:nvGrpSpPr>
                        <p:grpSpPr bwMode="auto">
                          <a:xfrm>
                            <a:off x="988" y="10498"/>
                            <a:ext cx="2610" cy="1652"/>
                            <a:chOff x="6492" y="2368"/>
                            <a:chExt cx="2610" cy="1652"/>
                          </a:xfrm>
                        </p:grpSpPr>
                        <p:sp>
                          <p:nvSpPr>
                            <p:cNvPr id="15388" name="Freeform 140"/>
                            <p:cNvSpPr>
                              <a:spLocks/>
                            </p:cNvSpPr>
                            <p:nvPr/>
                          </p:nvSpPr>
                          <p:spPr bwMode="auto">
                            <a:xfrm>
                              <a:off x="6492" y="2368"/>
                              <a:ext cx="1650" cy="1652"/>
                            </a:xfrm>
                            <a:custGeom>
                              <a:avLst/>
                              <a:gdLst>
                                <a:gd name="T0" fmla="*/ 0 w 1650"/>
                                <a:gd name="T1" fmla="*/ 1652 h 1652"/>
                                <a:gd name="T2" fmla="*/ 450 w 1650"/>
                                <a:gd name="T3" fmla="*/ 572 h 1652"/>
                                <a:gd name="T4" fmla="*/ 1005 w 1650"/>
                                <a:gd name="T5" fmla="*/ 92 h 1652"/>
                                <a:gd name="T6" fmla="*/ 1650 w 1650"/>
                                <a:gd name="T7" fmla="*/ 17 h 1652"/>
                                <a:gd name="T8" fmla="*/ 0 60000 65536"/>
                                <a:gd name="T9" fmla="*/ 0 60000 65536"/>
                                <a:gd name="T10" fmla="*/ 0 60000 65536"/>
                                <a:gd name="T11" fmla="*/ 0 60000 65536"/>
                                <a:gd name="T12" fmla="*/ 0 w 1650"/>
                                <a:gd name="T13" fmla="*/ 0 h 1652"/>
                                <a:gd name="T14" fmla="*/ 1650 w 1650"/>
                                <a:gd name="T15" fmla="*/ 1652 h 1652"/>
                              </a:gdLst>
                              <a:ahLst/>
                              <a:cxnLst>
                                <a:cxn ang="T8">
                                  <a:pos x="T0" y="T1"/>
                                </a:cxn>
                                <a:cxn ang="T9">
                                  <a:pos x="T2" y="T3"/>
                                </a:cxn>
                                <a:cxn ang="T10">
                                  <a:pos x="T4" y="T5"/>
                                </a:cxn>
                                <a:cxn ang="T11">
                                  <a:pos x="T6" y="T7"/>
                                </a:cxn>
                              </a:cxnLst>
                              <a:rect l="T12" t="T13" r="T14" b="T15"/>
                              <a:pathLst>
                                <a:path w="1650" h="1652">
                                  <a:moveTo>
                                    <a:pt x="0" y="1652"/>
                                  </a:moveTo>
                                  <a:cubicBezTo>
                                    <a:pt x="141" y="1242"/>
                                    <a:pt x="283" y="832"/>
                                    <a:pt x="450" y="572"/>
                                  </a:cubicBezTo>
                                  <a:cubicBezTo>
                                    <a:pt x="617" y="312"/>
                                    <a:pt x="805" y="184"/>
                                    <a:pt x="1005" y="92"/>
                                  </a:cubicBezTo>
                                  <a:cubicBezTo>
                                    <a:pt x="1205" y="0"/>
                                    <a:pt x="1427" y="8"/>
                                    <a:pt x="1650" y="17"/>
                                  </a:cubicBezTo>
                                </a:path>
                              </a:pathLst>
                            </a:cu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389" name="Line 141"/>
                            <p:cNvSpPr>
                              <a:spLocks noChangeShapeType="1"/>
                            </p:cNvSpPr>
                            <p:nvPr/>
                          </p:nvSpPr>
                          <p:spPr bwMode="auto">
                            <a:xfrm>
                              <a:off x="8135" y="2386"/>
                              <a:ext cx="967"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GB"/>
                            </a:p>
                          </p:txBody>
                        </p:sp>
                      </p:grpSp>
                    </p:grpSp>
                    <p:grpSp>
                      <p:nvGrpSpPr>
                        <p:cNvPr id="15383" name="Group 142"/>
                        <p:cNvGrpSpPr>
                          <a:grpSpLocks/>
                        </p:cNvGrpSpPr>
                        <p:nvPr/>
                      </p:nvGrpSpPr>
                      <p:grpSpPr bwMode="auto">
                        <a:xfrm>
                          <a:off x="1418" y="3356"/>
                          <a:ext cx="2647" cy="402"/>
                          <a:chOff x="1418" y="3475"/>
                          <a:chExt cx="2647" cy="283"/>
                        </a:xfrm>
                      </p:grpSpPr>
                      <p:sp>
                        <p:nvSpPr>
                          <p:cNvPr id="15384" name="Freeform 143"/>
                          <p:cNvSpPr>
                            <a:spLocks/>
                          </p:cNvSpPr>
                          <p:nvPr/>
                        </p:nvSpPr>
                        <p:spPr bwMode="auto">
                          <a:xfrm>
                            <a:off x="1418" y="3475"/>
                            <a:ext cx="1207" cy="283"/>
                          </a:xfrm>
                          <a:custGeom>
                            <a:avLst/>
                            <a:gdLst>
                              <a:gd name="T0" fmla="*/ 0 w 1207"/>
                              <a:gd name="T1" fmla="*/ 283 h 283"/>
                              <a:gd name="T2" fmla="*/ 465 w 1207"/>
                              <a:gd name="T3" fmla="*/ 80 h 283"/>
                              <a:gd name="T4" fmla="*/ 840 w 1207"/>
                              <a:gd name="T5" fmla="*/ 13 h 283"/>
                              <a:gd name="T6" fmla="*/ 1207 w 1207"/>
                              <a:gd name="T7" fmla="*/ 5 h 283"/>
                              <a:gd name="T8" fmla="*/ 0 60000 65536"/>
                              <a:gd name="T9" fmla="*/ 0 60000 65536"/>
                              <a:gd name="T10" fmla="*/ 0 60000 65536"/>
                              <a:gd name="T11" fmla="*/ 0 60000 65536"/>
                              <a:gd name="T12" fmla="*/ 0 w 1207"/>
                              <a:gd name="T13" fmla="*/ 0 h 283"/>
                              <a:gd name="T14" fmla="*/ 1207 w 1207"/>
                              <a:gd name="T15" fmla="*/ 283 h 283"/>
                            </a:gdLst>
                            <a:ahLst/>
                            <a:cxnLst>
                              <a:cxn ang="T8">
                                <a:pos x="T0" y="T1"/>
                              </a:cxn>
                              <a:cxn ang="T9">
                                <a:pos x="T2" y="T3"/>
                              </a:cxn>
                              <a:cxn ang="T10">
                                <a:pos x="T4" y="T5"/>
                              </a:cxn>
                              <a:cxn ang="T11">
                                <a:pos x="T6" y="T7"/>
                              </a:cxn>
                            </a:cxnLst>
                            <a:rect l="T12" t="T13" r="T14" b="T15"/>
                            <a:pathLst>
                              <a:path w="1207" h="283">
                                <a:moveTo>
                                  <a:pt x="0" y="283"/>
                                </a:moveTo>
                                <a:cubicBezTo>
                                  <a:pt x="162" y="204"/>
                                  <a:pt x="325" y="125"/>
                                  <a:pt x="465" y="80"/>
                                </a:cubicBezTo>
                                <a:cubicBezTo>
                                  <a:pt x="605" y="35"/>
                                  <a:pt x="716" y="26"/>
                                  <a:pt x="840" y="13"/>
                                </a:cubicBezTo>
                                <a:cubicBezTo>
                                  <a:pt x="964" y="0"/>
                                  <a:pt x="1085" y="2"/>
                                  <a:pt x="1207" y="5"/>
                                </a:cubicBezTo>
                              </a:path>
                            </a:pathLst>
                          </a:custGeom>
                          <a:noFill/>
                          <a:ln w="9525" cap="flat">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385" name="Line 144"/>
                          <p:cNvSpPr>
                            <a:spLocks noChangeShapeType="1"/>
                          </p:cNvSpPr>
                          <p:nvPr/>
                        </p:nvSpPr>
                        <p:spPr bwMode="auto">
                          <a:xfrm>
                            <a:off x="2595" y="3481"/>
                            <a:ext cx="1470" cy="0"/>
                          </a:xfrm>
                          <a:prstGeom prst="line">
                            <a:avLst/>
                          </a:prstGeom>
                          <a:noFill/>
                          <a:ln w="952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grpSp>
                  </p:grpSp>
                  <p:sp useBgFill="1">
                    <p:nvSpPr>
                      <p:cNvPr id="15381" name="Text Box 145"/>
                      <p:cNvSpPr txBox="1">
                        <a:spLocks noChangeArrowheads="1"/>
                      </p:cNvSpPr>
                      <p:nvPr/>
                    </p:nvSpPr>
                    <p:spPr bwMode="auto">
                      <a:xfrm>
                        <a:off x="1598" y="3637"/>
                        <a:ext cx="1252" cy="392"/>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lIns="0" tIns="36000" rIns="36000" bIns="360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1000"/>
                          </a:spcAft>
                        </a:pPr>
                        <a:r>
                          <a:rPr lang="en-GB" altLang="en-US" sz="1000" noProof="1">
                            <a:latin typeface="Arial Narrow" pitchFamily="34" charset="0"/>
                          </a:rPr>
                          <a:t>substrate conc</a:t>
                        </a:r>
                        <a:r>
                          <a:rPr lang="en-GB" altLang="en-US" sz="1000" baseline="30000" noProof="1">
                            <a:latin typeface="Arial Narrow" pitchFamily="34" charset="0"/>
                          </a:rPr>
                          <a:t>n</a:t>
                        </a:r>
                        <a:endParaRPr lang="en-US" altLang="en-US"/>
                      </a:p>
                    </p:txBody>
                  </p:sp>
                </p:grpSp>
                <p:sp>
                  <p:nvSpPr>
                    <p:cNvPr id="15379" name="Freeform 147"/>
                    <p:cNvSpPr>
                      <a:spLocks/>
                    </p:cNvSpPr>
                    <p:nvPr/>
                  </p:nvSpPr>
                  <p:spPr bwMode="auto">
                    <a:xfrm>
                      <a:off x="6524625" y="4181059"/>
                      <a:ext cx="501650" cy="266660"/>
                    </a:xfrm>
                    <a:custGeom>
                      <a:avLst/>
                      <a:gdLst>
                        <a:gd name="T0" fmla="*/ 0 w 975"/>
                        <a:gd name="T1" fmla="*/ 0 h 600"/>
                        <a:gd name="T2" fmla="*/ 525 w 975"/>
                        <a:gd name="T3" fmla="*/ 90 h 600"/>
                        <a:gd name="T4" fmla="*/ 840 w 975"/>
                        <a:gd name="T5" fmla="*/ 375 h 600"/>
                        <a:gd name="T6" fmla="*/ 975 w 975"/>
                        <a:gd name="T7" fmla="*/ 600 h 600"/>
                        <a:gd name="T8" fmla="*/ 0 60000 65536"/>
                        <a:gd name="T9" fmla="*/ 0 60000 65536"/>
                        <a:gd name="T10" fmla="*/ 0 60000 65536"/>
                        <a:gd name="T11" fmla="*/ 0 60000 65536"/>
                        <a:gd name="T12" fmla="*/ 0 w 975"/>
                        <a:gd name="T13" fmla="*/ 0 h 600"/>
                        <a:gd name="T14" fmla="*/ 975 w 975"/>
                        <a:gd name="T15" fmla="*/ 600 h 600"/>
                      </a:gdLst>
                      <a:ahLst/>
                      <a:cxnLst>
                        <a:cxn ang="T8">
                          <a:pos x="T0" y="T1"/>
                        </a:cxn>
                        <a:cxn ang="T9">
                          <a:pos x="T2" y="T3"/>
                        </a:cxn>
                        <a:cxn ang="T10">
                          <a:pos x="T4" y="T5"/>
                        </a:cxn>
                        <a:cxn ang="T11">
                          <a:pos x="T6" y="T7"/>
                        </a:cxn>
                      </a:cxnLst>
                      <a:rect l="T12" t="T13" r="T14" b="T15"/>
                      <a:pathLst>
                        <a:path w="975" h="600">
                          <a:moveTo>
                            <a:pt x="0" y="0"/>
                          </a:moveTo>
                          <a:cubicBezTo>
                            <a:pt x="192" y="14"/>
                            <a:pt x="385" y="28"/>
                            <a:pt x="525" y="90"/>
                          </a:cubicBezTo>
                          <a:cubicBezTo>
                            <a:pt x="665" y="152"/>
                            <a:pt x="765" y="290"/>
                            <a:pt x="840" y="375"/>
                          </a:cubicBezTo>
                          <a:cubicBezTo>
                            <a:pt x="915" y="460"/>
                            <a:pt x="945" y="530"/>
                            <a:pt x="975" y="600"/>
                          </a:cubicBezTo>
                        </a:path>
                      </a:pathLst>
                    </a:custGeom>
                    <a:noFill/>
                    <a:ln w="22225">
                      <a:solidFill>
                        <a:srgbClr val="FF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GB"/>
                    </a:p>
                  </p:txBody>
                </p:sp>
              </p:grpSp>
            </p:grpSp>
          </p:grpSp>
        </p:grpSp>
        <p:sp useBgFill="1">
          <p:nvSpPr>
            <p:cNvPr id="15370" name="Text Box 148"/>
            <p:cNvSpPr txBox="1">
              <a:spLocks noChangeArrowheads="1"/>
            </p:cNvSpPr>
            <p:nvPr/>
          </p:nvSpPr>
          <p:spPr bwMode="auto">
            <a:xfrm>
              <a:off x="6200775" y="6332538"/>
              <a:ext cx="2705100" cy="342848"/>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1000"/>
                </a:spcAft>
              </a:pPr>
              <a:r>
                <a:rPr lang="en-GB" altLang="en-US" sz="1100" b="1"/>
                <a:t>6 Effect of Non Competitive Inhibitor</a:t>
              </a:r>
              <a:endParaRPr lang="en-US" altLang="en-US"/>
            </a:p>
          </p:txBody>
        </p:sp>
      </p:grpSp>
      <p:sp>
        <p:nvSpPr>
          <p:cNvPr id="15368" name="Rectangle 157"/>
          <p:cNvSpPr>
            <a:spLocks noChangeArrowheads="1"/>
          </p:cNvSpPr>
          <p:nvPr/>
        </p:nvSpPr>
        <p:spPr bwMode="auto">
          <a:xfrm>
            <a:off x="137477" y="2666683"/>
            <a:ext cx="5391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2000" b="1" dirty="0"/>
              <a:t>Factors Affecting Enzyme Action Overview</a:t>
            </a:r>
          </a:p>
        </p:txBody>
      </p:sp>
    </p:spTree>
    <p:extLst>
      <p:ext uri="{BB962C8B-B14F-4D97-AF65-F5344CB8AC3E}">
        <p14:creationId xmlns:p14="http://schemas.microsoft.com/office/powerpoint/2010/main" val="36679684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GB" dirty="0" smtClean="0"/>
              <a:t>Inorganic ions</a:t>
            </a:r>
            <a:endParaRPr lang="en-GB" dirty="0"/>
          </a:p>
        </p:txBody>
      </p:sp>
      <p:sp>
        <p:nvSpPr>
          <p:cNvPr id="3" name="Content Placeholder 2"/>
          <p:cNvSpPr>
            <a:spLocks noGrp="1"/>
          </p:cNvSpPr>
          <p:nvPr>
            <p:ph idx="1"/>
          </p:nvPr>
        </p:nvSpPr>
        <p:spPr>
          <a:xfrm>
            <a:off x="228600" y="914400"/>
            <a:ext cx="8763000" cy="5715000"/>
          </a:xfrm>
        </p:spPr>
        <p:txBody>
          <a:bodyPr>
            <a:normAutofit fontScale="85000" lnSpcReduction="10000"/>
          </a:bodyPr>
          <a:lstStyle/>
          <a:p>
            <a:r>
              <a:rPr lang="en-GB" dirty="0"/>
              <a:t>Inorganic ions occur in solution in the cytoplasm and body </a:t>
            </a:r>
            <a:r>
              <a:rPr lang="en-GB" dirty="0" smtClean="0"/>
              <a:t>fluids of </a:t>
            </a:r>
            <a:r>
              <a:rPr lang="en-GB" dirty="0"/>
              <a:t>organisms, some in high concentrations and others in very </a:t>
            </a:r>
            <a:r>
              <a:rPr lang="en-GB" dirty="0" smtClean="0"/>
              <a:t>low concentrations</a:t>
            </a:r>
            <a:r>
              <a:rPr lang="en-GB" dirty="0"/>
              <a:t>.</a:t>
            </a:r>
          </a:p>
          <a:p>
            <a:r>
              <a:rPr lang="en-GB" dirty="0"/>
              <a:t>Each type of ion has a specific role, depending on its properties.</a:t>
            </a:r>
          </a:p>
          <a:p>
            <a:r>
              <a:rPr lang="en-GB" dirty="0"/>
              <a:t>Students should be able to recognise the role of ions in </a:t>
            </a:r>
            <a:r>
              <a:rPr lang="en-GB" dirty="0" smtClean="0"/>
              <a:t>the following </a:t>
            </a:r>
            <a:r>
              <a:rPr lang="en-GB" dirty="0"/>
              <a:t>topics: </a:t>
            </a:r>
            <a:endParaRPr lang="en-GB" dirty="0" smtClean="0"/>
          </a:p>
          <a:p>
            <a:r>
              <a:rPr lang="en-GB" dirty="0" smtClean="0"/>
              <a:t>hydrogen </a:t>
            </a:r>
            <a:r>
              <a:rPr lang="en-GB" dirty="0"/>
              <a:t>ions and pH; </a:t>
            </a:r>
            <a:endParaRPr lang="en-GB" dirty="0" smtClean="0"/>
          </a:p>
          <a:p>
            <a:r>
              <a:rPr lang="en-GB" dirty="0" smtClean="0"/>
              <a:t>iron </a:t>
            </a:r>
            <a:r>
              <a:rPr lang="en-GB" dirty="0"/>
              <a:t>ions as a component </a:t>
            </a:r>
            <a:r>
              <a:rPr lang="en-GB" dirty="0" smtClean="0"/>
              <a:t>of haemoglobin</a:t>
            </a:r>
            <a:r>
              <a:rPr lang="en-GB" dirty="0"/>
              <a:t>; </a:t>
            </a:r>
            <a:endParaRPr lang="en-GB" dirty="0" smtClean="0"/>
          </a:p>
          <a:p>
            <a:r>
              <a:rPr lang="en-GB" dirty="0" smtClean="0"/>
              <a:t>sodium </a:t>
            </a:r>
            <a:r>
              <a:rPr lang="en-GB" dirty="0"/>
              <a:t>ions in the co-transport of glucose and </a:t>
            </a:r>
            <a:r>
              <a:rPr lang="en-GB" dirty="0" smtClean="0"/>
              <a:t>amino acids</a:t>
            </a:r>
            <a:r>
              <a:rPr lang="en-GB" dirty="0"/>
              <a:t>; </a:t>
            </a:r>
            <a:endParaRPr lang="en-GB" dirty="0" smtClean="0"/>
          </a:p>
          <a:p>
            <a:r>
              <a:rPr lang="en-GB" dirty="0" smtClean="0"/>
              <a:t>and </a:t>
            </a:r>
            <a:r>
              <a:rPr lang="en-GB" dirty="0"/>
              <a:t>phosphate ions as components of DNA and of ATP.</a:t>
            </a:r>
            <a:endParaRPr lang="en-GB" dirty="0"/>
          </a:p>
        </p:txBody>
      </p:sp>
    </p:spTree>
    <p:extLst>
      <p:ext uri="{BB962C8B-B14F-4D97-AF65-F5344CB8AC3E}">
        <p14:creationId xmlns:p14="http://schemas.microsoft.com/office/powerpoint/2010/main" val="2711537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400" b="1" dirty="0" smtClean="0"/>
              <a:t>Sleep</a:t>
            </a:r>
            <a:r>
              <a:rPr lang="en-GB" dirty="0" smtClean="0"/>
              <a:t> </a:t>
            </a:r>
            <a:endParaRPr lang="en-GB" dirty="0"/>
          </a:p>
        </p:txBody>
      </p:sp>
      <p:sp>
        <p:nvSpPr>
          <p:cNvPr id="3" name="Content Placeholder 2"/>
          <p:cNvSpPr>
            <a:spLocks noGrp="1"/>
          </p:cNvSpPr>
          <p:nvPr>
            <p:ph idx="1"/>
          </p:nvPr>
        </p:nvSpPr>
        <p:spPr>
          <a:xfrm>
            <a:off x="971600" y="1988840"/>
            <a:ext cx="7560840" cy="3312368"/>
          </a:xfrm>
          <a:effectLst>
            <a:outerShdw blurRad="152400" dist="317500" dir="5400000" sx="90000" sy="-19000" rotWithShape="0">
              <a:prstClr val="black">
                <a:alpha val="15000"/>
              </a:prstClr>
            </a:outerShdw>
          </a:effectLst>
        </p:spPr>
        <p:style>
          <a:lnRef idx="1">
            <a:schemeClr val="accent4"/>
          </a:lnRef>
          <a:fillRef idx="2">
            <a:schemeClr val="accent4"/>
          </a:fillRef>
          <a:effectRef idx="1">
            <a:schemeClr val="accent4"/>
          </a:effectRef>
          <a:fontRef idx="minor">
            <a:schemeClr val="dk1"/>
          </a:fontRef>
        </p:style>
        <p:txBody>
          <a:bodyPr>
            <a:noAutofit/>
          </a:bodyPr>
          <a:lstStyle/>
          <a:p>
            <a:r>
              <a:rPr lang="en-GB" sz="4800" b="1" dirty="0" smtClean="0"/>
              <a:t>Consolidates memory!</a:t>
            </a:r>
          </a:p>
          <a:p>
            <a:r>
              <a:rPr lang="en-GB" sz="4800" b="1" dirty="0" smtClean="0"/>
              <a:t>Aides memory process</a:t>
            </a:r>
          </a:p>
          <a:p>
            <a:r>
              <a:rPr lang="en-GB" sz="4800" b="1" dirty="0" smtClean="0"/>
              <a:t>Reduces stress hormones</a:t>
            </a:r>
            <a:endParaRPr lang="en-GB" sz="4800" b="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9071" y="3709554"/>
            <a:ext cx="1480210" cy="25769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18989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Shape 290"/>
          <p:cNvSpPr>
            <a:spLocks noGrp="1"/>
          </p:cNvSpPr>
          <p:nvPr>
            <p:ph type="sldNum" sz="quarter" idx="4294967295"/>
          </p:nvPr>
        </p:nvSpPr>
        <p:spPr>
          <a:xfrm>
            <a:off x="6553200" y="6245225"/>
            <a:ext cx="2133600" cy="231140"/>
          </a:xfrm>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200">
                <a:solidFill>
                  <a:srgbClr val="888888"/>
                </a:solidFill>
              </a:rPr>
              <a:t>7</a:t>
            </a:fld>
            <a:endParaRPr sz="1200">
              <a:solidFill>
                <a:srgbClr val="888888"/>
              </a:solidFill>
            </a:endParaRPr>
          </a:p>
        </p:txBody>
      </p:sp>
      <p:pic>
        <p:nvPicPr>
          <p:cNvPr id="2" name="Picture 1" descr="exam_prep_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537" y="555607"/>
            <a:ext cx="8279074" cy="5290188"/>
          </a:xfrm>
          <a:prstGeom prst="rect">
            <a:avLst/>
          </a:prstGeom>
        </p:spPr>
      </p:pic>
    </p:spTree>
    <p:extLst>
      <p:ext uri="{BB962C8B-B14F-4D97-AF65-F5344CB8AC3E}">
        <p14:creationId xmlns:p14="http://schemas.microsoft.com/office/powerpoint/2010/main" val="117465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Shape 293"/>
          <p:cNvSpPr>
            <a:spLocks noGrp="1"/>
          </p:cNvSpPr>
          <p:nvPr>
            <p:ph type="sldNum" sz="quarter" idx="4294967295"/>
          </p:nvPr>
        </p:nvSpPr>
        <p:spPr>
          <a:xfrm>
            <a:off x="6553200" y="6245225"/>
            <a:ext cx="2133600" cy="231140"/>
          </a:xfrm>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200">
                <a:solidFill>
                  <a:srgbClr val="888888"/>
                </a:solidFill>
              </a:rPr>
              <a:t>8</a:t>
            </a:fld>
            <a:endParaRPr sz="1200">
              <a:solidFill>
                <a:srgbClr val="888888"/>
              </a:solidFill>
            </a:endParaRPr>
          </a:p>
        </p:txBody>
      </p:sp>
      <p:pic>
        <p:nvPicPr>
          <p:cNvPr id="294" name="pasted-image.tif"/>
          <p:cNvPicPr/>
          <p:nvPr/>
        </p:nvPicPr>
        <p:blipFill>
          <a:blip r:embed="rId2">
            <a:extLst/>
          </a:blip>
          <a:stretch>
            <a:fillRect/>
          </a:stretch>
        </p:blipFill>
        <p:spPr>
          <a:xfrm>
            <a:off x="696191" y="675409"/>
            <a:ext cx="7538321" cy="5674591"/>
          </a:xfrm>
          <a:prstGeom prst="rect">
            <a:avLst/>
          </a:prstGeom>
          <a:ln w="12700">
            <a:miter lim="400000"/>
          </a:ln>
        </p:spPr>
      </p:pic>
    </p:spTree>
    <p:extLst>
      <p:ext uri="{BB962C8B-B14F-4D97-AF65-F5344CB8AC3E}">
        <p14:creationId xmlns:p14="http://schemas.microsoft.com/office/powerpoint/2010/main" val="656856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02673" y="2524991"/>
            <a:ext cx="8229600" cy="3449782"/>
          </a:xfrm>
        </p:spPr>
        <p:txBody>
          <a:bodyPr/>
          <a:lstStyle/>
          <a:p>
            <a:r>
              <a:rPr lang="en-GB" dirty="0" smtClean="0"/>
              <a:t>Your focus</a:t>
            </a:r>
          </a:p>
          <a:p>
            <a:r>
              <a:rPr lang="en-GB" dirty="0" smtClean="0"/>
              <a:t>Use the Memory maps - write on them, make them yours</a:t>
            </a:r>
          </a:p>
          <a:p>
            <a:r>
              <a:rPr lang="en-GB" dirty="0" smtClean="0"/>
              <a:t>Talk to each other during the breaks</a:t>
            </a:r>
          </a:p>
          <a:p>
            <a:r>
              <a:rPr lang="en-GB" dirty="0" smtClean="0"/>
              <a:t>Walk in your breaks/snacks/water</a:t>
            </a:r>
          </a:p>
          <a:p>
            <a:r>
              <a:rPr lang="en-GB" dirty="0" smtClean="0"/>
              <a:t>PEQs</a:t>
            </a:r>
            <a:endParaRPr lang="en-GB" dirty="0"/>
          </a:p>
        </p:txBody>
      </p:sp>
      <p:sp>
        <p:nvSpPr>
          <p:cNvPr id="3" name="Title 2"/>
          <p:cNvSpPr>
            <a:spLocks noGrp="1"/>
          </p:cNvSpPr>
          <p:nvPr>
            <p:ph type="title"/>
          </p:nvPr>
        </p:nvSpPr>
        <p:spPr>
          <a:xfrm>
            <a:off x="488373" y="415637"/>
            <a:ext cx="8229600" cy="1502465"/>
          </a:xfrm>
        </p:spPr>
        <p:txBody>
          <a:bodyPr>
            <a:normAutofit fontScale="90000"/>
          </a:bodyPr>
          <a:lstStyle/>
          <a:p>
            <a:r>
              <a:rPr lang="en-GB" dirty="0" smtClean="0"/>
              <a:t>So how can this workshop move beyond 20 percent student retention?</a:t>
            </a:r>
            <a:endParaRPr lang="en-GB" dirty="0"/>
          </a:p>
        </p:txBody>
      </p:sp>
    </p:spTree>
    <p:extLst>
      <p:ext uri="{BB962C8B-B14F-4D97-AF65-F5344CB8AC3E}">
        <p14:creationId xmlns:p14="http://schemas.microsoft.com/office/powerpoint/2010/main" val="2558004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TotalTime>
  <Words>2292</Words>
  <Application>Microsoft Office PowerPoint</Application>
  <PresentationFormat>On-screen Show (4:3)</PresentationFormat>
  <Paragraphs>356</Paragraphs>
  <Slides>59</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59</vt:i4>
      </vt:variant>
    </vt:vector>
  </HeadingPairs>
  <TitlesOfParts>
    <vt:vector size="69" baseType="lpstr">
      <vt:lpstr>Arial</vt:lpstr>
      <vt:lpstr>Arial Narrow</vt:lpstr>
      <vt:lpstr>Calibri</vt:lpstr>
      <vt:lpstr>Constantia</vt:lpstr>
      <vt:lpstr>Corbel</vt:lpstr>
      <vt:lpstr>Gill Sans</vt:lpstr>
      <vt:lpstr>Helvetica</vt:lpstr>
      <vt:lpstr>Symbol</vt:lpstr>
      <vt:lpstr>ヒラギノ角ゴ ProN W3</vt:lpstr>
      <vt:lpstr>Office Theme</vt:lpstr>
      <vt:lpstr>How can I revise effectively?</vt:lpstr>
      <vt:lpstr>PowerPoint Presentation</vt:lpstr>
      <vt:lpstr>PowerPoint Presentation</vt:lpstr>
      <vt:lpstr>PowerPoint Presentation</vt:lpstr>
      <vt:lpstr>PowerPoint Presentation</vt:lpstr>
      <vt:lpstr>Sleep </vt:lpstr>
      <vt:lpstr>PowerPoint Presentation</vt:lpstr>
      <vt:lpstr>PowerPoint Presentation</vt:lpstr>
      <vt:lpstr>So how can this workshop move beyond 20 percent student retention?</vt:lpstr>
      <vt:lpstr>Active Revision starts with active consolidation</vt:lpstr>
      <vt:lpstr>Active Revision</vt:lpstr>
      <vt:lpstr>Active Revision</vt:lpstr>
      <vt:lpstr>Examiner’s feedback</vt:lpstr>
      <vt:lpstr>Advice from Revision Guide</vt:lpstr>
      <vt:lpstr>Examination technique</vt:lpstr>
      <vt:lpstr>Examination technique</vt:lpstr>
      <vt:lpstr>Proteins and Enzymes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Biuret test for Proteins</vt:lpstr>
      <vt:lpstr>PowerPoint Presentation</vt:lpstr>
      <vt:lpstr>PowerPoint Presentation</vt:lpstr>
      <vt:lpstr>PowerPoint Presentation</vt:lpstr>
      <vt:lpstr>Enzymes</vt:lpstr>
      <vt:lpstr>Energy of Reactions</vt:lpstr>
      <vt:lpstr>PowerPoint Presentation</vt:lpstr>
      <vt:lpstr>PowerPoint Presentation</vt:lpstr>
      <vt:lpstr>PowerPoint Presentation</vt:lpstr>
      <vt:lpstr>PowerPoint Presentation</vt:lpstr>
      <vt:lpstr>PowerPoint Presentation</vt:lpstr>
      <vt:lpstr>Enzymes and Rate of reaction</vt:lpstr>
      <vt:lpstr>Measuring rate of change  (express per unit time)</vt:lpstr>
      <vt:lpstr>Enzyme graphs – you have to know these!</vt:lpstr>
      <vt:lpstr>Temperature</vt:lpstr>
      <vt:lpstr>PowerPoint Presentation</vt:lpstr>
      <vt:lpstr>Mark scheme</vt:lpstr>
      <vt:lpstr>PowerPoint Presentation</vt:lpstr>
      <vt:lpstr>PowerPoint Presentation</vt:lpstr>
      <vt:lpstr>pH</vt:lpstr>
      <vt:lpstr>PowerPoint Presentation</vt:lpstr>
      <vt:lpstr>PowerPoint Presentation</vt:lpstr>
      <vt:lpstr>Effect of Enzyme Concentration</vt:lpstr>
      <vt:lpstr>Effect substrate concentration</vt:lpstr>
      <vt:lpstr>PowerPoint Presentation</vt:lpstr>
      <vt:lpstr>PowerPoint Presentation</vt:lpstr>
      <vt:lpstr>PowerPoint Presentation</vt:lpstr>
      <vt:lpstr>graphs</vt:lpstr>
      <vt:lpstr>PowerPoint Presentation</vt:lpstr>
      <vt:lpstr>PowerPoint Presentation</vt:lpstr>
      <vt:lpstr>PowerPoint Presentation</vt:lpstr>
      <vt:lpstr>PowerPoint Presentation</vt:lpstr>
      <vt:lpstr>Control of metabolic pathways</vt:lpstr>
      <vt:lpstr>PowerPoint Presentation</vt:lpstr>
      <vt:lpstr>Inorganic 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can I revise effectively?</dc:title>
  <dc:creator>Debbie Haggar</dc:creator>
  <cp:lastModifiedBy>Deborah Haggar</cp:lastModifiedBy>
  <cp:revision>14</cp:revision>
  <cp:lastPrinted>2017-04-19T08:40:58Z</cp:lastPrinted>
  <dcterms:created xsi:type="dcterms:W3CDTF">2017-04-18T07:25:53Z</dcterms:created>
  <dcterms:modified xsi:type="dcterms:W3CDTF">2017-04-19T08:43:41Z</dcterms:modified>
</cp:coreProperties>
</file>