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3"/>
  </p:handoutMasterIdLst>
  <p:sldIdLst>
    <p:sldId id="267" r:id="rId5"/>
    <p:sldId id="372" r:id="rId6"/>
    <p:sldId id="373" r:id="rId7"/>
    <p:sldId id="374" r:id="rId8"/>
    <p:sldId id="270" r:id="rId9"/>
    <p:sldId id="359" r:id="rId10"/>
    <p:sldId id="271" r:id="rId11"/>
    <p:sldId id="346" r:id="rId12"/>
    <p:sldId id="361" r:id="rId13"/>
    <p:sldId id="362" r:id="rId14"/>
    <p:sldId id="364" r:id="rId15"/>
    <p:sldId id="365" r:id="rId16"/>
    <p:sldId id="366" r:id="rId17"/>
    <p:sldId id="367" r:id="rId18"/>
    <p:sldId id="368" r:id="rId19"/>
    <p:sldId id="369" r:id="rId20"/>
    <p:sldId id="370" r:id="rId21"/>
    <p:sldId id="371"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0614089-F019-40C0-8339-5E2EDFCFB77E}" type="datetimeFigureOut">
              <a:rPr lang="en-GB" smtClean="0"/>
              <a:t>19/04/2017</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2D0B474-45AC-4BEC-9EB3-8068B6347F09}" type="slidenum">
              <a:rPr lang="en-GB" smtClean="0"/>
              <a:t>‹#›</a:t>
            </a:fld>
            <a:endParaRPr lang="en-GB"/>
          </a:p>
        </p:txBody>
      </p:sp>
    </p:spTree>
    <p:extLst>
      <p:ext uri="{BB962C8B-B14F-4D97-AF65-F5344CB8AC3E}">
        <p14:creationId xmlns:p14="http://schemas.microsoft.com/office/powerpoint/2010/main" val="23801073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BCCEBB-3F9C-4B82-A3AF-4362EE2C72D8}"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93128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BCCEBB-3F9C-4B82-A3AF-4362EE2C72D8}"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278448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BCCEBB-3F9C-4B82-A3AF-4362EE2C72D8}"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56009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BCCEBB-3F9C-4B82-A3AF-4362EE2C72D8}"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178701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CCEBB-3F9C-4B82-A3AF-4362EE2C72D8}"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422506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BCCEBB-3F9C-4B82-A3AF-4362EE2C72D8}"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13901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BCCEBB-3F9C-4B82-A3AF-4362EE2C72D8}" type="datetimeFigureOut">
              <a:rPr lang="en-GB" smtClean="0"/>
              <a:t>19/04/2017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25464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BCCEBB-3F9C-4B82-A3AF-4362EE2C72D8}" type="datetimeFigureOut">
              <a:rPr lang="en-GB" smtClean="0"/>
              <a:t>19/04/2017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183160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CCEBB-3F9C-4B82-A3AF-4362EE2C72D8}" type="datetimeFigureOut">
              <a:rPr lang="en-GB" smtClean="0"/>
              <a:t>19/04/2017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300202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CCEBB-3F9C-4B82-A3AF-4362EE2C72D8}"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115533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CCEBB-3F9C-4B82-A3AF-4362EE2C72D8}"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C1CEB6-E794-4B9F-99AD-B1DAC995289D}" type="slidenum">
              <a:rPr lang="en-GB" smtClean="0"/>
              <a:t>‹#›</a:t>
            </a:fld>
            <a:endParaRPr lang="en-GB"/>
          </a:p>
        </p:txBody>
      </p:sp>
    </p:spTree>
    <p:extLst>
      <p:ext uri="{BB962C8B-B14F-4D97-AF65-F5344CB8AC3E}">
        <p14:creationId xmlns:p14="http://schemas.microsoft.com/office/powerpoint/2010/main" val="89765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CCEBB-3F9C-4B82-A3AF-4362EE2C72D8}" type="datetimeFigureOut">
              <a:rPr lang="en-GB" smtClean="0"/>
              <a:t>19/04/2017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1CEB6-E794-4B9F-99AD-B1DAC995289D}" type="slidenum">
              <a:rPr lang="en-GB" smtClean="0"/>
              <a:t>‹#›</a:t>
            </a:fld>
            <a:endParaRPr lang="en-GB"/>
          </a:p>
        </p:txBody>
      </p:sp>
    </p:spTree>
    <p:extLst>
      <p:ext uri="{BB962C8B-B14F-4D97-AF65-F5344CB8AC3E}">
        <p14:creationId xmlns:p14="http://schemas.microsoft.com/office/powerpoint/2010/main" val="945478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Meiosis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45958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Mutations</a:t>
            </a:r>
            <a:endParaRPr lang="en-US" dirty="0"/>
          </a:p>
        </p:txBody>
      </p:sp>
      <p:sp>
        <p:nvSpPr>
          <p:cNvPr id="3" name="Content Placeholder 2"/>
          <p:cNvSpPr>
            <a:spLocks noGrp="1"/>
          </p:cNvSpPr>
          <p:nvPr>
            <p:ph idx="1"/>
          </p:nvPr>
        </p:nvSpPr>
        <p:spPr/>
        <p:txBody>
          <a:bodyPr/>
          <a:lstStyle/>
          <a:p>
            <a:r>
              <a:rPr lang="en-US" dirty="0" smtClean="0"/>
              <a:t>Base </a:t>
            </a:r>
            <a:r>
              <a:rPr lang="en-US" b="1" dirty="0" smtClean="0">
                <a:solidFill>
                  <a:srgbClr val="FF0000"/>
                </a:solidFill>
              </a:rPr>
              <a:t>substitutions </a:t>
            </a:r>
            <a:r>
              <a:rPr lang="en-US" dirty="0" smtClean="0"/>
              <a:t>(point mutations)</a:t>
            </a:r>
          </a:p>
          <a:p>
            <a:r>
              <a:rPr lang="en-US" dirty="0" smtClean="0"/>
              <a:t>Base </a:t>
            </a:r>
            <a:r>
              <a:rPr lang="en-US" b="1" dirty="0" smtClean="0">
                <a:solidFill>
                  <a:srgbClr val="FF0000"/>
                </a:solidFill>
              </a:rPr>
              <a:t>deletions or insertions </a:t>
            </a:r>
            <a:r>
              <a:rPr lang="en-US" dirty="0" smtClean="0"/>
              <a:t>(frameshift mutations)</a:t>
            </a:r>
            <a:endParaRPr lang="en-US" dirty="0"/>
          </a:p>
        </p:txBody>
      </p:sp>
      <p:pic>
        <p:nvPicPr>
          <p:cNvPr id="4" name="Picture 3" descr="/Users/Sarah/Desktop/Screen Shot 2016-03-28 at 19.23.04.png"/>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40967"/>
            <a:ext cx="6768752" cy="3167758"/>
          </a:xfrm>
          <a:prstGeom prst="rect">
            <a:avLst/>
          </a:prstGeom>
          <a:noFill/>
          <a:ln>
            <a:noFill/>
          </a:ln>
        </p:spPr>
      </p:pic>
    </p:spTree>
    <p:extLst>
      <p:ext uri="{BB962C8B-B14F-4D97-AF65-F5344CB8AC3E}">
        <p14:creationId xmlns:p14="http://schemas.microsoft.com/office/powerpoint/2010/main" val="2513411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Sickle Cell </a:t>
            </a:r>
            <a:r>
              <a:rPr lang="en-US" sz="3200" dirty="0" err="1" smtClean="0"/>
              <a:t>Anaemia</a:t>
            </a:r>
            <a:r>
              <a:rPr lang="en-US" sz="3200" dirty="0" smtClean="0"/>
              <a:t> – a genetic disease caused by a </a:t>
            </a:r>
            <a:r>
              <a:rPr lang="en-US" sz="3200" b="1" dirty="0" smtClean="0">
                <a:solidFill>
                  <a:srgbClr val="FF0000"/>
                </a:solidFill>
              </a:rPr>
              <a:t>base substitution</a:t>
            </a:r>
            <a:endParaRPr lang="en-US" sz="3200" b="1" dirty="0">
              <a:solidFill>
                <a:srgbClr val="FF0000"/>
              </a:solidFill>
            </a:endParaRPr>
          </a:p>
        </p:txBody>
      </p:sp>
      <p:pic>
        <p:nvPicPr>
          <p:cNvPr id="8" name="Content Placeholder 7"/>
          <p:cNvPicPr>
            <a:picLocks noGrp="1" noChangeAspect="1"/>
          </p:cNvPicPr>
          <p:nvPr>
            <p:ph idx="1"/>
          </p:nvPr>
        </p:nvPicPr>
        <p:blipFill>
          <a:blip r:embed="rId2"/>
          <a:stretch>
            <a:fillRect/>
          </a:stretch>
        </p:blipFill>
        <p:spPr>
          <a:xfrm>
            <a:off x="483172" y="1988840"/>
            <a:ext cx="8421774" cy="4032448"/>
          </a:xfrm>
        </p:spPr>
      </p:pic>
    </p:spTree>
    <p:extLst>
      <p:ext uri="{BB962C8B-B14F-4D97-AF65-F5344CB8AC3E}">
        <p14:creationId xmlns:p14="http://schemas.microsoft.com/office/powerpoint/2010/main" val="2602858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10342"/>
            <a:ext cx="3034680" cy="4464496"/>
          </a:xfrm>
        </p:spPr>
        <p:txBody>
          <a:bodyPr>
            <a:noAutofit/>
          </a:bodyPr>
          <a:lstStyle/>
          <a:p>
            <a:r>
              <a:rPr lang="en-US" sz="2800" dirty="0" smtClean="0"/>
              <a:t>Effects on blood flow. The sickle shaped cells cannot carry as much oxygen and get caught in the capillaries cutting off the blood supply to the organs</a:t>
            </a:r>
            <a:endParaRPr lang="en-US" sz="2800" dirty="0"/>
          </a:p>
        </p:txBody>
      </p:sp>
      <p:pic>
        <p:nvPicPr>
          <p:cNvPr id="4" name="Picture 3"/>
          <p:cNvPicPr>
            <a:picLocks noChangeAspect="1"/>
          </p:cNvPicPr>
          <p:nvPr/>
        </p:nvPicPr>
        <p:blipFill>
          <a:blip r:embed="rId2"/>
          <a:stretch>
            <a:fillRect/>
          </a:stretch>
        </p:blipFill>
        <p:spPr>
          <a:xfrm>
            <a:off x="4427984" y="116632"/>
            <a:ext cx="4032448" cy="6451917"/>
          </a:xfrm>
          <a:prstGeom prst="rect">
            <a:avLst/>
          </a:prstGeom>
        </p:spPr>
      </p:pic>
    </p:spTree>
    <p:extLst>
      <p:ext uri="{BB962C8B-B14F-4D97-AF65-F5344CB8AC3E}">
        <p14:creationId xmlns:p14="http://schemas.microsoft.com/office/powerpoint/2010/main" val="3644359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84" y="116632"/>
            <a:ext cx="8229600" cy="1143000"/>
          </a:xfrm>
        </p:spPr>
        <p:txBody>
          <a:bodyPr>
            <a:normAutofit/>
          </a:bodyPr>
          <a:lstStyle/>
          <a:p>
            <a:r>
              <a:rPr lang="en-US" sz="3600" dirty="0" smtClean="0"/>
              <a:t>An advantage in certain parts of the world?</a:t>
            </a:r>
            <a:endParaRPr lang="en-US" sz="3600" dirty="0"/>
          </a:p>
        </p:txBody>
      </p:sp>
      <p:pic>
        <p:nvPicPr>
          <p:cNvPr id="4" name="Content Placeholder 3"/>
          <p:cNvPicPr>
            <a:picLocks noGrp="1" noChangeAspect="1"/>
          </p:cNvPicPr>
          <p:nvPr>
            <p:ph idx="1"/>
          </p:nvPr>
        </p:nvPicPr>
        <p:blipFill>
          <a:blip r:embed="rId2"/>
          <a:stretch>
            <a:fillRect/>
          </a:stretch>
        </p:blipFill>
        <p:spPr>
          <a:xfrm>
            <a:off x="128460" y="1484784"/>
            <a:ext cx="4081268" cy="2736304"/>
          </a:xfrm>
        </p:spPr>
      </p:pic>
      <p:sp>
        <p:nvSpPr>
          <p:cNvPr id="5" name="TextBox 4"/>
          <p:cNvSpPr txBox="1"/>
          <p:nvPr/>
        </p:nvSpPr>
        <p:spPr>
          <a:xfrm>
            <a:off x="491055" y="4797152"/>
            <a:ext cx="8397156" cy="1200329"/>
          </a:xfrm>
          <a:prstGeom prst="rect">
            <a:avLst/>
          </a:prstGeom>
          <a:noFill/>
        </p:spPr>
        <p:txBody>
          <a:bodyPr wrap="square" rtlCol="0">
            <a:spAutoFit/>
          </a:bodyPr>
          <a:lstStyle/>
          <a:p>
            <a:r>
              <a:rPr lang="en-US" sz="2400" dirty="0" smtClean="0"/>
              <a:t>An increased resistance to malaria because misshapen deflated red blood cells are poor hosts to plasmodium that causes the disease</a:t>
            </a:r>
            <a:r>
              <a:rPr lang="en-US" sz="2400" smtClean="0"/>
              <a:t>. </a:t>
            </a:r>
            <a:endParaRPr lang="en-US" sz="2400" dirty="0"/>
          </a:p>
        </p:txBody>
      </p:sp>
      <p:pic>
        <p:nvPicPr>
          <p:cNvPr id="6" name="Picture 5"/>
          <p:cNvPicPr>
            <a:picLocks noChangeAspect="1"/>
          </p:cNvPicPr>
          <p:nvPr/>
        </p:nvPicPr>
        <p:blipFill>
          <a:blip r:embed="rId3"/>
          <a:stretch>
            <a:fillRect/>
          </a:stretch>
        </p:blipFill>
        <p:spPr>
          <a:xfrm>
            <a:off x="4513101" y="1484784"/>
            <a:ext cx="4207583" cy="2736304"/>
          </a:xfrm>
          <a:prstGeom prst="rect">
            <a:avLst/>
          </a:prstGeom>
        </p:spPr>
      </p:pic>
    </p:spTree>
    <p:extLst>
      <p:ext uri="{BB962C8B-B14F-4D97-AF65-F5344CB8AC3E}">
        <p14:creationId xmlns:p14="http://schemas.microsoft.com/office/powerpoint/2010/main" val="3945645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Effect on the Protein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The significance of the difference depends on the role of the amino acid that’s changed. If it is important in forming bonds that determine the tertiary structure of the final protein, then the replacement amino acid may not form the same bonds. The protein may then be a different shape and therefore not function properly. For example, if the protein is an enzyme then its active site may no longer fit the substrate.</a:t>
            </a:r>
          </a:p>
          <a:p>
            <a:r>
              <a:rPr lang="en-US" sz="2800" dirty="0" smtClean="0"/>
              <a:t>If the new triplet still codes for the same amino acid then the mutation will have no effect. This is one of the advantages of the degenerate code.</a:t>
            </a:r>
          </a:p>
          <a:p>
            <a:endParaRPr lang="en-US" dirty="0"/>
          </a:p>
        </p:txBody>
      </p:sp>
    </p:spTree>
    <p:extLst>
      <p:ext uri="{BB962C8B-B14F-4D97-AF65-F5344CB8AC3E}">
        <p14:creationId xmlns:p14="http://schemas.microsoft.com/office/powerpoint/2010/main" val="2211645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shift effect on the protein</a:t>
            </a:r>
            <a:endParaRPr lang="en-US" dirty="0"/>
          </a:p>
        </p:txBody>
      </p:sp>
      <p:sp>
        <p:nvSpPr>
          <p:cNvPr id="3" name="Content Placeholder 2"/>
          <p:cNvSpPr>
            <a:spLocks noGrp="1"/>
          </p:cNvSpPr>
          <p:nvPr>
            <p:ph idx="1"/>
          </p:nvPr>
        </p:nvSpPr>
        <p:spPr/>
        <p:txBody>
          <a:bodyPr>
            <a:normAutofit fontScale="92500"/>
          </a:bodyPr>
          <a:lstStyle/>
          <a:p>
            <a:r>
              <a:rPr lang="en-US" dirty="0" smtClean="0"/>
              <a:t>So called because they shift the way that the sequence is read.</a:t>
            </a:r>
          </a:p>
          <a:p>
            <a:r>
              <a:rPr lang="en-US" dirty="0" smtClean="0"/>
              <a:t>Caused by insertions or deletions of bases.</a:t>
            </a:r>
          </a:p>
          <a:p>
            <a:r>
              <a:rPr lang="en-US" dirty="0" smtClean="0"/>
              <a:t>Since mRNA is translated 3 nucleotides at a time insertions or deletions that do not involve multiples of three change how all of the mRNA nucleotides down stream of the mutation are translated.</a:t>
            </a:r>
          </a:p>
          <a:p>
            <a:r>
              <a:rPr lang="en-US" dirty="0" smtClean="0"/>
              <a:t>Almost always result in a non functional protein.</a:t>
            </a:r>
            <a:endParaRPr lang="en-US" dirty="0"/>
          </a:p>
        </p:txBody>
      </p:sp>
    </p:spTree>
    <p:extLst>
      <p:ext uri="{BB962C8B-B14F-4D97-AF65-F5344CB8AC3E}">
        <p14:creationId xmlns:p14="http://schemas.microsoft.com/office/powerpoint/2010/main" val="2599033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Mutagenic Agents</a:t>
            </a:r>
            <a:endParaRPr lang="en-US" dirty="0"/>
          </a:p>
        </p:txBody>
      </p:sp>
      <p:sp>
        <p:nvSpPr>
          <p:cNvPr id="3" name="Content Placeholder 2"/>
          <p:cNvSpPr>
            <a:spLocks noGrp="1"/>
          </p:cNvSpPr>
          <p:nvPr>
            <p:ph idx="1"/>
          </p:nvPr>
        </p:nvSpPr>
        <p:spPr>
          <a:xfrm>
            <a:off x="611560" y="1700808"/>
            <a:ext cx="4176464" cy="4525963"/>
          </a:xfrm>
        </p:spPr>
        <p:txBody>
          <a:bodyPr>
            <a:normAutofit/>
          </a:bodyPr>
          <a:lstStyle/>
          <a:p>
            <a:r>
              <a:rPr lang="en-US" dirty="0" smtClean="0"/>
              <a:t>Can increase the rate of gene mutation</a:t>
            </a:r>
            <a:r>
              <a:rPr lang="en-US" dirty="0" smtClean="0"/>
              <a:t>.</a:t>
            </a:r>
            <a:endParaRPr lang="en-US" dirty="0" smtClean="0"/>
          </a:p>
        </p:txBody>
      </p:sp>
      <p:pic>
        <p:nvPicPr>
          <p:cNvPr id="4" name="Picture 3"/>
          <p:cNvPicPr>
            <a:picLocks noChangeAspect="1"/>
          </p:cNvPicPr>
          <p:nvPr/>
        </p:nvPicPr>
        <p:blipFill>
          <a:blip r:embed="rId2"/>
          <a:stretch>
            <a:fillRect/>
          </a:stretch>
        </p:blipFill>
        <p:spPr>
          <a:xfrm>
            <a:off x="4788024" y="1716614"/>
            <a:ext cx="4104456" cy="4088650"/>
          </a:xfrm>
          <a:prstGeom prst="rect">
            <a:avLst/>
          </a:prstGeom>
        </p:spPr>
      </p:pic>
    </p:spTree>
    <p:extLst>
      <p:ext uri="{BB962C8B-B14F-4D97-AF65-F5344CB8AC3E}">
        <p14:creationId xmlns:p14="http://schemas.microsoft.com/office/powerpoint/2010/main" val="279735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Chromosome</a:t>
            </a:r>
            <a:r>
              <a:rPr lang="en-US" dirty="0" smtClean="0"/>
              <a:t> mutations</a:t>
            </a:r>
            <a:endParaRPr lang="en-US" dirty="0"/>
          </a:p>
        </p:txBody>
      </p:sp>
      <p:sp>
        <p:nvSpPr>
          <p:cNvPr id="3" name="Content Placeholder 2"/>
          <p:cNvSpPr>
            <a:spLocks noGrp="1"/>
          </p:cNvSpPr>
          <p:nvPr>
            <p:ph idx="1"/>
          </p:nvPr>
        </p:nvSpPr>
        <p:spPr>
          <a:xfrm>
            <a:off x="611560" y="1628800"/>
            <a:ext cx="3178696" cy="4525963"/>
          </a:xfrm>
        </p:spPr>
        <p:txBody>
          <a:bodyPr>
            <a:normAutofit fontScale="92500" lnSpcReduction="20000"/>
          </a:bodyPr>
          <a:lstStyle/>
          <a:p>
            <a:r>
              <a:rPr lang="en-US" dirty="0" smtClean="0"/>
              <a:t>Two types:</a:t>
            </a:r>
          </a:p>
          <a:p>
            <a:r>
              <a:rPr lang="en-US" dirty="0" smtClean="0"/>
              <a:t>Changes in </a:t>
            </a:r>
            <a:r>
              <a:rPr lang="en-US" dirty="0" smtClean="0">
                <a:solidFill>
                  <a:srgbClr val="FF0000"/>
                </a:solidFill>
              </a:rPr>
              <a:t>whole sets </a:t>
            </a:r>
            <a:r>
              <a:rPr lang="en-US" dirty="0" smtClean="0"/>
              <a:t>of chromosomes (</a:t>
            </a:r>
            <a:r>
              <a:rPr lang="en-US" dirty="0" smtClean="0">
                <a:solidFill>
                  <a:srgbClr val="FF0000"/>
                </a:solidFill>
              </a:rPr>
              <a:t>polyploidy</a:t>
            </a:r>
            <a:r>
              <a:rPr lang="en-US" dirty="0" smtClean="0"/>
              <a:t>), where organisms have 3 or more sets rather than the usual two. </a:t>
            </a:r>
            <a:r>
              <a:rPr lang="en-US" dirty="0"/>
              <a:t>U</a:t>
            </a:r>
            <a:r>
              <a:rPr lang="en-US" dirty="0" smtClean="0"/>
              <a:t>sually found in plants.</a:t>
            </a:r>
          </a:p>
        </p:txBody>
      </p:sp>
      <p:pic>
        <p:nvPicPr>
          <p:cNvPr id="5" name="Picture 4"/>
          <p:cNvPicPr>
            <a:picLocks noChangeAspect="1"/>
          </p:cNvPicPr>
          <p:nvPr/>
        </p:nvPicPr>
        <p:blipFill>
          <a:blip r:embed="rId2"/>
          <a:stretch>
            <a:fillRect/>
          </a:stretch>
        </p:blipFill>
        <p:spPr>
          <a:xfrm>
            <a:off x="4067944" y="1628800"/>
            <a:ext cx="4906888" cy="3816424"/>
          </a:xfrm>
          <a:prstGeom prst="rect">
            <a:avLst/>
          </a:prstGeom>
        </p:spPr>
      </p:pic>
    </p:spTree>
    <p:extLst>
      <p:ext uri="{BB962C8B-B14F-4D97-AF65-F5344CB8AC3E}">
        <p14:creationId xmlns:p14="http://schemas.microsoft.com/office/powerpoint/2010/main" val="665390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86808" cy="1143000"/>
          </a:xfrm>
        </p:spPr>
        <p:txBody>
          <a:bodyPr>
            <a:normAutofit/>
          </a:bodyPr>
          <a:lstStyle/>
          <a:p>
            <a:r>
              <a:rPr lang="en-US" sz="3200" dirty="0" smtClean="0">
                <a:solidFill>
                  <a:srgbClr val="FF0000"/>
                </a:solidFill>
              </a:rPr>
              <a:t>Chromosome</a:t>
            </a:r>
            <a:r>
              <a:rPr lang="en-US" sz="3200" dirty="0" smtClean="0"/>
              <a:t> mutations</a:t>
            </a:r>
            <a:endParaRPr lang="en-US" sz="3200" dirty="0"/>
          </a:p>
        </p:txBody>
      </p:sp>
      <p:sp>
        <p:nvSpPr>
          <p:cNvPr id="3" name="Content Placeholder 2"/>
          <p:cNvSpPr>
            <a:spLocks noGrp="1"/>
          </p:cNvSpPr>
          <p:nvPr>
            <p:ph idx="1"/>
          </p:nvPr>
        </p:nvSpPr>
        <p:spPr>
          <a:xfrm>
            <a:off x="457200" y="1600200"/>
            <a:ext cx="4042792" cy="4525963"/>
          </a:xfrm>
        </p:spPr>
        <p:txBody>
          <a:bodyPr>
            <a:normAutofit fontScale="92500" lnSpcReduction="20000"/>
          </a:bodyPr>
          <a:lstStyle/>
          <a:p>
            <a:r>
              <a:rPr lang="en-US" dirty="0" smtClean="0"/>
              <a:t>Changes in the number of </a:t>
            </a:r>
            <a:r>
              <a:rPr lang="en-US" dirty="0" smtClean="0">
                <a:solidFill>
                  <a:srgbClr val="FF0000"/>
                </a:solidFill>
              </a:rPr>
              <a:t>individual</a:t>
            </a:r>
            <a:r>
              <a:rPr lang="en-US" dirty="0" smtClean="0"/>
              <a:t> chromosomes</a:t>
            </a:r>
          </a:p>
          <a:p>
            <a:r>
              <a:rPr lang="en-US" dirty="0" smtClean="0"/>
              <a:t>Resulting from homologous pairs of chromosomes or sister chromatids failing to separate during mitosis or meiosis. Known as </a:t>
            </a:r>
            <a:r>
              <a:rPr lang="en-US" dirty="0" smtClean="0">
                <a:solidFill>
                  <a:srgbClr val="FF0000"/>
                </a:solidFill>
              </a:rPr>
              <a:t>non disjunction</a:t>
            </a:r>
            <a:r>
              <a:rPr lang="en-US" dirty="0" smtClean="0"/>
              <a:t>. </a:t>
            </a:r>
          </a:p>
          <a:p>
            <a:pPr marL="0" indent="0">
              <a:buNone/>
            </a:pPr>
            <a:endParaRPr lang="en-US" dirty="0"/>
          </a:p>
        </p:txBody>
      </p:sp>
      <p:pic>
        <p:nvPicPr>
          <p:cNvPr id="4" name="Picture 3"/>
          <p:cNvPicPr>
            <a:picLocks noChangeAspect="1"/>
          </p:cNvPicPr>
          <p:nvPr/>
        </p:nvPicPr>
        <p:blipFill>
          <a:blip r:embed="rId2"/>
          <a:stretch>
            <a:fillRect/>
          </a:stretch>
        </p:blipFill>
        <p:spPr>
          <a:xfrm>
            <a:off x="4792822" y="476672"/>
            <a:ext cx="3496745" cy="3059652"/>
          </a:xfrm>
          <a:prstGeom prst="rect">
            <a:avLst/>
          </a:prstGeom>
        </p:spPr>
      </p:pic>
      <p:pic>
        <p:nvPicPr>
          <p:cNvPr id="5" name="Picture 4"/>
          <p:cNvPicPr>
            <a:picLocks noChangeAspect="1"/>
          </p:cNvPicPr>
          <p:nvPr/>
        </p:nvPicPr>
        <p:blipFill>
          <a:blip r:embed="rId3"/>
          <a:stretch>
            <a:fillRect/>
          </a:stretch>
        </p:blipFill>
        <p:spPr>
          <a:xfrm>
            <a:off x="4828104" y="3717032"/>
            <a:ext cx="3461463" cy="2769171"/>
          </a:xfrm>
          <a:prstGeom prst="rect">
            <a:avLst/>
          </a:prstGeom>
        </p:spPr>
      </p:pic>
    </p:spTree>
    <p:extLst>
      <p:ext uri="{BB962C8B-B14F-4D97-AF65-F5344CB8AC3E}">
        <p14:creationId xmlns:p14="http://schemas.microsoft.com/office/powerpoint/2010/main" val="399691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977"/>
            <a:ext cx="8435280" cy="1143000"/>
          </a:xfrm>
        </p:spPr>
        <p:txBody>
          <a:bodyPr/>
          <a:lstStyle/>
          <a:p>
            <a:r>
              <a:rPr lang="en-US" dirty="0" smtClean="0"/>
              <a:t>Where does meiosis take place?</a:t>
            </a:r>
            <a:endParaRPr lang="en-US" dirty="0"/>
          </a:p>
        </p:txBody>
      </p:sp>
      <p:sp>
        <p:nvSpPr>
          <p:cNvPr id="3" name="Content Placeholder 2"/>
          <p:cNvSpPr>
            <a:spLocks noGrp="1"/>
          </p:cNvSpPr>
          <p:nvPr>
            <p:ph idx="1"/>
          </p:nvPr>
        </p:nvSpPr>
        <p:spPr>
          <a:xfrm>
            <a:off x="395536" y="1412776"/>
            <a:ext cx="5104754" cy="4525963"/>
          </a:xfrm>
        </p:spPr>
        <p:txBody>
          <a:bodyPr/>
          <a:lstStyle/>
          <a:p>
            <a:r>
              <a:rPr lang="en-US" dirty="0" smtClean="0"/>
              <a:t>In the reproductive organs of both plants and animals</a:t>
            </a:r>
          </a:p>
          <a:p>
            <a:r>
              <a:rPr lang="en-US" dirty="0" smtClean="0"/>
              <a:t>To make haploid gametes</a:t>
            </a:r>
            <a:endParaRPr lang="en-US" dirty="0"/>
          </a:p>
        </p:txBody>
      </p:sp>
      <p:pic>
        <p:nvPicPr>
          <p:cNvPr id="5" name="Picture 4"/>
          <p:cNvPicPr>
            <a:picLocks noChangeAspect="1"/>
          </p:cNvPicPr>
          <p:nvPr/>
        </p:nvPicPr>
        <p:blipFill>
          <a:blip r:embed="rId2"/>
          <a:stretch>
            <a:fillRect/>
          </a:stretch>
        </p:blipFill>
        <p:spPr>
          <a:xfrm>
            <a:off x="539552" y="3140968"/>
            <a:ext cx="3975100" cy="3384376"/>
          </a:xfrm>
          <a:prstGeom prst="rect">
            <a:avLst/>
          </a:prstGeom>
        </p:spPr>
      </p:pic>
      <p:pic>
        <p:nvPicPr>
          <p:cNvPr id="6" name="Picture 5"/>
          <p:cNvPicPr>
            <a:picLocks noChangeAspect="1"/>
          </p:cNvPicPr>
          <p:nvPr/>
        </p:nvPicPr>
        <p:blipFill>
          <a:blip r:embed="rId3"/>
          <a:stretch>
            <a:fillRect/>
          </a:stretch>
        </p:blipFill>
        <p:spPr>
          <a:xfrm>
            <a:off x="4514652" y="3429000"/>
            <a:ext cx="3429000" cy="342900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694" y="1137023"/>
            <a:ext cx="3004766" cy="247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833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9592" y="1340768"/>
            <a:ext cx="7236296" cy="4536879"/>
          </a:xfrm>
          <a:prstGeom prst="rect">
            <a:avLst/>
          </a:prstGeom>
        </p:spPr>
      </p:pic>
      <p:sp>
        <p:nvSpPr>
          <p:cNvPr id="2" name="TextBox 1"/>
          <p:cNvSpPr txBox="1"/>
          <p:nvPr/>
        </p:nvSpPr>
        <p:spPr>
          <a:xfrm>
            <a:off x="2033464" y="404664"/>
            <a:ext cx="4968552" cy="523220"/>
          </a:xfrm>
          <a:prstGeom prst="rect">
            <a:avLst/>
          </a:prstGeom>
          <a:noFill/>
        </p:spPr>
        <p:txBody>
          <a:bodyPr wrap="square" rtlCol="0">
            <a:spAutoFit/>
          </a:bodyPr>
          <a:lstStyle/>
          <a:p>
            <a:r>
              <a:rPr lang="en-US" sz="2800" dirty="0" smtClean="0"/>
              <a:t>What are the gametes called?</a:t>
            </a:r>
            <a:endParaRPr lang="en-US" sz="2800" dirty="0"/>
          </a:p>
        </p:txBody>
      </p:sp>
    </p:spTree>
    <p:extLst>
      <p:ext uri="{BB962C8B-B14F-4D97-AF65-F5344CB8AC3E}">
        <p14:creationId xmlns:p14="http://schemas.microsoft.com/office/powerpoint/2010/main" val="706061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are homologous chromosomes?</a:t>
            </a:r>
            <a:endParaRPr lang="en-GB" dirty="0"/>
          </a:p>
        </p:txBody>
      </p:sp>
      <p:sp>
        <p:nvSpPr>
          <p:cNvPr id="3" name="Content Placeholder 2"/>
          <p:cNvSpPr>
            <a:spLocks noGrp="1"/>
          </p:cNvSpPr>
          <p:nvPr>
            <p:ph idx="1"/>
          </p:nvPr>
        </p:nvSpPr>
        <p:spPr>
          <a:xfrm>
            <a:off x="457200" y="1600200"/>
            <a:ext cx="4906888" cy="4525963"/>
          </a:xfrm>
        </p:spPr>
        <p:txBody>
          <a:bodyPr>
            <a:normAutofit fontScale="92500" lnSpcReduction="20000"/>
          </a:bodyPr>
          <a:lstStyle/>
          <a:p>
            <a:r>
              <a:rPr lang="en-GB" dirty="0" smtClean="0"/>
              <a:t>Pairs of chromosomes carrying alleles of same gene loci and therefore determine the same features.</a:t>
            </a:r>
          </a:p>
          <a:p>
            <a:r>
              <a:rPr lang="en-GB" dirty="0" smtClean="0"/>
              <a:t>One of the pair is derived from the female parent (maternal chromosome), one is derived from the male parent (paternal chromosome)</a:t>
            </a:r>
            <a:endParaRPr lang="en-GB" dirty="0"/>
          </a:p>
        </p:txBody>
      </p:sp>
      <p:pic>
        <p:nvPicPr>
          <p:cNvPr id="1026" name="Picture 2" descr="http://www.phschool.com/science/biology_place/labbench/lab3/images/homolog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00808"/>
            <a:ext cx="3744416" cy="435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57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significance of meiosis</a:t>
            </a:r>
            <a:endParaRPr lang="en-GB" dirty="0"/>
          </a:p>
        </p:txBody>
      </p:sp>
      <p:sp>
        <p:nvSpPr>
          <p:cNvPr id="3" name="Content Placeholder 2"/>
          <p:cNvSpPr>
            <a:spLocks noGrp="1"/>
          </p:cNvSpPr>
          <p:nvPr>
            <p:ph idx="1"/>
          </p:nvPr>
        </p:nvSpPr>
        <p:spPr>
          <a:xfrm>
            <a:off x="457200" y="1196752"/>
            <a:ext cx="8229600" cy="5256584"/>
          </a:xfrm>
        </p:spPr>
        <p:txBody>
          <a:bodyPr>
            <a:normAutofit fontScale="77500" lnSpcReduction="20000"/>
          </a:bodyPr>
          <a:lstStyle/>
          <a:p>
            <a:r>
              <a:rPr lang="en-GB" dirty="0" smtClean="0"/>
              <a:t>It is a reduction division so that gametes are haploid and at fertilisation the diploid number of chromosomes of the species is restored</a:t>
            </a:r>
          </a:p>
          <a:p>
            <a:r>
              <a:rPr lang="en-GB" dirty="0" smtClean="0"/>
              <a:t>Genetic variation is produced by meiosis as during prophase 1 </a:t>
            </a:r>
            <a:r>
              <a:rPr lang="en-GB" b="1" dirty="0" smtClean="0"/>
              <a:t>crossing over during chiasmata formation </a:t>
            </a:r>
            <a:r>
              <a:rPr lang="en-GB" dirty="0" smtClean="0"/>
              <a:t>takes place.  This means new combinations of genes takes place and linked genes may be separated.</a:t>
            </a:r>
          </a:p>
          <a:p>
            <a:r>
              <a:rPr lang="en-GB" dirty="0" smtClean="0"/>
              <a:t>Homologous pairs of chromosomes arrange themselves on the equator of the cell in metaphase 1 and separate at anaphase 1 independently of each other.  This is called the </a:t>
            </a:r>
            <a:r>
              <a:rPr lang="en-GB" b="1" dirty="0" smtClean="0"/>
              <a:t>independent assortment of homologous chromosomes</a:t>
            </a:r>
          </a:p>
          <a:p>
            <a:r>
              <a:rPr lang="en-GB" dirty="0" smtClean="0"/>
              <a:t>Each </a:t>
            </a:r>
            <a:r>
              <a:rPr lang="en-GB" b="1" dirty="0" smtClean="0"/>
              <a:t>gamete is haploid </a:t>
            </a:r>
            <a:r>
              <a:rPr lang="en-GB" dirty="0" smtClean="0"/>
              <a:t>and so needs another gamete to form a diploid zygote and so new combinations of genetic material are formed.</a:t>
            </a:r>
            <a:endParaRPr lang="en-GB" dirty="0"/>
          </a:p>
        </p:txBody>
      </p:sp>
    </p:spTree>
    <p:extLst>
      <p:ext uri="{BB962C8B-B14F-4D97-AF65-F5344CB8AC3E}">
        <p14:creationId xmlns:p14="http://schemas.microsoft.com/office/powerpoint/2010/main" val="182265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63888" y="260648"/>
            <a:ext cx="4896543" cy="6355089"/>
          </a:xfrm>
          <a:prstGeom prst="rect">
            <a:avLst/>
          </a:prstGeom>
        </p:spPr>
      </p:pic>
      <p:sp>
        <p:nvSpPr>
          <p:cNvPr id="5" name="TextBox 4"/>
          <p:cNvSpPr txBox="1"/>
          <p:nvPr/>
        </p:nvSpPr>
        <p:spPr>
          <a:xfrm>
            <a:off x="1403648" y="1700808"/>
            <a:ext cx="2460350" cy="954107"/>
          </a:xfrm>
          <a:prstGeom prst="rect">
            <a:avLst/>
          </a:prstGeom>
          <a:noFill/>
        </p:spPr>
        <p:txBody>
          <a:bodyPr wrap="square" rtlCol="0">
            <a:spAutoFit/>
          </a:bodyPr>
          <a:lstStyle/>
          <a:p>
            <a:r>
              <a:rPr lang="en-GB" sz="1400" dirty="0" smtClean="0"/>
              <a:t>Chromatids of each pair become twisted around each other. Portions of the chromatid break off.</a:t>
            </a:r>
            <a:endParaRPr lang="en-GB" sz="1400" dirty="0"/>
          </a:p>
        </p:txBody>
      </p:sp>
      <p:sp>
        <p:nvSpPr>
          <p:cNvPr id="6" name="TextBox 5"/>
          <p:cNvSpPr txBox="1"/>
          <p:nvPr/>
        </p:nvSpPr>
        <p:spPr>
          <a:xfrm>
            <a:off x="323528" y="692696"/>
            <a:ext cx="1368152" cy="1384995"/>
          </a:xfrm>
          <a:prstGeom prst="rect">
            <a:avLst/>
          </a:prstGeom>
          <a:noFill/>
        </p:spPr>
        <p:txBody>
          <a:bodyPr wrap="square" rtlCol="0">
            <a:spAutoFit/>
          </a:bodyPr>
          <a:lstStyle/>
          <a:p>
            <a:r>
              <a:rPr lang="en-GB" sz="1400" dirty="0" smtClean="0"/>
              <a:t>In meiosis each chromosome lines up alongside its homologous partner. </a:t>
            </a:r>
            <a:endParaRPr lang="en-GB" sz="1400" dirty="0"/>
          </a:p>
        </p:txBody>
      </p:sp>
      <p:sp>
        <p:nvSpPr>
          <p:cNvPr id="7" name="TextBox 6"/>
          <p:cNvSpPr txBox="1"/>
          <p:nvPr/>
        </p:nvSpPr>
        <p:spPr>
          <a:xfrm>
            <a:off x="467544" y="2982317"/>
            <a:ext cx="2160240" cy="2092881"/>
          </a:xfrm>
          <a:prstGeom prst="rect">
            <a:avLst/>
          </a:prstGeom>
          <a:noFill/>
        </p:spPr>
        <p:txBody>
          <a:bodyPr wrap="square" rtlCol="0">
            <a:spAutoFit/>
          </a:bodyPr>
          <a:lstStyle/>
          <a:p>
            <a:r>
              <a:rPr lang="en-GB" sz="1400" dirty="0"/>
              <a:t>When these </a:t>
            </a:r>
            <a:r>
              <a:rPr lang="en-GB" sz="1400" dirty="0" smtClean="0"/>
              <a:t>homologous pairs arrange themselves on the equator they do so at random. Which one of the pair that goes into the daughter cell depends on this lining up. This is called </a:t>
            </a:r>
            <a:r>
              <a:rPr lang="en-GB" sz="1400" b="1" dirty="0" smtClean="0"/>
              <a:t>independent segregation</a:t>
            </a:r>
            <a:endParaRPr lang="en-GB" sz="1400" b="1" dirty="0"/>
          </a:p>
          <a:p>
            <a:endParaRPr lang="en-GB" dirty="0"/>
          </a:p>
        </p:txBody>
      </p:sp>
    </p:spTree>
    <p:extLst>
      <p:ext uri="{BB962C8B-B14F-4D97-AF65-F5344CB8AC3E}">
        <p14:creationId xmlns:p14="http://schemas.microsoft.com/office/powerpoint/2010/main" val="299128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events in meiosis</a:t>
            </a:r>
            <a:endParaRPr lang="en-GB" dirty="0"/>
          </a:p>
        </p:txBody>
      </p:sp>
      <p:sp>
        <p:nvSpPr>
          <p:cNvPr id="3" name="Content Placeholder 2"/>
          <p:cNvSpPr>
            <a:spLocks noGrp="1"/>
          </p:cNvSpPr>
          <p:nvPr>
            <p:ph idx="1"/>
          </p:nvPr>
        </p:nvSpPr>
        <p:spPr>
          <a:xfrm>
            <a:off x="457200" y="1124744"/>
            <a:ext cx="8229600" cy="5001419"/>
          </a:xfrm>
        </p:spPr>
        <p:txBody>
          <a:bodyPr>
            <a:normAutofit fontScale="77500" lnSpcReduction="20000"/>
          </a:bodyPr>
          <a:lstStyle/>
          <a:p>
            <a:r>
              <a:rPr lang="en-GB" dirty="0" smtClean="0"/>
              <a:t>You must be able to identify stages of meiosis from photomicrograph or diagram.</a:t>
            </a:r>
          </a:p>
          <a:p>
            <a:r>
              <a:rPr lang="en-GB" dirty="0" smtClean="0"/>
              <a:t>Is there one region of stained material, then it is the first division of meiosis – look for where the staining is, diffuse, centrally placed or making V shapes?</a:t>
            </a:r>
          </a:p>
          <a:p>
            <a:r>
              <a:rPr lang="en-GB" dirty="0" smtClean="0"/>
              <a:t>Are there two regions of stained material in one cell, then this is a stage of meiosis 2.</a:t>
            </a:r>
          </a:p>
          <a:p>
            <a:r>
              <a:rPr lang="en-GB" dirty="0" smtClean="0"/>
              <a:t>You MUST always have a number following the stage </a:t>
            </a:r>
            <a:r>
              <a:rPr lang="en-GB" dirty="0" err="1" smtClean="0"/>
              <a:t>eg</a:t>
            </a:r>
            <a:r>
              <a:rPr lang="en-GB" dirty="0" smtClean="0"/>
              <a:t> prophase 1 or anaphase 2</a:t>
            </a:r>
          </a:p>
          <a:p>
            <a:r>
              <a:rPr lang="en-GB" dirty="0" smtClean="0"/>
              <a:t>You must also be able to distinguish between haploid and diploid cells – look for matching pairs of chromosomes and you have a diploid cell, the diploid number of chromosomes is the total number of all the chromosomes in the nucleus.  If you only see </a:t>
            </a:r>
            <a:r>
              <a:rPr lang="en-GB" dirty="0" err="1" smtClean="0"/>
              <a:t>unmatching</a:t>
            </a:r>
            <a:r>
              <a:rPr lang="en-GB" dirty="0" smtClean="0"/>
              <a:t> chromosomes then you have a haploid nucleus</a:t>
            </a:r>
            <a:r>
              <a:rPr lang="en-GB" dirty="0" smtClean="0"/>
              <a:t>.</a:t>
            </a:r>
            <a:endParaRPr lang="en-GB" dirty="0" smtClean="0"/>
          </a:p>
        </p:txBody>
      </p:sp>
    </p:spTree>
    <p:extLst>
      <p:ext uri="{BB962C8B-B14F-4D97-AF65-F5344CB8AC3E}">
        <p14:creationId xmlns:p14="http://schemas.microsoft.com/office/powerpoint/2010/main" val="135961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variation</a:t>
            </a:r>
            <a:endParaRPr lang="en-GB" dirty="0"/>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966761" cy="357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036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 change in the quantity or structure of DNA</a:t>
            </a:r>
          </a:p>
          <a:p>
            <a:r>
              <a:rPr lang="en-US" dirty="0" smtClean="0"/>
              <a:t>Two types:</a:t>
            </a:r>
          </a:p>
          <a:p>
            <a:r>
              <a:rPr lang="en-US" dirty="0" smtClean="0">
                <a:solidFill>
                  <a:srgbClr val="FF0000"/>
                </a:solidFill>
              </a:rPr>
              <a:t>Gene</a:t>
            </a:r>
            <a:r>
              <a:rPr lang="en-US" dirty="0" smtClean="0"/>
              <a:t> (point ) mutation – a change in one or more nucleotides bases or a change in the sequence of bases, caused by errors in </a:t>
            </a:r>
            <a:r>
              <a:rPr lang="en-US" b="1" dirty="0" smtClean="0"/>
              <a:t>DNA replication.</a:t>
            </a:r>
          </a:p>
          <a:p>
            <a:r>
              <a:rPr lang="en-US" dirty="0" smtClean="0">
                <a:solidFill>
                  <a:srgbClr val="FF0000"/>
                </a:solidFill>
              </a:rPr>
              <a:t>Chromosome</a:t>
            </a:r>
            <a:r>
              <a:rPr lang="en-US" dirty="0" smtClean="0"/>
              <a:t> mutation – a change in the number or structure of chromosomes, caused by errors in </a:t>
            </a:r>
            <a:r>
              <a:rPr lang="en-US" b="1" dirty="0" smtClean="0"/>
              <a:t>cell division</a:t>
            </a:r>
            <a:r>
              <a:rPr lang="en-US" dirty="0" smtClean="0"/>
              <a:t>.</a:t>
            </a:r>
            <a:endParaRPr lang="en-US" dirty="0"/>
          </a:p>
        </p:txBody>
      </p:sp>
    </p:spTree>
    <p:extLst>
      <p:ext uri="{BB962C8B-B14F-4D97-AF65-F5344CB8AC3E}">
        <p14:creationId xmlns:p14="http://schemas.microsoft.com/office/powerpoint/2010/main" val="537856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F1BA999DC5044AABA3F6C766A53CBA" ma:contentTypeVersion="1" ma:contentTypeDescription="Create a new document." ma:contentTypeScope="" ma:versionID="1a7056195e1fab4308c83d9ea1a6fbe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FA3B9E-3A23-4EE2-8794-85F0A7E64838}">
  <ds:schemaRefs>
    <ds:schemaRef ds:uri="http://purl.org/dc/elements/1.1/"/>
    <ds:schemaRef ds:uri="http://purl.org/dc/dcmitype/"/>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FB4D7CFE-A433-481F-A926-130990479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2A2685-FAE4-4279-977E-7A1E43769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3473</TotalTime>
  <Words>806</Words>
  <Application>Microsoft Office PowerPoint</Application>
  <PresentationFormat>On-screen Show (4:3)</PresentationFormat>
  <Paragraphs>51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Meiosis</vt:lpstr>
      <vt:lpstr>Where does meiosis take place?</vt:lpstr>
      <vt:lpstr>PowerPoint Presentation</vt:lpstr>
      <vt:lpstr>What are homologous chromosomes?</vt:lpstr>
      <vt:lpstr>The significance of meiosis</vt:lpstr>
      <vt:lpstr>PowerPoint Presentation</vt:lpstr>
      <vt:lpstr>Key events in meiosis</vt:lpstr>
      <vt:lpstr>Causes of variation</vt:lpstr>
      <vt:lpstr>Mutations</vt:lpstr>
      <vt:lpstr>Gene Mutations</vt:lpstr>
      <vt:lpstr>Sickle Cell Anaemia – a genetic disease caused by a base substitution</vt:lpstr>
      <vt:lpstr>Effects on blood flow. The sickle shaped cells cannot carry as much oxygen and get caught in the capillaries cutting off the blood supply to the organs</vt:lpstr>
      <vt:lpstr>An advantage in certain parts of the world?</vt:lpstr>
      <vt:lpstr>Substitution Effect on the Protein</vt:lpstr>
      <vt:lpstr>Frame shift effect on the protein</vt:lpstr>
      <vt:lpstr>Mutagenic Agents</vt:lpstr>
      <vt:lpstr>Chromosome mutations</vt:lpstr>
      <vt:lpstr>Chromosome mutations</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revision</dc:title>
  <dc:creator>Kathy Wright</dc:creator>
  <cp:lastModifiedBy>Deborah Haggar</cp:lastModifiedBy>
  <cp:revision>117</cp:revision>
  <cp:lastPrinted>2016-06-13T07:29:07Z</cp:lastPrinted>
  <dcterms:created xsi:type="dcterms:W3CDTF">2015-05-22T16:24:06Z</dcterms:created>
  <dcterms:modified xsi:type="dcterms:W3CDTF">2017-04-19T14:01:44Z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0x0101000BF1BA999DC5044AABA3F6C766A53CBA</vt:lpwstr>
  </property>
</Properties>
</file>