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7" r:id="rId11"/>
    <p:sldId id="268" r:id="rId12"/>
    <p:sldId id="364"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7AB7A8-9664-4FC4-AC93-EA9C749CF6AA}" type="datetimeFigureOut">
              <a:rPr lang="en-GB" smtClean="0"/>
              <a:t>02/05/2017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1351619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7AB7A8-9664-4FC4-AC93-EA9C749CF6AA}" type="datetimeFigureOut">
              <a:rPr lang="en-GB" smtClean="0"/>
              <a:t>02/05/2017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1291555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7AB7A8-9664-4FC4-AC93-EA9C749CF6AA}" type="datetimeFigureOut">
              <a:rPr lang="en-GB" smtClean="0"/>
              <a:t>02/05/2017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238431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7AB7A8-9664-4FC4-AC93-EA9C749CF6AA}" type="datetimeFigureOut">
              <a:rPr lang="en-GB" smtClean="0"/>
              <a:t>02/05/2017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244548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7AB7A8-9664-4FC4-AC93-EA9C749CF6AA}" type="datetimeFigureOut">
              <a:rPr lang="en-GB" smtClean="0"/>
              <a:t>02/05/2017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1748284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7AB7A8-9664-4FC4-AC93-EA9C749CF6AA}" type="datetimeFigureOut">
              <a:rPr lang="en-GB" smtClean="0"/>
              <a:t>02/05/2017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3914233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7AB7A8-9664-4FC4-AC93-EA9C749CF6AA}" type="datetimeFigureOut">
              <a:rPr lang="en-GB" smtClean="0"/>
              <a:t>02/05/2017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793247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7AB7A8-9664-4FC4-AC93-EA9C749CF6AA}" type="datetimeFigureOut">
              <a:rPr lang="en-GB" smtClean="0"/>
              <a:t>02/05/2017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1971230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AB7A8-9664-4FC4-AC93-EA9C749CF6AA}" type="datetimeFigureOut">
              <a:rPr lang="en-GB" smtClean="0"/>
              <a:t>02/05/2017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3676077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AB7A8-9664-4FC4-AC93-EA9C749CF6AA}" type="datetimeFigureOut">
              <a:rPr lang="en-GB" smtClean="0"/>
              <a:t>02/05/2017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1416343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AB7A8-9664-4FC4-AC93-EA9C749CF6AA}" type="datetimeFigureOut">
              <a:rPr lang="en-GB" smtClean="0"/>
              <a:t>02/05/2017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6B23DE-9309-47E2-B70B-3EC6A4B903A9}" type="slidenum">
              <a:rPr lang="en-GB" smtClean="0"/>
              <a:t>‹#›</a:t>
            </a:fld>
            <a:endParaRPr lang="en-GB"/>
          </a:p>
        </p:txBody>
      </p:sp>
    </p:spTree>
    <p:extLst>
      <p:ext uri="{BB962C8B-B14F-4D97-AF65-F5344CB8AC3E}">
        <p14:creationId xmlns:p14="http://schemas.microsoft.com/office/powerpoint/2010/main" val="409631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AB7A8-9664-4FC4-AC93-EA9C749CF6AA}" type="datetimeFigureOut">
              <a:rPr lang="en-GB" smtClean="0"/>
              <a:t>02/05/2017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6B23DE-9309-47E2-B70B-3EC6A4B903A9}" type="slidenum">
              <a:rPr lang="en-GB" smtClean="0"/>
              <a:t>‹#›</a:t>
            </a:fld>
            <a:endParaRPr lang="en-GB"/>
          </a:p>
        </p:txBody>
      </p:sp>
    </p:spTree>
    <p:extLst>
      <p:ext uri="{BB962C8B-B14F-4D97-AF65-F5344CB8AC3E}">
        <p14:creationId xmlns:p14="http://schemas.microsoft.com/office/powerpoint/2010/main" val="2454882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1816100"/>
          </a:xfrm>
        </p:spPr>
        <p:txBody>
          <a:bodyPr/>
          <a:lstStyle/>
          <a:p>
            <a:r>
              <a:rPr lang="en-GB" b="1" dirty="0" smtClean="0"/>
              <a:t>THE HENRICIAN REFORMATION 1529-47</a:t>
            </a:r>
            <a:endParaRPr lang="en-GB" b="1" dirty="0"/>
          </a:p>
        </p:txBody>
      </p:sp>
      <p:sp>
        <p:nvSpPr>
          <p:cNvPr id="3" name="Subtitle 2"/>
          <p:cNvSpPr>
            <a:spLocks noGrp="1"/>
          </p:cNvSpPr>
          <p:nvPr>
            <p:ph type="subTitle" idx="1"/>
          </p:nvPr>
        </p:nvSpPr>
        <p:spPr>
          <a:xfrm>
            <a:off x="3162300" y="7555924"/>
            <a:ext cx="10706100" cy="2019876"/>
          </a:xfrm>
        </p:spPr>
        <p:txBody>
          <a:bodyPr/>
          <a:lstStyle/>
          <a:p>
            <a:endParaRPr lang="en-GB" dirty="0"/>
          </a:p>
        </p:txBody>
      </p:sp>
      <p:pic>
        <p:nvPicPr>
          <p:cNvPr id="1026" name="Picture 2" descr="Image result for henrician reform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1" y="1917700"/>
            <a:ext cx="8366124" cy="4183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2728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19199"/>
          </a:xfrm>
        </p:spPr>
        <p:txBody>
          <a:bodyPr>
            <a:normAutofit fontScale="90000"/>
          </a:bodyPr>
          <a:lstStyle/>
          <a:p>
            <a:pPr algn="ctr"/>
            <a:r>
              <a:rPr lang="en-GB" b="1" dirty="0" smtClean="0"/>
              <a:t>EVIDENCE THAT ENGLAND WAS MOVING TOWARDS PROTESTANTISM BY 1547</a:t>
            </a:r>
            <a:endParaRPr lang="en-GB" b="1" dirty="0"/>
          </a:p>
        </p:txBody>
      </p:sp>
      <p:sp>
        <p:nvSpPr>
          <p:cNvPr id="3" name="Content Placeholder 2"/>
          <p:cNvSpPr>
            <a:spLocks noGrp="1"/>
          </p:cNvSpPr>
          <p:nvPr>
            <p:ph idx="1"/>
          </p:nvPr>
        </p:nvSpPr>
        <p:spPr>
          <a:xfrm>
            <a:off x="419100" y="1219200"/>
            <a:ext cx="11264900" cy="5313363"/>
          </a:xfrm>
        </p:spPr>
        <p:txBody>
          <a:bodyPr>
            <a:normAutofit/>
          </a:bodyPr>
          <a:lstStyle/>
          <a:p>
            <a:pPr lvl="0"/>
            <a:r>
              <a:rPr lang="en-GB" sz="1800" dirty="0"/>
              <a:t>The </a:t>
            </a:r>
            <a:r>
              <a:rPr lang="en-GB" sz="1800" b="1" dirty="0"/>
              <a:t>break with Rome</a:t>
            </a:r>
            <a:r>
              <a:rPr lang="en-GB" sz="1800" dirty="0"/>
              <a:t>, confirmed by the Act of Supremacy in 1534, laid the foundations for later changes.</a:t>
            </a:r>
          </a:p>
          <a:p>
            <a:pPr lvl="0"/>
            <a:r>
              <a:rPr lang="en-GB" sz="1800" dirty="0"/>
              <a:t>Later changes, especially the </a:t>
            </a:r>
            <a:r>
              <a:rPr lang="en-GB" sz="1800" b="1" dirty="0"/>
              <a:t>Dissolution of the Monasteries</a:t>
            </a:r>
            <a:r>
              <a:rPr lang="en-GB" sz="1800" dirty="0"/>
              <a:t> &amp; the publication of the </a:t>
            </a:r>
            <a:r>
              <a:rPr lang="en-GB" sz="1800" b="1" dirty="0"/>
              <a:t>English Bible</a:t>
            </a:r>
            <a:r>
              <a:rPr lang="en-GB" sz="1800" dirty="0"/>
              <a:t>, indicate that by 1540, never mind 1547, the Church of England was more than just “a Catholic Church without the Pope”.</a:t>
            </a:r>
          </a:p>
          <a:p>
            <a:pPr lvl="0"/>
            <a:r>
              <a:rPr lang="en-GB" sz="1800" dirty="0"/>
              <a:t>Some </a:t>
            </a:r>
            <a:r>
              <a:rPr lang="en-GB" sz="1800" b="1" dirty="0"/>
              <a:t>fundamental Catholic beliefs had been undermined</a:t>
            </a:r>
            <a:r>
              <a:rPr lang="en-GB" sz="1800" dirty="0"/>
              <a:t>, </a:t>
            </a:r>
            <a:r>
              <a:rPr lang="en-GB" sz="1800" dirty="0" err="1"/>
              <a:t>e,g</a:t>
            </a:r>
            <a:r>
              <a:rPr lang="en-GB" sz="1800" dirty="0"/>
              <a:t>. the Dissolution of the Monasteries undermined belief in pilgrimage, salvation by good works &amp; purgatory as well as monasticism as such. The 10 Articles rejected 4 of the 7 Catholic sacraments, while the Injunctions (both 1536 &amp; 1538) criticised pilgrimage. The Bishops’ Book 1537 played down the importance of holy orders, the Mass &amp; purgatory, while the act authorising the dissolution of the chantries in 1545 was a major attack on the doctrine of purgatory.</a:t>
            </a:r>
          </a:p>
          <a:p>
            <a:pPr lvl="0"/>
            <a:r>
              <a:rPr lang="en-GB" sz="1800" dirty="0"/>
              <a:t>An English Litany was published in 1544 &amp; the Injunctions &amp; even the relatively conservative King’s Book encouraged Bible based preaching, changes that would have a long term impact and eventually make England more Protestant. </a:t>
            </a:r>
          </a:p>
          <a:p>
            <a:pPr lvl="0"/>
            <a:r>
              <a:rPr lang="en-GB" sz="1800" dirty="0"/>
              <a:t>Henry appointed </a:t>
            </a:r>
            <a:r>
              <a:rPr lang="en-GB" sz="1800" b="1" dirty="0"/>
              <a:t>Protestant tutors</a:t>
            </a:r>
            <a:r>
              <a:rPr lang="en-GB" sz="1800" dirty="0"/>
              <a:t> like John </a:t>
            </a:r>
            <a:r>
              <a:rPr lang="en-GB" sz="1800" dirty="0" err="1"/>
              <a:t>Cheke</a:t>
            </a:r>
            <a:r>
              <a:rPr lang="en-GB" sz="1800" dirty="0"/>
              <a:t> for Edward VI and it was a Protestant dominated </a:t>
            </a:r>
            <a:r>
              <a:rPr lang="en-GB" sz="1800" b="1" dirty="0"/>
              <a:t>Regency Council</a:t>
            </a:r>
            <a:r>
              <a:rPr lang="en-GB" sz="1800" dirty="0"/>
              <a:t> that would emerge at the end of the reign, not least b/c of the fall of the religiously conservative Norfolk &amp; Gardiner from H’s favour in 1546. </a:t>
            </a:r>
          </a:p>
          <a:p>
            <a:pPr lvl="0"/>
            <a:r>
              <a:rPr lang="en-GB" sz="1800" dirty="0"/>
              <a:t>Henry </a:t>
            </a:r>
            <a:r>
              <a:rPr lang="en-GB" sz="1800" dirty="0" smtClean="0"/>
              <a:t>supported </a:t>
            </a:r>
            <a:r>
              <a:rPr lang="en-GB" sz="1800" b="1" dirty="0"/>
              <a:t>Cranmer</a:t>
            </a:r>
            <a:r>
              <a:rPr lang="en-GB" sz="1800" dirty="0"/>
              <a:t> </a:t>
            </a:r>
            <a:r>
              <a:rPr lang="en-GB" sz="1800" dirty="0" smtClean="0"/>
              <a:t>and </a:t>
            </a:r>
            <a:r>
              <a:rPr lang="en-GB" sz="1800" dirty="0"/>
              <a:t>gave his backing to Catherine Parr when Gardiner attacked her.</a:t>
            </a:r>
          </a:p>
          <a:p>
            <a:pPr lvl="0"/>
            <a:r>
              <a:rPr lang="en-GB" sz="1800" dirty="0"/>
              <a:t>The influence of Protestant ideas from continental Europe had an impact on London &amp; Kent, especially amongst </a:t>
            </a:r>
            <a:r>
              <a:rPr lang="en-GB" sz="1800" b="1" dirty="0"/>
              <a:t>merchants, scholars &amp; the young</a:t>
            </a:r>
            <a:r>
              <a:rPr lang="en-GB" sz="1800" dirty="0"/>
              <a:t>. </a:t>
            </a:r>
          </a:p>
        </p:txBody>
      </p:sp>
    </p:spTree>
    <p:extLst>
      <p:ext uri="{BB962C8B-B14F-4D97-AF65-F5344CB8AC3E}">
        <p14:creationId xmlns:p14="http://schemas.microsoft.com/office/powerpoint/2010/main" val="153728050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46049452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87739827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84136424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00687390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79708489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28665640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84860728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057282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1"/>
            <a:ext cx="11404600" cy="812799"/>
          </a:xfrm>
        </p:spPr>
        <p:txBody>
          <a:bodyPr/>
          <a:lstStyle/>
          <a:p>
            <a:pPr algn="ctr"/>
            <a:r>
              <a:rPr lang="en-GB" b="1" dirty="0" smtClean="0"/>
              <a:t>EVIDENCE THAT ENGLAND WAS STILL CATHOLIC</a:t>
            </a:r>
            <a:endParaRPr lang="en-GB" b="1" dirty="0"/>
          </a:p>
        </p:txBody>
      </p:sp>
      <p:sp>
        <p:nvSpPr>
          <p:cNvPr id="3" name="Content Placeholder 2"/>
          <p:cNvSpPr>
            <a:spLocks noGrp="1"/>
          </p:cNvSpPr>
          <p:nvPr>
            <p:ph idx="1"/>
          </p:nvPr>
        </p:nvSpPr>
        <p:spPr>
          <a:xfrm>
            <a:off x="355600" y="723900"/>
            <a:ext cx="11404600" cy="5778500"/>
          </a:xfrm>
        </p:spPr>
        <p:txBody>
          <a:bodyPr>
            <a:normAutofit fontScale="85000" lnSpcReduction="20000"/>
          </a:bodyPr>
          <a:lstStyle/>
          <a:p>
            <a:pPr lvl="0"/>
            <a:r>
              <a:rPr lang="en-GB" b="1" dirty="0">
                <a:solidFill>
                  <a:srgbClr val="FF0000"/>
                </a:solidFill>
              </a:rPr>
              <a:t>H never accepted most Prot. beliefs</a:t>
            </a:r>
            <a:r>
              <a:rPr lang="en-GB" dirty="0"/>
              <a:t>, as shown by the burnings of Lambert in 1538 &amp; Askew in 1546 for denying </a:t>
            </a:r>
            <a:r>
              <a:rPr lang="en-GB" b="1" dirty="0">
                <a:solidFill>
                  <a:srgbClr val="FF0000"/>
                </a:solidFill>
              </a:rPr>
              <a:t>transubstantiation</a:t>
            </a:r>
            <a:r>
              <a:rPr lang="en-GB" dirty="0"/>
              <a:t>. He believed so strongly in </a:t>
            </a:r>
            <a:r>
              <a:rPr lang="en-GB" b="1" dirty="0">
                <a:solidFill>
                  <a:srgbClr val="FF0000"/>
                </a:solidFill>
              </a:rPr>
              <a:t>clerical celibacy</a:t>
            </a:r>
            <a:r>
              <a:rPr lang="en-GB" b="1" dirty="0"/>
              <a:t> </a:t>
            </a:r>
            <a:r>
              <a:rPr lang="en-GB" dirty="0"/>
              <a:t>that monks &amp; nuns still had to observe their vows of chastity despite the Dissolution.</a:t>
            </a:r>
          </a:p>
          <a:p>
            <a:pPr lvl="0"/>
            <a:r>
              <a:rPr lang="en-GB" dirty="0"/>
              <a:t>Progress towards Prot. was halted 1539-40 by the </a:t>
            </a:r>
            <a:r>
              <a:rPr lang="en-GB" b="1" dirty="0">
                <a:solidFill>
                  <a:srgbClr val="FF0000"/>
                </a:solidFill>
              </a:rPr>
              <a:t>Act of the 6 Articles</a:t>
            </a:r>
            <a:r>
              <a:rPr lang="en-GB" dirty="0">
                <a:solidFill>
                  <a:srgbClr val="FF0000"/>
                </a:solidFill>
              </a:rPr>
              <a:t> </a:t>
            </a:r>
            <a:r>
              <a:rPr lang="en-GB" dirty="0"/>
              <a:t>followed by Cromwell’s execution.</a:t>
            </a:r>
          </a:p>
          <a:p>
            <a:pPr lvl="0"/>
            <a:r>
              <a:rPr lang="en-GB" b="1" dirty="0"/>
              <a:t>Norfolk &amp; </a:t>
            </a:r>
            <a:r>
              <a:rPr lang="en-GB" b="1" dirty="0" smtClean="0"/>
              <a:t>Gardiner</a:t>
            </a:r>
            <a:r>
              <a:rPr lang="en-GB" dirty="0" smtClean="0"/>
              <a:t> </a:t>
            </a:r>
            <a:r>
              <a:rPr lang="en-GB" dirty="0"/>
              <a:t>were in the ascendant in the early 1540s, shown by the Act for the Advancement of True Religion (which tried to restrict access to the English Bible) &amp; the King’s Book (which defended the 6 Articles) in 1543. </a:t>
            </a:r>
          </a:p>
          <a:p>
            <a:pPr lvl="0"/>
            <a:r>
              <a:rPr lang="en-GB" dirty="0">
                <a:solidFill>
                  <a:srgbClr val="FF0000"/>
                </a:solidFill>
              </a:rPr>
              <a:t>The doctrine &amp; worship of the Church of England was still fundamentally Catholic, with the </a:t>
            </a:r>
            <a:r>
              <a:rPr lang="en-GB" b="1" dirty="0">
                <a:solidFill>
                  <a:srgbClr val="FF0000"/>
                </a:solidFill>
              </a:rPr>
              <a:t>Latin Mass</a:t>
            </a:r>
            <a:r>
              <a:rPr lang="en-GB" dirty="0">
                <a:solidFill>
                  <a:srgbClr val="FF0000"/>
                </a:solidFill>
              </a:rPr>
              <a:t>, communion in one kind for the laity, transubstantiation, clerical celibacy &amp; confession to priests still being upheld.</a:t>
            </a:r>
          </a:p>
          <a:p>
            <a:pPr lvl="0"/>
            <a:r>
              <a:rPr lang="en-GB" dirty="0"/>
              <a:t>Although the monasteries were dissolved, </a:t>
            </a:r>
            <a:r>
              <a:rPr lang="en-GB" b="1" dirty="0">
                <a:solidFill>
                  <a:srgbClr val="FF0000"/>
                </a:solidFill>
              </a:rPr>
              <a:t>parish</a:t>
            </a:r>
            <a:r>
              <a:rPr lang="en-GB" dirty="0"/>
              <a:t> churches (with the colourful images) had barely been touched &amp; the chantries weren’t dissolved until after H’s death.</a:t>
            </a:r>
          </a:p>
          <a:p>
            <a:pPr lvl="0"/>
            <a:r>
              <a:rPr lang="en-GB" dirty="0"/>
              <a:t>The changes were mainly</a:t>
            </a:r>
            <a:r>
              <a:rPr lang="en-GB" b="1" dirty="0"/>
              <a:t> legal</a:t>
            </a:r>
            <a:r>
              <a:rPr lang="en-GB" dirty="0"/>
              <a:t> in character with little impact on religion at grassroots level, especially in the North &amp; West. Even in London only 20% of wills were explicitly Prot. by 1547.</a:t>
            </a:r>
          </a:p>
          <a:p>
            <a:pPr lvl="0"/>
            <a:r>
              <a:rPr lang="en-GB" dirty="0"/>
              <a:t>The </a:t>
            </a:r>
            <a:r>
              <a:rPr lang="en-GB" b="1" dirty="0">
                <a:solidFill>
                  <a:srgbClr val="FF0000"/>
                </a:solidFill>
              </a:rPr>
              <a:t>Pilgrimage of Grace</a:t>
            </a:r>
            <a:r>
              <a:rPr lang="en-GB" dirty="0"/>
              <a:t>, the only serious rebellion H ever faced, shows how strong opposition to the Reformation in the North was.</a:t>
            </a:r>
          </a:p>
          <a:p>
            <a:endParaRPr lang="en-GB" dirty="0"/>
          </a:p>
        </p:txBody>
      </p:sp>
    </p:spTree>
    <p:extLst>
      <p:ext uri="{BB962C8B-B14F-4D97-AF65-F5344CB8AC3E}">
        <p14:creationId xmlns:p14="http://schemas.microsoft.com/office/powerpoint/2010/main" val="645152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15900"/>
            <a:ext cx="11404600" cy="2933700"/>
          </a:xfrm>
        </p:spPr>
        <p:txBody>
          <a:bodyPr>
            <a:noAutofit/>
          </a:bodyPr>
          <a:lstStyle/>
          <a:p>
            <a:r>
              <a:rPr lang="en-GB" sz="3200" b="1" dirty="0"/>
              <a:t>BY 1547 WAS THE C OF </a:t>
            </a:r>
            <a:r>
              <a:rPr lang="en-GB" sz="3200" b="1" dirty="0" smtClean="0"/>
              <a:t>E: </a:t>
            </a:r>
            <a:br>
              <a:rPr lang="en-GB" sz="3200" b="1" dirty="0" smtClean="0"/>
            </a:br>
            <a:r>
              <a:rPr lang="en-GB" sz="3200" b="1" dirty="0" smtClean="0"/>
              <a:t>(</a:t>
            </a:r>
            <a:r>
              <a:rPr lang="en-GB" sz="3200" b="1" dirty="0"/>
              <a:t>1) A CATHOLIC </a:t>
            </a:r>
            <a:r>
              <a:rPr lang="en-GB" sz="3200" b="1" dirty="0" smtClean="0"/>
              <a:t>CHURCH</a:t>
            </a:r>
            <a:r>
              <a:rPr lang="en-GB" sz="3200" b="1" dirty="0"/>
              <a:t/>
            </a:r>
            <a:br>
              <a:rPr lang="en-GB" sz="3200" b="1" dirty="0"/>
            </a:br>
            <a:r>
              <a:rPr lang="en-GB" sz="3200" b="1" dirty="0" smtClean="0"/>
              <a:t>(2</a:t>
            </a:r>
            <a:r>
              <a:rPr lang="en-GB" sz="3200" b="1" dirty="0"/>
              <a:t>) A MAINLY CATHOLIC CHURCH WITH SOME PROTESTANT </a:t>
            </a:r>
            <a:r>
              <a:rPr lang="en-GB" sz="3200" b="1" dirty="0" smtClean="0"/>
              <a:t>FEATURES</a:t>
            </a:r>
            <a:r>
              <a:rPr lang="en-GB" sz="3200" b="1" dirty="0"/>
              <a:t/>
            </a:r>
            <a:br>
              <a:rPr lang="en-GB" sz="3200" b="1" dirty="0"/>
            </a:br>
            <a:r>
              <a:rPr lang="en-GB" sz="3200" b="1" dirty="0" smtClean="0"/>
              <a:t>(3</a:t>
            </a:r>
            <a:r>
              <a:rPr lang="en-GB" sz="3200" b="1" dirty="0"/>
              <a:t>) </a:t>
            </a:r>
            <a:r>
              <a:rPr lang="en-GB" sz="3200" b="1" dirty="0" smtClean="0"/>
              <a:t>50/50</a:t>
            </a:r>
            <a:br>
              <a:rPr lang="en-GB" sz="3200" b="1" dirty="0" smtClean="0"/>
            </a:br>
            <a:r>
              <a:rPr lang="en-GB" sz="3200" b="1" dirty="0" smtClean="0"/>
              <a:t>(</a:t>
            </a:r>
            <a:r>
              <a:rPr lang="en-GB" sz="3200" b="1" dirty="0"/>
              <a:t>4) A MAINLY PROTESTANT CHURCH WITH SOME CATHOLIC </a:t>
            </a:r>
            <a:r>
              <a:rPr lang="en-GB" sz="3200" b="1" dirty="0" smtClean="0"/>
              <a:t>FEATURES</a:t>
            </a:r>
            <a:br>
              <a:rPr lang="en-GB" sz="3200" b="1" dirty="0" smtClean="0"/>
            </a:br>
            <a:r>
              <a:rPr lang="en-GB" sz="3200" b="1" dirty="0" smtClean="0"/>
              <a:t>(5</a:t>
            </a:r>
            <a:r>
              <a:rPr lang="en-GB" sz="3200" b="1" dirty="0"/>
              <a:t>) A PROTESTANT CHURCH?</a:t>
            </a:r>
            <a:br>
              <a:rPr lang="en-GB" sz="3200" b="1" dirty="0"/>
            </a:br>
            <a:endParaRPr lang="en-GB" sz="3200" b="1" dirty="0"/>
          </a:p>
        </p:txBody>
      </p:sp>
      <p:sp>
        <p:nvSpPr>
          <p:cNvPr id="4" name="Content Placeholder 3"/>
          <p:cNvSpPr>
            <a:spLocks noGrp="1"/>
          </p:cNvSpPr>
          <p:nvPr>
            <p:ph sz="half" idx="2"/>
          </p:nvPr>
        </p:nvSpPr>
        <p:spPr>
          <a:xfrm>
            <a:off x="6172200" y="3327399"/>
            <a:ext cx="5181600" cy="2849564"/>
          </a:xfrm>
        </p:spPr>
        <p:txBody>
          <a:bodyPr/>
          <a:lstStyle/>
          <a:p>
            <a:endParaRPr lang="en-GB" dirty="0"/>
          </a:p>
        </p:txBody>
      </p:sp>
      <p:pic>
        <p:nvPicPr>
          <p:cNvPr id="6146" name="Picture 2" descr="Image result for catholicism v protestantism"/>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961091" y="2818606"/>
            <a:ext cx="7716309" cy="5787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916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03299"/>
          </a:xfrm>
        </p:spPr>
        <p:txBody>
          <a:bodyPr>
            <a:normAutofit/>
          </a:bodyPr>
          <a:lstStyle/>
          <a:p>
            <a:pPr algn="ctr"/>
            <a:r>
              <a:rPr lang="en-GB" sz="6000" b="1" dirty="0" smtClean="0"/>
              <a:t>REASONS FOR OPPOSITION 1</a:t>
            </a:r>
            <a:endParaRPr lang="en-GB" sz="6000" b="1" dirty="0"/>
          </a:p>
        </p:txBody>
      </p:sp>
      <p:sp>
        <p:nvSpPr>
          <p:cNvPr id="3" name="Content Placeholder 2"/>
          <p:cNvSpPr>
            <a:spLocks noGrp="1"/>
          </p:cNvSpPr>
          <p:nvPr>
            <p:ph idx="1"/>
          </p:nvPr>
        </p:nvSpPr>
        <p:spPr>
          <a:xfrm>
            <a:off x="482600" y="1003300"/>
            <a:ext cx="11214100" cy="5541963"/>
          </a:xfrm>
        </p:spPr>
        <p:txBody>
          <a:bodyPr>
            <a:normAutofit fontScale="85000" lnSpcReduction="20000"/>
          </a:bodyPr>
          <a:lstStyle/>
          <a:p>
            <a:pPr lvl="0"/>
            <a:r>
              <a:rPr lang="en-GB" dirty="0" smtClean="0">
                <a:effectLst/>
              </a:rPr>
              <a:t>Some, such as Fisher &amp; Barton &amp; politicians like Darcy &amp; Hussey, were motivated by </a:t>
            </a:r>
            <a:r>
              <a:rPr lang="en-GB" b="1" dirty="0" smtClean="0">
                <a:effectLst/>
              </a:rPr>
              <a:t>support for Catherine of Aragon </a:t>
            </a:r>
            <a:r>
              <a:rPr lang="en-GB" dirty="0" smtClean="0">
                <a:effectLst/>
              </a:rPr>
              <a:t>as H’s rightful Queen. </a:t>
            </a:r>
          </a:p>
          <a:p>
            <a:pPr lvl="0"/>
            <a:r>
              <a:rPr lang="en-GB" dirty="0" smtClean="0">
                <a:effectLst/>
              </a:rPr>
              <a:t>Fisher, More, the Carthusians &amp; the Franciscans were strong supporters of the </a:t>
            </a:r>
            <a:r>
              <a:rPr lang="en-GB" b="1" dirty="0" smtClean="0">
                <a:effectLst/>
              </a:rPr>
              <a:t>papal supremacy</a:t>
            </a:r>
            <a:r>
              <a:rPr lang="en-GB" dirty="0" smtClean="0">
                <a:effectLst/>
              </a:rPr>
              <a:t>, in More’s case b/c it kept the universal Church together; he denied that Parliament had the power to break the unity of Christendom.</a:t>
            </a:r>
          </a:p>
          <a:p>
            <a:pPr lvl="0"/>
            <a:r>
              <a:rPr lang="en-GB" dirty="0" smtClean="0">
                <a:effectLst/>
              </a:rPr>
              <a:t>Clergy resisted the royal supremacy b/c they rightly feared it would lead to an increase in </a:t>
            </a:r>
            <a:r>
              <a:rPr lang="en-GB" b="1" dirty="0" smtClean="0">
                <a:effectLst/>
              </a:rPr>
              <a:t>clerical taxation</a:t>
            </a:r>
            <a:r>
              <a:rPr lang="en-GB" dirty="0" smtClean="0">
                <a:effectLst/>
              </a:rPr>
              <a:t>, as the Act of First Fruits &amp; Tenths showed.</a:t>
            </a:r>
          </a:p>
          <a:p>
            <a:pPr lvl="0"/>
            <a:r>
              <a:rPr lang="en-GB" dirty="0" smtClean="0">
                <a:effectLst/>
              </a:rPr>
              <a:t>The merchants in the House of Commons showed reluctance to pass the Act of Appeals in 1533 b/c they feared it might damage </a:t>
            </a:r>
            <a:r>
              <a:rPr lang="en-GB" b="1" dirty="0" smtClean="0">
                <a:effectLst/>
              </a:rPr>
              <a:t>trade</a:t>
            </a:r>
            <a:r>
              <a:rPr lang="en-GB" dirty="0" smtClean="0">
                <a:effectLst/>
              </a:rPr>
              <a:t> with Flanders, which was ruled by the staunchly Catholic Charles V.  </a:t>
            </a:r>
          </a:p>
          <a:p>
            <a:pPr lvl="0"/>
            <a:r>
              <a:rPr lang="en-GB" dirty="0" smtClean="0">
                <a:effectLst/>
              </a:rPr>
              <a:t>Christopher Haigh (especially on Lancashire) &amp; George Bernard have argued that the Pilgrimage of Grace was motivated mainly by the Dissolution of the </a:t>
            </a:r>
            <a:r>
              <a:rPr lang="en-GB" b="1" dirty="0" smtClean="0">
                <a:effectLst/>
              </a:rPr>
              <a:t>Monasteries</a:t>
            </a:r>
            <a:r>
              <a:rPr lang="en-GB" dirty="0" smtClean="0">
                <a:effectLst/>
              </a:rPr>
              <a:t>. Rather than being isolated from the community, Haigh has argued that the monks in Lancashire were “local boys” who provided valuable services in terms of hospitality, education &amp; charity.</a:t>
            </a:r>
          </a:p>
          <a:p>
            <a:r>
              <a:rPr lang="en-GB" dirty="0" smtClean="0">
                <a:effectLst/>
              </a:rPr>
              <a:t>The Dissolution provoked more opposition than the royal supremacy b/c it had the potential to affect people’s everyday lives much more directly.</a:t>
            </a:r>
          </a:p>
          <a:p>
            <a:endParaRPr lang="en-GB" dirty="0"/>
          </a:p>
        </p:txBody>
      </p:sp>
    </p:spTree>
    <p:extLst>
      <p:ext uri="{BB962C8B-B14F-4D97-AF65-F5344CB8AC3E}">
        <p14:creationId xmlns:p14="http://schemas.microsoft.com/office/powerpoint/2010/main" val="3496157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12800"/>
          </a:xfrm>
        </p:spPr>
        <p:txBody>
          <a:bodyPr>
            <a:normAutofit/>
          </a:bodyPr>
          <a:lstStyle/>
          <a:p>
            <a:pPr algn="ctr"/>
            <a:r>
              <a:rPr lang="en-GB" b="1" dirty="0" smtClean="0"/>
              <a:t>REASONS FOR OPPOSITION 2</a:t>
            </a:r>
            <a:endParaRPr lang="en-GB" b="1" dirty="0"/>
          </a:p>
        </p:txBody>
      </p:sp>
      <p:sp>
        <p:nvSpPr>
          <p:cNvPr id="3" name="Content Placeholder 2"/>
          <p:cNvSpPr>
            <a:spLocks noGrp="1"/>
          </p:cNvSpPr>
          <p:nvPr>
            <p:ph idx="1"/>
          </p:nvPr>
        </p:nvSpPr>
        <p:spPr>
          <a:xfrm>
            <a:off x="495300" y="723900"/>
            <a:ext cx="11290300" cy="5854700"/>
          </a:xfrm>
        </p:spPr>
        <p:txBody>
          <a:bodyPr>
            <a:normAutofit fontScale="85000" lnSpcReduction="10000"/>
          </a:bodyPr>
          <a:lstStyle/>
          <a:p>
            <a:pPr lvl="0"/>
            <a:r>
              <a:rPr lang="en-GB" dirty="0" smtClean="0">
                <a:effectLst/>
              </a:rPr>
              <a:t>In Lincolnshire the rebellion in 1536 started in Louth where the local people feared an attack on their parish church which they had invested a great deal of money in (they had spent £305 on a new spire) &amp; were intensely proud of. The experience of seeing the lesser monasteries actually dissolved made the rumours that there would be a similar attack on the </a:t>
            </a:r>
            <a:r>
              <a:rPr lang="en-GB" b="1" dirty="0" smtClean="0">
                <a:effectLst/>
              </a:rPr>
              <a:t>parish</a:t>
            </a:r>
            <a:r>
              <a:rPr lang="en-GB" dirty="0" smtClean="0">
                <a:effectLst/>
              </a:rPr>
              <a:t> churches more believable. </a:t>
            </a:r>
          </a:p>
          <a:p>
            <a:pPr lvl="0"/>
            <a:r>
              <a:rPr lang="en-GB" dirty="0" smtClean="0">
                <a:effectLst/>
              </a:rPr>
              <a:t>The Pontefract Articles show that the dissolution of the lesser monasteries was seen as an attack on </a:t>
            </a:r>
            <a:r>
              <a:rPr lang="en-GB" b="1" dirty="0" smtClean="0">
                <a:effectLst/>
              </a:rPr>
              <a:t>Catholic belief</a:t>
            </a:r>
            <a:r>
              <a:rPr lang="en-GB" dirty="0" smtClean="0">
                <a:effectLst/>
              </a:rPr>
              <a:t> more generally, for example in pilgrimage, salvation by good works &amp; purgatory. The rebels demanded that heresy be “annulled &amp; destroyed”.</a:t>
            </a:r>
          </a:p>
          <a:p>
            <a:pPr lvl="0"/>
            <a:r>
              <a:rPr lang="en-GB" dirty="0" smtClean="0">
                <a:effectLst/>
              </a:rPr>
              <a:t>There was strong public support for </a:t>
            </a:r>
            <a:r>
              <a:rPr lang="en-GB" b="1" dirty="0" smtClean="0">
                <a:effectLst/>
              </a:rPr>
              <a:t>prayers for the dead</a:t>
            </a:r>
            <a:r>
              <a:rPr lang="en-GB" dirty="0" smtClean="0">
                <a:effectLst/>
              </a:rPr>
              <a:t> b/c they found it emotionally comforting to pray for the souls of their loved ones. A lot of lay people’s money had been invested in this &amp; such donations were rising in the pre-Reformation period.</a:t>
            </a:r>
          </a:p>
          <a:p>
            <a:pPr lvl="0"/>
            <a:r>
              <a:rPr lang="en-GB" dirty="0" smtClean="0">
                <a:effectLst/>
              </a:rPr>
              <a:t>For many simply the fear of the unknown in a world where there was little certainty may have been enough to cause uncertainty and even resistance. Parish churches were also the focus of </a:t>
            </a:r>
            <a:r>
              <a:rPr lang="en-GB" b="1" dirty="0" smtClean="0">
                <a:effectLst/>
              </a:rPr>
              <a:t>community activities </a:t>
            </a:r>
            <a:r>
              <a:rPr lang="en-GB" dirty="0" smtClean="0">
                <a:effectLst/>
              </a:rPr>
              <a:t>like guilds, church ales, </a:t>
            </a:r>
            <a:r>
              <a:rPr lang="en-GB" dirty="0" err="1" smtClean="0">
                <a:effectLst/>
              </a:rPr>
              <a:t>Rogationtide</a:t>
            </a:r>
            <a:r>
              <a:rPr lang="en-GB" dirty="0" smtClean="0">
                <a:effectLst/>
              </a:rPr>
              <a:t> etc.</a:t>
            </a:r>
          </a:p>
          <a:p>
            <a:pPr lvl="0"/>
            <a:r>
              <a:rPr lang="en-GB" dirty="0" smtClean="0">
                <a:effectLst/>
              </a:rPr>
              <a:t>Church festivals fitted in with the agricultural calendar &amp; many of the peasants feared losing saints’ days as </a:t>
            </a:r>
            <a:r>
              <a:rPr lang="en-GB" b="1" dirty="0" smtClean="0">
                <a:effectLst/>
              </a:rPr>
              <a:t>holidays</a:t>
            </a:r>
            <a:r>
              <a:rPr lang="en-GB" dirty="0" smtClean="0">
                <a:effectLst/>
              </a:rPr>
              <a:t>. In that sense religious were linked with economic grievances.</a:t>
            </a:r>
          </a:p>
          <a:p>
            <a:endParaRPr lang="en-GB" dirty="0"/>
          </a:p>
        </p:txBody>
      </p:sp>
    </p:spTree>
    <p:extLst>
      <p:ext uri="{BB962C8B-B14F-4D97-AF65-F5344CB8AC3E}">
        <p14:creationId xmlns:p14="http://schemas.microsoft.com/office/powerpoint/2010/main" val="625219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900" y="1"/>
            <a:ext cx="11684000" cy="736599"/>
          </a:xfrm>
        </p:spPr>
        <p:txBody>
          <a:bodyPr/>
          <a:lstStyle/>
          <a:p>
            <a:pPr algn="ctr"/>
            <a:r>
              <a:rPr lang="en-GB" b="1" dirty="0" smtClean="0"/>
              <a:t>EVIDENCE THAT THE OPPOSITION WAS SERIOUS</a:t>
            </a:r>
            <a:endParaRPr lang="en-GB" b="1" dirty="0"/>
          </a:p>
        </p:txBody>
      </p:sp>
      <p:sp>
        <p:nvSpPr>
          <p:cNvPr id="3" name="Content Placeholder 2"/>
          <p:cNvSpPr>
            <a:spLocks noGrp="1"/>
          </p:cNvSpPr>
          <p:nvPr>
            <p:ph idx="1"/>
          </p:nvPr>
        </p:nvSpPr>
        <p:spPr>
          <a:xfrm>
            <a:off x="495300" y="977900"/>
            <a:ext cx="11201400" cy="5600700"/>
          </a:xfrm>
        </p:spPr>
        <p:txBody>
          <a:bodyPr>
            <a:normAutofit fontScale="77500" lnSpcReduction="20000"/>
          </a:bodyPr>
          <a:lstStyle/>
          <a:p>
            <a:pPr lvl="0"/>
            <a:r>
              <a:rPr lang="en-GB" dirty="0"/>
              <a:t>Catherine of Aragon refused to go to a nunnery, forcing H to break with Rome to get his annulment.</a:t>
            </a:r>
            <a:endParaRPr lang="en-GB" dirty="0" smtClean="0">
              <a:effectLst/>
            </a:endParaRPr>
          </a:p>
          <a:p>
            <a:pPr lvl="0"/>
            <a:r>
              <a:rPr lang="en-GB" dirty="0"/>
              <a:t>Opposition from the </a:t>
            </a:r>
            <a:r>
              <a:rPr lang="en-GB" b="1" dirty="0"/>
              <a:t>clergy</a:t>
            </a:r>
            <a:r>
              <a:rPr lang="en-GB" dirty="0"/>
              <a:t> delayed the break with Rome until 1534, e.g. in 1531 they would only accept the royal supremacy “as far as the law of Christ allows”. Not until </a:t>
            </a:r>
            <a:r>
              <a:rPr lang="en-GB" dirty="0" err="1"/>
              <a:t>Warham</a:t>
            </a:r>
            <a:r>
              <a:rPr lang="en-GB" dirty="0"/>
              <a:t> died in 1532 could H appoint an Archbishop of Canterbury who would support the royal supremacy.</a:t>
            </a:r>
            <a:endParaRPr lang="en-GB" dirty="0" smtClean="0">
              <a:effectLst/>
            </a:endParaRPr>
          </a:p>
          <a:p>
            <a:pPr lvl="0"/>
            <a:r>
              <a:rPr lang="en-GB" dirty="0"/>
              <a:t>The opponents of the royal supremacy were few but highly respected: the Pope made </a:t>
            </a:r>
            <a:r>
              <a:rPr lang="en-GB" b="1" dirty="0"/>
              <a:t>Fisher </a:t>
            </a:r>
            <a:r>
              <a:rPr lang="en-GB" dirty="0"/>
              <a:t>(right) a cardinal, </a:t>
            </a:r>
            <a:r>
              <a:rPr lang="en-GB" b="1" dirty="0"/>
              <a:t>More</a:t>
            </a:r>
            <a:r>
              <a:rPr lang="en-GB" dirty="0"/>
              <a:t> was renowned as both a scholar &amp; a politician, the</a:t>
            </a:r>
            <a:r>
              <a:rPr lang="en-GB" b="1" dirty="0"/>
              <a:t> Carthusians</a:t>
            </a:r>
            <a:r>
              <a:rPr lang="en-GB" dirty="0"/>
              <a:t> &amp; Observant (strict) Franciscans were admired for their holiness &amp; strictness.</a:t>
            </a:r>
            <a:r>
              <a:rPr lang="en-GB" dirty="0" smtClean="0">
                <a:effectLst/>
              </a:rPr>
              <a:t> </a:t>
            </a:r>
          </a:p>
          <a:p>
            <a:pPr lvl="0"/>
            <a:r>
              <a:rPr lang="en-GB" dirty="0"/>
              <a:t>Similarly, </a:t>
            </a:r>
            <a:r>
              <a:rPr lang="en-GB" b="1" dirty="0"/>
              <a:t>Elizabeth Barton</a:t>
            </a:r>
            <a:r>
              <a:rPr lang="en-GB" dirty="0"/>
              <a:t> had a significant following in Kent &amp; her direct defiance of H (telling him to his face that he would lose his throne if he married Anne Boleyn) could not be ignored.</a:t>
            </a:r>
            <a:endParaRPr lang="en-GB" dirty="0" smtClean="0">
              <a:effectLst/>
            </a:endParaRPr>
          </a:p>
          <a:p>
            <a:pPr lvl="0"/>
            <a:r>
              <a:rPr lang="en-GB" dirty="0"/>
              <a:t>The rebel army at Doncaster during the </a:t>
            </a:r>
            <a:r>
              <a:rPr lang="en-GB" b="1" dirty="0">
                <a:solidFill>
                  <a:srgbClr val="FF0000"/>
                </a:solidFill>
              </a:rPr>
              <a:t>Pilgrimage of Grace </a:t>
            </a:r>
            <a:r>
              <a:rPr lang="en-GB" dirty="0"/>
              <a:t>numbered about 30,000, outnumbering the royal army by perhaps 5:1. The rebellion spread all over the North, from Lincolnshire to Cumberland, &amp; was by far the most serious rebellion H ever faced. He was fortunate that they naively trusted his promises.</a:t>
            </a:r>
            <a:endParaRPr lang="en-GB" dirty="0" smtClean="0">
              <a:effectLst/>
            </a:endParaRPr>
          </a:p>
          <a:p>
            <a:pPr lvl="0"/>
            <a:r>
              <a:rPr lang="en-GB" dirty="0"/>
              <a:t>Some </a:t>
            </a:r>
            <a:r>
              <a:rPr lang="en-GB" b="1" dirty="0"/>
              <a:t>abbots</a:t>
            </a:r>
            <a:r>
              <a:rPr lang="en-GB" dirty="0"/>
              <a:t>, like those of Reading, Colchester &amp; Glastonbury, rejected both H’s threats &amp; attempts to buy them off &amp; refused to surrender their abbeys.</a:t>
            </a:r>
            <a:endParaRPr lang="en-GB" dirty="0" smtClean="0">
              <a:effectLst/>
            </a:endParaRPr>
          </a:p>
          <a:p>
            <a:pPr lvl="0"/>
            <a:r>
              <a:rPr lang="en-GB" dirty="0"/>
              <a:t>The burnings of Lambert &amp; Askew for denying transubstantiation shows that opposition to H’s policies came from </a:t>
            </a:r>
            <a:r>
              <a:rPr lang="en-GB" b="1" dirty="0"/>
              <a:t>Prots.</a:t>
            </a:r>
            <a:r>
              <a:rPr lang="en-GB" dirty="0"/>
              <a:t> as well as </a:t>
            </a:r>
            <a:r>
              <a:rPr lang="en-GB" dirty="0" err="1"/>
              <a:t>Caths</a:t>
            </a:r>
            <a:r>
              <a:rPr lang="en-GB" dirty="0"/>
              <a:t>.</a:t>
            </a:r>
            <a:r>
              <a:rPr lang="en-GB" dirty="0" smtClean="0">
                <a:effectLst/>
              </a:rPr>
              <a:t> </a:t>
            </a:r>
          </a:p>
          <a:p>
            <a:endParaRPr lang="en-GB" dirty="0"/>
          </a:p>
        </p:txBody>
      </p:sp>
    </p:spTree>
    <p:extLst>
      <p:ext uri="{BB962C8B-B14F-4D97-AF65-F5344CB8AC3E}">
        <p14:creationId xmlns:p14="http://schemas.microsoft.com/office/powerpoint/2010/main" val="2612168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38199"/>
          </a:xfrm>
        </p:spPr>
        <p:txBody>
          <a:bodyPr/>
          <a:lstStyle/>
          <a:p>
            <a:pPr algn="ctr"/>
            <a:r>
              <a:rPr lang="en-GB" b="1" dirty="0" smtClean="0"/>
              <a:t>EVIDENCE THAT IT WAS NOT</a:t>
            </a:r>
            <a:endParaRPr lang="en-GB" b="1" dirty="0"/>
          </a:p>
        </p:txBody>
      </p:sp>
      <p:sp>
        <p:nvSpPr>
          <p:cNvPr id="3" name="Content Placeholder 2"/>
          <p:cNvSpPr>
            <a:spLocks noGrp="1"/>
          </p:cNvSpPr>
          <p:nvPr>
            <p:ph idx="1"/>
          </p:nvPr>
        </p:nvSpPr>
        <p:spPr>
          <a:xfrm>
            <a:off x="419100" y="838200"/>
            <a:ext cx="11252200" cy="5740400"/>
          </a:xfrm>
        </p:spPr>
        <p:txBody>
          <a:bodyPr>
            <a:normAutofit fontScale="70000" lnSpcReduction="20000"/>
          </a:bodyPr>
          <a:lstStyle/>
          <a:p>
            <a:pPr lvl="0"/>
            <a:r>
              <a:rPr lang="en-GB" dirty="0"/>
              <a:t>There was very little opposition in </a:t>
            </a:r>
            <a:r>
              <a:rPr lang="en-GB" b="1" dirty="0"/>
              <a:t>Parliament</a:t>
            </a:r>
            <a:r>
              <a:rPr lang="en-GB" dirty="0"/>
              <a:t> to the religious changes, partly b/c Cromwell “managed” Parl. to ensure this. The gentry may have voted for the dissolution of the lesser monasteries in the hope of buying monastic lands.</a:t>
            </a:r>
            <a:endParaRPr lang="en-GB" dirty="0" smtClean="0">
              <a:effectLst/>
            </a:endParaRPr>
          </a:p>
          <a:p>
            <a:pPr lvl="0"/>
            <a:r>
              <a:rPr lang="en-GB" dirty="0"/>
              <a:t>Apart from the Carthusians &amp; Franciscans, opposition to the royal supremacy came only from </a:t>
            </a:r>
            <a:r>
              <a:rPr lang="en-GB" b="1" dirty="0"/>
              <a:t>individuals</a:t>
            </a:r>
            <a:r>
              <a:rPr lang="en-GB" dirty="0"/>
              <a:t> like More &amp; Fisher, who was the only bishop to reject the royal supremacy.</a:t>
            </a:r>
            <a:endParaRPr lang="en-GB" dirty="0" smtClean="0">
              <a:effectLst/>
            </a:endParaRPr>
          </a:p>
          <a:p>
            <a:pPr lvl="0"/>
            <a:r>
              <a:rPr lang="en-GB" dirty="0"/>
              <a:t>A combination of fear, loyalty &amp; ambition persuaded all the </a:t>
            </a:r>
            <a:r>
              <a:rPr lang="en-GB" b="1" dirty="0"/>
              <a:t>bishops</a:t>
            </a:r>
            <a:r>
              <a:rPr lang="en-GB" dirty="0"/>
              <a:t> except Fisher to accept the royal supremacy. Stephen Gardiner’s ambition to be Lord Chancellor (like Wolsey) led him to write “On True Obedience” in defence of the royal supremacy despite his conservative religious views. </a:t>
            </a:r>
            <a:endParaRPr lang="en-GB" dirty="0" smtClean="0">
              <a:effectLst/>
            </a:endParaRPr>
          </a:p>
          <a:p>
            <a:pPr lvl="0"/>
            <a:r>
              <a:rPr lang="en-GB" dirty="0"/>
              <a:t>The imposition of the oath in the Succession Act &amp; the Treason Act were highly effective in intimidating potential opponents: 308 people were executed 1532-40 for opposing the religious changes.</a:t>
            </a:r>
            <a:endParaRPr lang="en-GB" dirty="0" smtClean="0">
              <a:effectLst/>
            </a:endParaRPr>
          </a:p>
          <a:p>
            <a:pPr lvl="0"/>
            <a:r>
              <a:rPr lang="en-GB" dirty="0"/>
              <a:t>The fact that it took only about 300 </a:t>
            </a:r>
            <a:r>
              <a:rPr lang="en-GB" b="1" dirty="0"/>
              <a:t>executions</a:t>
            </a:r>
            <a:r>
              <a:rPr lang="en-GB" dirty="0"/>
              <a:t> out of a population of 2.5 million to deter opposition suggests there was not much of it.  </a:t>
            </a:r>
            <a:endParaRPr lang="en-GB" dirty="0" smtClean="0">
              <a:effectLst/>
            </a:endParaRPr>
          </a:p>
          <a:p>
            <a:pPr lvl="0"/>
            <a:r>
              <a:rPr lang="en-GB" dirty="0"/>
              <a:t>Despite its initial success, H was able to crush the Pilgrimage of Grace easily b/c of the rebels’ naïve willingness to trust his promises rather than march on London &amp; their eagerness to go home (“rebellion fatigue”).</a:t>
            </a:r>
            <a:endParaRPr lang="en-GB" dirty="0" smtClean="0">
              <a:effectLst/>
            </a:endParaRPr>
          </a:p>
          <a:p>
            <a:pPr lvl="0"/>
            <a:r>
              <a:rPr lang="en-GB" dirty="0"/>
              <a:t>The vast majority of abbots, monks &amp; nuns took their pensions &amp; accepted the </a:t>
            </a:r>
            <a:r>
              <a:rPr lang="en-GB" b="1" dirty="0"/>
              <a:t>Dissolution</a:t>
            </a:r>
            <a:r>
              <a:rPr lang="en-GB" dirty="0"/>
              <a:t> without resistance. The number of monks was declining even before the Dissolution.</a:t>
            </a:r>
            <a:endParaRPr lang="en-GB" dirty="0" smtClean="0">
              <a:effectLst/>
            </a:endParaRPr>
          </a:p>
          <a:p>
            <a:pPr lvl="0"/>
            <a:r>
              <a:rPr lang="en-GB" dirty="0"/>
              <a:t>In the </a:t>
            </a:r>
            <a:r>
              <a:rPr lang="en-GB" b="1" dirty="0"/>
              <a:t>South</a:t>
            </a:r>
            <a:r>
              <a:rPr lang="en-GB" dirty="0"/>
              <a:t>, there was little opposition to the Dissolution b/c lay people were generally either indifferent to the monasteries or in some cases (like St Albans &amp; Bury St Edmunds, both abbeys renowned as harsh landlords), perhaps even hostile to them.</a:t>
            </a:r>
            <a:endParaRPr lang="en-GB" dirty="0" smtClean="0">
              <a:effectLst/>
            </a:endParaRPr>
          </a:p>
          <a:p>
            <a:endParaRPr lang="en-GB" dirty="0"/>
          </a:p>
        </p:txBody>
      </p:sp>
    </p:spTree>
    <p:extLst>
      <p:ext uri="{BB962C8B-B14F-4D97-AF65-F5344CB8AC3E}">
        <p14:creationId xmlns:p14="http://schemas.microsoft.com/office/powerpoint/2010/main" val="1174028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1"/>
            <a:ext cx="11341100" cy="2705099"/>
          </a:xfrm>
        </p:spPr>
        <p:txBody>
          <a:bodyPr>
            <a:noAutofit/>
          </a:bodyPr>
          <a:lstStyle/>
          <a:p>
            <a:r>
              <a:rPr lang="en-GB" sz="4000" dirty="0" smtClean="0"/>
              <a:t>NEVER FORGET: THE PILGRIMAGE OF GRACE WAS BY THE MOST IMPORTANT OPPOSITION HENRY VIII EVER HAD TO FACE</a:t>
            </a:r>
            <a:br>
              <a:rPr lang="en-GB" sz="4000" dirty="0" smtClean="0"/>
            </a:br>
            <a:r>
              <a:rPr lang="en-GB" sz="4000" dirty="0" smtClean="0"/>
              <a:t>IT IS A </a:t>
            </a:r>
            <a:r>
              <a:rPr lang="en-GB" sz="4000" dirty="0" smtClean="0">
                <a:solidFill>
                  <a:srgbClr val="FF0000"/>
                </a:solidFill>
              </a:rPr>
              <a:t>HANGING</a:t>
            </a:r>
            <a:r>
              <a:rPr lang="en-GB" sz="4000" dirty="0" smtClean="0"/>
              <a:t> OFFENCE TO WRITE AN ESSAY ABOUT OPPOSITION WITHOUT MENTIONING IT</a:t>
            </a:r>
            <a:endParaRPr lang="en-GB" sz="4000" dirty="0"/>
          </a:p>
        </p:txBody>
      </p:sp>
      <p:pic>
        <p:nvPicPr>
          <p:cNvPr id="4" name="Content Placeholder 3" descr="http://www.yorkpress.co.uk/resources/images/2634747/"/>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44500" y="2794000"/>
            <a:ext cx="6172199" cy="3886199"/>
          </a:xfrm>
          <a:prstGeom prst="rect">
            <a:avLst/>
          </a:prstGeom>
          <a:noFill/>
          <a:ln>
            <a:noFill/>
          </a:ln>
        </p:spPr>
      </p:pic>
      <p:pic>
        <p:nvPicPr>
          <p:cNvPr id="8194" name="Picture 2" descr="Image result for hanging offe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2216" y="2794000"/>
            <a:ext cx="4479208" cy="374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8203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422399"/>
          </a:xfrm>
        </p:spPr>
        <p:txBody>
          <a:bodyPr/>
          <a:lstStyle/>
          <a:p>
            <a:pPr algn="ctr"/>
            <a:r>
              <a:rPr lang="en-GB" b="1" dirty="0" smtClean="0"/>
              <a:t>EVIDENCE THAT HENRY’S GOVERNMENT WAS EFFECTIVE IN OVERCOMING OPPOSITION</a:t>
            </a:r>
            <a:endParaRPr lang="en-GB" b="1" dirty="0"/>
          </a:p>
        </p:txBody>
      </p:sp>
      <p:sp>
        <p:nvSpPr>
          <p:cNvPr id="3" name="Content Placeholder 2"/>
          <p:cNvSpPr>
            <a:spLocks noGrp="1"/>
          </p:cNvSpPr>
          <p:nvPr>
            <p:ph idx="1"/>
          </p:nvPr>
        </p:nvSpPr>
        <p:spPr>
          <a:xfrm>
            <a:off x="254000" y="1422400"/>
            <a:ext cx="11696700" cy="5219700"/>
          </a:xfrm>
        </p:spPr>
        <p:txBody>
          <a:bodyPr>
            <a:normAutofit fontScale="70000" lnSpcReduction="20000"/>
          </a:bodyPr>
          <a:lstStyle/>
          <a:p>
            <a:pPr lvl="0"/>
            <a:r>
              <a:rPr lang="en-GB" dirty="0"/>
              <a:t>Cromwell “managed” </a:t>
            </a:r>
            <a:r>
              <a:rPr lang="en-GB" b="1" dirty="0"/>
              <a:t>Parliament</a:t>
            </a:r>
            <a:r>
              <a:rPr lang="en-GB" dirty="0"/>
              <a:t>, e.g. by influencing elections &amp; persuading key MPs to support govt. policy, to ensure the passage of legislation from the anticlerical acts of 1529 onwards. </a:t>
            </a:r>
            <a:endParaRPr lang="en-GB" dirty="0" smtClean="0">
              <a:effectLst/>
            </a:endParaRPr>
          </a:p>
          <a:p>
            <a:pPr lvl="0"/>
            <a:r>
              <a:rPr lang="en-GB" dirty="0"/>
              <a:t>The imposition of the oath in the Succession Act &amp; the </a:t>
            </a:r>
            <a:r>
              <a:rPr lang="en-GB" b="1" dirty="0"/>
              <a:t>Treason Act</a:t>
            </a:r>
            <a:r>
              <a:rPr lang="en-GB" dirty="0"/>
              <a:t> were highly effective in intimidating potential opponents: 308 people were executed 1532-40 for opposing the religious changes. H’s determination to execute even high profile opponents like More, Fisher &amp; the Carthusians showed that he was not to be trifled with.</a:t>
            </a:r>
            <a:endParaRPr lang="en-GB" dirty="0" smtClean="0">
              <a:effectLst/>
            </a:endParaRPr>
          </a:p>
          <a:p>
            <a:pPr lvl="0"/>
            <a:r>
              <a:rPr lang="en-GB" dirty="0"/>
              <a:t>On the other hand, the fact that it took only about 300 executions out of a population of 2.5 million to deter opposition shows how effective govt. policy was. Cromwell tried to detect opposition early by ordering bishops &amp; JPs to report any evidence of it to him.</a:t>
            </a:r>
            <a:endParaRPr lang="en-GB" dirty="0" smtClean="0">
              <a:effectLst/>
            </a:endParaRPr>
          </a:p>
          <a:p>
            <a:pPr lvl="0"/>
            <a:r>
              <a:rPr lang="en-GB" dirty="0"/>
              <a:t>Cromwell organised the first ever govt. organised </a:t>
            </a:r>
            <a:r>
              <a:rPr lang="en-GB" b="1" dirty="0"/>
              <a:t>propaganda</a:t>
            </a:r>
            <a:r>
              <a:rPr lang="en-GB" dirty="0"/>
              <a:t> campaign, through sermons &amp; pamphlets, to persuade people that H was the rightful Head of the Church, that the monasteries deserved to be dissolved etc.</a:t>
            </a:r>
            <a:endParaRPr lang="en-GB" dirty="0" smtClean="0">
              <a:effectLst/>
            </a:endParaRPr>
          </a:p>
          <a:p>
            <a:pPr lvl="0"/>
            <a:r>
              <a:rPr lang="en-GB" dirty="0"/>
              <a:t>Despite its initial success, H was able to crush the </a:t>
            </a:r>
            <a:r>
              <a:rPr lang="en-GB" b="1" dirty="0"/>
              <a:t>Pilgrimage of Grace</a:t>
            </a:r>
            <a:r>
              <a:rPr lang="en-GB" dirty="0"/>
              <a:t> easily by making false promises of a pardon, a Parliament at York </a:t>
            </a:r>
            <a:r>
              <a:rPr lang="en-GB" dirty="0" err="1"/>
              <a:t>etc</a:t>
            </a:r>
            <a:r>
              <a:rPr lang="en-GB" dirty="0"/>
              <a:t> &amp; then ruthlessly crushing it when the rebels disbanded.</a:t>
            </a:r>
            <a:endParaRPr lang="en-GB" dirty="0" smtClean="0">
              <a:effectLst/>
            </a:endParaRPr>
          </a:p>
          <a:p>
            <a:pPr lvl="0"/>
            <a:r>
              <a:rPr lang="en-GB" dirty="0"/>
              <a:t>The </a:t>
            </a:r>
            <a:r>
              <a:rPr lang="en-GB" b="1" dirty="0"/>
              <a:t>piecemeal nature</a:t>
            </a:r>
            <a:r>
              <a:rPr lang="en-GB" dirty="0"/>
              <a:t> of the changes helped to overcome opposition, e.g. the act dissolving the lesser monasteries praised the greater ones &amp; H even founded 2 new monasteries to give the impression that the greater ones would not be dissolved.</a:t>
            </a:r>
            <a:endParaRPr lang="en-GB" dirty="0" smtClean="0">
              <a:effectLst/>
            </a:endParaRPr>
          </a:p>
          <a:p>
            <a:pPr lvl="0"/>
            <a:r>
              <a:rPr lang="en-GB" dirty="0"/>
              <a:t>Through a combination of intimidation (with the rebellious Abbots of Reading, Colchester &amp; Glastonbury being publicly hanged) &amp; the offering of reasonably generous pensions, govt. policy succeeded in persuading the great majority of </a:t>
            </a:r>
            <a:r>
              <a:rPr lang="en-GB" b="1" dirty="0"/>
              <a:t>monasteries</a:t>
            </a:r>
            <a:r>
              <a:rPr lang="en-GB" dirty="0"/>
              <a:t> to surrender themselves “voluntarily”.</a:t>
            </a:r>
            <a:endParaRPr lang="en-GB" dirty="0" smtClean="0">
              <a:effectLst/>
            </a:endParaRPr>
          </a:p>
          <a:p>
            <a:endParaRPr lang="en-GB" dirty="0"/>
          </a:p>
        </p:txBody>
      </p:sp>
    </p:spTree>
    <p:extLst>
      <p:ext uri="{BB962C8B-B14F-4D97-AF65-F5344CB8AC3E}">
        <p14:creationId xmlns:p14="http://schemas.microsoft.com/office/powerpoint/2010/main" val="32308697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87399"/>
          </a:xfrm>
        </p:spPr>
        <p:txBody>
          <a:bodyPr/>
          <a:lstStyle/>
          <a:p>
            <a:pPr algn="ctr"/>
            <a:r>
              <a:rPr lang="en-GB" b="1" dirty="0" smtClean="0"/>
              <a:t>EVIDENCE THAT IT WAS NOT</a:t>
            </a:r>
            <a:endParaRPr lang="en-GB" b="1" dirty="0"/>
          </a:p>
        </p:txBody>
      </p:sp>
      <p:sp>
        <p:nvSpPr>
          <p:cNvPr id="3" name="Content Placeholder 2"/>
          <p:cNvSpPr>
            <a:spLocks noGrp="1"/>
          </p:cNvSpPr>
          <p:nvPr>
            <p:ph idx="1"/>
          </p:nvPr>
        </p:nvSpPr>
        <p:spPr>
          <a:xfrm>
            <a:off x="469900" y="787400"/>
            <a:ext cx="11201400" cy="5740400"/>
          </a:xfrm>
        </p:spPr>
        <p:txBody>
          <a:bodyPr>
            <a:normAutofit fontScale="92500" lnSpcReduction="10000"/>
          </a:bodyPr>
          <a:lstStyle/>
          <a:p>
            <a:pPr lvl="0"/>
            <a:r>
              <a:rPr lang="en-GB" dirty="0"/>
              <a:t>Opposition from the </a:t>
            </a:r>
            <a:r>
              <a:rPr lang="en-GB" b="1" dirty="0"/>
              <a:t>clergy</a:t>
            </a:r>
            <a:r>
              <a:rPr lang="en-GB" dirty="0"/>
              <a:t> delayed the break with Rome until 1534, e.g. in 1531 they would only accept the royal supremacy “as far as the law of Christ allows”. </a:t>
            </a:r>
            <a:endParaRPr lang="en-GB" dirty="0" smtClean="0">
              <a:effectLst/>
            </a:endParaRPr>
          </a:p>
          <a:p>
            <a:pPr lvl="0"/>
            <a:r>
              <a:rPr lang="en-GB" dirty="0" smtClean="0">
                <a:effectLst/>
              </a:rPr>
              <a:t>The fact that some of the </a:t>
            </a:r>
            <a:r>
              <a:rPr lang="en-GB" b="1" dirty="0" smtClean="0">
                <a:effectLst/>
              </a:rPr>
              <a:t>Carthusians</a:t>
            </a:r>
            <a:r>
              <a:rPr lang="en-GB" dirty="0" smtClean="0">
                <a:effectLst/>
              </a:rPr>
              <a:t> were starved to death rather than publicly executed suggests that H realised executing people so renowned for their holiness was damaging to his reputation</a:t>
            </a:r>
            <a:r>
              <a:rPr lang="en-GB" dirty="0"/>
              <a:t> </a:t>
            </a:r>
            <a:endParaRPr lang="en-GB" dirty="0" smtClean="0">
              <a:effectLst/>
            </a:endParaRPr>
          </a:p>
          <a:p>
            <a:pPr lvl="0"/>
            <a:r>
              <a:rPr lang="en-GB" dirty="0"/>
              <a:t>The govt. failed to prevent the </a:t>
            </a:r>
            <a:r>
              <a:rPr lang="en-GB" b="1" dirty="0">
                <a:solidFill>
                  <a:srgbClr val="FF0000"/>
                </a:solidFill>
              </a:rPr>
              <a:t>Pilgrimage of Grace</a:t>
            </a:r>
            <a:r>
              <a:rPr lang="en-GB" dirty="0"/>
              <a:t>, by far the most serious rebellion H ever faced. The rebel army at Doncaster during the Pilgrimage of Grace numbered about 30,000, outnumbering the royal army by perhaps 5:1. The rebellion spread all over the North, from Lincolnshire to Cumberland, &amp; H was saved only by the naivety of the rebels in believing his promises &amp; their desire to go home (“rebellion fatigue”).</a:t>
            </a:r>
            <a:endParaRPr lang="en-GB" dirty="0" smtClean="0">
              <a:effectLst/>
            </a:endParaRPr>
          </a:p>
          <a:p>
            <a:pPr lvl="0"/>
            <a:r>
              <a:rPr lang="en-GB" dirty="0"/>
              <a:t>Some </a:t>
            </a:r>
            <a:r>
              <a:rPr lang="en-GB" b="1" dirty="0"/>
              <a:t>abbots</a:t>
            </a:r>
            <a:r>
              <a:rPr lang="en-GB" dirty="0"/>
              <a:t>, like those of Reading, Colchester &amp; Glastonbury, rejected both H’s threats &amp; attempts to buy them off &amp; refused to surrender their abbeys.</a:t>
            </a:r>
            <a:endParaRPr lang="en-GB" dirty="0" smtClean="0">
              <a:effectLst/>
            </a:endParaRPr>
          </a:p>
          <a:p>
            <a:pPr lvl="0"/>
            <a:r>
              <a:rPr lang="en-GB" dirty="0"/>
              <a:t>The burnings of Lambert &amp; Askew for denying transubstantiation shows that opposition to H’s policies came from </a:t>
            </a:r>
            <a:r>
              <a:rPr lang="en-GB" b="1" dirty="0"/>
              <a:t>Prots.</a:t>
            </a:r>
            <a:r>
              <a:rPr lang="en-GB" dirty="0"/>
              <a:t> as well as </a:t>
            </a:r>
            <a:r>
              <a:rPr lang="en-GB" dirty="0" err="1"/>
              <a:t>Caths</a:t>
            </a:r>
            <a:r>
              <a:rPr lang="en-GB" dirty="0"/>
              <a:t>.</a:t>
            </a:r>
            <a:endParaRPr lang="en-GB" dirty="0" smtClean="0">
              <a:effectLst/>
            </a:endParaRPr>
          </a:p>
          <a:p>
            <a:pPr marL="0" indent="0">
              <a:buNone/>
            </a:pPr>
            <a:endParaRPr lang="en-GB" dirty="0"/>
          </a:p>
          <a:p>
            <a:endParaRPr lang="en-GB" dirty="0"/>
          </a:p>
        </p:txBody>
      </p:sp>
    </p:spTree>
    <p:extLst>
      <p:ext uri="{BB962C8B-B14F-4D97-AF65-F5344CB8AC3E}">
        <p14:creationId xmlns:p14="http://schemas.microsoft.com/office/powerpoint/2010/main" val="180093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1079500"/>
          </a:xfrm>
        </p:spPr>
        <p:txBody>
          <a:bodyPr/>
          <a:lstStyle/>
          <a:p>
            <a:r>
              <a:rPr lang="en-GB" b="1" dirty="0" smtClean="0"/>
              <a:t>EXAM QUESTIONS</a:t>
            </a:r>
            <a:endParaRPr lang="en-GB" b="1" dirty="0"/>
          </a:p>
        </p:txBody>
      </p:sp>
      <p:sp>
        <p:nvSpPr>
          <p:cNvPr id="3" name="Subtitle 2"/>
          <p:cNvSpPr>
            <a:spLocks noGrp="1"/>
          </p:cNvSpPr>
          <p:nvPr>
            <p:ph type="subTitle" idx="1"/>
          </p:nvPr>
        </p:nvSpPr>
        <p:spPr>
          <a:xfrm>
            <a:off x="596900" y="1181100"/>
            <a:ext cx="10922000" cy="5245100"/>
          </a:xfrm>
        </p:spPr>
        <p:txBody>
          <a:bodyPr>
            <a:normAutofit/>
          </a:bodyPr>
          <a:lstStyle/>
          <a:p>
            <a:pPr marL="457200" lvl="0" indent="-457200" algn="l">
              <a:buFont typeface="+mj-lt"/>
              <a:buAutoNum type="arabicPeriod"/>
            </a:pPr>
            <a:r>
              <a:rPr lang="en-GB" sz="3600" dirty="0"/>
              <a:t>How far was the Church in England in need of reform in 1529? </a:t>
            </a:r>
          </a:p>
          <a:p>
            <a:pPr marL="457200" lvl="0" indent="-457200" algn="l">
              <a:buFont typeface="+mj-lt"/>
              <a:buAutoNum type="arabicPeriod"/>
            </a:pPr>
            <a:r>
              <a:rPr lang="en-GB" sz="3600" dirty="0"/>
              <a:t>Assess the reasons for the break with Rome. </a:t>
            </a:r>
          </a:p>
          <a:p>
            <a:pPr marL="457200" lvl="0" indent="-457200" algn="l">
              <a:buFont typeface="+mj-lt"/>
              <a:buAutoNum type="arabicPeriod"/>
            </a:pPr>
            <a:r>
              <a:rPr lang="en-GB" sz="3600" dirty="0" smtClean="0"/>
              <a:t>How </a:t>
            </a:r>
            <a:r>
              <a:rPr lang="en-GB" sz="3600" dirty="0"/>
              <a:t>important was Thomas Cromwell in influencing religious policy in the 1530s? </a:t>
            </a:r>
          </a:p>
          <a:p>
            <a:pPr marL="457200" lvl="0" indent="-457200" algn="l">
              <a:buFont typeface="+mj-lt"/>
              <a:buAutoNum type="arabicPeriod"/>
            </a:pPr>
            <a:r>
              <a:rPr lang="en-GB" sz="3600" dirty="0" smtClean="0"/>
              <a:t>How </a:t>
            </a:r>
            <a:r>
              <a:rPr lang="en-GB" sz="3600" dirty="0"/>
              <a:t>far did the religious changes in Henry VIII’s reign make England Protestant?</a:t>
            </a:r>
          </a:p>
          <a:p>
            <a:pPr marL="457200" lvl="0" indent="-457200" algn="l">
              <a:buFont typeface="+mj-lt"/>
              <a:buAutoNum type="arabicPeriod"/>
            </a:pPr>
            <a:r>
              <a:rPr lang="en-GB" sz="3600" dirty="0" smtClean="0"/>
              <a:t>Opposition: reasons for it, how serious it was &amp; how </a:t>
            </a:r>
            <a:r>
              <a:rPr lang="en-GB" sz="3600" dirty="0"/>
              <a:t>e</a:t>
            </a:r>
            <a:r>
              <a:rPr lang="en-GB" sz="3600" dirty="0" smtClean="0"/>
              <a:t>ffective H’s government was in overcoming it.</a:t>
            </a:r>
            <a:endParaRPr lang="en-GB" sz="3600" dirty="0"/>
          </a:p>
        </p:txBody>
      </p:sp>
    </p:spTree>
    <p:extLst>
      <p:ext uri="{BB962C8B-B14F-4D97-AF65-F5344CB8AC3E}">
        <p14:creationId xmlns:p14="http://schemas.microsoft.com/office/powerpoint/2010/main" val="38831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12799"/>
          </a:xfrm>
        </p:spPr>
        <p:txBody>
          <a:bodyPr/>
          <a:lstStyle/>
          <a:p>
            <a:pPr algn="ctr"/>
            <a:r>
              <a:rPr lang="en-GB" b="1" dirty="0" smtClean="0"/>
              <a:t>OTHER REASONS FOR LACK OF OPPOSITION</a:t>
            </a:r>
            <a:endParaRPr lang="en-GB" b="1" dirty="0"/>
          </a:p>
        </p:txBody>
      </p:sp>
      <p:sp>
        <p:nvSpPr>
          <p:cNvPr id="3" name="Content Placeholder 2"/>
          <p:cNvSpPr>
            <a:spLocks noGrp="1"/>
          </p:cNvSpPr>
          <p:nvPr>
            <p:ph idx="1"/>
          </p:nvPr>
        </p:nvSpPr>
        <p:spPr>
          <a:xfrm>
            <a:off x="393700" y="1054100"/>
            <a:ext cx="11442700" cy="5537200"/>
          </a:xfrm>
        </p:spPr>
        <p:txBody>
          <a:bodyPr/>
          <a:lstStyle/>
          <a:p>
            <a:pPr lvl="0"/>
            <a:r>
              <a:rPr lang="en-GB" dirty="0"/>
              <a:t>Many thought that once Henry had his annulment and heir there would be a return to the Catholic fold and therefore the changes would be </a:t>
            </a:r>
            <a:r>
              <a:rPr lang="en-GB" b="1" dirty="0"/>
              <a:t>short-lived</a:t>
            </a:r>
            <a:r>
              <a:rPr lang="en-GB" dirty="0"/>
              <a:t>.  </a:t>
            </a:r>
          </a:p>
          <a:p>
            <a:pPr lvl="0"/>
            <a:r>
              <a:rPr lang="en-GB" dirty="0"/>
              <a:t>The early changes (associated with the royal supremacy) would have made </a:t>
            </a:r>
            <a:r>
              <a:rPr lang="en-GB" b="1" dirty="0"/>
              <a:t>little difference to religious life</a:t>
            </a:r>
            <a:r>
              <a:rPr lang="en-GB" dirty="0"/>
              <a:t>. It was by no means clear that they would necessarily lead to further changes.</a:t>
            </a:r>
          </a:p>
          <a:p>
            <a:pPr lvl="0"/>
            <a:r>
              <a:rPr lang="en-GB" dirty="0"/>
              <a:t>In the South, there was little opposition to the Dissolution b/c lay people were generally either indifferent to the </a:t>
            </a:r>
            <a:r>
              <a:rPr lang="en-GB" b="1" dirty="0"/>
              <a:t>monasteries</a:t>
            </a:r>
            <a:r>
              <a:rPr lang="en-GB" dirty="0"/>
              <a:t> or in some cases (e.g. Bury St Edmunds) even hostile to them.</a:t>
            </a:r>
            <a:endParaRPr lang="en-GB" dirty="0" smtClean="0">
              <a:effectLst/>
            </a:endParaRPr>
          </a:p>
          <a:p>
            <a:pPr lvl="0"/>
            <a:r>
              <a:rPr lang="en-GB" dirty="0"/>
              <a:t>The </a:t>
            </a:r>
            <a:r>
              <a:rPr lang="en-GB" b="1" dirty="0"/>
              <a:t>gentry</a:t>
            </a:r>
            <a:r>
              <a:rPr lang="en-GB" dirty="0"/>
              <a:t> may have voted for the dissolution of the lesser monasteries in the hope of buying monastic lands</a:t>
            </a:r>
            <a:r>
              <a:rPr lang="en-GB" dirty="0" smtClean="0"/>
              <a:t>.</a:t>
            </a:r>
            <a:endParaRPr lang="en-GB" dirty="0"/>
          </a:p>
          <a:p>
            <a:endParaRPr lang="en-GB" dirty="0"/>
          </a:p>
        </p:txBody>
      </p:sp>
    </p:spTree>
    <p:extLst>
      <p:ext uri="{BB962C8B-B14F-4D97-AF65-F5344CB8AC3E}">
        <p14:creationId xmlns:p14="http://schemas.microsoft.com/office/powerpoint/2010/main" val="35495621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4699"/>
          </a:xfrm>
        </p:spPr>
        <p:txBody>
          <a:bodyPr>
            <a:noAutofit/>
          </a:bodyPr>
          <a:lstStyle/>
          <a:p>
            <a:pPr algn="ctr"/>
            <a:r>
              <a:rPr lang="en-GB" sz="6000" b="1" dirty="0" smtClean="0"/>
              <a:t>KEY POINTS</a:t>
            </a:r>
            <a:endParaRPr lang="en-GB" sz="6000" b="1" dirty="0"/>
          </a:p>
        </p:txBody>
      </p:sp>
      <p:sp>
        <p:nvSpPr>
          <p:cNvPr id="3" name="Content Placeholder 2"/>
          <p:cNvSpPr>
            <a:spLocks noGrp="1"/>
          </p:cNvSpPr>
          <p:nvPr>
            <p:ph idx="1"/>
          </p:nvPr>
        </p:nvSpPr>
        <p:spPr>
          <a:xfrm>
            <a:off x="393700" y="774700"/>
            <a:ext cx="11404600" cy="5765800"/>
          </a:xfrm>
        </p:spPr>
        <p:txBody>
          <a:bodyPr/>
          <a:lstStyle/>
          <a:p>
            <a:r>
              <a:rPr lang="en-GB" sz="2400" dirty="0" smtClean="0"/>
              <a:t>Some aspects of the Church, like donations to parish churches in general &amp; for prayers for the dead in particular, were more popular than others, such as monasticism which was in decline, but overall </a:t>
            </a:r>
            <a:r>
              <a:rPr lang="en-GB" sz="2400" dirty="0" smtClean="0">
                <a:solidFill>
                  <a:srgbClr val="FF0000"/>
                </a:solidFill>
              </a:rPr>
              <a:t>the Church in England was in a healthy state </a:t>
            </a:r>
            <a:r>
              <a:rPr lang="en-GB" sz="2400" dirty="0" smtClean="0"/>
              <a:t>before the Reformation</a:t>
            </a:r>
          </a:p>
          <a:p>
            <a:r>
              <a:rPr lang="en-GB" sz="2400" dirty="0" smtClean="0"/>
              <a:t>The Reformation happened b/c </a:t>
            </a:r>
            <a:r>
              <a:rPr lang="en-GB" sz="2400" dirty="0" smtClean="0">
                <a:solidFill>
                  <a:srgbClr val="FF0000"/>
                </a:solidFill>
              </a:rPr>
              <a:t>Henry</a:t>
            </a:r>
            <a:r>
              <a:rPr lang="en-GB" sz="2400" dirty="0" smtClean="0"/>
              <a:t> wanted it, not because the people did</a:t>
            </a:r>
          </a:p>
          <a:p>
            <a:r>
              <a:rPr lang="en-GB" sz="2400" dirty="0" smtClean="0"/>
              <a:t>Individuals like Cromwell, Cranmer &amp; Anne Boleyn were influential but </a:t>
            </a:r>
            <a:r>
              <a:rPr lang="en-GB" sz="2400" dirty="0" smtClean="0">
                <a:solidFill>
                  <a:srgbClr val="FF0000"/>
                </a:solidFill>
              </a:rPr>
              <a:t>the King was always in control </a:t>
            </a:r>
            <a:r>
              <a:rPr lang="en-GB" sz="2400" dirty="0" smtClean="0"/>
              <a:t>(don’t forget Cromwell &amp; Boleyn were executed &amp; Cranmer only survived b/c H favoured him)</a:t>
            </a:r>
          </a:p>
          <a:p>
            <a:r>
              <a:rPr lang="en-GB" sz="2400" dirty="0" smtClean="0">
                <a:solidFill>
                  <a:srgbClr val="FF0000"/>
                </a:solidFill>
              </a:rPr>
              <a:t>H was NEVER a Protestant</a:t>
            </a:r>
            <a:r>
              <a:rPr lang="en-GB" sz="2400" dirty="0" smtClean="0"/>
              <a:t>; he burnt Prots. for denying Catholic beliefs like transubstantiation</a:t>
            </a:r>
          </a:p>
          <a:p>
            <a:r>
              <a:rPr lang="en-GB" sz="2400" dirty="0" smtClean="0"/>
              <a:t>The Church was still mainly Catholic, especially at </a:t>
            </a:r>
            <a:r>
              <a:rPr lang="en-GB" sz="2400" dirty="0" smtClean="0">
                <a:solidFill>
                  <a:srgbClr val="FF0000"/>
                </a:solidFill>
              </a:rPr>
              <a:t>parish</a:t>
            </a:r>
            <a:r>
              <a:rPr lang="en-GB" sz="2400" dirty="0" smtClean="0"/>
              <a:t> level with Latin Mass, images </a:t>
            </a:r>
            <a:r>
              <a:rPr lang="en-GB" sz="2400" dirty="0" err="1" smtClean="0"/>
              <a:t>etc</a:t>
            </a:r>
            <a:r>
              <a:rPr lang="en-GB" sz="2400" dirty="0" smtClean="0"/>
              <a:t>, in 1547</a:t>
            </a:r>
          </a:p>
          <a:p>
            <a:r>
              <a:rPr lang="en-GB" sz="2400" dirty="0" smtClean="0">
                <a:solidFill>
                  <a:srgbClr val="FF0000"/>
                </a:solidFill>
              </a:rPr>
              <a:t>Opposition</a:t>
            </a:r>
            <a:r>
              <a:rPr lang="en-GB" sz="2400" dirty="0" smtClean="0"/>
              <a:t> was serious, as shown by the </a:t>
            </a:r>
            <a:r>
              <a:rPr lang="en-GB" sz="2400" dirty="0" smtClean="0">
                <a:solidFill>
                  <a:srgbClr val="FF0000"/>
                </a:solidFill>
              </a:rPr>
              <a:t>Pilgrimage of Grace</a:t>
            </a:r>
            <a:r>
              <a:rPr lang="en-GB" sz="2400" dirty="0" smtClean="0"/>
              <a:t>, but was overcome by a combination of government terror, indifference to issues like the papal supremacy &amp; the slow pace of change, especially at parish level</a:t>
            </a:r>
          </a:p>
          <a:p>
            <a:endParaRPr lang="en-GB" dirty="0" smtClean="0"/>
          </a:p>
          <a:p>
            <a:endParaRPr lang="en-GB" dirty="0" smtClean="0"/>
          </a:p>
          <a:p>
            <a:endParaRPr lang="en-GB" dirty="0"/>
          </a:p>
        </p:txBody>
      </p:sp>
    </p:spTree>
    <p:extLst>
      <p:ext uri="{BB962C8B-B14F-4D97-AF65-F5344CB8AC3E}">
        <p14:creationId xmlns:p14="http://schemas.microsoft.com/office/powerpoint/2010/main" val="3614496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6028409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4074653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2036469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406729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353688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774700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564785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838621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9900" y="1"/>
            <a:ext cx="11112500" cy="1638299"/>
          </a:xfrm>
        </p:spPr>
        <p:txBody>
          <a:bodyPr>
            <a:normAutofit/>
          </a:bodyPr>
          <a:lstStyle/>
          <a:p>
            <a:r>
              <a:rPr lang="en-GB" sz="5400" b="1" dirty="0" smtClean="0"/>
              <a:t>EVIDENCE THAT THE CHURCH WAS IN NEED OF REFORM BEFORE 1529</a:t>
            </a:r>
            <a:endParaRPr lang="en-GB" sz="5400" b="1" dirty="0"/>
          </a:p>
        </p:txBody>
      </p:sp>
      <p:sp>
        <p:nvSpPr>
          <p:cNvPr id="3" name="Subtitle 2"/>
          <p:cNvSpPr>
            <a:spLocks noGrp="1"/>
          </p:cNvSpPr>
          <p:nvPr>
            <p:ph type="subTitle" idx="1"/>
          </p:nvPr>
        </p:nvSpPr>
        <p:spPr>
          <a:xfrm>
            <a:off x="469900" y="1638300"/>
            <a:ext cx="11226800" cy="4838700"/>
          </a:xfrm>
        </p:spPr>
        <p:txBody>
          <a:bodyPr>
            <a:normAutofit fontScale="77500" lnSpcReduction="20000"/>
          </a:bodyPr>
          <a:lstStyle/>
          <a:p>
            <a:pPr marL="342900" lvl="0" indent="-342900" algn="l">
              <a:buFont typeface="Arial" panose="020B0604020202020204" pitchFamily="34" charset="0"/>
              <a:buChar char="•"/>
            </a:pPr>
            <a:r>
              <a:rPr lang="en-GB" dirty="0" smtClean="0">
                <a:effectLst/>
              </a:rPr>
              <a:t>AG Dickens claimed that ”</a:t>
            </a:r>
            <a:r>
              <a:rPr lang="en-GB" b="1" dirty="0" smtClean="0">
                <a:effectLst/>
              </a:rPr>
              <a:t>anticlericalism</a:t>
            </a:r>
            <a:r>
              <a:rPr lang="en-GB" dirty="0" smtClean="0">
                <a:effectLst/>
              </a:rPr>
              <a:t> had reached a new intensity by the early years of the 16</a:t>
            </a:r>
            <a:r>
              <a:rPr lang="en-GB" baseline="30000" dirty="0" smtClean="0">
                <a:effectLst/>
              </a:rPr>
              <a:t>th</a:t>
            </a:r>
            <a:r>
              <a:rPr lang="en-GB" dirty="0" smtClean="0">
                <a:effectLst/>
              </a:rPr>
              <a:t> century” &amp; cited the anticlerical legislation passed by Parliament in 1529  as evidence of this.</a:t>
            </a:r>
          </a:p>
          <a:p>
            <a:pPr marL="342900" lvl="0" indent="-342900" algn="l">
              <a:buFont typeface="Arial" panose="020B0604020202020204" pitchFamily="34" charset="0"/>
              <a:buChar char="•"/>
            </a:pPr>
            <a:r>
              <a:rPr lang="en-GB" dirty="0" smtClean="0">
                <a:effectLst/>
              </a:rPr>
              <a:t>A leading role was played in this legislation by common lawyers who resented competition for business from the church courts.</a:t>
            </a:r>
          </a:p>
          <a:p>
            <a:pPr marL="342900" lvl="0" indent="-342900" algn="l">
              <a:buFont typeface="Arial" panose="020B0604020202020204" pitchFamily="34" charset="0"/>
              <a:buChar char="•"/>
            </a:pPr>
            <a:r>
              <a:rPr lang="en-GB" dirty="0" smtClean="0">
                <a:effectLst/>
              </a:rPr>
              <a:t>The </a:t>
            </a:r>
            <a:r>
              <a:rPr lang="en-GB" dirty="0" err="1" smtClean="0">
                <a:effectLst/>
              </a:rPr>
              <a:t>Hunne</a:t>
            </a:r>
            <a:r>
              <a:rPr lang="en-GB" dirty="0" smtClean="0">
                <a:effectLst/>
              </a:rPr>
              <a:t> Case in 1514 provoked anticlericalism b/c </a:t>
            </a:r>
            <a:r>
              <a:rPr lang="en-GB" dirty="0" err="1" smtClean="0">
                <a:effectLst/>
              </a:rPr>
              <a:t>Hunne</a:t>
            </a:r>
            <a:r>
              <a:rPr lang="en-GB" dirty="0" smtClean="0">
                <a:effectLst/>
              </a:rPr>
              <a:t> was burnt as a heretic without being tried (his only offence was to refuse to pay burial fees to his local priest) &amp; no one was prosecuted for his murder despite him being found hanged in a church prison.</a:t>
            </a:r>
          </a:p>
          <a:p>
            <a:pPr marL="342900" lvl="0" indent="-342900" algn="l">
              <a:buFont typeface="Arial" panose="020B0604020202020204" pitchFamily="34" charset="0"/>
              <a:buChar char="•"/>
            </a:pPr>
            <a:r>
              <a:rPr lang="en-GB" dirty="0" smtClean="0">
                <a:effectLst/>
              </a:rPr>
              <a:t>There were </a:t>
            </a:r>
            <a:r>
              <a:rPr lang="en-GB" b="1" dirty="0" smtClean="0">
                <a:effectLst/>
              </a:rPr>
              <a:t>calls for reform </a:t>
            </a:r>
            <a:r>
              <a:rPr lang="en-GB" dirty="0" smtClean="0">
                <a:effectLst/>
              </a:rPr>
              <a:t>from Colet, Melton &amp; Fish; Colet, a respected scholar &amp; preacher, said his fellow clergy were “</a:t>
            </a:r>
            <a:r>
              <a:rPr lang="en-GB" dirty="0"/>
              <a:t>drowned in the delights of this world” and “patronize those who cater for their pleasure”.</a:t>
            </a:r>
            <a:endParaRPr lang="en-GB" dirty="0" smtClean="0">
              <a:effectLst/>
            </a:endParaRPr>
          </a:p>
          <a:p>
            <a:pPr marL="342900" lvl="0" indent="-342900" algn="l">
              <a:buFont typeface="Arial" panose="020B0604020202020204" pitchFamily="34" charset="0"/>
              <a:buChar char="•"/>
            </a:pPr>
            <a:r>
              <a:rPr lang="en-GB" dirty="0" smtClean="0">
                <a:effectLst/>
              </a:rPr>
              <a:t>Individuals like Wolsey were guilty of </a:t>
            </a:r>
            <a:r>
              <a:rPr lang="en-GB" b="1" dirty="0" smtClean="0">
                <a:effectLst/>
              </a:rPr>
              <a:t>abuses</a:t>
            </a:r>
            <a:r>
              <a:rPr lang="en-GB" dirty="0" smtClean="0">
                <a:effectLst/>
              </a:rPr>
              <a:t> like pluralism (at the end of his career he was Archbishop of York, Bishop of Winchester &amp; Abbot of St Albans at the same time), non-residence (he was Archbishop of York for 16 years before he ever went there) &amp; nepotism (he made his son an archdeacon). Wolsey was not unique: Thomas Magnus was an archdeacon, canon &amp; master of 3 colleges or hospitals as well as holding 4 parish livings.</a:t>
            </a:r>
          </a:p>
          <a:p>
            <a:pPr marL="342900" lvl="0" indent="-342900" algn="l">
              <a:buFont typeface="Arial" panose="020B0604020202020204" pitchFamily="34" charset="0"/>
              <a:buChar char="•"/>
            </a:pPr>
            <a:r>
              <a:rPr lang="en-GB" b="1" dirty="0" smtClean="0">
                <a:effectLst/>
              </a:rPr>
              <a:t>Monastic</a:t>
            </a:r>
            <a:r>
              <a:rPr lang="en-GB" dirty="0" smtClean="0">
                <a:effectLst/>
              </a:rPr>
              <a:t> life seems to have been stagnating, with a decline in the number of monks &amp; nuns &amp; in foundations of new monasteries &amp; nunneries.</a:t>
            </a:r>
          </a:p>
          <a:p>
            <a:pPr marL="342900" lvl="0" indent="-342900" algn="l">
              <a:buFont typeface="Arial" panose="020B0604020202020204" pitchFamily="34" charset="0"/>
              <a:buChar char="•"/>
            </a:pPr>
            <a:r>
              <a:rPr lang="en-GB" dirty="0" smtClean="0">
                <a:effectLst/>
              </a:rPr>
              <a:t>As Dickens has pointed out, there was </a:t>
            </a:r>
            <a:r>
              <a:rPr lang="en-GB" b="1" dirty="0" smtClean="0">
                <a:effectLst/>
              </a:rPr>
              <a:t>little enthusiasm for the papal supremacy </a:t>
            </a:r>
            <a:r>
              <a:rPr lang="en-GB" dirty="0" smtClean="0">
                <a:effectLst/>
              </a:rPr>
              <a:t>even amongst bishops with conservative religious views like Gardiner.</a:t>
            </a:r>
          </a:p>
          <a:p>
            <a:endParaRPr lang="en-GB" dirty="0"/>
          </a:p>
        </p:txBody>
      </p:sp>
    </p:spTree>
    <p:extLst>
      <p:ext uri="{BB962C8B-B14F-4D97-AF65-F5344CB8AC3E}">
        <p14:creationId xmlns:p14="http://schemas.microsoft.com/office/powerpoint/2010/main" val="42263606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472848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4755090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494739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6619731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1814391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0513570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3024836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0748726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1387579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052782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952499"/>
          </a:xfrm>
        </p:spPr>
        <p:txBody>
          <a:bodyPr/>
          <a:lstStyle/>
          <a:p>
            <a:r>
              <a:rPr lang="en-GB" b="1" dirty="0" smtClean="0"/>
              <a:t>EVIDENCE THAT IT WASN’T 1</a:t>
            </a:r>
            <a:endParaRPr lang="en-GB" b="1" dirty="0"/>
          </a:p>
        </p:txBody>
      </p:sp>
      <p:sp>
        <p:nvSpPr>
          <p:cNvPr id="3" name="Subtitle 2"/>
          <p:cNvSpPr>
            <a:spLocks noGrp="1"/>
          </p:cNvSpPr>
          <p:nvPr>
            <p:ph type="subTitle" idx="1"/>
          </p:nvPr>
        </p:nvSpPr>
        <p:spPr>
          <a:xfrm>
            <a:off x="660400" y="1079500"/>
            <a:ext cx="10858500" cy="5283200"/>
          </a:xfrm>
        </p:spPr>
        <p:txBody>
          <a:bodyPr/>
          <a:lstStyle/>
          <a:p>
            <a:pPr marL="342900" lvl="0" indent="-342900" algn="l">
              <a:buFont typeface="Arial" panose="020B0604020202020204" pitchFamily="34" charset="0"/>
              <a:buChar char="•"/>
            </a:pPr>
            <a:r>
              <a:rPr lang="en-GB" dirty="0" smtClean="0">
                <a:effectLst/>
              </a:rPr>
              <a:t>People still volunteered </a:t>
            </a:r>
            <a:r>
              <a:rPr lang="en-GB" b="1" dirty="0" smtClean="0">
                <a:effectLst/>
              </a:rPr>
              <a:t>money</a:t>
            </a:r>
            <a:r>
              <a:rPr lang="en-GB" dirty="0" smtClean="0">
                <a:effectLst/>
              </a:rPr>
              <a:t> to the Church, for example in wills, and this allowed church building to continue up to the eve of the Reformation. The people of Louth in Lincolnshire spent £305 on their church spire, of which they were so proud that they rebelled in the Pilgrimage of Grace when they thought their church was under threat. Evidence of wills shows that the people of </a:t>
            </a:r>
            <a:r>
              <a:rPr lang="en-GB" dirty="0" err="1" smtClean="0">
                <a:effectLst/>
              </a:rPr>
              <a:t>Morebath</a:t>
            </a:r>
            <a:r>
              <a:rPr lang="en-GB" dirty="0" smtClean="0">
                <a:effectLst/>
              </a:rPr>
              <a:t> in Devon continued to spend money on church images right up to Elizabeth’s reign. </a:t>
            </a:r>
          </a:p>
          <a:p>
            <a:pPr marL="342900" lvl="0" indent="-342900" algn="l">
              <a:buFont typeface="Arial" panose="020B0604020202020204" pitchFamily="34" charset="0"/>
              <a:buChar char="•"/>
            </a:pPr>
            <a:r>
              <a:rPr lang="en-GB" dirty="0" smtClean="0">
                <a:effectLst/>
              </a:rPr>
              <a:t>Evidence from wills show increased lay investment in chantries &amp; prayers for the dead in the early 16</a:t>
            </a:r>
            <a:r>
              <a:rPr lang="en-GB" baseline="30000" dirty="0" smtClean="0">
                <a:effectLst/>
              </a:rPr>
              <a:t>th</a:t>
            </a:r>
            <a:r>
              <a:rPr lang="en-GB" dirty="0" smtClean="0">
                <a:effectLst/>
              </a:rPr>
              <a:t> century.</a:t>
            </a:r>
          </a:p>
          <a:p>
            <a:pPr marL="342900" lvl="0" indent="-342900" algn="l">
              <a:buFont typeface="Arial" panose="020B0604020202020204" pitchFamily="34" charset="0"/>
              <a:buChar char="•"/>
            </a:pPr>
            <a:r>
              <a:rPr lang="en-GB" dirty="0" smtClean="0">
                <a:effectLst/>
              </a:rPr>
              <a:t>The payment of tithes was not unpopular generally.</a:t>
            </a:r>
          </a:p>
          <a:p>
            <a:pPr marL="342900" lvl="0" indent="-342900" algn="l">
              <a:buFont typeface="Arial" panose="020B0604020202020204" pitchFamily="34" charset="0"/>
              <a:buChar char="•"/>
            </a:pPr>
            <a:r>
              <a:rPr lang="en-GB" dirty="0" smtClean="0">
                <a:effectLst/>
              </a:rPr>
              <a:t>Attendance at church courts was not unpopular &amp; lay people used them voluntarily, e.g. to prove wills.</a:t>
            </a:r>
          </a:p>
          <a:p>
            <a:pPr marL="342900" lvl="0" indent="-342900" algn="l">
              <a:buFont typeface="Arial" panose="020B0604020202020204" pitchFamily="34" charset="0"/>
              <a:buChar char="•"/>
            </a:pPr>
            <a:r>
              <a:rPr lang="en-GB" dirty="0" smtClean="0">
                <a:effectLst/>
              </a:rPr>
              <a:t>The Church was satisfying the needs of most as </a:t>
            </a:r>
            <a:r>
              <a:rPr lang="en-GB" b="1" dirty="0" smtClean="0">
                <a:effectLst/>
              </a:rPr>
              <a:t>Lutheranism and </a:t>
            </a:r>
            <a:r>
              <a:rPr lang="en-GB" b="1" dirty="0" err="1" smtClean="0">
                <a:effectLst/>
              </a:rPr>
              <a:t>Lollardy</a:t>
            </a:r>
            <a:r>
              <a:rPr lang="en-GB" b="1" dirty="0" smtClean="0">
                <a:effectLst/>
              </a:rPr>
              <a:t> found little support</a:t>
            </a:r>
            <a:r>
              <a:rPr lang="en-GB" dirty="0" smtClean="0">
                <a:effectLst/>
              </a:rPr>
              <a:t> apart from a few Lollards in the Chiltern area of Buckinghamshire &amp; a group of Cambridge academics interested in Lutheran ideas. </a:t>
            </a:r>
          </a:p>
          <a:p>
            <a:endParaRPr lang="en-GB" dirty="0"/>
          </a:p>
        </p:txBody>
      </p:sp>
    </p:spTree>
    <p:extLst>
      <p:ext uri="{BB962C8B-B14F-4D97-AF65-F5344CB8AC3E}">
        <p14:creationId xmlns:p14="http://schemas.microsoft.com/office/powerpoint/2010/main" val="37385999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7633754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2368928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8884259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5945640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4395450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3291604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8459567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9718163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6146239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54958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952500"/>
          </a:xfrm>
        </p:spPr>
        <p:txBody>
          <a:bodyPr/>
          <a:lstStyle/>
          <a:p>
            <a:r>
              <a:rPr lang="en-GB" b="1" dirty="0" smtClean="0"/>
              <a:t>EVIDENCE THAT IT WASN’T 2</a:t>
            </a:r>
            <a:endParaRPr lang="en-GB" b="1" dirty="0"/>
          </a:p>
        </p:txBody>
      </p:sp>
      <p:sp>
        <p:nvSpPr>
          <p:cNvPr id="3" name="Subtitle 2"/>
          <p:cNvSpPr>
            <a:spLocks noGrp="1"/>
          </p:cNvSpPr>
          <p:nvPr>
            <p:ph type="subTitle" idx="1"/>
          </p:nvPr>
        </p:nvSpPr>
        <p:spPr>
          <a:xfrm>
            <a:off x="444500" y="952501"/>
            <a:ext cx="11176000" cy="5575299"/>
          </a:xfrm>
        </p:spPr>
        <p:txBody>
          <a:bodyPr>
            <a:normAutofit fontScale="85000" lnSpcReduction="10000"/>
          </a:bodyPr>
          <a:lstStyle/>
          <a:p>
            <a:pPr marL="342900" lvl="0" indent="-342900" algn="l">
              <a:buFont typeface="Arial" panose="020B0604020202020204" pitchFamily="34" charset="0"/>
              <a:buChar char="•"/>
            </a:pPr>
            <a:r>
              <a:rPr lang="en-GB" dirty="0" smtClean="0">
                <a:effectLst/>
              </a:rPr>
              <a:t>The agricultural year was supported by the church calendar through events such as </a:t>
            </a:r>
            <a:r>
              <a:rPr lang="en-GB" dirty="0" err="1" smtClean="0">
                <a:effectLst/>
              </a:rPr>
              <a:t>Rogationtide</a:t>
            </a:r>
            <a:r>
              <a:rPr lang="en-GB" dirty="0" smtClean="0">
                <a:effectLst/>
              </a:rPr>
              <a:t> or Harvest Festival. The Church was also at the </a:t>
            </a:r>
            <a:r>
              <a:rPr lang="en-GB" b="1" dirty="0" smtClean="0">
                <a:effectLst/>
              </a:rPr>
              <a:t>centre of parish social life </a:t>
            </a:r>
            <a:r>
              <a:rPr lang="en-GB" dirty="0" smtClean="0">
                <a:effectLst/>
              </a:rPr>
              <a:t>like “church ales”. According to Haigh, “there is a very wide range of evidence to suggest that the ordinary religion of English parishes was in a healthy &amp; vigorous state in the early 16</a:t>
            </a:r>
            <a:r>
              <a:rPr lang="en-GB" baseline="30000" dirty="0" smtClean="0">
                <a:effectLst/>
              </a:rPr>
              <a:t>th</a:t>
            </a:r>
            <a:r>
              <a:rPr lang="en-GB" dirty="0" smtClean="0">
                <a:effectLst/>
              </a:rPr>
              <a:t> century”.</a:t>
            </a:r>
          </a:p>
          <a:p>
            <a:pPr marL="342900" lvl="0" indent="-342900" algn="l">
              <a:buFont typeface="Arial" panose="020B0604020202020204" pitchFamily="34" charset="0"/>
              <a:buChar char="•"/>
            </a:pPr>
            <a:r>
              <a:rPr lang="en-GB" dirty="0" smtClean="0">
                <a:effectLst/>
              </a:rPr>
              <a:t>In urban communities the number of </a:t>
            </a:r>
            <a:r>
              <a:rPr lang="en-GB" b="1" dirty="0" smtClean="0">
                <a:effectLst/>
              </a:rPr>
              <a:t>guilds</a:t>
            </a:r>
            <a:r>
              <a:rPr lang="en-GB" dirty="0" smtClean="0">
                <a:effectLst/>
              </a:rPr>
              <a:t> and the production of devotional </a:t>
            </a:r>
            <a:r>
              <a:rPr lang="en-GB" b="1" dirty="0" smtClean="0">
                <a:effectLst/>
              </a:rPr>
              <a:t>literature</a:t>
            </a:r>
            <a:r>
              <a:rPr lang="en-GB" dirty="0" smtClean="0">
                <a:effectLst/>
              </a:rPr>
              <a:t> shows that the church was still flourishing. The Primer, a collection of devotional works, went through 37 editions 1501-20 &amp; even more (41) in the 1520s. </a:t>
            </a:r>
          </a:p>
          <a:p>
            <a:pPr marL="342900" lvl="0" indent="-342900" algn="l">
              <a:buFont typeface="Arial" panose="020B0604020202020204" pitchFamily="34" charset="0"/>
              <a:buChar char="•"/>
            </a:pPr>
            <a:r>
              <a:rPr lang="en-GB" dirty="0" smtClean="0">
                <a:effectLst/>
              </a:rPr>
              <a:t>There is no consistent evidence of a decline in </a:t>
            </a:r>
            <a:r>
              <a:rPr lang="en-GB" b="1" dirty="0" smtClean="0">
                <a:effectLst/>
              </a:rPr>
              <a:t>clerical recruitment </a:t>
            </a:r>
            <a:r>
              <a:rPr lang="en-GB" dirty="0" smtClean="0">
                <a:effectLst/>
              </a:rPr>
              <a:t>in the early 16</a:t>
            </a:r>
            <a:r>
              <a:rPr lang="en-GB" baseline="30000" dirty="0" smtClean="0">
                <a:effectLst/>
              </a:rPr>
              <a:t>th</a:t>
            </a:r>
            <a:r>
              <a:rPr lang="en-GB" dirty="0" smtClean="0">
                <a:effectLst/>
              </a:rPr>
              <a:t> century.</a:t>
            </a:r>
          </a:p>
          <a:p>
            <a:pPr marL="342900" lvl="0" indent="-342900" algn="l">
              <a:buFont typeface="Arial" panose="020B0604020202020204" pitchFamily="34" charset="0"/>
              <a:buChar char="•"/>
            </a:pPr>
            <a:r>
              <a:rPr lang="en-GB" dirty="0" smtClean="0">
                <a:effectLst/>
              </a:rPr>
              <a:t>Complaints about the behaviour of the clergy were few &amp; the situation was no worse than it had been, as shown by Chaucer or Langland who criticised the clergy in the 14</a:t>
            </a:r>
            <a:r>
              <a:rPr lang="en-GB" baseline="30000" dirty="0" smtClean="0">
                <a:effectLst/>
              </a:rPr>
              <a:t>th</a:t>
            </a:r>
            <a:r>
              <a:rPr lang="en-GB" dirty="0" smtClean="0">
                <a:effectLst/>
              </a:rPr>
              <a:t> century.</a:t>
            </a:r>
          </a:p>
          <a:p>
            <a:pPr marL="342900" lvl="0" indent="-342900" algn="l">
              <a:buFont typeface="Arial" panose="020B0604020202020204" pitchFamily="34" charset="0"/>
              <a:buChar char="•"/>
            </a:pPr>
            <a:r>
              <a:rPr lang="en-GB" dirty="0" smtClean="0">
                <a:effectLst/>
              </a:rPr>
              <a:t>There is </a:t>
            </a:r>
            <a:r>
              <a:rPr lang="en-GB" b="1" dirty="0" smtClean="0">
                <a:effectLst/>
              </a:rPr>
              <a:t>no evidence of clerical standards </a:t>
            </a:r>
            <a:r>
              <a:rPr lang="en-GB" dirty="0" smtClean="0">
                <a:effectLst/>
              </a:rPr>
              <a:t>declining: an inspection of 260 parishes in Kent in 1511-2 concluded that only 4 clergy were ignorant.</a:t>
            </a:r>
          </a:p>
          <a:p>
            <a:pPr marL="342900" lvl="0" indent="-342900" algn="l">
              <a:buFont typeface="Arial" panose="020B0604020202020204" pitchFamily="34" charset="0"/>
              <a:buChar char="•"/>
            </a:pPr>
            <a:r>
              <a:rPr lang="en-GB" b="1" dirty="0" smtClean="0">
                <a:effectLst/>
              </a:rPr>
              <a:t>Anti-</a:t>
            </a:r>
            <a:r>
              <a:rPr lang="en-GB" b="1" dirty="0" err="1" smtClean="0">
                <a:effectLst/>
              </a:rPr>
              <a:t>papalism</a:t>
            </a:r>
            <a:r>
              <a:rPr lang="en-GB" dirty="0" smtClean="0">
                <a:effectLst/>
              </a:rPr>
              <a:t> was not strong as it was in Germany.</a:t>
            </a:r>
          </a:p>
          <a:p>
            <a:pPr marL="342900" lvl="0" indent="-342900" algn="l">
              <a:buFont typeface="Arial" panose="020B0604020202020204" pitchFamily="34" charset="0"/>
              <a:buChar char="•"/>
            </a:pPr>
            <a:r>
              <a:rPr lang="en-GB" dirty="0" smtClean="0">
                <a:effectLst/>
              </a:rPr>
              <a:t>Haigh argues that </a:t>
            </a:r>
            <a:r>
              <a:rPr lang="en-GB" b="1" dirty="0" smtClean="0">
                <a:effectLst/>
              </a:rPr>
              <a:t>anticlericalism</a:t>
            </a:r>
            <a:r>
              <a:rPr lang="en-GB" dirty="0" smtClean="0">
                <a:effectLst/>
              </a:rPr>
              <a:t> was not general &amp; the legislation of 1529 owed much to govt. manipulation to put pressure on the Pope to grant the annulment &amp; to justify the dismissal of Wolsey.</a:t>
            </a:r>
          </a:p>
          <a:p>
            <a:pPr marL="342900" lvl="0" indent="-342900" algn="l">
              <a:buFont typeface="Arial" panose="020B0604020202020204" pitchFamily="34" charset="0"/>
              <a:buChar char="•"/>
            </a:pPr>
            <a:r>
              <a:rPr lang="en-GB" dirty="0" smtClean="0">
                <a:effectLst/>
              </a:rPr>
              <a:t>Even where there was absenteeism this was often overcome by the use of curates (in the case of parish clergy) or </a:t>
            </a:r>
            <a:r>
              <a:rPr lang="en-GB" dirty="0" err="1" smtClean="0">
                <a:effectLst/>
              </a:rPr>
              <a:t>suffragans</a:t>
            </a:r>
            <a:r>
              <a:rPr lang="en-GB" dirty="0" smtClean="0">
                <a:effectLst/>
              </a:rPr>
              <a:t> (in the case of bishops).</a:t>
            </a:r>
          </a:p>
          <a:p>
            <a:pPr marL="342900" lvl="0" indent="-342900" algn="l">
              <a:buFont typeface="Arial" panose="020B0604020202020204" pitchFamily="34" charset="0"/>
              <a:buChar char="•"/>
            </a:pPr>
            <a:r>
              <a:rPr lang="en-GB" dirty="0" smtClean="0">
                <a:effectLst/>
              </a:rPr>
              <a:t>The </a:t>
            </a:r>
            <a:r>
              <a:rPr lang="en-GB" dirty="0" err="1" smtClean="0">
                <a:effectLst/>
              </a:rPr>
              <a:t>Hunne</a:t>
            </a:r>
            <a:r>
              <a:rPr lang="en-GB" dirty="0" smtClean="0">
                <a:effectLst/>
              </a:rPr>
              <a:t> case was exceptional &amp; did not provoke any serious unrest at the time.</a:t>
            </a:r>
          </a:p>
          <a:p>
            <a:endParaRPr lang="en-GB" dirty="0"/>
          </a:p>
        </p:txBody>
      </p:sp>
    </p:spTree>
    <p:extLst>
      <p:ext uri="{BB962C8B-B14F-4D97-AF65-F5344CB8AC3E}">
        <p14:creationId xmlns:p14="http://schemas.microsoft.com/office/powerpoint/2010/main" val="276746535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7709460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5604693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543283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5302530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3057831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215702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8165190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3408805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1185389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313125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00099"/>
          </a:xfrm>
        </p:spPr>
        <p:txBody>
          <a:bodyPr/>
          <a:lstStyle/>
          <a:p>
            <a:pPr algn="ctr"/>
            <a:r>
              <a:rPr lang="en-GB" b="1" dirty="0" smtClean="0"/>
              <a:t>REASONS FOR THE BREAK WITH ROME 1</a:t>
            </a:r>
            <a:endParaRPr lang="en-GB" b="1" dirty="0"/>
          </a:p>
        </p:txBody>
      </p:sp>
      <p:sp>
        <p:nvSpPr>
          <p:cNvPr id="3" name="Content Placeholder 2"/>
          <p:cNvSpPr>
            <a:spLocks noGrp="1"/>
          </p:cNvSpPr>
          <p:nvPr>
            <p:ph idx="1"/>
          </p:nvPr>
        </p:nvSpPr>
        <p:spPr>
          <a:xfrm>
            <a:off x="533400" y="800100"/>
            <a:ext cx="11125200" cy="5791200"/>
          </a:xfrm>
        </p:spPr>
        <p:txBody>
          <a:bodyPr>
            <a:normAutofit fontScale="92500"/>
          </a:bodyPr>
          <a:lstStyle/>
          <a:p>
            <a:pPr lvl="0"/>
            <a:r>
              <a:rPr lang="en-GB" dirty="0" smtClean="0">
                <a:effectLst/>
              </a:rPr>
              <a:t>Recent research suggests that historians like Dickens greatly exaggerated public anticlericalism &amp; only a tiny minority of the population were Lollards or Lutherans. It is therefore clear that </a:t>
            </a:r>
            <a:r>
              <a:rPr lang="en-GB" dirty="0" smtClean="0">
                <a:solidFill>
                  <a:srgbClr val="FF0000"/>
                </a:solidFill>
                <a:effectLst/>
              </a:rPr>
              <a:t>the break with Rome happened because </a:t>
            </a:r>
            <a:r>
              <a:rPr lang="en-GB" b="1" dirty="0" smtClean="0">
                <a:solidFill>
                  <a:srgbClr val="FF0000"/>
                </a:solidFill>
                <a:effectLst/>
              </a:rPr>
              <a:t>Henry</a:t>
            </a:r>
            <a:r>
              <a:rPr lang="en-GB" dirty="0" smtClean="0">
                <a:solidFill>
                  <a:srgbClr val="FF0000"/>
                </a:solidFill>
                <a:effectLst/>
              </a:rPr>
              <a:t> wanted it, not because the people of England did.</a:t>
            </a:r>
            <a:endParaRPr lang="en-GB" dirty="0" smtClean="0">
              <a:effectLst/>
            </a:endParaRPr>
          </a:p>
          <a:p>
            <a:pPr lvl="0"/>
            <a:r>
              <a:rPr lang="en-GB" dirty="0" smtClean="0">
                <a:effectLst/>
              </a:rPr>
              <a:t>The most obvious reason was Henry’s desire for an </a:t>
            </a:r>
            <a:r>
              <a:rPr lang="en-GB" b="1" dirty="0" smtClean="0">
                <a:solidFill>
                  <a:srgbClr val="FF0000"/>
                </a:solidFill>
                <a:effectLst/>
              </a:rPr>
              <a:t>annulment</a:t>
            </a:r>
            <a:r>
              <a:rPr lang="en-GB" dirty="0" smtClean="0">
                <a:effectLst/>
              </a:rPr>
              <a:t>. More importantly, Catherine of Aragon had not borne him a son &amp; H was now convinced that she never would. By questioning the legality of his marriage during the negotiations for a French marriage alliance in 1520, the French had sown seeds of doubt in H’s mind; he also convinced himself as a matter of conscience that his marriage was sinful b/c God had denied him a son. Most importantly of all, he recognised that one of his main duties as King was to secure the</a:t>
            </a:r>
            <a:r>
              <a:rPr lang="en-GB" b="1" dirty="0" smtClean="0">
                <a:effectLst/>
              </a:rPr>
              <a:t> succession</a:t>
            </a:r>
            <a:r>
              <a:rPr lang="en-GB" dirty="0" smtClean="0">
                <a:effectLst/>
              </a:rPr>
              <a:t> by having a legitimate son.</a:t>
            </a:r>
          </a:p>
          <a:p>
            <a:pPr lvl="0"/>
            <a:r>
              <a:rPr lang="en-GB" dirty="0" smtClean="0">
                <a:effectLst/>
              </a:rPr>
              <a:t>Anne’s </a:t>
            </a:r>
            <a:r>
              <a:rPr lang="en-GB" b="1" dirty="0" smtClean="0">
                <a:effectLst/>
              </a:rPr>
              <a:t>pregnancy</a:t>
            </a:r>
            <a:r>
              <a:rPr lang="en-GB" dirty="0" smtClean="0">
                <a:effectLst/>
              </a:rPr>
              <a:t> in 1532 (she calculated that by falling pregnant she could force H to marry her) was arguably decisive in provoking the annulment &amp; remarriage of H early in 1533 which in turn led to the Act of Supremacy in 1534.</a:t>
            </a:r>
          </a:p>
        </p:txBody>
      </p:sp>
    </p:spTree>
    <p:extLst>
      <p:ext uri="{BB962C8B-B14F-4D97-AF65-F5344CB8AC3E}">
        <p14:creationId xmlns:p14="http://schemas.microsoft.com/office/powerpoint/2010/main" val="130524647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7016665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7251173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4573804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0415787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009632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1030443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6073621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5324791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12903367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747043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01700"/>
          </a:xfrm>
        </p:spPr>
        <p:txBody>
          <a:bodyPr/>
          <a:lstStyle/>
          <a:p>
            <a:pPr algn="ctr"/>
            <a:r>
              <a:rPr lang="en-GB" b="1" dirty="0" smtClean="0"/>
              <a:t>REASONS FOR THE BREAK WITH ROME 2</a:t>
            </a:r>
            <a:endParaRPr lang="en-GB" b="1" dirty="0"/>
          </a:p>
        </p:txBody>
      </p:sp>
      <p:sp>
        <p:nvSpPr>
          <p:cNvPr id="3" name="Content Placeholder 2"/>
          <p:cNvSpPr>
            <a:spLocks noGrp="1"/>
          </p:cNvSpPr>
          <p:nvPr>
            <p:ph idx="1"/>
          </p:nvPr>
        </p:nvSpPr>
        <p:spPr>
          <a:xfrm>
            <a:off x="520700" y="901700"/>
            <a:ext cx="11163300" cy="5626099"/>
          </a:xfrm>
        </p:spPr>
        <p:txBody>
          <a:bodyPr>
            <a:normAutofit fontScale="85000" lnSpcReduction="20000"/>
          </a:bodyPr>
          <a:lstStyle/>
          <a:p>
            <a:pPr lvl="0"/>
            <a:r>
              <a:rPr lang="en-GB" b="1" dirty="0" smtClean="0">
                <a:effectLst/>
              </a:rPr>
              <a:t>Money</a:t>
            </a:r>
            <a:r>
              <a:rPr lang="en-GB" dirty="0" smtClean="0">
                <a:effectLst/>
              </a:rPr>
              <a:t> could have been a motivation: H demanded that the clergy pay a £118,000 fine in return for being pardoned for their </a:t>
            </a:r>
            <a:r>
              <a:rPr lang="en-GB" dirty="0" err="1" smtClean="0">
                <a:effectLst/>
              </a:rPr>
              <a:t>praemunire</a:t>
            </a:r>
            <a:r>
              <a:rPr lang="en-GB" dirty="0" smtClean="0">
                <a:effectLst/>
              </a:rPr>
              <a:t> in 1531 &amp; the Act of First Fruits &amp; Tenths hugely increased the revenue H received from clerical taxation. </a:t>
            </a:r>
          </a:p>
          <a:p>
            <a:pPr lvl="0"/>
            <a:r>
              <a:rPr lang="en-GB" dirty="0" smtClean="0">
                <a:effectLst/>
              </a:rPr>
              <a:t>However, the amount of time (6 years 1527-33) Henry spent trying to persuade the pope to grant the annulment suggests he broke from Rome only with </a:t>
            </a:r>
            <a:r>
              <a:rPr lang="en-GB" b="1" dirty="0" smtClean="0">
                <a:effectLst/>
              </a:rPr>
              <a:t>reluctance</a:t>
            </a:r>
            <a:r>
              <a:rPr lang="en-GB" dirty="0" smtClean="0">
                <a:effectLst/>
              </a:rPr>
              <a:t>, shown by the attempts at pressure that were put on the papacy, through the French alliance 1526-9, the legatine court in 1529, the anticlerical legislation of 1529 &amp; the conditional nature of the first Act in Restraint of </a:t>
            </a:r>
            <a:r>
              <a:rPr lang="en-GB" dirty="0" err="1" smtClean="0">
                <a:effectLst/>
              </a:rPr>
              <a:t>Annates</a:t>
            </a:r>
            <a:r>
              <a:rPr lang="en-GB" dirty="0" smtClean="0">
                <a:effectLst/>
              </a:rPr>
              <a:t> in 1532.. </a:t>
            </a:r>
          </a:p>
          <a:p>
            <a:pPr lvl="0"/>
            <a:r>
              <a:rPr lang="en-GB" dirty="0" smtClean="0">
                <a:effectLst/>
              </a:rPr>
              <a:t>Ultimately, it was the</a:t>
            </a:r>
            <a:r>
              <a:rPr lang="en-GB" b="1" dirty="0" smtClean="0">
                <a:effectLst/>
              </a:rPr>
              <a:t> foreign</a:t>
            </a:r>
            <a:r>
              <a:rPr lang="en-GB" dirty="0" smtClean="0">
                <a:effectLst/>
              </a:rPr>
              <a:t> situation that prevented the Pope granting a divorce: the Pope had been under the control of Catherine’s nephew Charles V since 1527 &amp; nothing happened subsequently to change this. However, Francis’s encouragement of H in 1532 to annul his Spanish marriage &amp; marry Anne instead (with her French connections) was a factor in H’s decision to go through with the annulment in 1533. </a:t>
            </a:r>
          </a:p>
          <a:p>
            <a:pPr lvl="0"/>
            <a:r>
              <a:rPr lang="en-GB" dirty="0" smtClean="0"/>
              <a:t>H was influenced by others who (</a:t>
            </a:r>
            <a:r>
              <a:rPr lang="en-GB" dirty="0" smtClean="0">
                <a:solidFill>
                  <a:srgbClr val="FF0000"/>
                </a:solidFill>
              </a:rPr>
              <a:t>unlike him</a:t>
            </a:r>
            <a:r>
              <a:rPr lang="en-GB" dirty="0" smtClean="0"/>
              <a:t>) had </a:t>
            </a:r>
            <a:r>
              <a:rPr lang="en-GB" b="1" dirty="0" smtClean="0"/>
              <a:t>Protestant sympathies</a:t>
            </a:r>
            <a:r>
              <a:rPr lang="en-GB" dirty="0" smtClean="0"/>
              <a:t>, including </a:t>
            </a:r>
            <a:r>
              <a:rPr lang="en-GB" dirty="0" smtClean="0">
                <a:effectLst/>
              </a:rPr>
              <a:t>Thomas Cranmer, who became Archbishop of Canterbury in 1532, Thomas Cromwell, who emerged as the king’s chief minister by 1532 &amp; Anne Boleyn herself.</a:t>
            </a:r>
          </a:p>
          <a:p>
            <a:pPr lvl="0"/>
            <a:r>
              <a:rPr lang="en-GB" dirty="0" smtClean="0">
                <a:effectLst/>
              </a:rPr>
              <a:t>George Bernard, however, argues that there was no “drift”; </a:t>
            </a:r>
            <a:r>
              <a:rPr lang="en-GB" b="1" dirty="0" smtClean="0">
                <a:effectLst/>
              </a:rPr>
              <a:t>Henry knew what he wanted all along but it took time </a:t>
            </a:r>
            <a:r>
              <a:rPr lang="en-GB" dirty="0" smtClean="0">
                <a:effectLst/>
              </a:rPr>
              <a:t>to overcome the opposition to the break with Rome.</a:t>
            </a:r>
          </a:p>
          <a:p>
            <a:endParaRPr lang="en-GB" dirty="0"/>
          </a:p>
        </p:txBody>
      </p:sp>
    </p:spTree>
    <p:extLst>
      <p:ext uri="{BB962C8B-B14F-4D97-AF65-F5344CB8AC3E}">
        <p14:creationId xmlns:p14="http://schemas.microsoft.com/office/powerpoint/2010/main" val="173436096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7594975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6598904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2031109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5865395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343641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9382437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9075712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1718113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51696306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446033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00099"/>
          </a:xfrm>
        </p:spPr>
        <p:txBody>
          <a:bodyPr/>
          <a:lstStyle/>
          <a:p>
            <a:pPr algn="ctr"/>
            <a:r>
              <a:rPr lang="en-GB" b="1" dirty="0" smtClean="0"/>
              <a:t>EVIDENCE OF CROMWELL’S INFLUENCE</a:t>
            </a:r>
            <a:endParaRPr lang="en-GB" b="1" dirty="0"/>
          </a:p>
        </p:txBody>
      </p:sp>
      <p:sp>
        <p:nvSpPr>
          <p:cNvPr id="3" name="Content Placeholder 2"/>
          <p:cNvSpPr>
            <a:spLocks noGrp="1"/>
          </p:cNvSpPr>
          <p:nvPr>
            <p:ph idx="1"/>
          </p:nvPr>
        </p:nvSpPr>
        <p:spPr>
          <a:xfrm>
            <a:off x="469900" y="800100"/>
            <a:ext cx="11290300" cy="5842000"/>
          </a:xfrm>
        </p:spPr>
        <p:txBody>
          <a:bodyPr>
            <a:normAutofit fontScale="70000" lnSpcReduction="20000"/>
          </a:bodyPr>
          <a:lstStyle/>
          <a:p>
            <a:pPr lvl="0"/>
            <a:r>
              <a:rPr lang="en-GB" dirty="0"/>
              <a:t>G.R. </a:t>
            </a:r>
            <a:r>
              <a:rPr lang="en-GB" b="1" dirty="0"/>
              <a:t>Elton</a:t>
            </a:r>
            <a:r>
              <a:rPr lang="en-GB" dirty="0"/>
              <a:t> argued that H didn’t know how to annul his marriage with Catherine of Aragon until </a:t>
            </a:r>
            <a:r>
              <a:rPr lang="en-GB" dirty="0" err="1"/>
              <a:t>Crom</a:t>
            </a:r>
            <a:r>
              <a:rPr lang="en-GB" dirty="0"/>
              <a:t>. showed him how to break with Rome by passing acts through Parliament like the Acts of Appeals, Supremacy, Succession &amp; Treason 1533-4. </a:t>
            </a:r>
          </a:p>
          <a:p>
            <a:pPr lvl="0"/>
            <a:r>
              <a:rPr lang="en-GB" dirty="0" err="1"/>
              <a:t>Crom</a:t>
            </a:r>
            <a:r>
              <a:rPr lang="en-GB" dirty="0"/>
              <a:t>. drafted the acts which separated England from Rome &amp; passed them through </a:t>
            </a:r>
            <a:r>
              <a:rPr lang="en-GB" b="1" dirty="0"/>
              <a:t>Parliament</a:t>
            </a:r>
            <a:r>
              <a:rPr lang="en-GB" dirty="0"/>
              <a:t>.</a:t>
            </a:r>
          </a:p>
          <a:p>
            <a:pPr lvl="0"/>
            <a:r>
              <a:rPr lang="en-GB" dirty="0" err="1"/>
              <a:t>Crom</a:t>
            </a:r>
            <a:r>
              <a:rPr lang="en-GB" dirty="0"/>
              <a:t>. </a:t>
            </a:r>
            <a:r>
              <a:rPr lang="en-GB" b="1" dirty="0"/>
              <a:t>combatted opposition </a:t>
            </a:r>
            <a:r>
              <a:rPr lang="en-GB" dirty="0"/>
              <a:t>to the changes by imposing the oath in the Succession Act which led to the execution of Fisher, More &amp; the Carthusians &amp; the Treason Act which redefined opposition to the royal supremacy as treason. In total 308 people were executed 1532-40 for opposing the changes. </a:t>
            </a:r>
          </a:p>
          <a:p>
            <a:pPr lvl="0"/>
            <a:r>
              <a:rPr lang="en-GB" dirty="0"/>
              <a:t>He was the first English statesman to organise a </a:t>
            </a:r>
            <a:r>
              <a:rPr lang="en-GB" b="1" dirty="0"/>
              <a:t>government propaganda </a:t>
            </a:r>
            <a:r>
              <a:rPr lang="en-GB" dirty="0"/>
              <a:t>campaign, in his case in support of the religious changes, by authorising pamphlets &amp; sermons arguing that H was the rightful Head of the Church; he also employed commissioners to exaggerate the corruption in the monasteries to justify the dissolution.</a:t>
            </a:r>
          </a:p>
          <a:p>
            <a:pPr lvl="0"/>
            <a:r>
              <a:rPr lang="en-GB" dirty="0"/>
              <a:t>He ordered bishops &amp; JPs to report any opposition to the changes.</a:t>
            </a:r>
          </a:p>
          <a:p>
            <a:pPr lvl="0"/>
            <a:r>
              <a:rPr lang="en-GB" dirty="0"/>
              <a:t>He argued for an alliance with the German Prot. princes </a:t>
            </a:r>
            <a:r>
              <a:rPr lang="en-GB" b="1" dirty="0"/>
              <a:t>against Charles V</a:t>
            </a:r>
            <a:r>
              <a:rPr lang="en-GB" dirty="0"/>
              <a:t>, leading to the Cleves marriage in 1539.</a:t>
            </a:r>
          </a:p>
          <a:p>
            <a:pPr lvl="0"/>
            <a:r>
              <a:rPr lang="en-GB" dirty="0"/>
              <a:t>As Bernard has pointed out, even if </a:t>
            </a:r>
            <a:r>
              <a:rPr lang="en-GB" dirty="0" err="1"/>
              <a:t>Crom</a:t>
            </a:r>
            <a:r>
              <a:rPr lang="en-GB" dirty="0"/>
              <a:t>. was less Prot. than his reputation suggested, the fact that executing him in 1540 (accusing him of heresy in the Act of Attainder which led to the execution) was the easiest way for H to demonstrate his Prot. credentials to Charles V shows that he was </a:t>
            </a:r>
            <a:r>
              <a:rPr lang="en-GB" b="1" dirty="0"/>
              <a:t>seen</a:t>
            </a:r>
            <a:r>
              <a:rPr lang="en-GB" dirty="0"/>
              <a:t> as the driving force behind the religious changes. The Pilgrims of Grace certainly thought this, as did Norfolk &amp; Gardiner.</a:t>
            </a:r>
          </a:p>
          <a:p>
            <a:pPr lvl="0"/>
            <a:r>
              <a:rPr lang="en-GB" dirty="0"/>
              <a:t>Cromwell’s more radical beliefs were important in influencing the king to dissolve the monasteries and introduce some more </a:t>
            </a:r>
            <a:r>
              <a:rPr lang="en-GB" b="1" dirty="0"/>
              <a:t>Protestant</a:t>
            </a:r>
            <a:r>
              <a:rPr lang="en-GB" dirty="0"/>
              <a:t> views, e.g. the 10 Articles, Injunctions, Bishops’ Book &amp; above all the publication of the English Bible. </a:t>
            </a:r>
          </a:p>
          <a:p>
            <a:endParaRPr lang="en-GB" dirty="0"/>
          </a:p>
        </p:txBody>
      </p:sp>
    </p:spTree>
    <p:extLst>
      <p:ext uri="{BB962C8B-B14F-4D97-AF65-F5344CB8AC3E}">
        <p14:creationId xmlns:p14="http://schemas.microsoft.com/office/powerpoint/2010/main" val="327360804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826087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9264205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66197175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733324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71514599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3186770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7226591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115490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30539689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280673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
            <a:ext cx="11379200" cy="774699"/>
          </a:xfrm>
        </p:spPr>
        <p:txBody>
          <a:bodyPr>
            <a:normAutofit/>
          </a:bodyPr>
          <a:lstStyle/>
          <a:p>
            <a:r>
              <a:rPr lang="en-GB" sz="4000" b="1" dirty="0" smtClean="0"/>
              <a:t>EVIDENCE THAT CROMWELL’S INFLUENCE WAS LIMITED</a:t>
            </a:r>
            <a:endParaRPr lang="en-GB" sz="4000" b="1" dirty="0"/>
          </a:p>
        </p:txBody>
      </p:sp>
      <p:sp>
        <p:nvSpPr>
          <p:cNvPr id="3" name="Content Placeholder 2"/>
          <p:cNvSpPr>
            <a:spLocks noGrp="1"/>
          </p:cNvSpPr>
          <p:nvPr>
            <p:ph idx="1"/>
          </p:nvPr>
        </p:nvSpPr>
        <p:spPr>
          <a:xfrm>
            <a:off x="469900" y="876300"/>
            <a:ext cx="11252200" cy="5613400"/>
          </a:xfrm>
        </p:spPr>
        <p:txBody>
          <a:bodyPr>
            <a:normAutofit fontScale="85000" lnSpcReduction="20000"/>
          </a:bodyPr>
          <a:lstStyle/>
          <a:p>
            <a:pPr lvl="0"/>
            <a:r>
              <a:rPr lang="en-GB" b="1" dirty="0"/>
              <a:t>Elton’s view is now discredited</a:t>
            </a:r>
            <a:r>
              <a:rPr lang="en-GB" dirty="0"/>
              <a:t>: some historians like Eric Ives argue Anne Boleyn’s role was decisive, while others, like </a:t>
            </a:r>
            <a:r>
              <a:rPr lang="en-GB" dirty="0" err="1"/>
              <a:t>Scarisbrick</a:t>
            </a:r>
            <a:r>
              <a:rPr lang="en-GB" dirty="0"/>
              <a:t> &amp; Bernard, argue that H knew what to do but just needed an efficient “enforcer” like </a:t>
            </a:r>
            <a:r>
              <a:rPr lang="en-GB" dirty="0" err="1"/>
              <a:t>Crom</a:t>
            </a:r>
            <a:r>
              <a:rPr lang="en-GB" dirty="0"/>
              <a:t>. carry it out. </a:t>
            </a:r>
          </a:p>
          <a:p>
            <a:pPr lvl="0"/>
            <a:r>
              <a:rPr lang="en-GB" dirty="0"/>
              <a:t>It can be argued (e.g. by A.G. Dickens) that the condition of the Church and the need to reform in response to popular pressure was important.</a:t>
            </a:r>
          </a:p>
          <a:p>
            <a:pPr lvl="0"/>
            <a:r>
              <a:rPr lang="en-GB" dirty="0"/>
              <a:t>Bernard argues that </a:t>
            </a:r>
            <a:r>
              <a:rPr lang="en-GB" dirty="0" err="1"/>
              <a:t>Crom</a:t>
            </a:r>
            <a:r>
              <a:rPr lang="en-GB" dirty="0"/>
              <a:t>. was less committed to Prot. than his reputation suggested &amp;, like his former master, Wolsey, </a:t>
            </a:r>
            <a:r>
              <a:rPr lang="en-GB" dirty="0">
                <a:solidFill>
                  <a:srgbClr val="FF0000"/>
                </a:solidFill>
              </a:rPr>
              <a:t>had no choice but to put the King’s interests first</a:t>
            </a:r>
            <a:r>
              <a:rPr lang="en-GB" dirty="0"/>
              <a:t>, e.g. he justified the Dissolution of the Monasteries by promising to make Henry’ the richest man in Christendom’.</a:t>
            </a:r>
          </a:p>
          <a:p>
            <a:pPr lvl="0"/>
            <a:r>
              <a:rPr lang="en-GB" dirty="0"/>
              <a:t>Cromwell’s views were not important as once he displeased Henry and became too radical he was removed. </a:t>
            </a:r>
            <a:r>
              <a:rPr lang="en-GB" dirty="0">
                <a:solidFill>
                  <a:srgbClr val="FF0000"/>
                </a:solidFill>
              </a:rPr>
              <a:t>H never shared </a:t>
            </a:r>
            <a:r>
              <a:rPr lang="en-GB" dirty="0" err="1">
                <a:solidFill>
                  <a:srgbClr val="FF0000"/>
                </a:solidFill>
              </a:rPr>
              <a:t>Crom</a:t>
            </a:r>
            <a:r>
              <a:rPr lang="en-GB" dirty="0">
                <a:solidFill>
                  <a:srgbClr val="FF0000"/>
                </a:solidFill>
              </a:rPr>
              <a:t>.’s Prot. sympathies </a:t>
            </a:r>
            <a:r>
              <a:rPr lang="en-GB" dirty="0"/>
              <a:t>&amp; the burning of Lambert in 1538 &amp; the passing of the Act of the 6 Articles in 1539 showed that </a:t>
            </a:r>
            <a:r>
              <a:rPr lang="en-GB" dirty="0">
                <a:solidFill>
                  <a:srgbClr val="FF0000"/>
                </a:solidFill>
              </a:rPr>
              <a:t>he, not </a:t>
            </a:r>
            <a:r>
              <a:rPr lang="en-GB" dirty="0" err="1">
                <a:solidFill>
                  <a:srgbClr val="FF0000"/>
                </a:solidFill>
              </a:rPr>
              <a:t>Crom</a:t>
            </a:r>
            <a:r>
              <a:rPr lang="en-GB" dirty="0">
                <a:solidFill>
                  <a:srgbClr val="FF0000"/>
                </a:solidFill>
              </a:rPr>
              <a:t>., controlled religious policy.</a:t>
            </a:r>
          </a:p>
          <a:p>
            <a:pPr lvl="0"/>
            <a:r>
              <a:rPr lang="en-GB" dirty="0"/>
              <a:t>There were </a:t>
            </a:r>
            <a:r>
              <a:rPr lang="en-GB" b="1" dirty="0"/>
              <a:t>other more important factors </a:t>
            </a:r>
            <a:r>
              <a:rPr lang="en-GB" dirty="0"/>
              <a:t>and issues such as H’s desire for power over the Church, money (the Act of First Fruits &amp; Tenths &amp; the Dissolution of the Monasteries) &amp; the foreign situation, especially the threat of a Catholic crusade by Francis I &amp; Charles V against Henry VIII to restore England to the papal supremacy. </a:t>
            </a:r>
          </a:p>
          <a:p>
            <a:pPr lvl="0"/>
            <a:r>
              <a:rPr lang="en-GB" dirty="0"/>
              <a:t>The Pilgrims of Grace, Norfolk &amp; Gardiner had no choice but to blame </a:t>
            </a:r>
            <a:r>
              <a:rPr lang="en-GB" dirty="0" err="1"/>
              <a:t>Crom</a:t>
            </a:r>
            <a:r>
              <a:rPr lang="en-GB" dirty="0"/>
              <a:t>. for the changes they disliked b/c the only alternative was to blame H.</a:t>
            </a:r>
          </a:p>
          <a:p>
            <a:endParaRPr lang="en-GB" dirty="0"/>
          </a:p>
        </p:txBody>
      </p:sp>
    </p:spTree>
    <p:extLst>
      <p:ext uri="{BB962C8B-B14F-4D97-AF65-F5344CB8AC3E}">
        <p14:creationId xmlns:p14="http://schemas.microsoft.com/office/powerpoint/2010/main" val="106890001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937515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38771140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3491302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7936083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19493242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0260109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6795816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39322830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12752145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806503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4405</Words>
  <Application>Microsoft Office PowerPoint</Application>
  <PresentationFormat>Widescreen</PresentationFormat>
  <Paragraphs>132</Paragraphs>
  <Slides>107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107</vt:i4>
      </vt:variant>
    </vt:vector>
  </HeadingPairs>
  <TitlesOfParts>
    <vt:vector size="111" baseType="lpstr">
      <vt:lpstr>Arial</vt:lpstr>
      <vt:lpstr>Calibri</vt:lpstr>
      <vt:lpstr>Calibri Light</vt:lpstr>
      <vt:lpstr>Office Theme</vt:lpstr>
      <vt:lpstr>THE HENRICIAN REFORMATION 1529-47</vt:lpstr>
      <vt:lpstr>EXAM QUESTIONS</vt:lpstr>
      <vt:lpstr>EVIDENCE THAT THE CHURCH WAS IN NEED OF REFORM BEFORE 1529</vt:lpstr>
      <vt:lpstr>EVIDENCE THAT IT WASN’T 1</vt:lpstr>
      <vt:lpstr>EVIDENCE THAT IT WASN’T 2</vt:lpstr>
      <vt:lpstr>REASONS FOR THE BREAK WITH ROME 1</vt:lpstr>
      <vt:lpstr>REASONS FOR THE BREAK WITH ROME 2</vt:lpstr>
      <vt:lpstr>EVIDENCE OF CROMWELL’S INFLUENCE</vt:lpstr>
      <vt:lpstr>EVIDENCE THAT CROMWELL’S INFLUENCE WAS LIMITED</vt:lpstr>
      <vt:lpstr>EVIDENCE THAT ENGLAND WAS MOVING TOWARDS PROTESTANTISM BY 1547</vt:lpstr>
      <vt:lpstr>EVIDENCE THAT ENGLAND WAS STILL CATHOLIC</vt:lpstr>
      <vt:lpstr>BY 1547 WAS THE C OF E:  (1) A CATHOLIC CHURCH (2) A MAINLY CATHOLIC CHURCH WITH SOME PROTESTANT FEATURES (3) 50/50 (4) A MAINLY PROTESTANT CHURCH WITH SOME CATHOLIC FEATURES (5) A PROTESTANT CHURCH? </vt:lpstr>
      <vt:lpstr>REASONS FOR OPPOSITION 1</vt:lpstr>
      <vt:lpstr>REASONS FOR OPPOSITION 2</vt:lpstr>
      <vt:lpstr>EVIDENCE THAT THE OPPOSITION WAS SERIOUS</vt:lpstr>
      <vt:lpstr>EVIDENCE THAT IT WAS NOT</vt:lpstr>
      <vt:lpstr>NEVER FORGET: THE PILGRIMAGE OF GRACE WAS BY THE MOST IMPORTANT OPPOSITION HENRY VIII EVER HAD TO FACE IT IS A HANGING OFFENCE TO WRITE AN ESSAY ABOUT OPPOSITION WITHOUT MENTIONING IT</vt:lpstr>
      <vt:lpstr>EVIDENCE THAT HENRY’S GOVERNMENT WAS EFFECTIVE IN OVERCOMING OPPOSITION</vt:lpstr>
      <vt:lpstr>EVIDENCE THAT IT WAS NOT</vt:lpstr>
      <vt:lpstr>OTHER REASONS FOR LACK OF OPPOSITION</vt:lpstr>
      <vt:lpstr>KEY POINTS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HENRICIAN REFORMATION 1529-47</dc:title>
  <dc:creator>Anthony Kirby</dc:creator>
  <cp:lastModifiedBy>Anthony Kirby</cp:lastModifiedBy>
  <cp:revision>10</cp:revision>
  <dcterms:created xsi:type="dcterms:W3CDTF">2017-04-21T12:25:11Z</dcterms:created>
  <dcterms:modified xsi:type="dcterms:W3CDTF">2017-05-02T17:10:58Z</dcterms:modified>
</cp:coreProperties>
</file>