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2" r:id="rId4"/>
    <p:sldId id="257" r:id="rId5"/>
    <p:sldId id="259" r:id="rId6"/>
    <p:sldId id="258" r:id="rId7"/>
    <p:sldId id="260" r:id="rId8"/>
    <p:sldId id="261"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B9EB753-FB1A-4802-ADC0-5169D2BC4380}" type="datetimeFigureOut">
              <a:rPr lang="en-GB" smtClean="0"/>
              <a:t>27/04/2017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C54ED3-097D-493E-BF3F-9A0B1465F966}" type="slidenum">
              <a:rPr lang="en-GB" smtClean="0"/>
              <a:t>‹#›</a:t>
            </a:fld>
            <a:endParaRPr lang="en-GB"/>
          </a:p>
        </p:txBody>
      </p:sp>
    </p:spTree>
    <p:extLst>
      <p:ext uri="{BB962C8B-B14F-4D97-AF65-F5344CB8AC3E}">
        <p14:creationId xmlns:p14="http://schemas.microsoft.com/office/powerpoint/2010/main" val="2329542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9EB753-FB1A-4802-ADC0-5169D2BC4380}" type="datetimeFigureOut">
              <a:rPr lang="en-GB" smtClean="0"/>
              <a:t>27/04/2017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C54ED3-097D-493E-BF3F-9A0B1465F966}" type="slidenum">
              <a:rPr lang="en-GB" smtClean="0"/>
              <a:t>‹#›</a:t>
            </a:fld>
            <a:endParaRPr lang="en-GB"/>
          </a:p>
        </p:txBody>
      </p:sp>
    </p:spTree>
    <p:extLst>
      <p:ext uri="{BB962C8B-B14F-4D97-AF65-F5344CB8AC3E}">
        <p14:creationId xmlns:p14="http://schemas.microsoft.com/office/powerpoint/2010/main" val="3312047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9EB753-FB1A-4802-ADC0-5169D2BC4380}" type="datetimeFigureOut">
              <a:rPr lang="en-GB" smtClean="0"/>
              <a:t>27/04/2017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C54ED3-097D-493E-BF3F-9A0B1465F966}" type="slidenum">
              <a:rPr lang="en-GB" smtClean="0"/>
              <a:t>‹#›</a:t>
            </a:fld>
            <a:endParaRPr lang="en-GB"/>
          </a:p>
        </p:txBody>
      </p:sp>
    </p:spTree>
    <p:extLst>
      <p:ext uri="{BB962C8B-B14F-4D97-AF65-F5344CB8AC3E}">
        <p14:creationId xmlns:p14="http://schemas.microsoft.com/office/powerpoint/2010/main" val="2451076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9EB753-FB1A-4802-ADC0-5169D2BC4380}" type="datetimeFigureOut">
              <a:rPr lang="en-GB" smtClean="0"/>
              <a:t>27/04/2017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C54ED3-097D-493E-BF3F-9A0B1465F966}" type="slidenum">
              <a:rPr lang="en-GB" smtClean="0"/>
              <a:t>‹#›</a:t>
            </a:fld>
            <a:endParaRPr lang="en-GB"/>
          </a:p>
        </p:txBody>
      </p:sp>
    </p:spTree>
    <p:extLst>
      <p:ext uri="{BB962C8B-B14F-4D97-AF65-F5344CB8AC3E}">
        <p14:creationId xmlns:p14="http://schemas.microsoft.com/office/powerpoint/2010/main" val="369858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9EB753-FB1A-4802-ADC0-5169D2BC4380}" type="datetimeFigureOut">
              <a:rPr lang="en-GB" smtClean="0"/>
              <a:t>27/04/2017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C54ED3-097D-493E-BF3F-9A0B1465F966}" type="slidenum">
              <a:rPr lang="en-GB" smtClean="0"/>
              <a:t>‹#›</a:t>
            </a:fld>
            <a:endParaRPr lang="en-GB"/>
          </a:p>
        </p:txBody>
      </p:sp>
    </p:spTree>
    <p:extLst>
      <p:ext uri="{BB962C8B-B14F-4D97-AF65-F5344CB8AC3E}">
        <p14:creationId xmlns:p14="http://schemas.microsoft.com/office/powerpoint/2010/main" val="21964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B9EB753-FB1A-4802-ADC0-5169D2BC4380}" type="datetimeFigureOut">
              <a:rPr lang="en-GB" smtClean="0"/>
              <a:t>27/04/2017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C54ED3-097D-493E-BF3F-9A0B1465F966}" type="slidenum">
              <a:rPr lang="en-GB" smtClean="0"/>
              <a:t>‹#›</a:t>
            </a:fld>
            <a:endParaRPr lang="en-GB"/>
          </a:p>
        </p:txBody>
      </p:sp>
    </p:spTree>
    <p:extLst>
      <p:ext uri="{BB962C8B-B14F-4D97-AF65-F5344CB8AC3E}">
        <p14:creationId xmlns:p14="http://schemas.microsoft.com/office/powerpoint/2010/main" val="349561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B9EB753-FB1A-4802-ADC0-5169D2BC4380}" type="datetimeFigureOut">
              <a:rPr lang="en-GB" smtClean="0"/>
              <a:t>27/04/2017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1C54ED3-097D-493E-BF3F-9A0B1465F966}" type="slidenum">
              <a:rPr lang="en-GB" smtClean="0"/>
              <a:t>‹#›</a:t>
            </a:fld>
            <a:endParaRPr lang="en-GB"/>
          </a:p>
        </p:txBody>
      </p:sp>
    </p:spTree>
    <p:extLst>
      <p:ext uri="{BB962C8B-B14F-4D97-AF65-F5344CB8AC3E}">
        <p14:creationId xmlns:p14="http://schemas.microsoft.com/office/powerpoint/2010/main" val="2499553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B9EB753-FB1A-4802-ADC0-5169D2BC4380}" type="datetimeFigureOut">
              <a:rPr lang="en-GB" smtClean="0"/>
              <a:t>27/04/2017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1C54ED3-097D-493E-BF3F-9A0B1465F966}" type="slidenum">
              <a:rPr lang="en-GB" smtClean="0"/>
              <a:t>‹#›</a:t>
            </a:fld>
            <a:endParaRPr lang="en-GB"/>
          </a:p>
        </p:txBody>
      </p:sp>
    </p:spTree>
    <p:extLst>
      <p:ext uri="{BB962C8B-B14F-4D97-AF65-F5344CB8AC3E}">
        <p14:creationId xmlns:p14="http://schemas.microsoft.com/office/powerpoint/2010/main" val="3320112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9EB753-FB1A-4802-ADC0-5169D2BC4380}" type="datetimeFigureOut">
              <a:rPr lang="en-GB" smtClean="0"/>
              <a:t>27/04/2017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1C54ED3-097D-493E-BF3F-9A0B1465F966}" type="slidenum">
              <a:rPr lang="en-GB" smtClean="0"/>
              <a:t>‹#›</a:t>
            </a:fld>
            <a:endParaRPr lang="en-GB"/>
          </a:p>
        </p:txBody>
      </p:sp>
    </p:spTree>
    <p:extLst>
      <p:ext uri="{BB962C8B-B14F-4D97-AF65-F5344CB8AC3E}">
        <p14:creationId xmlns:p14="http://schemas.microsoft.com/office/powerpoint/2010/main" val="553672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9EB753-FB1A-4802-ADC0-5169D2BC4380}" type="datetimeFigureOut">
              <a:rPr lang="en-GB" smtClean="0"/>
              <a:t>27/04/2017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C54ED3-097D-493E-BF3F-9A0B1465F966}" type="slidenum">
              <a:rPr lang="en-GB" smtClean="0"/>
              <a:t>‹#›</a:t>
            </a:fld>
            <a:endParaRPr lang="en-GB"/>
          </a:p>
        </p:txBody>
      </p:sp>
    </p:spTree>
    <p:extLst>
      <p:ext uri="{BB962C8B-B14F-4D97-AF65-F5344CB8AC3E}">
        <p14:creationId xmlns:p14="http://schemas.microsoft.com/office/powerpoint/2010/main" val="3461235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9EB753-FB1A-4802-ADC0-5169D2BC4380}" type="datetimeFigureOut">
              <a:rPr lang="en-GB" smtClean="0"/>
              <a:t>27/04/2017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C54ED3-097D-493E-BF3F-9A0B1465F966}" type="slidenum">
              <a:rPr lang="en-GB" smtClean="0"/>
              <a:t>‹#›</a:t>
            </a:fld>
            <a:endParaRPr lang="en-GB"/>
          </a:p>
        </p:txBody>
      </p:sp>
    </p:spTree>
    <p:extLst>
      <p:ext uri="{BB962C8B-B14F-4D97-AF65-F5344CB8AC3E}">
        <p14:creationId xmlns:p14="http://schemas.microsoft.com/office/powerpoint/2010/main" val="3413495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9EB753-FB1A-4802-ADC0-5169D2BC4380}" type="datetimeFigureOut">
              <a:rPr lang="en-GB" smtClean="0"/>
              <a:t>27/04/2017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C54ED3-097D-493E-BF3F-9A0B1465F966}" type="slidenum">
              <a:rPr lang="en-GB" smtClean="0"/>
              <a:t>‹#›</a:t>
            </a:fld>
            <a:endParaRPr lang="en-GB"/>
          </a:p>
        </p:txBody>
      </p:sp>
    </p:spTree>
    <p:extLst>
      <p:ext uri="{BB962C8B-B14F-4D97-AF65-F5344CB8AC3E}">
        <p14:creationId xmlns:p14="http://schemas.microsoft.com/office/powerpoint/2010/main" val="2972136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524000" y="0"/>
            <a:ext cx="9144000" cy="2367419"/>
          </a:xfrm>
        </p:spPr>
        <p:txBody>
          <a:bodyPr/>
          <a:lstStyle/>
          <a:p>
            <a:r>
              <a:rPr lang="en-GB" b="1" dirty="0" smtClean="0"/>
              <a:t>HENRY VIII &amp; WOLSEY </a:t>
            </a:r>
            <a:br>
              <a:rPr lang="en-GB" b="1" dirty="0" smtClean="0"/>
            </a:br>
            <a:r>
              <a:rPr lang="en-GB" b="1" dirty="0" smtClean="0"/>
              <a:t>1509-29</a:t>
            </a:r>
            <a:endParaRPr lang="en-GB" b="1" dirty="0"/>
          </a:p>
        </p:txBody>
      </p:sp>
      <p:sp>
        <p:nvSpPr>
          <p:cNvPr id="6" name="Subtitle 5"/>
          <p:cNvSpPr>
            <a:spLocks noGrp="1"/>
          </p:cNvSpPr>
          <p:nvPr>
            <p:ph type="subTitle" idx="1"/>
          </p:nvPr>
        </p:nvSpPr>
        <p:spPr>
          <a:xfrm>
            <a:off x="1524000" y="2480153"/>
            <a:ext cx="9144000" cy="2777647"/>
          </a:xfrm>
        </p:spPr>
        <p:txBody>
          <a:bodyPr/>
          <a:lstStyle/>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7937" y="2430050"/>
            <a:ext cx="7075815" cy="39801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372876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01873"/>
          </a:xfrm>
        </p:spPr>
        <p:txBody>
          <a:bodyPr/>
          <a:lstStyle/>
          <a:p>
            <a:pPr algn="ctr"/>
            <a:r>
              <a:rPr lang="en-GB" b="1" dirty="0" smtClean="0"/>
              <a:t>FAILURES</a:t>
            </a:r>
            <a:endParaRPr lang="en-GB" b="1" dirty="0"/>
          </a:p>
        </p:txBody>
      </p:sp>
      <p:sp>
        <p:nvSpPr>
          <p:cNvPr id="3" name="Content Placeholder 2"/>
          <p:cNvSpPr>
            <a:spLocks noGrp="1"/>
          </p:cNvSpPr>
          <p:nvPr>
            <p:ph idx="1"/>
          </p:nvPr>
        </p:nvSpPr>
        <p:spPr>
          <a:xfrm>
            <a:off x="350729" y="964504"/>
            <a:ext cx="11373633" cy="5611660"/>
          </a:xfrm>
        </p:spPr>
        <p:txBody>
          <a:bodyPr>
            <a:normAutofit fontScale="70000" lnSpcReduction="20000"/>
          </a:bodyPr>
          <a:lstStyle/>
          <a:p>
            <a:pPr lvl="0"/>
            <a:r>
              <a:rPr lang="en-GB" dirty="0"/>
              <a:t>His power &amp; wealth (coupled with his lowly social origins) inevitably attracted the jealousy of the </a:t>
            </a:r>
            <a:r>
              <a:rPr lang="en-GB" b="1" dirty="0"/>
              <a:t>nobility</a:t>
            </a:r>
            <a:r>
              <a:rPr lang="en-GB" dirty="0"/>
              <a:t>, especially as he tried to restrict the influence of the younger nobles through the Eltham Ordinances. This contributed to his downfall.</a:t>
            </a:r>
          </a:p>
          <a:p>
            <a:pPr lvl="0"/>
            <a:r>
              <a:rPr lang="en-GB" dirty="0"/>
              <a:t>The </a:t>
            </a:r>
            <a:r>
              <a:rPr lang="en-GB" b="1" dirty="0"/>
              <a:t>Amicable Grant </a:t>
            </a:r>
            <a:r>
              <a:rPr lang="en-GB" dirty="0"/>
              <a:t>provoked so much resistance that it had to be abandoned &amp; Wolsey was blamed for its failure, which meant H missed the opportunity to exploit C V’s victory at Pavia. In general W could not raise enough money to enable H to win any significant victories in France.</a:t>
            </a:r>
          </a:p>
          <a:p>
            <a:pPr lvl="0"/>
            <a:r>
              <a:rPr lang="en-GB" dirty="0"/>
              <a:t>W’s policy towards </a:t>
            </a:r>
            <a:r>
              <a:rPr lang="en-GB" b="1" dirty="0"/>
              <a:t>enclosure</a:t>
            </a:r>
            <a:r>
              <a:rPr lang="en-GB" dirty="0"/>
              <a:t> achieved no lasting success &amp; had to be abandoned b/c of lack of money.</a:t>
            </a:r>
          </a:p>
          <a:p>
            <a:pPr lvl="0"/>
            <a:r>
              <a:rPr lang="en-GB" dirty="0"/>
              <a:t>Similarly, the </a:t>
            </a:r>
            <a:r>
              <a:rPr lang="en-GB" b="1" dirty="0"/>
              <a:t>courts</a:t>
            </a:r>
            <a:r>
              <a:rPr lang="en-GB" dirty="0"/>
              <a:t> could not cope with the increase in their caseload which his policies helped to generate.</a:t>
            </a:r>
          </a:p>
          <a:p>
            <a:pPr lvl="0"/>
            <a:r>
              <a:rPr lang="en-GB" dirty="0"/>
              <a:t>W’s dissolution of a few small monasteries to fund his pet </a:t>
            </a:r>
            <a:r>
              <a:rPr lang="en-GB" b="1" dirty="0"/>
              <a:t>education</a:t>
            </a:r>
            <a:r>
              <a:rPr lang="en-GB" dirty="0"/>
              <a:t> projects was on too small a scale &amp; arguably just an “ego trip”, missing an opportunity for much more fundamental reform.</a:t>
            </a:r>
          </a:p>
          <a:p>
            <a:pPr lvl="0"/>
            <a:r>
              <a:rPr lang="en-GB" dirty="0"/>
              <a:t>As a wealthy absentee pluralist who exploited the </a:t>
            </a:r>
            <a:r>
              <a:rPr lang="en-GB" b="1" dirty="0"/>
              <a:t>Church</a:t>
            </a:r>
            <a:r>
              <a:rPr lang="en-GB" dirty="0"/>
              <a:t> for financial &amp; political gain, W exemplified everything which was wrong with the pre-Reformation Church. In fact the abuses he practised &amp; his failure to secure the annulment discredited the Church in the eyes of H &amp; the nobility &amp; caused the attacks on it from 1529 onwards.</a:t>
            </a:r>
          </a:p>
          <a:p>
            <a:r>
              <a:rPr lang="en-GB" sz="4600" dirty="0">
                <a:solidFill>
                  <a:srgbClr val="FF0000"/>
                </a:solidFill>
              </a:rPr>
              <a:t>His failure to secure the </a:t>
            </a:r>
            <a:r>
              <a:rPr lang="en-GB" sz="4600" b="1" dirty="0">
                <a:solidFill>
                  <a:srgbClr val="FF0000"/>
                </a:solidFill>
              </a:rPr>
              <a:t>annulment</a:t>
            </a:r>
            <a:r>
              <a:rPr lang="en-GB" sz="4600" dirty="0">
                <a:solidFill>
                  <a:srgbClr val="FF0000"/>
                </a:solidFill>
              </a:rPr>
              <a:t> resulted in him being seen as a failure by everyone (H, the nobility &amp; both the Aragon &amp; Boleyn factions) &amp; led to his rapid fall from power.</a:t>
            </a:r>
          </a:p>
        </p:txBody>
      </p:sp>
    </p:spTree>
    <p:extLst>
      <p:ext uri="{BB962C8B-B14F-4D97-AF65-F5344CB8AC3E}">
        <p14:creationId xmlns:p14="http://schemas.microsoft.com/office/powerpoint/2010/main" val="8311431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26925"/>
          </a:xfrm>
        </p:spPr>
        <p:txBody>
          <a:bodyPr/>
          <a:lstStyle/>
          <a:p>
            <a:pPr algn="ctr"/>
            <a:r>
              <a:rPr lang="en-GB" b="1" dirty="0" smtClean="0"/>
              <a:t>WHY WAS WOLSEY UNPOPULAR?</a:t>
            </a:r>
            <a:endParaRPr lang="en-GB" b="1" dirty="0"/>
          </a:p>
        </p:txBody>
      </p:sp>
      <p:sp>
        <p:nvSpPr>
          <p:cNvPr id="3" name="Content Placeholder 2"/>
          <p:cNvSpPr>
            <a:spLocks noGrp="1"/>
          </p:cNvSpPr>
          <p:nvPr>
            <p:ph idx="1"/>
          </p:nvPr>
        </p:nvSpPr>
        <p:spPr>
          <a:xfrm>
            <a:off x="501041" y="977030"/>
            <a:ext cx="11110586" cy="5199933"/>
          </a:xfrm>
        </p:spPr>
        <p:txBody>
          <a:bodyPr>
            <a:normAutofit fontScale="85000" lnSpcReduction="20000"/>
          </a:bodyPr>
          <a:lstStyle/>
          <a:p>
            <a:pPr lvl="0"/>
            <a:r>
              <a:rPr lang="en-GB" dirty="0"/>
              <a:t>Supporters of Anne Boleyn were hostile to Wolsey because of his</a:t>
            </a:r>
            <a:r>
              <a:rPr lang="en-GB" b="1" dirty="0"/>
              <a:t> failure</a:t>
            </a:r>
            <a:r>
              <a:rPr lang="en-GB" dirty="0"/>
              <a:t> to secure the annulment and the fact that he was competing with Anne for the king’s attention.</a:t>
            </a:r>
          </a:p>
          <a:p>
            <a:pPr lvl="0"/>
            <a:r>
              <a:rPr lang="en-GB" dirty="0"/>
              <a:t>Supporters of Catherine of Aragon were hostile because he had </a:t>
            </a:r>
            <a:r>
              <a:rPr lang="en-GB" b="1" dirty="0"/>
              <a:t>tried</a:t>
            </a:r>
            <a:r>
              <a:rPr lang="en-GB" dirty="0"/>
              <a:t> to secure the annulment. </a:t>
            </a:r>
          </a:p>
          <a:p>
            <a:pPr lvl="0"/>
            <a:r>
              <a:rPr lang="en-GB" dirty="0"/>
              <a:t>Wolsey quarrelled with Henry over the foundation of his school in Ipswich &amp; with Anne over who should be Abbess of Wilton. </a:t>
            </a:r>
          </a:p>
          <a:p>
            <a:pPr lvl="0"/>
            <a:r>
              <a:rPr lang="en-GB" dirty="0"/>
              <a:t>He also failed to gain support of the </a:t>
            </a:r>
            <a:r>
              <a:rPr lang="en-GB" b="1" dirty="0"/>
              <a:t>nobles</a:t>
            </a:r>
            <a:r>
              <a:rPr lang="en-GB" dirty="0"/>
              <a:t>, partly because he had introduced many policies that were very harsh against the nobles so many resented him and also because he had worked his way up from lowly origins so he was viewed by the nobles to have stolen their power from them. They resented his attempt to exclude them from power through the </a:t>
            </a:r>
            <a:r>
              <a:rPr lang="en-GB" b="1" dirty="0"/>
              <a:t>Eltham Ordinances</a:t>
            </a:r>
            <a:r>
              <a:rPr lang="en-GB" dirty="0"/>
              <a:t> in 1526.</a:t>
            </a:r>
          </a:p>
          <a:p>
            <a:pPr lvl="0"/>
            <a:r>
              <a:rPr lang="en-GB" dirty="0"/>
              <a:t>Wolsey was hated for the high </a:t>
            </a:r>
            <a:r>
              <a:rPr lang="en-GB" b="1" dirty="0"/>
              <a:t>taxes</a:t>
            </a:r>
            <a:r>
              <a:rPr lang="en-GB" dirty="0"/>
              <a:t> he imposed, especially the Amicable Grant.</a:t>
            </a:r>
          </a:p>
          <a:p>
            <a:pPr lvl="0"/>
            <a:r>
              <a:rPr lang="en-GB" dirty="0"/>
              <a:t>As a wealthy &amp; corrupt churchman he attracted anticlerical resentment.</a:t>
            </a:r>
          </a:p>
          <a:p>
            <a:pPr lvl="0"/>
            <a:r>
              <a:rPr lang="en-GB" dirty="0"/>
              <a:t>In the </a:t>
            </a:r>
            <a:r>
              <a:rPr lang="en-GB" b="1" dirty="0"/>
              <a:t>House of Commons</a:t>
            </a:r>
            <a:r>
              <a:rPr lang="en-GB" dirty="0"/>
              <a:t>, gentry hated his prosecution of enclosures &amp; common lawyers resented his encouragement of civil as opposed to common law which threatened their business</a:t>
            </a:r>
            <a:r>
              <a:rPr lang="en-GB" dirty="0" smtClean="0"/>
              <a:t>.</a:t>
            </a:r>
          </a:p>
          <a:p>
            <a:pPr lvl="0"/>
            <a:endParaRPr lang="en-GB" dirty="0"/>
          </a:p>
          <a:p>
            <a:endParaRPr lang="en-GB" dirty="0"/>
          </a:p>
        </p:txBody>
      </p:sp>
    </p:spTree>
    <p:extLst>
      <p:ext uri="{BB962C8B-B14F-4D97-AF65-F5344CB8AC3E}">
        <p14:creationId xmlns:p14="http://schemas.microsoft.com/office/powerpoint/2010/main" val="40359269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2839"/>
            <a:ext cx="10515600" cy="1139868"/>
          </a:xfrm>
        </p:spPr>
        <p:txBody>
          <a:bodyPr>
            <a:normAutofit fontScale="90000"/>
          </a:bodyPr>
          <a:lstStyle/>
          <a:p>
            <a:pPr algn="ctr"/>
            <a:r>
              <a:rPr lang="en-GB" b="1" dirty="0" smtClean="0">
                <a:solidFill>
                  <a:srgbClr val="FF0000"/>
                </a:solidFill>
              </a:rPr>
              <a:t>WHY WAS THE ANNULMENT THE MAIN REASON FOR WOLSEY’S DOWNFALL?</a:t>
            </a:r>
            <a:endParaRPr lang="en-GB" b="1" dirty="0">
              <a:solidFill>
                <a:srgbClr val="FF0000"/>
              </a:solidFill>
            </a:endParaRPr>
          </a:p>
        </p:txBody>
      </p:sp>
      <p:sp>
        <p:nvSpPr>
          <p:cNvPr id="3" name="Content Placeholder 2"/>
          <p:cNvSpPr>
            <a:spLocks noGrp="1"/>
          </p:cNvSpPr>
          <p:nvPr>
            <p:ph idx="1"/>
          </p:nvPr>
        </p:nvSpPr>
        <p:spPr>
          <a:xfrm>
            <a:off x="388307" y="1427967"/>
            <a:ext cx="11298477" cy="5235880"/>
          </a:xfrm>
        </p:spPr>
        <p:txBody>
          <a:bodyPr>
            <a:normAutofit fontScale="70000" lnSpcReduction="20000"/>
          </a:bodyPr>
          <a:lstStyle/>
          <a:p>
            <a:pPr lvl="0"/>
            <a:r>
              <a:rPr lang="en-GB" dirty="0"/>
              <a:t>This became </a:t>
            </a:r>
            <a:r>
              <a:rPr lang="en-GB" b="1" dirty="0"/>
              <a:t>Henry’s main aim</a:t>
            </a:r>
            <a:r>
              <a:rPr lang="en-GB" dirty="0"/>
              <a:t>, as it would enable him to get a male heir and create a dynasty as well as the fact that he had fallen in love with Anne Boleyn. </a:t>
            </a:r>
          </a:p>
          <a:p>
            <a:pPr lvl="0"/>
            <a:r>
              <a:rPr lang="en-GB" dirty="0"/>
              <a:t>After the </a:t>
            </a:r>
            <a:r>
              <a:rPr lang="en-GB" b="1" dirty="0"/>
              <a:t>Sack of Rome</a:t>
            </a:r>
            <a:r>
              <a:rPr lang="en-GB" dirty="0"/>
              <a:t> in 1527, The Pope was under the control of Charles, who was Catherine of Aragon’s nephew. For this reason, he would not allow the annulment to happen, as it would make his cousin illegitimate and dishonour his family name. </a:t>
            </a:r>
          </a:p>
          <a:p>
            <a:pPr lvl="0"/>
            <a:r>
              <a:rPr lang="en-GB" dirty="0"/>
              <a:t>As a Cardinal and a Papal Legate Wolsey was responsible for securing the annulment because it was a church matter &amp; he had connections with the Pope. </a:t>
            </a:r>
          </a:p>
          <a:p>
            <a:pPr lvl="0"/>
            <a:r>
              <a:rPr lang="en-GB" dirty="0"/>
              <a:t>The first way that Wolsey tried to secure the annulment was through the Anglo-French alliance, because Francis was the only person that had the necessary resources to take on Charles. However the </a:t>
            </a:r>
            <a:r>
              <a:rPr lang="en-GB" b="1" dirty="0"/>
              <a:t>Treaty of </a:t>
            </a:r>
            <a:r>
              <a:rPr lang="en-GB" b="1" dirty="0" err="1"/>
              <a:t>Cambrai</a:t>
            </a:r>
            <a:r>
              <a:rPr lang="en-GB" b="1" dirty="0"/>
              <a:t> </a:t>
            </a:r>
            <a:r>
              <a:rPr lang="en-GB" dirty="0"/>
              <a:t>was agreed in 1529 between Francis and Charles which ended any prospect of France being able to free the Pope from Charles’s control.</a:t>
            </a:r>
          </a:p>
          <a:p>
            <a:pPr lvl="0"/>
            <a:r>
              <a:rPr lang="en-GB" dirty="0"/>
              <a:t>Then Wolsey tried to use the </a:t>
            </a:r>
            <a:r>
              <a:rPr lang="en-GB" b="1" dirty="0"/>
              <a:t>legatine court</a:t>
            </a:r>
            <a:r>
              <a:rPr lang="en-GB" dirty="0"/>
              <a:t> by trying to persuade the Pope to let him preside over it in England. The Pope agreed to it being held in England, however he sent Campeggio to preside over it as well, and Campeggio would look out for the Pope’s own interests, just as Wolsey was looking out for Henry’s. This meant that the annulment would never happen as they would never be able to agree on anything. </a:t>
            </a:r>
          </a:p>
          <a:p>
            <a:pPr lvl="0"/>
            <a:r>
              <a:rPr lang="en-GB" dirty="0"/>
              <a:t>The failure to secure the annulment meant the king lost patience with him, it was the final straw for Henry which meant that Wolsey’s downfall was inevitable.</a:t>
            </a:r>
          </a:p>
          <a:p>
            <a:pPr lvl="0"/>
            <a:r>
              <a:rPr lang="en-GB" dirty="0"/>
              <a:t>Before 1529, most nobles (e.g. the Dukes of Norfolk &amp; Suffolk) co-operated with Wolsey; </a:t>
            </a:r>
            <a:r>
              <a:rPr lang="en-GB" b="1" dirty="0">
                <a:solidFill>
                  <a:srgbClr val="FF0000"/>
                </a:solidFill>
              </a:rPr>
              <a:t>it was only after he lost Henry’s favour because of his failure to secure the annulment that everyone turned against him</a:t>
            </a:r>
            <a:r>
              <a:rPr lang="en-GB" dirty="0">
                <a:solidFill>
                  <a:srgbClr val="FF0000"/>
                </a:solidFill>
              </a:rPr>
              <a:t>.</a:t>
            </a:r>
          </a:p>
          <a:p>
            <a:endParaRPr lang="en-GB" dirty="0"/>
          </a:p>
        </p:txBody>
      </p:sp>
    </p:spTree>
    <p:extLst>
      <p:ext uri="{BB962C8B-B14F-4D97-AF65-F5344CB8AC3E}">
        <p14:creationId xmlns:p14="http://schemas.microsoft.com/office/powerpoint/2010/main" val="18341459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39451"/>
          </a:xfrm>
        </p:spPr>
        <p:txBody>
          <a:bodyPr>
            <a:normAutofit/>
          </a:bodyPr>
          <a:lstStyle/>
          <a:p>
            <a:pPr algn="ctr"/>
            <a:r>
              <a:rPr lang="en-GB" sz="6000" b="1" dirty="0" smtClean="0"/>
              <a:t>KEY POINTS</a:t>
            </a:r>
            <a:endParaRPr lang="en-GB" sz="6000" b="1" dirty="0"/>
          </a:p>
        </p:txBody>
      </p:sp>
      <p:sp>
        <p:nvSpPr>
          <p:cNvPr id="3" name="Content Placeholder 2"/>
          <p:cNvSpPr>
            <a:spLocks noGrp="1"/>
          </p:cNvSpPr>
          <p:nvPr>
            <p:ph idx="1"/>
          </p:nvPr>
        </p:nvSpPr>
        <p:spPr>
          <a:xfrm>
            <a:off x="838200" y="1064712"/>
            <a:ext cx="10515600" cy="5486400"/>
          </a:xfrm>
        </p:spPr>
        <p:txBody>
          <a:bodyPr>
            <a:normAutofit lnSpcReduction="10000"/>
          </a:bodyPr>
          <a:lstStyle/>
          <a:p>
            <a:r>
              <a:rPr lang="en-GB" dirty="0" smtClean="0"/>
              <a:t>Wolsey was, in Peter Gwyn’s phrase, the </a:t>
            </a:r>
            <a:r>
              <a:rPr lang="en-GB" b="1" dirty="0" smtClean="0">
                <a:solidFill>
                  <a:srgbClr val="FF0000"/>
                </a:solidFill>
              </a:rPr>
              <a:t>King’s</a:t>
            </a:r>
            <a:r>
              <a:rPr lang="en-GB" dirty="0" smtClean="0"/>
              <a:t> Cardinal, not the Pope’s; his rise depended on the King’s favour &amp; he fell from power when he lost it; Wolsey is supposed to have said on his deathbed, “if I had served God as well as I have served the King, He would not have given me over in my grey hairs”</a:t>
            </a:r>
          </a:p>
          <a:p>
            <a:r>
              <a:rPr lang="en-GB" b="1" dirty="0" smtClean="0">
                <a:solidFill>
                  <a:srgbClr val="FF0000"/>
                </a:solidFill>
              </a:rPr>
              <a:t>Foreign</a:t>
            </a:r>
            <a:r>
              <a:rPr lang="en-GB" dirty="0" smtClean="0"/>
              <a:t> policy had to be his priority b/c it was the King’s</a:t>
            </a:r>
          </a:p>
          <a:p>
            <a:r>
              <a:rPr lang="en-GB" dirty="0" smtClean="0"/>
              <a:t>B/c of this, the most important domestic policy (&amp; the one to which he devoted most time) was raising the </a:t>
            </a:r>
            <a:r>
              <a:rPr lang="en-GB" b="1" dirty="0" smtClean="0">
                <a:solidFill>
                  <a:srgbClr val="FF0000"/>
                </a:solidFill>
              </a:rPr>
              <a:t>finance</a:t>
            </a:r>
            <a:r>
              <a:rPr lang="en-GB" dirty="0" smtClean="0"/>
              <a:t> to pay for H’s wars</a:t>
            </a:r>
          </a:p>
          <a:p>
            <a:r>
              <a:rPr lang="en-GB" dirty="0" smtClean="0">
                <a:solidFill>
                  <a:srgbClr val="FF0000"/>
                </a:solidFill>
              </a:rPr>
              <a:t>The </a:t>
            </a:r>
            <a:r>
              <a:rPr lang="en-GB" b="1" dirty="0" smtClean="0">
                <a:solidFill>
                  <a:srgbClr val="FF0000"/>
                </a:solidFill>
              </a:rPr>
              <a:t>annulment</a:t>
            </a:r>
            <a:r>
              <a:rPr lang="en-GB" dirty="0" smtClean="0">
                <a:solidFill>
                  <a:srgbClr val="FF0000"/>
                </a:solidFill>
              </a:rPr>
              <a:t> is massively important in any essay about either domestic (the legatine court) or foreign (the French alliance) policy; it was also by far the most important reason for W’s downfall</a:t>
            </a:r>
          </a:p>
          <a:p>
            <a:r>
              <a:rPr lang="en-GB" dirty="0" smtClean="0"/>
              <a:t>H’s failure to have a </a:t>
            </a:r>
            <a:r>
              <a:rPr lang="en-GB" b="1" dirty="0" smtClean="0">
                <a:solidFill>
                  <a:srgbClr val="FF0000"/>
                </a:solidFill>
              </a:rPr>
              <a:t>son</a:t>
            </a:r>
            <a:r>
              <a:rPr lang="en-GB" dirty="0" smtClean="0"/>
              <a:t> was by far his most important failure 1509-29 &amp; this explains why he was so desperate to annul his marriage.</a:t>
            </a:r>
            <a:r>
              <a:rPr lang="en-GB" dirty="0" smtClean="0">
                <a:solidFill>
                  <a:srgbClr val="FF0000"/>
                </a:solidFill>
              </a:rPr>
              <a:t> </a:t>
            </a:r>
            <a:r>
              <a:rPr lang="en-GB" dirty="0" smtClean="0"/>
              <a:t> </a:t>
            </a:r>
          </a:p>
          <a:p>
            <a:endParaRPr lang="en-GB" dirty="0"/>
          </a:p>
          <a:p>
            <a:endParaRPr lang="en-GB" dirty="0" smtClean="0"/>
          </a:p>
          <a:p>
            <a:endParaRPr lang="en-GB" dirty="0"/>
          </a:p>
        </p:txBody>
      </p:sp>
    </p:spTree>
    <p:extLst>
      <p:ext uri="{BB962C8B-B14F-4D97-AF65-F5344CB8AC3E}">
        <p14:creationId xmlns:p14="http://schemas.microsoft.com/office/powerpoint/2010/main" val="14692787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8308" y="263047"/>
            <a:ext cx="4947780" cy="6137753"/>
          </a:xfrm>
        </p:spPr>
        <p:txBody>
          <a:bodyPr>
            <a:normAutofit/>
          </a:bodyPr>
          <a:lstStyle/>
          <a:p>
            <a:r>
              <a:rPr lang="en-GB" sz="4800" b="1" dirty="0" smtClean="0"/>
              <a:t>REMEMBER: FAILING TO MENTION THE ANNULMENT IN ANY ESSAY ABOUT EITHER DOMESTIC OR FOREIGN POLICY IS A </a:t>
            </a:r>
            <a:r>
              <a:rPr lang="en-GB" sz="4800" b="1" dirty="0" smtClean="0">
                <a:solidFill>
                  <a:srgbClr val="FF0000"/>
                </a:solidFill>
              </a:rPr>
              <a:t>HANGING</a:t>
            </a:r>
            <a:r>
              <a:rPr lang="en-GB" sz="4800" b="1" dirty="0" smtClean="0"/>
              <a:t> OFFENCE</a:t>
            </a:r>
            <a:endParaRPr lang="en-GB" sz="4800" b="1" dirty="0"/>
          </a:p>
        </p:txBody>
      </p:sp>
      <p:sp>
        <p:nvSpPr>
          <p:cNvPr id="3" name="Subtitle 2"/>
          <p:cNvSpPr>
            <a:spLocks noGrp="1"/>
          </p:cNvSpPr>
          <p:nvPr>
            <p:ph type="subTitle" idx="1"/>
          </p:nvPr>
        </p:nvSpPr>
        <p:spPr>
          <a:xfrm>
            <a:off x="6526059" y="638827"/>
            <a:ext cx="4947781" cy="5774499"/>
          </a:xfrm>
        </p:spPr>
        <p:txBody>
          <a:bodyPr/>
          <a:lstStyle/>
          <a:p>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5732" y="1143000"/>
            <a:ext cx="6096000"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95476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1302707"/>
          </a:xfrm>
        </p:spPr>
        <p:txBody>
          <a:bodyPr>
            <a:normAutofit/>
          </a:bodyPr>
          <a:lstStyle/>
          <a:p>
            <a:r>
              <a:rPr lang="en-GB" sz="4000" b="1" dirty="0" smtClean="0"/>
              <a:t>HOW SUCCESSFUL WAS H’S DOMESTIC POLICY 1509-29?</a:t>
            </a:r>
            <a:endParaRPr lang="en-GB" sz="4000" b="1" dirty="0"/>
          </a:p>
        </p:txBody>
      </p:sp>
      <p:sp>
        <p:nvSpPr>
          <p:cNvPr id="3" name="Subtitle 2"/>
          <p:cNvSpPr>
            <a:spLocks noGrp="1"/>
          </p:cNvSpPr>
          <p:nvPr>
            <p:ph type="subTitle" idx="1"/>
          </p:nvPr>
        </p:nvSpPr>
        <p:spPr>
          <a:xfrm>
            <a:off x="638827" y="1427967"/>
            <a:ext cx="10797436" cy="4997885"/>
          </a:xfrm>
        </p:spPr>
        <p:txBody>
          <a:bodyPr/>
          <a:lstStyle/>
          <a:p>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638196270"/>
              </p:ext>
            </p:extLst>
          </p:nvPr>
        </p:nvGraphicFramePr>
        <p:xfrm>
          <a:off x="951978" y="1426296"/>
          <a:ext cx="10496811" cy="5180695"/>
        </p:xfrm>
        <a:graphic>
          <a:graphicData uri="http://schemas.openxmlformats.org/drawingml/2006/table">
            <a:tbl>
              <a:tblPr firstRow="1" firstCol="1" bandRow="1">
                <a:tableStyleId>{5C22544A-7EE6-4342-B048-85BDC9FD1C3A}</a:tableStyleId>
              </a:tblPr>
              <a:tblGrid>
                <a:gridCol w="6444683"/>
                <a:gridCol w="4052128"/>
              </a:tblGrid>
              <a:tr h="425815">
                <a:tc>
                  <a:txBody>
                    <a:bodyPr/>
                    <a:lstStyle/>
                    <a:p>
                      <a:pPr algn="ctr">
                        <a:spcAft>
                          <a:spcPts val="0"/>
                        </a:spcAft>
                      </a:pPr>
                      <a:r>
                        <a:rPr lang="en-GB" sz="2400" dirty="0">
                          <a:effectLst/>
                        </a:rPr>
                        <a:t>SUCCESSES</a:t>
                      </a:r>
                      <a:endParaRPr lang="en-GB" sz="2400" dirty="0">
                        <a:solidFill>
                          <a:srgbClr val="000000"/>
                        </a:solidFill>
                        <a:effectLst/>
                        <a:latin typeface="Arial"/>
                        <a:ea typeface="Calibri"/>
                      </a:endParaRPr>
                    </a:p>
                  </a:txBody>
                  <a:tcPr marL="68580" marR="68580" marT="0" marB="0"/>
                </a:tc>
                <a:tc>
                  <a:txBody>
                    <a:bodyPr/>
                    <a:lstStyle/>
                    <a:p>
                      <a:pPr algn="ctr">
                        <a:spcAft>
                          <a:spcPts val="0"/>
                        </a:spcAft>
                      </a:pPr>
                      <a:r>
                        <a:rPr lang="en-GB" sz="2400" dirty="0">
                          <a:effectLst/>
                        </a:rPr>
                        <a:t>FAILURES</a:t>
                      </a:r>
                      <a:endParaRPr lang="en-GB" sz="2400" dirty="0">
                        <a:solidFill>
                          <a:srgbClr val="000000"/>
                        </a:solidFill>
                        <a:effectLst/>
                        <a:latin typeface="Arial"/>
                        <a:ea typeface="Calibri"/>
                      </a:endParaRPr>
                    </a:p>
                  </a:txBody>
                  <a:tcPr marL="68580" marR="68580" marT="0" marB="0"/>
                </a:tc>
              </a:tr>
              <a:tr h="4598793">
                <a:tc>
                  <a:txBody>
                    <a:bodyPr/>
                    <a:lstStyle/>
                    <a:p>
                      <a:pPr marL="342900" lvl="0" indent="-342900">
                        <a:spcAft>
                          <a:spcPts val="0"/>
                        </a:spcAft>
                        <a:buFont typeface="Symbol"/>
                        <a:buChar char=""/>
                      </a:pPr>
                      <a:r>
                        <a:rPr lang="en-GB" sz="2400" dirty="0" smtClean="0">
                          <a:effectLst/>
                        </a:rPr>
                        <a:t>H </a:t>
                      </a:r>
                      <a:r>
                        <a:rPr lang="en-GB" sz="2400" dirty="0">
                          <a:effectLst/>
                        </a:rPr>
                        <a:t>showed that he was a very different king to his father through the execution of </a:t>
                      </a:r>
                      <a:r>
                        <a:rPr lang="en-GB" sz="2400" dirty="0" err="1">
                          <a:effectLst/>
                        </a:rPr>
                        <a:t>Empson</a:t>
                      </a:r>
                      <a:r>
                        <a:rPr lang="en-GB" sz="2400" dirty="0">
                          <a:effectLst/>
                        </a:rPr>
                        <a:t> and Dudley.</a:t>
                      </a:r>
                    </a:p>
                    <a:p>
                      <a:pPr marL="342900" lvl="0" indent="-342900">
                        <a:spcAft>
                          <a:spcPts val="0"/>
                        </a:spcAft>
                        <a:buFont typeface="Symbol"/>
                        <a:buChar char=""/>
                      </a:pPr>
                      <a:r>
                        <a:rPr lang="en-GB" sz="2400" dirty="0">
                          <a:effectLst/>
                        </a:rPr>
                        <a:t>His anti-French foreign policy &amp; generosity with patronage (e.g. the creation of the Dukes of Norfolk &amp; Suffolk) won the allegiance of the nobility while at the same time the executions of Suffolk in 1513 &amp; Buckingham in 1521 showed that he would not tolerate threats to his throne.</a:t>
                      </a:r>
                    </a:p>
                    <a:p>
                      <a:pPr marL="342900" lvl="0" indent="-342900">
                        <a:spcAft>
                          <a:spcPts val="0"/>
                        </a:spcAft>
                        <a:buFont typeface="Symbol"/>
                        <a:buChar char=""/>
                      </a:pPr>
                      <a:r>
                        <a:rPr lang="en-GB" sz="2400" dirty="0">
                          <a:effectLst/>
                        </a:rPr>
                        <a:t>The introduction of the subsidy in 1513 was a significant boost to royal revenue.</a:t>
                      </a:r>
                      <a:endParaRPr lang="en-GB" sz="2400" dirty="0">
                        <a:solidFill>
                          <a:srgbClr val="000000"/>
                        </a:solidFill>
                        <a:effectLst/>
                        <a:latin typeface="Arial"/>
                        <a:ea typeface="Calibri"/>
                      </a:endParaRPr>
                    </a:p>
                  </a:txBody>
                  <a:tcPr marL="68580" marR="68580" marT="0" marB="0"/>
                </a:tc>
                <a:tc>
                  <a:txBody>
                    <a:bodyPr/>
                    <a:lstStyle/>
                    <a:p>
                      <a:pPr marL="342900" lvl="0" indent="-342900">
                        <a:spcAft>
                          <a:spcPts val="0"/>
                        </a:spcAft>
                        <a:buFont typeface="Symbol"/>
                        <a:buChar char=""/>
                      </a:pPr>
                      <a:r>
                        <a:rPr lang="en-GB" sz="2400" dirty="0" smtClean="0">
                          <a:effectLst/>
                        </a:rPr>
                        <a:t>H </a:t>
                      </a:r>
                      <a:r>
                        <a:rPr lang="en-GB" sz="2400" dirty="0">
                          <a:effectLst/>
                        </a:rPr>
                        <a:t>quickly wasted the surplus his father had so carefully accumulated.</a:t>
                      </a:r>
                    </a:p>
                    <a:p>
                      <a:pPr marL="342900" lvl="0" indent="-342900">
                        <a:spcAft>
                          <a:spcPts val="0"/>
                        </a:spcAft>
                        <a:buFont typeface="Symbol"/>
                        <a:buChar char=""/>
                      </a:pPr>
                      <a:r>
                        <a:rPr lang="en-GB" sz="2400" dirty="0">
                          <a:effectLst/>
                        </a:rPr>
                        <a:t>The Amicable Grant in 1525 provoked so much opposition that it had to be abandoned.</a:t>
                      </a:r>
                    </a:p>
                    <a:p>
                      <a:pPr marL="342900" lvl="0" indent="-342900">
                        <a:spcAft>
                          <a:spcPts val="0"/>
                        </a:spcAft>
                        <a:buFont typeface="Symbol"/>
                        <a:buChar char=""/>
                      </a:pPr>
                      <a:r>
                        <a:rPr lang="en-GB" sz="2400" dirty="0">
                          <a:effectLst/>
                        </a:rPr>
                        <a:t>H’s marriage was a failure, endangering the succession: Catherine produced only a daughter &amp; H’s only son was illegitimate.</a:t>
                      </a:r>
                    </a:p>
                    <a:p>
                      <a:pPr marL="457200">
                        <a:spcAft>
                          <a:spcPts val="0"/>
                        </a:spcAft>
                      </a:pPr>
                      <a:r>
                        <a:rPr lang="en-GB" sz="2400" u="none" strike="noStrike" dirty="0">
                          <a:effectLst/>
                        </a:rPr>
                        <a:t> </a:t>
                      </a:r>
                      <a:endParaRPr lang="en-GB" sz="2400" dirty="0">
                        <a:solidFill>
                          <a:srgbClr val="000000"/>
                        </a:solidFill>
                        <a:effectLst/>
                        <a:latin typeface="Arial"/>
                        <a:ea typeface="Calibri"/>
                      </a:endParaRPr>
                    </a:p>
                  </a:txBody>
                  <a:tcPr marL="68580" marR="68580" marT="0" marB="0"/>
                </a:tc>
              </a:tr>
            </a:tbl>
          </a:graphicData>
        </a:graphic>
      </p:graphicFrame>
    </p:spTree>
    <p:extLst>
      <p:ext uri="{BB962C8B-B14F-4D97-AF65-F5344CB8AC3E}">
        <p14:creationId xmlns:p14="http://schemas.microsoft.com/office/powerpoint/2010/main" val="895986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4000" cy="1766169"/>
          </a:xfrm>
        </p:spPr>
        <p:txBody>
          <a:bodyPr/>
          <a:lstStyle/>
          <a:p>
            <a:r>
              <a:rPr lang="en-GB" b="1" dirty="0" smtClean="0"/>
              <a:t>EXAM QUESTIONS ON HENRY VIII &amp; WOLSEY 1509-29</a:t>
            </a:r>
            <a:endParaRPr lang="en-GB" b="1" dirty="0"/>
          </a:p>
        </p:txBody>
      </p:sp>
      <p:sp>
        <p:nvSpPr>
          <p:cNvPr id="3" name="Subtitle 2"/>
          <p:cNvSpPr>
            <a:spLocks noGrp="1"/>
          </p:cNvSpPr>
          <p:nvPr>
            <p:ph type="subTitle" idx="1"/>
          </p:nvPr>
        </p:nvSpPr>
        <p:spPr>
          <a:xfrm>
            <a:off x="413359" y="1853852"/>
            <a:ext cx="11323529" cy="4672208"/>
          </a:xfrm>
        </p:spPr>
        <p:txBody>
          <a:bodyPr>
            <a:noAutofit/>
          </a:bodyPr>
          <a:lstStyle/>
          <a:p>
            <a:pPr marL="457200" lvl="0" indent="-457200" algn="l">
              <a:buFont typeface="+mj-lt"/>
              <a:buAutoNum type="arabicPeriod"/>
            </a:pPr>
            <a:r>
              <a:rPr lang="en-GB" sz="3200" dirty="0"/>
              <a:t>How successful was Henry VIII in achieving his aims as king 1509-29</a:t>
            </a:r>
            <a:r>
              <a:rPr lang="en-GB" sz="3200" dirty="0" smtClean="0"/>
              <a:t>?</a:t>
            </a:r>
          </a:p>
          <a:p>
            <a:pPr marL="457200" lvl="0" indent="-457200" algn="l">
              <a:buFont typeface="+mj-lt"/>
              <a:buAutoNum type="arabicPeriod"/>
            </a:pPr>
            <a:r>
              <a:rPr lang="en-GB" sz="3200" dirty="0"/>
              <a:t>Assess the reasons for Wolsey’s rise to power</a:t>
            </a:r>
            <a:r>
              <a:rPr lang="en-GB" sz="3200" dirty="0" smtClean="0"/>
              <a:t>.</a:t>
            </a:r>
            <a:endParaRPr lang="en-GB" sz="3200" dirty="0"/>
          </a:p>
          <a:p>
            <a:pPr marL="457200" lvl="0" indent="-457200" algn="l">
              <a:buFont typeface="+mj-lt"/>
              <a:buAutoNum type="arabicPeriod"/>
            </a:pPr>
            <a:r>
              <a:rPr lang="en-GB" sz="3200" dirty="0"/>
              <a:t>How </a:t>
            </a:r>
            <a:r>
              <a:rPr lang="en-GB" sz="3200" dirty="0" smtClean="0"/>
              <a:t>successful / beneficial for England  </a:t>
            </a:r>
            <a:r>
              <a:rPr lang="en-GB" sz="3200" dirty="0"/>
              <a:t>was </a:t>
            </a:r>
            <a:r>
              <a:rPr lang="en-GB" sz="3200" dirty="0" smtClean="0"/>
              <a:t>H VIII’s  </a:t>
            </a:r>
            <a:r>
              <a:rPr lang="en-GB" sz="3200" dirty="0"/>
              <a:t>foreign policy in the period 1509-29?</a:t>
            </a:r>
          </a:p>
          <a:p>
            <a:pPr marL="457200" lvl="0" indent="-457200" algn="l">
              <a:buFont typeface="+mj-lt"/>
              <a:buAutoNum type="arabicPeriod"/>
            </a:pPr>
            <a:r>
              <a:rPr lang="en-GB" sz="3200" dirty="0" smtClean="0"/>
              <a:t>Reasons for Wolsey’s fall, including failure to get the annulment &amp; lack of noble support</a:t>
            </a:r>
            <a:endParaRPr lang="en-GB" sz="3200" dirty="0"/>
          </a:p>
          <a:p>
            <a:pPr marL="457200" indent="-457200" algn="l">
              <a:buFont typeface="+mj-lt"/>
              <a:buAutoNum type="arabicPeriod"/>
            </a:pPr>
            <a:r>
              <a:rPr lang="en-GB" sz="3200" b="1" dirty="0"/>
              <a:t>AS EXAM 2016: How successful was Wolsey’s domestic policy?</a:t>
            </a:r>
            <a:endParaRPr lang="en-GB" sz="3200" dirty="0"/>
          </a:p>
          <a:p>
            <a:endParaRPr lang="en-GB" sz="3200" dirty="0"/>
          </a:p>
        </p:txBody>
      </p:sp>
    </p:spTree>
    <p:extLst>
      <p:ext uri="{BB962C8B-B14F-4D97-AF65-F5344CB8AC3E}">
        <p14:creationId xmlns:p14="http://schemas.microsoft.com/office/powerpoint/2010/main" val="34446157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4000" cy="1102289"/>
          </a:xfrm>
        </p:spPr>
        <p:txBody>
          <a:bodyPr>
            <a:normAutofit/>
          </a:bodyPr>
          <a:lstStyle/>
          <a:p>
            <a:r>
              <a:rPr lang="en-GB" b="1" dirty="0" smtClean="0"/>
              <a:t>REASONS FOR WOLSEY’S RIS</a:t>
            </a:r>
            <a:r>
              <a:rPr lang="en-GB" dirty="0" smtClean="0"/>
              <a:t>E</a:t>
            </a:r>
            <a:endParaRPr lang="en-GB" dirty="0"/>
          </a:p>
        </p:txBody>
      </p:sp>
      <p:sp>
        <p:nvSpPr>
          <p:cNvPr id="3" name="Subtitle 2"/>
          <p:cNvSpPr>
            <a:spLocks noGrp="1"/>
          </p:cNvSpPr>
          <p:nvPr>
            <p:ph type="subTitle" idx="1"/>
          </p:nvPr>
        </p:nvSpPr>
        <p:spPr>
          <a:xfrm>
            <a:off x="187890" y="1352811"/>
            <a:ext cx="11711836" cy="5135671"/>
          </a:xfrm>
        </p:spPr>
        <p:txBody>
          <a:bodyPr>
            <a:normAutofit fontScale="92500" lnSpcReduction="10000"/>
          </a:bodyPr>
          <a:lstStyle/>
          <a:p>
            <a:pPr marL="342900" lvl="0" indent="-342900" algn="l">
              <a:buFont typeface="Arial" panose="020B0604020202020204" pitchFamily="34" charset="0"/>
              <a:buChar char="•"/>
            </a:pPr>
            <a:r>
              <a:rPr lang="en-GB" dirty="0"/>
              <a:t>W rose despite his humble background through sheer </a:t>
            </a:r>
            <a:r>
              <a:rPr lang="en-GB" b="1" dirty="0"/>
              <a:t>ability</a:t>
            </a:r>
            <a:r>
              <a:rPr lang="en-GB" dirty="0"/>
              <a:t>, both intellectual &amp; administrative, &amp; an extraordinary capacity for hard work.</a:t>
            </a:r>
          </a:p>
          <a:p>
            <a:pPr marL="342900" lvl="0" indent="-342900" algn="l">
              <a:buFont typeface="Arial" panose="020B0604020202020204" pitchFamily="34" charset="0"/>
              <a:buChar char="•"/>
            </a:pPr>
            <a:r>
              <a:rPr lang="en-GB" dirty="0"/>
              <a:t>For a poor boy with his academic ability the </a:t>
            </a:r>
            <a:r>
              <a:rPr lang="en-GB" b="1" dirty="0"/>
              <a:t>Church</a:t>
            </a:r>
            <a:r>
              <a:rPr lang="en-GB" dirty="0"/>
              <a:t> offered a valuable career ladder.</a:t>
            </a:r>
          </a:p>
          <a:p>
            <a:pPr marL="342900" lvl="0" indent="-342900" algn="l">
              <a:buFont typeface="Arial" panose="020B0604020202020204" pitchFamily="34" charset="0"/>
              <a:buChar char="•"/>
            </a:pPr>
            <a:r>
              <a:rPr lang="en-GB" dirty="0"/>
              <a:t>Unlike his father H was bored by detailed financial &amp; administrative work &amp; was happy for W to take care of this for him, especially as W had the </a:t>
            </a:r>
            <a:r>
              <a:rPr lang="en-GB" b="1" dirty="0"/>
              <a:t>tact &amp; charm to ensure that any discussion of govt. business was as short &amp; agreeable as possible</a:t>
            </a:r>
            <a:r>
              <a:rPr lang="en-GB" dirty="0"/>
              <a:t>.</a:t>
            </a:r>
          </a:p>
          <a:p>
            <a:pPr marL="342900" lvl="0" indent="-342900" algn="l">
              <a:buFont typeface="Arial" panose="020B0604020202020204" pitchFamily="34" charset="0"/>
              <a:buChar char="•"/>
            </a:pPr>
            <a:r>
              <a:rPr lang="en-GB" dirty="0"/>
              <a:t>W’s appointment as Almoner at the start of H VIII’s reign gave him a seat on the </a:t>
            </a:r>
            <a:r>
              <a:rPr lang="en-GB" b="1" dirty="0"/>
              <a:t>Royal Council</a:t>
            </a:r>
            <a:r>
              <a:rPr lang="en-GB" dirty="0"/>
              <a:t>.</a:t>
            </a:r>
          </a:p>
          <a:p>
            <a:pPr marL="342900" lvl="0" indent="-342900" algn="l">
              <a:buFont typeface="Arial" panose="020B0604020202020204" pitchFamily="34" charset="0"/>
              <a:buChar char="•"/>
            </a:pPr>
            <a:r>
              <a:rPr lang="en-GB" dirty="0"/>
              <a:t>Recognising what H wanted, W argued in favour of </a:t>
            </a:r>
            <a:r>
              <a:rPr lang="en-GB" b="1" dirty="0"/>
              <a:t>war with France</a:t>
            </a:r>
            <a:r>
              <a:rPr lang="en-GB" dirty="0"/>
              <a:t> agt. more cautious councillors like </a:t>
            </a:r>
            <a:r>
              <a:rPr lang="en-GB" dirty="0" err="1"/>
              <a:t>Warham</a:t>
            </a:r>
            <a:r>
              <a:rPr lang="en-GB" dirty="0"/>
              <a:t> &amp; Fox who advocated the continuation of H VII’s peace policy. This led to W replacing </a:t>
            </a:r>
            <a:r>
              <a:rPr lang="en-GB" dirty="0" err="1"/>
              <a:t>Warham</a:t>
            </a:r>
            <a:r>
              <a:rPr lang="en-GB" dirty="0"/>
              <a:t> as L Chancellor in 1515.</a:t>
            </a:r>
          </a:p>
          <a:p>
            <a:pPr marL="342900" lvl="0" indent="-342900" algn="l">
              <a:buFont typeface="Arial" panose="020B0604020202020204" pitchFamily="34" charset="0"/>
              <a:buChar char="•"/>
            </a:pPr>
            <a:r>
              <a:rPr lang="en-GB" dirty="0"/>
              <a:t>The introduction of the </a:t>
            </a:r>
            <a:r>
              <a:rPr lang="en-GB" b="1" dirty="0"/>
              <a:t>subsidy</a:t>
            </a:r>
            <a:r>
              <a:rPr lang="en-GB" dirty="0"/>
              <a:t> in 1513 significantly boosted tax revenue &amp; made it possible for H to win military glory in France. </a:t>
            </a:r>
          </a:p>
          <a:p>
            <a:pPr marL="342900" lvl="0" indent="-342900" algn="l">
              <a:buFont typeface="Arial" panose="020B0604020202020204" pitchFamily="34" charset="0"/>
              <a:buChar char="•"/>
            </a:pPr>
            <a:r>
              <a:rPr lang="en-GB" dirty="0"/>
              <a:t>W’s </a:t>
            </a:r>
            <a:r>
              <a:rPr lang="en-GB" b="1" dirty="0"/>
              <a:t>diplomatic skill</a:t>
            </a:r>
            <a:r>
              <a:rPr lang="en-GB" dirty="0"/>
              <a:t> enabled H to pose as the peacemaker of Europe in the Treaty of London in 1518 &amp; to consider offers from both Francis I &amp; Charles V to ally with him 1520-1 before getting an alliance with C in 1521.</a:t>
            </a:r>
          </a:p>
          <a:p>
            <a:endParaRPr lang="en-GB" dirty="0"/>
          </a:p>
        </p:txBody>
      </p:sp>
    </p:spTree>
    <p:extLst>
      <p:ext uri="{BB962C8B-B14F-4D97-AF65-F5344CB8AC3E}">
        <p14:creationId xmlns:p14="http://schemas.microsoft.com/office/powerpoint/2010/main" val="2081669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7683"/>
            <a:ext cx="9144000" cy="1728592"/>
          </a:xfrm>
        </p:spPr>
        <p:txBody>
          <a:bodyPr>
            <a:normAutofit fontScale="90000"/>
          </a:bodyPr>
          <a:lstStyle/>
          <a:p>
            <a:r>
              <a:rPr lang="en-GB" b="1" dirty="0" smtClean="0"/>
              <a:t>FOREIGN POLICY SUCCESSES 1509-29</a:t>
            </a:r>
            <a:endParaRPr lang="en-GB" b="1" dirty="0"/>
          </a:p>
        </p:txBody>
      </p:sp>
      <p:sp>
        <p:nvSpPr>
          <p:cNvPr id="3" name="Subtitle 2"/>
          <p:cNvSpPr>
            <a:spLocks noGrp="1"/>
          </p:cNvSpPr>
          <p:nvPr>
            <p:ph type="subTitle" idx="1"/>
          </p:nvPr>
        </p:nvSpPr>
        <p:spPr>
          <a:xfrm>
            <a:off x="488515" y="1778696"/>
            <a:ext cx="11047956" cy="4797468"/>
          </a:xfrm>
        </p:spPr>
        <p:txBody>
          <a:bodyPr>
            <a:normAutofit fontScale="92500"/>
          </a:bodyPr>
          <a:lstStyle/>
          <a:p>
            <a:pPr marL="342900" lvl="0" indent="-342900" algn="l">
              <a:buFont typeface="Arial" panose="020B0604020202020204" pitchFamily="34" charset="0"/>
              <a:buChar char="•"/>
            </a:pPr>
            <a:r>
              <a:rPr lang="en-GB" dirty="0" smtClean="0"/>
              <a:t>Henry </a:t>
            </a:r>
            <a:r>
              <a:rPr lang="en-GB" dirty="0"/>
              <a:t>did make his mark on Europe and the defeat of the French at the </a:t>
            </a:r>
            <a:r>
              <a:rPr lang="en-GB" b="1" dirty="0"/>
              <a:t>Battle of the Spurs </a:t>
            </a:r>
            <a:r>
              <a:rPr lang="en-GB" dirty="0"/>
              <a:t>did give him glory &amp; led to the capture of </a:t>
            </a:r>
            <a:r>
              <a:rPr lang="en-GB" b="1" dirty="0" err="1"/>
              <a:t>Tournai</a:t>
            </a:r>
            <a:r>
              <a:rPr lang="en-GB" b="1" dirty="0"/>
              <a:t> &amp; </a:t>
            </a:r>
            <a:r>
              <a:rPr lang="en-GB" b="1" dirty="0" err="1"/>
              <a:t>Thérouanne</a:t>
            </a:r>
            <a:r>
              <a:rPr lang="en-GB" dirty="0"/>
              <a:t>. This was a victory for his policy of allying with Maximilian against France.</a:t>
            </a:r>
          </a:p>
          <a:p>
            <a:pPr marL="342900" lvl="0" indent="-342900" algn="l">
              <a:buFont typeface="Arial" panose="020B0604020202020204" pitchFamily="34" charset="0"/>
              <a:buChar char="•"/>
            </a:pPr>
            <a:r>
              <a:rPr lang="en-GB" dirty="0"/>
              <a:t>H forced the French king Louis XII to pay him a pension &amp; marry his sister Mary in 1514.</a:t>
            </a:r>
          </a:p>
          <a:p>
            <a:pPr marL="342900" lvl="0" indent="-342900" algn="l">
              <a:buFont typeface="Arial" panose="020B0604020202020204" pitchFamily="34" charset="0"/>
              <a:buChar char="•"/>
            </a:pPr>
            <a:r>
              <a:rPr lang="en-GB" dirty="0"/>
              <a:t>H achieved a decisive victory at </a:t>
            </a:r>
            <a:r>
              <a:rPr lang="en-GB" b="1" dirty="0"/>
              <a:t>Flodden </a:t>
            </a:r>
            <a:r>
              <a:rPr lang="en-GB" dirty="0"/>
              <a:t>in 1513; James IV was killed, H’s sister Margaret became Regent of Scotland &amp; there was no further threat from Scotland until the 1540s.</a:t>
            </a:r>
          </a:p>
          <a:p>
            <a:pPr marL="342900" lvl="0" indent="-342900" algn="l">
              <a:buFont typeface="Arial" panose="020B0604020202020204" pitchFamily="34" charset="0"/>
              <a:buChar char="•"/>
            </a:pPr>
            <a:r>
              <a:rPr lang="en-GB" dirty="0"/>
              <a:t>H showed his desire to be a seen as a Renaissance king by favouring Erasmus &amp; posing as the peacemaker of Europe in the </a:t>
            </a:r>
            <a:r>
              <a:rPr lang="en-GB" b="1" dirty="0"/>
              <a:t>Treaty of London </a:t>
            </a:r>
            <a:r>
              <a:rPr lang="en-GB" dirty="0"/>
              <a:t>in 1518.</a:t>
            </a:r>
          </a:p>
          <a:p>
            <a:pPr marL="342900" lvl="0" indent="-342900" algn="l">
              <a:buFont typeface="Arial" panose="020B0604020202020204" pitchFamily="34" charset="0"/>
              <a:buChar char="•"/>
            </a:pPr>
            <a:r>
              <a:rPr lang="en-GB" dirty="0"/>
              <a:t>H secured the appointment of Wolsey as a </a:t>
            </a:r>
            <a:r>
              <a:rPr lang="en-GB" b="1" dirty="0"/>
              <a:t>cardinal</a:t>
            </a:r>
            <a:r>
              <a:rPr lang="en-GB" dirty="0"/>
              <a:t> in 1518.</a:t>
            </a:r>
          </a:p>
          <a:p>
            <a:pPr marL="342900" lvl="0" indent="-342900" algn="l">
              <a:buFont typeface="Arial" panose="020B0604020202020204" pitchFamily="34" charset="0"/>
              <a:buChar char="•"/>
            </a:pPr>
            <a:r>
              <a:rPr lang="en-GB" dirty="0"/>
              <a:t>Henry also achieved his glory through the peace conferences that Wolsey organised, especially the </a:t>
            </a:r>
            <a:r>
              <a:rPr lang="en-GB" b="1" dirty="0"/>
              <a:t>Field of the Cloth of Gold </a:t>
            </a:r>
            <a:r>
              <a:rPr lang="en-GB" dirty="0"/>
              <a:t>in 1520. H enjoyed being able to choose whether to ally with Francis I or Charles V 1520-1.</a:t>
            </a:r>
          </a:p>
          <a:p>
            <a:endParaRPr lang="en-GB" dirty="0"/>
          </a:p>
        </p:txBody>
      </p:sp>
    </p:spTree>
    <p:extLst>
      <p:ext uri="{BB962C8B-B14F-4D97-AF65-F5344CB8AC3E}">
        <p14:creationId xmlns:p14="http://schemas.microsoft.com/office/powerpoint/2010/main" val="1705554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4000" cy="1052186"/>
          </a:xfrm>
        </p:spPr>
        <p:txBody>
          <a:bodyPr/>
          <a:lstStyle/>
          <a:p>
            <a:r>
              <a:rPr lang="en-GB" b="1" dirty="0" smtClean="0"/>
              <a:t>FOREIGN POLICY SUCCESSES?</a:t>
            </a:r>
            <a:endParaRPr lang="en-GB" b="1" dirty="0"/>
          </a:p>
        </p:txBody>
      </p:sp>
      <p:sp>
        <p:nvSpPr>
          <p:cNvPr id="3" name="Subtitle 2"/>
          <p:cNvSpPr>
            <a:spLocks noGrp="1"/>
          </p:cNvSpPr>
          <p:nvPr>
            <p:ph type="subTitle" idx="1"/>
          </p:nvPr>
        </p:nvSpPr>
        <p:spPr>
          <a:xfrm>
            <a:off x="375781" y="1077238"/>
            <a:ext cx="11336055" cy="5549029"/>
          </a:xfrm>
        </p:spPr>
        <p:txBody>
          <a:bodyPr>
            <a:normAutofit/>
          </a:bodyPr>
          <a:lstStyle/>
          <a:p>
            <a:pPr marL="342900" indent="-342900" algn="l">
              <a:buFont typeface="Arial" panose="020B0604020202020204" pitchFamily="34" charset="0"/>
              <a:buChar char="•"/>
            </a:pPr>
            <a:r>
              <a:rPr lang="en-GB" sz="2000" dirty="0" err="1" smtClean="0"/>
              <a:t>Tournai</a:t>
            </a:r>
            <a:r>
              <a:rPr lang="en-GB" sz="2000" dirty="0" smtClean="0"/>
              <a:t> &amp; </a:t>
            </a:r>
            <a:r>
              <a:rPr lang="en-GB" sz="2000" dirty="0" err="1" smtClean="0"/>
              <a:t>Therouanne</a:t>
            </a:r>
            <a:r>
              <a:rPr lang="en-GB" sz="2000" dirty="0" smtClean="0"/>
              <a:t> captured 1513</a:t>
            </a:r>
          </a:p>
          <a:p>
            <a:pPr marL="342900" indent="-342900" algn="l">
              <a:buFont typeface="Arial" panose="020B0604020202020204" pitchFamily="34" charset="0"/>
              <a:buChar char="•"/>
            </a:pPr>
            <a:r>
              <a:rPr lang="en-GB" sz="2000" dirty="0" smtClean="0"/>
              <a:t>BUT they had to be sold back only 5 years later for much less than it cost to capture &amp; fortify them</a:t>
            </a:r>
          </a:p>
          <a:p>
            <a:pPr marL="342900" indent="-342900" algn="l">
              <a:buFont typeface="Arial" panose="020B0604020202020204" pitchFamily="34" charset="0"/>
              <a:buChar char="•"/>
            </a:pPr>
            <a:r>
              <a:rPr lang="en-GB" sz="2000" dirty="0" smtClean="0"/>
              <a:t>The Treaty of London 1518 was a diplomatic triumph for Wolsey</a:t>
            </a:r>
          </a:p>
          <a:p>
            <a:pPr marL="342900" indent="-342900" algn="l">
              <a:buFont typeface="Arial" panose="020B0604020202020204" pitchFamily="34" charset="0"/>
              <a:buChar char="•"/>
            </a:pPr>
            <a:r>
              <a:rPr lang="en-GB" sz="2000" dirty="0" smtClean="0"/>
              <a:t>BUT it had broken down by 1521, when war broke out between FI &amp; CV</a:t>
            </a:r>
          </a:p>
          <a:p>
            <a:pPr marL="342900" indent="-342900" algn="l">
              <a:buFont typeface="Arial" panose="020B0604020202020204" pitchFamily="34" charset="0"/>
              <a:buChar char="•"/>
            </a:pPr>
            <a:r>
              <a:rPr lang="en-GB" sz="2000" dirty="0" smtClean="0"/>
              <a:t>In 1520 FI &amp; CV competed for H’s alliance &amp; H secured an alliance with C 1521</a:t>
            </a:r>
          </a:p>
          <a:p>
            <a:pPr marL="342900" indent="-342900" algn="l">
              <a:buFont typeface="Arial" panose="020B0604020202020204" pitchFamily="34" charset="0"/>
              <a:buChar char="•"/>
            </a:pPr>
            <a:r>
              <a:rPr lang="en-GB" sz="2000" dirty="0" smtClean="0"/>
              <a:t>BUT the 1523 invasion of France failed &amp; C rejected H’s proposal for a partition of France 1525, forcing H to ally with France</a:t>
            </a:r>
          </a:p>
          <a:p>
            <a:pPr marL="342900" indent="-342900" algn="l">
              <a:buFont typeface="Arial" panose="020B0604020202020204" pitchFamily="34" charset="0"/>
              <a:buChar char="•"/>
            </a:pPr>
            <a:r>
              <a:rPr lang="en-GB" sz="2000" dirty="0" smtClean="0"/>
              <a:t>FI promised to help secure papal consent for the annulment by expelling C from Italy following his capture of Rome 1527</a:t>
            </a:r>
          </a:p>
          <a:p>
            <a:pPr marL="342900" indent="-342900" algn="l">
              <a:buFont typeface="Arial" panose="020B0604020202020204" pitchFamily="34" charset="0"/>
              <a:buChar char="•"/>
            </a:pPr>
            <a:r>
              <a:rPr lang="en-GB" sz="2000" dirty="0" smtClean="0"/>
              <a:t>BUT F suffered a decisive defeat 1529 &amp; made treaty with CV</a:t>
            </a:r>
          </a:p>
          <a:p>
            <a:pPr marL="342900" indent="-342900" algn="l">
              <a:buFont typeface="Arial" panose="020B0604020202020204" pitchFamily="34" charset="0"/>
              <a:buChar char="•"/>
            </a:pPr>
            <a:r>
              <a:rPr lang="en-GB" sz="2000" dirty="0" smtClean="0"/>
              <a:t>H aspired to be a major European power on a par with France &amp; CV’s empire</a:t>
            </a:r>
          </a:p>
          <a:p>
            <a:pPr marL="342900" indent="-342900" algn="l">
              <a:buFont typeface="Arial" panose="020B0604020202020204" pitchFamily="34" charset="0"/>
              <a:buChar char="•"/>
            </a:pPr>
            <a:r>
              <a:rPr lang="en-GB" sz="2000" dirty="0" smtClean="0"/>
              <a:t>BUT England lacked the resources to do so: H only had 10% of F’s annual revenue (C’s was even greater) &amp; had to make peace 1514, 1518 &amp; 1525 b/c H couldn’t afford war</a:t>
            </a:r>
          </a:p>
          <a:p>
            <a:pPr marL="342900" indent="-342900" algn="l">
              <a:buFont typeface="Arial" panose="020B0604020202020204" pitchFamily="34" charset="0"/>
              <a:buChar char="•"/>
            </a:pPr>
            <a:r>
              <a:rPr lang="en-GB" sz="2000" dirty="0" smtClean="0"/>
              <a:t>H had to rely on FI to do his fighting for him 1527-9 b/c England had no power in Italy &amp; couldn’t even afford to ban trade with Flanders</a:t>
            </a:r>
          </a:p>
          <a:p>
            <a:pPr marL="342900" indent="-342900" algn="l">
              <a:buFont typeface="Arial" panose="020B0604020202020204" pitchFamily="34" charset="0"/>
              <a:buChar char="•"/>
            </a:pPr>
            <a:endParaRPr lang="en-GB" sz="2200" dirty="0" smtClean="0"/>
          </a:p>
          <a:p>
            <a:pPr marL="342900" indent="-342900" algn="l">
              <a:buFont typeface="Arial" panose="020B0604020202020204" pitchFamily="34" charset="0"/>
              <a:buChar char="•"/>
            </a:pPr>
            <a:endParaRPr lang="en-GB" dirty="0" smtClean="0"/>
          </a:p>
          <a:p>
            <a:pPr marL="342900" indent="-342900" algn="l">
              <a:buFont typeface="Arial" panose="020B0604020202020204" pitchFamily="34" charset="0"/>
              <a:buChar char="•"/>
            </a:pPr>
            <a:endParaRPr lang="en-GB" dirty="0" smtClean="0"/>
          </a:p>
          <a:p>
            <a:pPr marL="342900" indent="-342900" algn="l">
              <a:buFont typeface="Arial" panose="020B0604020202020204" pitchFamily="34" charset="0"/>
              <a:buChar char="•"/>
            </a:pPr>
            <a:endParaRPr lang="en-GB" dirty="0"/>
          </a:p>
        </p:txBody>
      </p:sp>
    </p:spTree>
    <p:extLst>
      <p:ext uri="{BB962C8B-B14F-4D97-AF65-F5344CB8AC3E}">
        <p14:creationId xmlns:p14="http://schemas.microsoft.com/office/powerpoint/2010/main" val="24777327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3567" y="0"/>
            <a:ext cx="11110585" cy="1152395"/>
          </a:xfrm>
        </p:spPr>
        <p:txBody>
          <a:bodyPr>
            <a:normAutofit/>
          </a:bodyPr>
          <a:lstStyle/>
          <a:p>
            <a:r>
              <a:rPr lang="en-GB" b="1" dirty="0" smtClean="0"/>
              <a:t>FOREIGN POLICY FAILURES 1509-21</a:t>
            </a:r>
            <a:endParaRPr lang="en-GB" b="1" dirty="0"/>
          </a:p>
        </p:txBody>
      </p:sp>
      <p:sp>
        <p:nvSpPr>
          <p:cNvPr id="3" name="Subtitle 2"/>
          <p:cNvSpPr>
            <a:spLocks noGrp="1"/>
          </p:cNvSpPr>
          <p:nvPr>
            <p:ph type="subTitle" idx="1"/>
          </p:nvPr>
        </p:nvSpPr>
        <p:spPr>
          <a:xfrm>
            <a:off x="576197" y="1277655"/>
            <a:ext cx="10885118" cy="5260931"/>
          </a:xfrm>
        </p:spPr>
        <p:txBody>
          <a:bodyPr>
            <a:normAutofit lnSpcReduction="10000"/>
          </a:bodyPr>
          <a:lstStyle/>
          <a:p>
            <a:pPr marL="342900" lvl="0" indent="-342900" algn="l">
              <a:buFont typeface="Arial" panose="020B0604020202020204" pitchFamily="34" charset="0"/>
              <a:buChar char="•"/>
            </a:pPr>
            <a:r>
              <a:rPr lang="en-GB" dirty="0" smtClean="0"/>
              <a:t>H’s </a:t>
            </a:r>
            <a:r>
              <a:rPr lang="en-GB" dirty="0"/>
              <a:t>aim to repeat the glories of Edward III &amp; Henry V were not achieved; he never achieved any significant or lasting gains in </a:t>
            </a:r>
            <a:r>
              <a:rPr lang="en-GB" b="1" dirty="0"/>
              <a:t>France</a:t>
            </a:r>
            <a:r>
              <a:rPr lang="en-GB" dirty="0"/>
              <a:t> despite spending vast sums of money. The refusal to pay the Amicable Grant showed his subjects recognised this.</a:t>
            </a:r>
          </a:p>
          <a:p>
            <a:pPr marL="342900" lvl="0" indent="-342900" algn="l">
              <a:buFont typeface="Arial" panose="020B0604020202020204" pitchFamily="34" charset="0"/>
              <a:buChar char="•"/>
            </a:pPr>
            <a:r>
              <a:rPr lang="en-GB" dirty="0"/>
              <a:t>He was let down by Ferdinand in 1512, leading to the failure of his invasion of France that year.</a:t>
            </a:r>
          </a:p>
          <a:p>
            <a:pPr marL="342900" lvl="0" indent="-342900" algn="l">
              <a:buFont typeface="Arial" panose="020B0604020202020204" pitchFamily="34" charset="0"/>
              <a:buChar char="•"/>
            </a:pPr>
            <a:r>
              <a:rPr lang="en-GB" dirty="0"/>
              <a:t>The glory he got from the Battle of the Spurs was exaggerated &amp; </a:t>
            </a:r>
            <a:r>
              <a:rPr lang="en-GB" b="1" dirty="0" err="1"/>
              <a:t>Tournai</a:t>
            </a:r>
            <a:r>
              <a:rPr lang="en-GB" b="1" dirty="0"/>
              <a:t> &amp; </a:t>
            </a:r>
            <a:r>
              <a:rPr lang="en-GB" b="1" dirty="0" err="1"/>
              <a:t>Thérouanne</a:t>
            </a:r>
            <a:r>
              <a:rPr lang="en-GB" dirty="0"/>
              <a:t> had to be sold back after only 5 years for much less than it cost to capture &amp; fortify them. Maximilian let H down despite the money he gave him. </a:t>
            </a:r>
          </a:p>
          <a:p>
            <a:pPr marL="342900" lvl="0" indent="-342900" algn="l">
              <a:buFont typeface="Arial" panose="020B0604020202020204" pitchFamily="34" charset="0"/>
              <a:buChar char="•"/>
            </a:pPr>
            <a:r>
              <a:rPr lang="en-GB" dirty="0"/>
              <a:t>Louis XII’s marriage to </a:t>
            </a:r>
            <a:r>
              <a:rPr lang="en-GB" b="1" dirty="0"/>
              <a:t>Mary</a:t>
            </a:r>
            <a:r>
              <a:rPr lang="en-GB" dirty="0"/>
              <a:t> was </a:t>
            </a:r>
            <a:r>
              <a:rPr lang="en-GB" dirty="0" err="1"/>
              <a:t>shortlived</a:t>
            </a:r>
            <a:r>
              <a:rPr lang="en-GB" dirty="0"/>
              <a:t> &amp; by allowing her to marry Suffolk H missed a chance to secure another diplomatically advantageous marriage.</a:t>
            </a:r>
          </a:p>
          <a:p>
            <a:pPr marL="342900" lvl="0" indent="-342900" algn="l">
              <a:buFont typeface="Arial" panose="020B0604020202020204" pitchFamily="34" charset="0"/>
              <a:buChar char="•"/>
            </a:pPr>
            <a:r>
              <a:rPr lang="en-GB" dirty="0"/>
              <a:t>The most significant English victory in H’s reign was at </a:t>
            </a:r>
            <a:r>
              <a:rPr lang="en-GB" b="1" dirty="0"/>
              <a:t>Flodden</a:t>
            </a:r>
            <a:r>
              <a:rPr lang="en-GB" dirty="0"/>
              <a:t> in 1513 &amp; he wasn’t even there.</a:t>
            </a:r>
          </a:p>
          <a:p>
            <a:pPr marL="342900" lvl="0" indent="-342900" algn="l">
              <a:buFont typeface="Arial" panose="020B0604020202020204" pitchFamily="34" charset="0"/>
              <a:buChar char="•"/>
            </a:pPr>
            <a:r>
              <a:rPr lang="en-GB" dirty="0"/>
              <a:t>Peace was not H’s preferred policy so whatever prestige he got from the peace conferences Wolsey organised was limited. Neither the </a:t>
            </a:r>
            <a:r>
              <a:rPr lang="en-GB" b="1" dirty="0"/>
              <a:t>Treaty of London </a:t>
            </a:r>
            <a:r>
              <a:rPr lang="en-GB" dirty="0"/>
              <a:t>nor the </a:t>
            </a:r>
            <a:r>
              <a:rPr lang="en-GB" b="1" dirty="0"/>
              <a:t>Field of the Cloth of Gold </a:t>
            </a:r>
            <a:r>
              <a:rPr lang="en-GB" dirty="0"/>
              <a:t>produced any lasting results. </a:t>
            </a:r>
          </a:p>
          <a:p>
            <a:endParaRPr lang="en-GB" dirty="0"/>
          </a:p>
        </p:txBody>
      </p:sp>
    </p:spTree>
    <p:extLst>
      <p:ext uri="{BB962C8B-B14F-4D97-AF65-F5344CB8AC3E}">
        <p14:creationId xmlns:p14="http://schemas.microsoft.com/office/powerpoint/2010/main" val="6244096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3567" y="1"/>
            <a:ext cx="11185743" cy="1102290"/>
          </a:xfrm>
        </p:spPr>
        <p:txBody>
          <a:bodyPr/>
          <a:lstStyle/>
          <a:p>
            <a:r>
              <a:rPr lang="en-GB" b="1" dirty="0" smtClean="0"/>
              <a:t>FOREIGN POLICY FAILURES 1521-9</a:t>
            </a:r>
            <a:endParaRPr lang="en-GB" b="1" dirty="0"/>
          </a:p>
        </p:txBody>
      </p:sp>
      <p:sp>
        <p:nvSpPr>
          <p:cNvPr id="3" name="Subtitle 2"/>
          <p:cNvSpPr>
            <a:spLocks noGrp="1"/>
          </p:cNvSpPr>
          <p:nvPr>
            <p:ph type="subTitle" idx="1"/>
          </p:nvPr>
        </p:nvSpPr>
        <p:spPr>
          <a:xfrm>
            <a:off x="551145" y="1252603"/>
            <a:ext cx="11035430" cy="5235879"/>
          </a:xfrm>
        </p:spPr>
        <p:txBody>
          <a:bodyPr>
            <a:normAutofit fontScale="85000" lnSpcReduction="20000"/>
          </a:bodyPr>
          <a:lstStyle/>
          <a:p>
            <a:pPr marL="342900" lvl="0" indent="-342900" algn="l">
              <a:buFont typeface="Arial" panose="020B0604020202020204" pitchFamily="34" charset="0"/>
              <a:buChar char="•"/>
            </a:pPr>
            <a:r>
              <a:rPr lang="en-GB" dirty="0"/>
              <a:t>His </a:t>
            </a:r>
            <a:r>
              <a:rPr lang="en-GB" b="1" dirty="0"/>
              <a:t>invasions of France 1522-3</a:t>
            </a:r>
            <a:r>
              <a:rPr lang="en-GB" dirty="0"/>
              <a:t> were failures: C V was unimpressed &amp; deserted H, so he got no compensation for the French pension he had lost &amp; the proposed marriage between C V &amp; H’s daughter Mary never took place.</a:t>
            </a:r>
          </a:p>
          <a:p>
            <a:pPr marL="342900" lvl="0" indent="-342900" algn="l">
              <a:buFont typeface="Arial" panose="020B0604020202020204" pitchFamily="34" charset="0"/>
              <a:buChar char="•"/>
            </a:pPr>
            <a:r>
              <a:rPr lang="en-GB" dirty="0"/>
              <a:t>H was unable to take advantage of the French defeat at </a:t>
            </a:r>
            <a:r>
              <a:rPr lang="en-GB" b="1" dirty="0"/>
              <a:t>Pavia</a:t>
            </a:r>
            <a:r>
              <a:rPr lang="en-GB" dirty="0"/>
              <a:t> b/c of the failure of the Amicable Grant &amp; C’s lack of interest in supporting him, forcing H to sign a treaty with France. </a:t>
            </a:r>
          </a:p>
          <a:p>
            <a:pPr marL="342900" lvl="0" indent="-342900" algn="l">
              <a:buFont typeface="Arial" panose="020B0604020202020204" pitchFamily="34" charset="0"/>
              <a:buChar char="•"/>
            </a:pPr>
            <a:r>
              <a:rPr lang="en-GB" dirty="0"/>
              <a:t>In fact Charles’s victory at Pavia lessened Henry’s influence and also led to the final failure over his annulment.</a:t>
            </a:r>
          </a:p>
          <a:p>
            <a:pPr marL="342900" lvl="0" indent="-342900" algn="l">
              <a:buFont typeface="Arial" panose="020B0604020202020204" pitchFamily="34" charset="0"/>
              <a:buChar char="•"/>
            </a:pPr>
            <a:r>
              <a:rPr lang="en-GB" dirty="0"/>
              <a:t>The appointment of Wolsey as Cardinal had little effect &amp; H never succeeded in securing his election as </a:t>
            </a:r>
            <a:r>
              <a:rPr lang="en-GB" b="1" dirty="0"/>
              <a:t>Pope</a:t>
            </a:r>
            <a:r>
              <a:rPr lang="en-GB" dirty="0"/>
              <a:t>, which showed his lack of influence in Europe &amp; contributed to his failure to obtain the annulment. </a:t>
            </a:r>
          </a:p>
          <a:p>
            <a:pPr marL="342900" lvl="0" indent="-342900" algn="l">
              <a:buFont typeface="Arial" panose="020B0604020202020204" pitchFamily="34" charset="0"/>
              <a:buChar char="•"/>
            </a:pPr>
            <a:r>
              <a:rPr lang="en-GB" sz="3500" dirty="0">
                <a:solidFill>
                  <a:srgbClr val="FF0000"/>
                </a:solidFill>
              </a:rPr>
              <a:t>All H’s efforts to secure papal consent for the </a:t>
            </a:r>
            <a:r>
              <a:rPr lang="en-GB" sz="3500" b="1" dirty="0">
                <a:solidFill>
                  <a:srgbClr val="FF0000"/>
                </a:solidFill>
              </a:rPr>
              <a:t>annulment</a:t>
            </a:r>
            <a:r>
              <a:rPr lang="en-GB" sz="3500" dirty="0">
                <a:solidFill>
                  <a:srgbClr val="FF0000"/>
                </a:solidFill>
              </a:rPr>
              <a:t> failed, both in terms of theological arguments &amp; diplomatic efforts; the Treaty of </a:t>
            </a:r>
            <a:r>
              <a:rPr lang="en-GB" sz="3500" dirty="0" err="1">
                <a:solidFill>
                  <a:srgbClr val="FF0000"/>
                </a:solidFill>
              </a:rPr>
              <a:t>Cambrai</a:t>
            </a:r>
            <a:r>
              <a:rPr lang="en-GB" sz="3500" dirty="0">
                <a:solidFill>
                  <a:srgbClr val="FF0000"/>
                </a:solidFill>
              </a:rPr>
              <a:t> between F &amp; C </a:t>
            </a:r>
            <a:r>
              <a:rPr lang="en-GB" sz="3500" dirty="0" smtClean="0">
                <a:solidFill>
                  <a:srgbClr val="FF0000"/>
                </a:solidFill>
              </a:rPr>
              <a:t>&amp; </a:t>
            </a:r>
            <a:r>
              <a:rPr lang="en-GB" sz="3500" dirty="0">
                <a:solidFill>
                  <a:srgbClr val="FF0000"/>
                </a:solidFill>
              </a:rPr>
              <a:t>the collapse of the legatine court, both in 1529, sealed his failure &amp; the dismissal of Wolsey in the same year showed H recognised this.</a:t>
            </a:r>
          </a:p>
          <a:p>
            <a:pPr marL="342900" lvl="0" indent="-342900" algn="l">
              <a:buFont typeface="Arial" panose="020B0604020202020204" pitchFamily="34" charset="0"/>
              <a:buChar char="•"/>
            </a:pPr>
            <a:r>
              <a:rPr lang="en-GB" dirty="0"/>
              <a:t>The Treaty of </a:t>
            </a:r>
            <a:r>
              <a:rPr lang="en-GB" dirty="0" err="1"/>
              <a:t>Cambrai</a:t>
            </a:r>
            <a:r>
              <a:rPr lang="en-GB" dirty="0"/>
              <a:t> showed how isolated &amp; lacking in influence England truly was at the end of this period.</a:t>
            </a:r>
          </a:p>
          <a:p>
            <a:pPr lvl="0" algn="l"/>
            <a:endParaRPr lang="en-GB" dirty="0"/>
          </a:p>
        </p:txBody>
      </p:sp>
    </p:spTree>
    <p:extLst>
      <p:ext uri="{BB962C8B-B14F-4D97-AF65-F5344CB8AC3E}">
        <p14:creationId xmlns:p14="http://schemas.microsoft.com/office/powerpoint/2010/main" val="27825003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14815"/>
          </a:xfrm>
        </p:spPr>
        <p:txBody>
          <a:bodyPr/>
          <a:lstStyle/>
          <a:p>
            <a:pPr algn="ctr"/>
            <a:r>
              <a:rPr lang="en-GB" b="1" dirty="0" smtClean="0"/>
              <a:t>WOLSEY’S DOMESTIC POLICY SUCCESSES</a:t>
            </a:r>
            <a:endParaRPr lang="en-GB" b="1" dirty="0"/>
          </a:p>
        </p:txBody>
      </p:sp>
      <p:sp>
        <p:nvSpPr>
          <p:cNvPr id="3" name="Content Placeholder 2"/>
          <p:cNvSpPr>
            <a:spLocks noGrp="1"/>
          </p:cNvSpPr>
          <p:nvPr>
            <p:ph idx="1"/>
          </p:nvPr>
        </p:nvSpPr>
        <p:spPr>
          <a:xfrm>
            <a:off x="526093" y="1002082"/>
            <a:ext cx="11110586" cy="5586608"/>
          </a:xfrm>
        </p:spPr>
        <p:txBody>
          <a:bodyPr>
            <a:normAutofit fontScale="85000" lnSpcReduction="20000"/>
          </a:bodyPr>
          <a:lstStyle/>
          <a:p>
            <a:pPr lvl="0"/>
            <a:r>
              <a:rPr lang="en-GB" dirty="0"/>
              <a:t>H obviously regarded him as a success b/c he gave him so much wealth &amp; power (including promotion to Bishop of Winchester, Archbishop of York &amp; Lord Chancellor with an annual income of £35,000) &amp; kept him as </a:t>
            </a:r>
            <a:r>
              <a:rPr lang="en-GB" b="1" dirty="0"/>
              <a:t>chief minister for 14 years</a:t>
            </a:r>
            <a:r>
              <a:rPr lang="en-GB" dirty="0"/>
              <a:t> (1515-29); no one else ever achieved this.</a:t>
            </a:r>
          </a:p>
          <a:p>
            <a:pPr lvl="0"/>
            <a:r>
              <a:rPr lang="en-GB" dirty="0"/>
              <a:t>Peter Gwyn argues that he had a good relationship with the </a:t>
            </a:r>
            <a:r>
              <a:rPr lang="en-GB" b="1" dirty="0"/>
              <a:t>nobility</a:t>
            </a:r>
            <a:r>
              <a:rPr lang="en-GB" dirty="0"/>
              <a:t>, pointing out that many of them sent their sons to be brought up in his household &amp; that Norfolk &amp; Suffolk sometimes asked him to arbitrate in disputes between them. The nobility only professed hostility towards him after he lost the King’s favour over the annulment.</a:t>
            </a:r>
          </a:p>
          <a:p>
            <a:pPr lvl="0"/>
            <a:r>
              <a:rPr lang="en-GB" dirty="0"/>
              <a:t>As Lord Chancellor Wolsey improved the</a:t>
            </a:r>
            <a:r>
              <a:rPr lang="en-GB" b="1" dirty="0"/>
              <a:t> legal</a:t>
            </a:r>
            <a:r>
              <a:rPr lang="en-GB" dirty="0"/>
              <a:t> system, increasing the number of cases heard in Star Chamber, Chancery &amp; Requests &amp; therefore the availability of justice for all.</a:t>
            </a:r>
          </a:p>
          <a:p>
            <a:pPr lvl="0"/>
            <a:r>
              <a:rPr lang="en-GB" dirty="0"/>
              <a:t>Wolsey’s policy towards enclosures &amp; engrossing showed a genuine desire to </a:t>
            </a:r>
            <a:r>
              <a:rPr lang="en-GB" b="1" dirty="0"/>
              <a:t>help the poor</a:t>
            </a:r>
            <a:r>
              <a:rPr lang="en-GB" dirty="0"/>
              <a:t>.</a:t>
            </a:r>
          </a:p>
          <a:p>
            <a:pPr lvl="0"/>
            <a:r>
              <a:rPr lang="en-GB" dirty="0"/>
              <a:t>The </a:t>
            </a:r>
            <a:r>
              <a:rPr lang="en-GB" b="1" dirty="0"/>
              <a:t>subsidy</a:t>
            </a:r>
            <a:r>
              <a:rPr lang="en-GB" dirty="0"/>
              <a:t> led to a significant increase in tax revenue, enabling H to win a prestigious victory in France.</a:t>
            </a:r>
          </a:p>
          <a:p>
            <a:pPr lvl="0"/>
            <a:r>
              <a:rPr lang="en-GB" dirty="0"/>
              <a:t>His policy of dissolving small, unviable monasteries to fund his college at Oxford &amp; school at Ipswich showed his commitment to </a:t>
            </a:r>
            <a:r>
              <a:rPr lang="en-GB" b="1" dirty="0"/>
              <a:t>education</a:t>
            </a:r>
            <a:r>
              <a:rPr lang="en-GB" dirty="0"/>
              <a:t> &amp; church reform.</a:t>
            </a:r>
          </a:p>
          <a:p>
            <a:pPr marL="0" indent="0">
              <a:buNone/>
            </a:pPr>
            <a:r>
              <a:rPr lang="en-GB" dirty="0"/>
              <a:t> </a:t>
            </a:r>
          </a:p>
          <a:p>
            <a:endParaRPr lang="en-GB" dirty="0"/>
          </a:p>
        </p:txBody>
      </p:sp>
    </p:spTree>
    <p:extLst>
      <p:ext uri="{BB962C8B-B14F-4D97-AF65-F5344CB8AC3E}">
        <p14:creationId xmlns:p14="http://schemas.microsoft.com/office/powerpoint/2010/main" val="3172078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392</TotalTime>
  <Words>2501</Words>
  <Application>Microsoft Office PowerPoint</Application>
  <PresentationFormat>Widescreen</PresentationFormat>
  <Paragraphs>100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Symbol</vt:lpstr>
      <vt:lpstr>Office Theme</vt:lpstr>
      <vt:lpstr>HENRY VIII &amp; WOLSEY  1509-29</vt:lpstr>
      <vt:lpstr>HOW SUCCESSFUL WAS H’S DOMESTIC POLICY 1509-29?</vt:lpstr>
      <vt:lpstr>EXAM QUESTIONS ON HENRY VIII &amp; WOLSEY 1509-29</vt:lpstr>
      <vt:lpstr>REASONS FOR WOLSEY’S RISE</vt:lpstr>
      <vt:lpstr>FOREIGN POLICY SUCCESSES 1509-29</vt:lpstr>
      <vt:lpstr>FOREIGN POLICY SUCCESSES?</vt:lpstr>
      <vt:lpstr>FOREIGN POLICY FAILURES 1509-21</vt:lpstr>
      <vt:lpstr>FOREIGN POLICY FAILURES 1521-9</vt:lpstr>
      <vt:lpstr>WOLSEY’S DOMESTIC POLICY SUCCESSES</vt:lpstr>
      <vt:lpstr>FAILURES</vt:lpstr>
      <vt:lpstr>WHY WAS WOLSEY UNPOPULAR?</vt:lpstr>
      <vt:lpstr>WHY WAS THE ANNULMENT THE MAIN REASON FOR WOLSEY’S DOWNFALL?</vt:lpstr>
      <vt:lpstr>KEY POINTS</vt:lpstr>
      <vt:lpstr>REMEMBER: FAILING TO MENTION THE ANNULMENT IN ANY ESSAY ABOUT EITHER DOMESTIC OR FOREIGN POLICY IS A HANGING OFFENCE</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AFRICAN AMERICAN CIVIL RIGHTS 1945-57</dc:title>
  <dc:creator>Anthony Kirby</dc:creator>
  <cp:lastModifiedBy>Anthony Kirby</cp:lastModifiedBy>
  <cp:revision>38</cp:revision>
  <dcterms:created xsi:type="dcterms:W3CDTF">2016-12-05T17:25:56Z</dcterms:created>
  <dcterms:modified xsi:type="dcterms:W3CDTF">2017-04-27T11:35:19Z</dcterms:modified>
</cp:coreProperties>
</file>