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4" r:id="rId23"/>
    <p:sldId id="283" r:id="rId24"/>
    <p:sldId id="277" r:id="rId25"/>
    <p:sldId id="278" r:id="rId26"/>
    <p:sldId id="279" r:id="rId27"/>
    <p:sldId id="280" r:id="rId28"/>
    <p:sldId id="281" r:id="rId29"/>
    <p:sldId id="28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82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D764BA-82A4-4A61-89F8-00A3E8D1DF15}"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2381318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D764BA-82A4-4A61-89F8-00A3E8D1DF15}"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2139639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D764BA-82A4-4A61-89F8-00A3E8D1DF15}"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4183120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D764BA-82A4-4A61-89F8-00A3E8D1DF15}"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2863078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D764BA-82A4-4A61-89F8-00A3E8D1DF15}" type="datetimeFigureOut">
              <a:rPr lang="en-GB" smtClean="0"/>
              <a:t>16/05/2017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3684210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D764BA-82A4-4A61-89F8-00A3E8D1DF15}" type="datetimeFigureOut">
              <a:rPr lang="en-GB" smtClean="0"/>
              <a:t>16/05/2017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66617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D764BA-82A4-4A61-89F8-00A3E8D1DF15}" type="datetimeFigureOut">
              <a:rPr lang="en-GB" smtClean="0"/>
              <a:t>16/05/2017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2320889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D764BA-82A4-4A61-89F8-00A3E8D1DF15}" type="datetimeFigureOut">
              <a:rPr lang="en-GB" smtClean="0"/>
              <a:t>16/05/2017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395148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764BA-82A4-4A61-89F8-00A3E8D1DF15}" type="datetimeFigureOut">
              <a:rPr lang="en-GB" smtClean="0"/>
              <a:t>16/05/2017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3730193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D764BA-82A4-4A61-89F8-00A3E8D1DF15}" type="datetimeFigureOut">
              <a:rPr lang="en-GB" smtClean="0"/>
              <a:t>16/05/2017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925278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D764BA-82A4-4A61-89F8-00A3E8D1DF15}" type="datetimeFigureOut">
              <a:rPr lang="en-GB" smtClean="0"/>
              <a:t>16/05/2017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BB43D4-AA60-4702-B6B3-1FC875C34386}" type="slidenum">
              <a:rPr lang="en-GB" smtClean="0"/>
              <a:t>‹#›</a:t>
            </a:fld>
            <a:endParaRPr lang="en-GB"/>
          </a:p>
        </p:txBody>
      </p:sp>
    </p:spTree>
    <p:extLst>
      <p:ext uri="{BB962C8B-B14F-4D97-AF65-F5344CB8AC3E}">
        <p14:creationId xmlns:p14="http://schemas.microsoft.com/office/powerpoint/2010/main" val="1042203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D764BA-82A4-4A61-89F8-00A3E8D1DF15}" type="datetimeFigureOut">
              <a:rPr lang="en-GB" smtClean="0"/>
              <a:t>16/05/2017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B43D4-AA60-4702-B6B3-1FC875C34386}" type="slidenum">
              <a:rPr lang="en-GB" smtClean="0"/>
              <a:t>‹#›</a:t>
            </a:fld>
            <a:endParaRPr lang="en-GB"/>
          </a:p>
        </p:txBody>
      </p:sp>
    </p:spTree>
    <p:extLst>
      <p:ext uri="{BB962C8B-B14F-4D97-AF65-F5344CB8AC3E}">
        <p14:creationId xmlns:p14="http://schemas.microsoft.com/office/powerpoint/2010/main" val="425817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2101"/>
            <a:ext cx="9144000" cy="1409700"/>
          </a:xfrm>
        </p:spPr>
        <p:txBody>
          <a:bodyPr>
            <a:normAutofit/>
          </a:bodyPr>
          <a:lstStyle/>
          <a:p>
            <a:r>
              <a:rPr lang="en-GB" sz="8000" b="1" dirty="0" smtClean="0"/>
              <a:t>EDWARD VI 1547-53</a:t>
            </a:r>
            <a:endParaRPr lang="en-GB" sz="8000" b="1" dirty="0"/>
          </a:p>
        </p:txBody>
      </p:sp>
      <p:sp>
        <p:nvSpPr>
          <p:cNvPr id="3" name="Subtitle 2"/>
          <p:cNvSpPr>
            <a:spLocks noGrp="1"/>
          </p:cNvSpPr>
          <p:nvPr>
            <p:ph type="subTitle" idx="1"/>
          </p:nvPr>
        </p:nvSpPr>
        <p:spPr/>
        <p:txBody>
          <a:bodyPr/>
          <a:lstStyle/>
          <a:p>
            <a:endParaRPr lang="en-GB"/>
          </a:p>
        </p:txBody>
      </p:sp>
      <p:pic>
        <p:nvPicPr>
          <p:cNvPr id="4" name="Picture 2" descr="Image result for edward v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2064" y="1703539"/>
            <a:ext cx="7079890" cy="4840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06722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EVIDENCE THAT THE WESTERN REBELLION HAD SOCIAL &amp; ECONOMIC CAUSES</a:t>
            </a:r>
            <a:endParaRPr lang="en-GB" b="1" dirty="0"/>
          </a:p>
        </p:txBody>
      </p:sp>
      <p:sp>
        <p:nvSpPr>
          <p:cNvPr id="3" name="Content Placeholder 2"/>
          <p:cNvSpPr>
            <a:spLocks noGrp="1"/>
          </p:cNvSpPr>
          <p:nvPr>
            <p:ph idx="1"/>
          </p:nvPr>
        </p:nvSpPr>
        <p:spPr/>
        <p:txBody>
          <a:bodyPr>
            <a:normAutofit fontScale="85000" lnSpcReduction="20000"/>
          </a:bodyPr>
          <a:lstStyle/>
          <a:p>
            <a:r>
              <a:rPr lang="en-GB" dirty="0"/>
              <a:t>Evidence of social &amp; economic grievances in the initial rebel demands, in particular for the cancellation of the </a:t>
            </a:r>
            <a:r>
              <a:rPr lang="en-GB" b="1" dirty="0"/>
              <a:t>tax on sheep &amp; cloth </a:t>
            </a:r>
            <a:r>
              <a:rPr lang="en-GB" dirty="0"/>
              <a:t>which hit Devon particularly hard because of the importance of sheep farming there.</a:t>
            </a:r>
          </a:p>
          <a:p>
            <a:r>
              <a:rPr lang="en-GB" dirty="0"/>
              <a:t>Although Humphrey </a:t>
            </a:r>
            <a:r>
              <a:rPr lang="en-GB" dirty="0" err="1"/>
              <a:t>Arundell</a:t>
            </a:r>
            <a:r>
              <a:rPr lang="en-GB" dirty="0"/>
              <a:t> provided some gentry leadership, there is also much evidence that this was a </a:t>
            </a:r>
            <a:r>
              <a:rPr lang="en-GB" b="1" dirty="0"/>
              <a:t>rebellion of peasants against gentry</a:t>
            </a:r>
            <a:r>
              <a:rPr lang="en-GB" dirty="0"/>
              <a:t>: the Cornish rebels attacked &amp; robbed the gentry at St Michael’s Mount &amp; the Devon rebels at killed William </a:t>
            </a:r>
            <a:r>
              <a:rPr lang="en-GB" dirty="0" err="1"/>
              <a:t>Hellyons</a:t>
            </a:r>
            <a:r>
              <a:rPr lang="en-GB" dirty="0"/>
              <a:t>, a gentleman who tried to stop them &amp; force them to go home. </a:t>
            </a:r>
          </a:p>
          <a:p>
            <a:r>
              <a:rPr lang="en-GB" dirty="0"/>
              <a:t>The city authorities in </a:t>
            </a:r>
            <a:r>
              <a:rPr lang="en-GB" b="1" dirty="0"/>
              <a:t>Exeter</a:t>
            </a:r>
            <a:r>
              <a:rPr lang="en-GB" dirty="0"/>
              <a:t> denied access to the rebels &amp; recruited guards from the wealthier elements of the population to hold the city; they feared that the poor within the city might support the rebels &amp; bribed them with cheap food &amp; poor relief to prevent them from doing so.</a:t>
            </a:r>
          </a:p>
          <a:p>
            <a:r>
              <a:rPr lang="en-GB" dirty="0"/>
              <a:t>Even the commander of the royal army which defeated the rebels criticised the local gentry for making the peasants pay extortionate </a:t>
            </a:r>
            <a:r>
              <a:rPr lang="en-GB" b="1" dirty="0"/>
              <a:t>rents</a:t>
            </a:r>
            <a:r>
              <a:rPr lang="en-GB" dirty="0"/>
              <a:t>, abandoning the traditional concept of “good lordship”.</a:t>
            </a:r>
          </a:p>
        </p:txBody>
      </p:sp>
    </p:spTree>
    <p:extLst>
      <p:ext uri="{BB962C8B-B14F-4D97-AF65-F5344CB8AC3E}">
        <p14:creationId xmlns:p14="http://schemas.microsoft.com/office/powerpoint/2010/main" val="3590347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EVIDENCE THAT </a:t>
            </a:r>
            <a:r>
              <a:rPr lang="en-GB" b="1" dirty="0" smtClean="0"/>
              <a:t>THE NORFOLK </a:t>
            </a:r>
            <a:r>
              <a:rPr lang="en-GB" b="1" dirty="0"/>
              <a:t>REBELLION HAD SOCIAL &amp; ECONOMIC CAUSES</a:t>
            </a:r>
            <a:endParaRPr lang="en-GB" dirty="0"/>
          </a:p>
        </p:txBody>
      </p:sp>
      <p:sp>
        <p:nvSpPr>
          <p:cNvPr id="3" name="Content Placeholder 2"/>
          <p:cNvSpPr>
            <a:spLocks noGrp="1"/>
          </p:cNvSpPr>
          <p:nvPr>
            <p:ph idx="1"/>
          </p:nvPr>
        </p:nvSpPr>
        <p:spPr/>
        <p:txBody>
          <a:bodyPr>
            <a:normAutofit fontScale="92500" lnSpcReduction="20000"/>
          </a:bodyPr>
          <a:lstStyle/>
          <a:p>
            <a:r>
              <a:rPr lang="en-GB" dirty="0"/>
              <a:t>The unrest started in </a:t>
            </a:r>
            <a:r>
              <a:rPr lang="en-GB" dirty="0" err="1"/>
              <a:t>Attleborough</a:t>
            </a:r>
            <a:r>
              <a:rPr lang="en-GB" dirty="0"/>
              <a:t> &amp; Wymondham as riots against </a:t>
            </a:r>
            <a:r>
              <a:rPr lang="en-GB" b="1" dirty="0"/>
              <a:t>enclosures</a:t>
            </a:r>
            <a:r>
              <a:rPr lang="en-GB" dirty="0"/>
              <a:t>, directed especially against a local lawyer, John </a:t>
            </a:r>
            <a:r>
              <a:rPr lang="en-GB" b="1" dirty="0"/>
              <a:t>Flowerdew</a:t>
            </a:r>
            <a:r>
              <a:rPr lang="en-GB" dirty="0"/>
              <a:t>. These riots started when the news reached </a:t>
            </a:r>
            <a:r>
              <a:rPr lang="en-GB" dirty="0" err="1"/>
              <a:t>Attleborough</a:t>
            </a:r>
            <a:r>
              <a:rPr lang="en-GB" dirty="0"/>
              <a:t> that Hales’ anti-enclosure commission would soon be coming to Norfolk, encouraging the peasants to take the law into their own hands.</a:t>
            </a:r>
          </a:p>
          <a:p>
            <a:r>
              <a:rPr lang="en-GB" dirty="0"/>
              <a:t>There was peasant anger that gentry were grazing large flocks of sheep on common land, exhausting the land or even forcing the peasants off it.</a:t>
            </a:r>
          </a:p>
          <a:p>
            <a:r>
              <a:rPr lang="en-GB" dirty="0"/>
              <a:t>As in Devon &amp; Cornwall there were complaints about excessive </a:t>
            </a:r>
            <a:r>
              <a:rPr lang="en-GB" b="1" dirty="0"/>
              <a:t>rent</a:t>
            </a:r>
            <a:r>
              <a:rPr lang="en-GB" dirty="0"/>
              <a:t> rises.</a:t>
            </a:r>
          </a:p>
          <a:p>
            <a:r>
              <a:rPr lang="en-GB" dirty="0"/>
              <a:t>Serfdom was still practised on some of the Duke of Norfolk’s estates.</a:t>
            </a:r>
          </a:p>
          <a:p>
            <a:r>
              <a:rPr lang="en-GB" dirty="0"/>
              <a:t>The rebels demanded commissions elected by peasants to take control of local government from gentry JPs</a:t>
            </a:r>
            <a:r>
              <a:rPr lang="en-GB" dirty="0" smtClean="0"/>
              <a:t>.</a:t>
            </a:r>
            <a:endParaRPr lang="en-GB" dirty="0"/>
          </a:p>
          <a:p>
            <a:r>
              <a:rPr lang="en-GB" dirty="0"/>
              <a:t>The depression in the </a:t>
            </a:r>
            <a:r>
              <a:rPr lang="en-GB" b="1" dirty="0"/>
              <a:t>cloth</a:t>
            </a:r>
            <a:r>
              <a:rPr lang="en-GB" dirty="0"/>
              <a:t> trade hit Norfolk, especially Norwich, more seriously than virtually anywhere else in England.</a:t>
            </a:r>
          </a:p>
        </p:txBody>
      </p:sp>
    </p:spTree>
    <p:extLst>
      <p:ext uri="{BB962C8B-B14F-4D97-AF65-F5344CB8AC3E}">
        <p14:creationId xmlns:p14="http://schemas.microsoft.com/office/powerpoint/2010/main" val="3911368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EVIDENCE OF SOCIAL &amp; ECONOMIC UNREST GENERALLY</a:t>
            </a:r>
            <a:endParaRPr lang="en-GB" b="1" dirty="0"/>
          </a:p>
        </p:txBody>
      </p:sp>
      <p:sp>
        <p:nvSpPr>
          <p:cNvPr id="3" name="Content Placeholder 2"/>
          <p:cNvSpPr>
            <a:spLocks noGrp="1"/>
          </p:cNvSpPr>
          <p:nvPr>
            <p:ph idx="1"/>
          </p:nvPr>
        </p:nvSpPr>
        <p:spPr>
          <a:xfrm>
            <a:off x="838200" y="1825625"/>
            <a:ext cx="4460310" cy="4351338"/>
          </a:xfrm>
        </p:spPr>
        <p:txBody>
          <a:bodyPr>
            <a:normAutofit lnSpcReduction="10000"/>
          </a:bodyPr>
          <a:lstStyle/>
          <a:p>
            <a:r>
              <a:rPr lang="en-GB" dirty="0"/>
              <a:t>There is clear evidence of unrest against enclosures in Lincolnshire, Hertfordshire, Cambridgeshire, Suffolk, Kent &amp; even Surrey, where local peasants threw down enclosures at </a:t>
            </a:r>
            <a:r>
              <a:rPr lang="en-GB" dirty="0" err="1"/>
              <a:t>Witley</a:t>
            </a:r>
            <a:r>
              <a:rPr lang="en-GB" dirty="0"/>
              <a:t> before marching on Godalming!</a:t>
            </a:r>
          </a:p>
          <a:p>
            <a:r>
              <a:rPr lang="en-GB" dirty="0"/>
              <a:t>John Guy has described the rebellions &amp; unrest in 1549 as the nearest England has come to class warfare.</a:t>
            </a:r>
          </a:p>
        </p:txBody>
      </p:sp>
      <p:pic>
        <p:nvPicPr>
          <p:cNvPr id="2050" name="Picture 2" descr="Image result for tudor rebell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7837" y="1710804"/>
            <a:ext cx="4627366" cy="4627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51498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POLITICAL CAUSES</a:t>
            </a:r>
            <a:endParaRPr lang="en-GB" b="1" dirty="0"/>
          </a:p>
        </p:txBody>
      </p:sp>
      <p:sp>
        <p:nvSpPr>
          <p:cNvPr id="3" name="Content Placeholder 2"/>
          <p:cNvSpPr>
            <a:spLocks noGrp="1"/>
          </p:cNvSpPr>
          <p:nvPr>
            <p:ph idx="1"/>
          </p:nvPr>
        </p:nvSpPr>
        <p:spPr/>
        <p:txBody>
          <a:bodyPr/>
          <a:lstStyle/>
          <a:p>
            <a:r>
              <a:rPr lang="en-GB" dirty="0"/>
              <a:t>The downfall of the Courtenay family in 1538 created a power vacuum in Devon &amp; Cornwall; with no dominant local noble, the gentry were leaderless.</a:t>
            </a:r>
          </a:p>
          <a:p>
            <a:r>
              <a:rPr lang="en-GB" dirty="0"/>
              <a:t>As in Devon &amp; Cornwall, the political disgrace of the Duke of Norfolk in 1546 (not reversed until Mary’s reign) created a local power vacuum which left the local gentry </a:t>
            </a:r>
            <a:r>
              <a:rPr lang="en-GB" dirty="0" smtClean="0"/>
              <a:t>leaderless.</a:t>
            </a:r>
          </a:p>
          <a:p>
            <a:r>
              <a:rPr lang="en-GB" dirty="0"/>
              <a:t>The King was only 11 &amp; as Lord Protector Somerset did not have the same authority as a king.</a:t>
            </a:r>
          </a:p>
          <a:p>
            <a:r>
              <a:rPr lang="en-GB" dirty="0"/>
              <a:t>In most counties local nobles, e.g. Arundel in Sussex, prevented unrest  from escalating.</a:t>
            </a:r>
          </a:p>
        </p:txBody>
      </p:sp>
    </p:spTree>
    <p:extLst>
      <p:ext uri="{BB962C8B-B14F-4D97-AF65-F5344CB8AC3E}">
        <p14:creationId xmlns:p14="http://schemas.microsoft.com/office/powerpoint/2010/main" val="1889670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EVIDENCE THAT THE WESTERN REBELLION POSED A SERIOUS THREAT</a:t>
            </a:r>
            <a:endParaRPr lang="en-GB" b="1" dirty="0"/>
          </a:p>
        </p:txBody>
      </p:sp>
      <p:sp>
        <p:nvSpPr>
          <p:cNvPr id="3" name="Content Placeholder 2"/>
          <p:cNvSpPr>
            <a:spLocks noGrp="1"/>
          </p:cNvSpPr>
          <p:nvPr>
            <p:ph idx="1"/>
          </p:nvPr>
        </p:nvSpPr>
        <p:spPr/>
        <p:txBody>
          <a:bodyPr>
            <a:normAutofit fontScale="92500" lnSpcReduction="20000"/>
          </a:bodyPr>
          <a:lstStyle/>
          <a:p>
            <a:r>
              <a:rPr lang="en-GB" dirty="0"/>
              <a:t>All attempts by local gentry to disperse the rebels failed; on 20 July Cornish rebels joined Devon rebels at </a:t>
            </a:r>
            <a:r>
              <a:rPr lang="en-GB" dirty="0" err="1"/>
              <a:t>Crediton</a:t>
            </a:r>
            <a:r>
              <a:rPr lang="en-GB" dirty="0"/>
              <a:t>, taking the govt. by surprise</a:t>
            </a:r>
          </a:p>
          <a:p>
            <a:r>
              <a:rPr lang="en-GB" dirty="0"/>
              <a:t>The royal army was slow to reach Devon b/c it had to put down unrest in Oxfordshire &amp; Buckinghamshire first</a:t>
            </a:r>
          </a:p>
          <a:p>
            <a:r>
              <a:rPr lang="en-GB" dirty="0"/>
              <a:t>Somerset had to offer them a pardon but they still refused to disperse (they were not fooled like the Pilgrims of Grace). Troops had to be diverted from Scotland &amp; mercenaries employed to put rebellion down.</a:t>
            </a:r>
          </a:p>
          <a:p>
            <a:r>
              <a:rPr lang="en-GB" dirty="0"/>
              <a:t>It took </a:t>
            </a:r>
            <a:r>
              <a:rPr lang="en-GB" b="1" dirty="0"/>
              <a:t>at least 3 battles</a:t>
            </a:r>
            <a:r>
              <a:rPr lang="en-GB" dirty="0"/>
              <a:t> to defeat the rebellion; Lord Grey, who had fought in Scotland, said the battle at </a:t>
            </a:r>
            <a:r>
              <a:rPr lang="en-GB" dirty="0" err="1"/>
              <a:t>Clyst</a:t>
            </a:r>
            <a:r>
              <a:rPr lang="en-GB" dirty="0"/>
              <a:t> Heath was the most ferocious he had ever taken part in.</a:t>
            </a:r>
          </a:p>
          <a:p>
            <a:r>
              <a:rPr lang="en-GB" dirty="0"/>
              <a:t>There were </a:t>
            </a:r>
            <a:r>
              <a:rPr lang="en-GB" b="1" dirty="0"/>
              <a:t>more executions than in Norfolk</a:t>
            </a:r>
            <a:r>
              <a:rPr lang="en-GB" dirty="0"/>
              <a:t> b/c the govt. saw the rebellion as a serious threat to its religious policy, hence the hanging of rebellious priests in their mass vestments.</a:t>
            </a:r>
          </a:p>
        </p:txBody>
      </p:sp>
    </p:spTree>
    <p:extLst>
      <p:ext uri="{BB962C8B-B14F-4D97-AF65-F5344CB8AC3E}">
        <p14:creationId xmlns:p14="http://schemas.microsoft.com/office/powerpoint/2010/main" val="1516404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EVIDENCE THAT THE NORFOLK REBELLION POSED A SERIOUS THREAT</a:t>
            </a:r>
            <a:endParaRPr lang="en-GB" b="1" dirty="0"/>
          </a:p>
        </p:txBody>
      </p:sp>
      <p:sp>
        <p:nvSpPr>
          <p:cNvPr id="3" name="Content Placeholder 2"/>
          <p:cNvSpPr>
            <a:spLocks noGrp="1"/>
          </p:cNvSpPr>
          <p:nvPr>
            <p:ph idx="1"/>
          </p:nvPr>
        </p:nvSpPr>
        <p:spPr/>
        <p:txBody>
          <a:bodyPr>
            <a:normAutofit/>
          </a:bodyPr>
          <a:lstStyle/>
          <a:p>
            <a:r>
              <a:rPr lang="en-GB" dirty="0"/>
              <a:t>Strong leadership, not just from </a:t>
            </a:r>
            <a:r>
              <a:rPr lang="en-GB" dirty="0" err="1"/>
              <a:t>Kett</a:t>
            </a:r>
            <a:r>
              <a:rPr lang="en-GB" dirty="0"/>
              <a:t> but also other important men like Thomas </a:t>
            </a:r>
            <a:r>
              <a:rPr lang="en-GB" dirty="0" err="1"/>
              <a:t>Aldryche</a:t>
            </a:r>
            <a:r>
              <a:rPr lang="en-GB" dirty="0"/>
              <a:t> &amp; the Mayor of Norwich, Thomas Cod</a:t>
            </a:r>
          </a:p>
          <a:p>
            <a:r>
              <a:rPr lang="en-GB" b="1" dirty="0"/>
              <a:t>Norwich</a:t>
            </a:r>
            <a:r>
              <a:rPr lang="en-GB" dirty="0"/>
              <a:t> (then England’s 2</a:t>
            </a:r>
            <a:r>
              <a:rPr lang="en-GB" baseline="30000" dirty="0"/>
              <a:t>nd</a:t>
            </a:r>
            <a:r>
              <a:rPr lang="en-GB" dirty="0"/>
              <a:t> city) captured</a:t>
            </a:r>
          </a:p>
          <a:p>
            <a:r>
              <a:rPr lang="en-GB" dirty="0"/>
              <a:t>The rebels had an army of 16,000 men; the Marquis of Northampton was too intimidated to fight them.</a:t>
            </a:r>
          </a:p>
          <a:p>
            <a:r>
              <a:rPr lang="en-GB" dirty="0"/>
              <a:t>Somerset had to offer them a pardon but they still refused to disperse (they were not fooled like the Pilgrims of Grace).</a:t>
            </a:r>
          </a:p>
          <a:p>
            <a:r>
              <a:rPr lang="en-GB" dirty="0"/>
              <a:t>Troops had to be diverted from Scotland &amp; mercenaries employed to put rebellion down</a:t>
            </a:r>
            <a:r>
              <a:rPr lang="en-GB" dirty="0" smtClean="0"/>
              <a:t>.</a:t>
            </a:r>
          </a:p>
          <a:p>
            <a:endParaRPr lang="en-GB" dirty="0"/>
          </a:p>
          <a:p>
            <a:endParaRPr lang="en-GB" dirty="0"/>
          </a:p>
        </p:txBody>
      </p:sp>
    </p:spTree>
    <p:extLst>
      <p:ext uri="{BB962C8B-B14F-4D97-AF65-F5344CB8AC3E}">
        <p14:creationId xmlns:p14="http://schemas.microsoft.com/office/powerpoint/2010/main" val="27954221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EVIDENCE THAT THE UNREST SERIOUSLY UNDERMINED GOVERNMENT STABILITY</a:t>
            </a:r>
            <a:endParaRPr lang="en-GB" b="1" dirty="0"/>
          </a:p>
        </p:txBody>
      </p:sp>
      <p:sp>
        <p:nvSpPr>
          <p:cNvPr id="3" name="Content Placeholder 2"/>
          <p:cNvSpPr>
            <a:spLocks noGrp="1"/>
          </p:cNvSpPr>
          <p:nvPr>
            <p:ph idx="1"/>
          </p:nvPr>
        </p:nvSpPr>
        <p:spPr/>
        <p:txBody>
          <a:bodyPr>
            <a:normAutofit fontScale="92500" lnSpcReduction="10000"/>
          </a:bodyPr>
          <a:lstStyle/>
          <a:p>
            <a:r>
              <a:rPr lang="en-GB" dirty="0"/>
              <a:t>The King was a </a:t>
            </a:r>
            <a:r>
              <a:rPr lang="en-GB" b="1" dirty="0"/>
              <a:t>minor</a:t>
            </a:r>
            <a:r>
              <a:rPr lang="en-GB" dirty="0"/>
              <a:t> &amp; as Lord Protector Somerset did not have the same authority an adult king would have had.</a:t>
            </a:r>
          </a:p>
          <a:p>
            <a:r>
              <a:rPr lang="en-GB" dirty="0"/>
              <a:t>With wars against France &amp; Scotland, there was a danger of a </a:t>
            </a:r>
            <a:r>
              <a:rPr lang="en-GB" b="1" dirty="0"/>
              <a:t>foreign invasion</a:t>
            </a:r>
            <a:r>
              <a:rPr lang="en-GB" dirty="0"/>
              <a:t> to coincide with the rebellions.</a:t>
            </a:r>
          </a:p>
          <a:p>
            <a:r>
              <a:rPr lang="en-GB" dirty="0"/>
              <a:t>There was unrest in </a:t>
            </a:r>
            <a:r>
              <a:rPr lang="en-GB" b="1" dirty="0"/>
              <a:t>at least 26 counties</a:t>
            </a:r>
            <a:r>
              <a:rPr lang="en-GB" dirty="0"/>
              <a:t> in 1549, reflecting widespread religious &amp; economic grievances.</a:t>
            </a:r>
          </a:p>
          <a:p>
            <a:r>
              <a:rPr lang="en-GB" dirty="0"/>
              <a:t>The </a:t>
            </a:r>
            <a:r>
              <a:rPr lang="en-GB" b="1" dirty="0"/>
              <a:t>nobility</a:t>
            </a:r>
            <a:r>
              <a:rPr lang="en-GB" dirty="0"/>
              <a:t> were sufficiently concerned to support the overthrow of Somerset in October 1549, blaming him for provoking rebellions through his anti-enclosure policy &amp; failing to suppress them.</a:t>
            </a:r>
          </a:p>
          <a:p>
            <a:r>
              <a:rPr lang="en-GB" dirty="0"/>
              <a:t>Even after Somerset’s fall, there was further unrest in the South West, Nottinghamshire &amp; Kent in </a:t>
            </a:r>
            <a:r>
              <a:rPr lang="en-GB" dirty="0" smtClean="0"/>
              <a:t>1550.</a:t>
            </a:r>
            <a:endParaRPr lang="en-GB" dirty="0"/>
          </a:p>
        </p:txBody>
      </p:sp>
    </p:spTree>
    <p:extLst>
      <p:ext uri="{BB962C8B-B14F-4D97-AF65-F5344CB8AC3E}">
        <p14:creationId xmlns:p14="http://schemas.microsoft.com/office/powerpoint/2010/main" val="22822821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775" y="1"/>
            <a:ext cx="11085535" cy="839243"/>
          </a:xfrm>
        </p:spPr>
        <p:txBody>
          <a:bodyPr>
            <a:normAutofit/>
          </a:bodyPr>
          <a:lstStyle/>
          <a:p>
            <a:r>
              <a:rPr lang="en-GB" b="1" dirty="0" smtClean="0"/>
              <a:t>EVIDENCE THAT THE UNREST WAS NOT SERIOUS</a:t>
            </a:r>
            <a:endParaRPr lang="en-GB" b="1" dirty="0"/>
          </a:p>
        </p:txBody>
      </p:sp>
      <p:sp>
        <p:nvSpPr>
          <p:cNvPr id="3" name="Content Placeholder 2"/>
          <p:cNvSpPr>
            <a:spLocks noGrp="1"/>
          </p:cNvSpPr>
          <p:nvPr>
            <p:ph idx="1"/>
          </p:nvPr>
        </p:nvSpPr>
        <p:spPr>
          <a:xfrm>
            <a:off x="438411" y="851770"/>
            <a:ext cx="11235847" cy="5749446"/>
          </a:xfrm>
        </p:spPr>
        <p:txBody>
          <a:bodyPr>
            <a:normAutofit fontScale="85000" lnSpcReduction="10000"/>
          </a:bodyPr>
          <a:lstStyle/>
          <a:p>
            <a:r>
              <a:rPr lang="en-GB" dirty="0"/>
              <a:t>The </a:t>
            </a:r>
            <a:r>
              <a:rPr lang="en-GB" b="1" dirty="0"/>
              <a:t>King’s position was not </a:t>
            </a:r>
            <a:r>
              <a:rPr lang="en-GB" b="1" dirty="0" smtClean="0"/>
              <a:t>threatened</a:t>
            </a:r>
            <a:r>
              <a:rPr lang="en-GB" dirty="0" smtClean="0"/>
              <a:t>, in fact the Norfolk </a:t>
            </a:r>
            <a:r>
              <a:rPr lang="en-GB" dirty="0"/>
              <a:t>rebels called themselves “the King’s Commissioners”.</a:t>
            </a:r>
          </a:p>
          <a:p>
            <a:r>
              <a:rPr lang="en-GB" dirty="0"/>
              <a:t>There was virtually no </a:t>
            </a:r>
            <a:r>
              <a:rPr lang="en-GB" b="1" dirty="0"/>
              <a:t>gentry</a:t>
            </a:r>
            <a:r>
              <a:rPr lang="en-GB" dirty="0"/>
              <a:t> leadership (unlike the </a:t>
            </a:r>
            <a:r>
              <a:rPr lang="en-GB" dirty="0" err="1"/>
              <a:t>Pil</a:t>
            </a:r>
            <a:r>
              <a:rPr lang="en-GB" dirty="0"/>
              <a:t>. </a:t>
            </a:r>
            <a:r>
              <a:rPr lang="en-GB" dirty="0" smtClean="0"/>
              <a:t>of </a:t>
            </a:r>
            <a:r>
              <a:rPr lang="en-GB" dirty="0"/>
              <a:t>Grace).</a:t>
            </a:r>
          </a:p>
          <a:p>
            <a:r>
              <a:rPr lang="en-GB" dirty="0"/>
              <a:t>The </a:t>
            </a:r>
            <a:r>
              <a:rPr lang="en-GB" dirty="0" smtClean="0"/>
              <a:t>western rebels </a:t>
            </a:r>
            <a:r>
              <a:rPr lang="en-GB" dirty="0"/>
              <a:t>failed to take Exeter (whereas the Norfolk rebels did take Norwich).</a:t>
            </a:r>
          </a:p>
          <a:p>
            <a:r>
              <a:rPr lang="en-GB" dirty="0"/>
              <a:t>They made </a:t>
            </a:r>
            <a:r>
              <a:rPr lang="en-GB" b="1" dirty="0"/>
              <a:t>no attempt to march on London</a:t>
            </a:r>
            <a:r>
              <a:rPr lang="en-GB" dirty="0"/>
              <a:t> to gain more support despite widespread unrest elsewhere.</a:t>
            </a:r>
          </a:p>
          <a:p>
            <a:r>
              <a:rPr lang="en-GB" dirty="0"/>
              <a:t>Once the </a:t>
            </a:r>
            <a:r>
              <a:rPr lang="en-GB" dirty="0" smtClean="0"/>
              <a:t>govt. had </a:t>
            </a:r>
            <a:r>
              <a:rPr lang="en-GB" dirty="0"/>
              <a:t>enough troops available, the rebels were no match for them</a:t>
            </a:r>
            <a:r>
              <a:rPr lang="en-GB" dirty="0" smtClean="0"/>
              <a:t>.</a:t>
            </a:r>
            <a:endParaRPr lang="en-GB" dirty="0"/>
          </a:p>
          <a:p>
            <a:r>
              <a:rPr lang="en-GB" dirty="0" err="1"/>
              <a:t>Kett</a:t>
            </a:r>
            <a:r>
              <a:rPr lang="en-GB" dirty="0"/>
              <a:t> made the mistake of moving from his well fortified  camp at </a:t>
            </a:r>
            <a:r>
              <a:rPr lang="en-GB" dirty="0" err="1"/>
              <a:t>Mousehold</a:t>
            </a:r>
            <a:r>
              <a:rPr lang="en-GB" dirty="0"/>
              <a:t> Heath to  </a:t>
            </a:r>
            <a:r>
              <a:rPr lang="en-GB" dirty="0" err="1"/>
              <a:t>Dussindale</a:t>
            </a:r>
            <a:r>
              <a:rPr lang="en-GB" dirty="0"/>
              <a:t>, where </a:t>
            </a:r>
            <a:r>
              <a:rPr lang="en-GB" dirty="0" smtClean="0"/>
              <a:t>his unwise </a:t>
            </a:r>
            <a:r>
              <a:rPr lang="en-GB" dirty="0"/>
              <a:t>decision to take on Warwick’s army led to defeat</a:t>
            </a:r>
            <a:r>
              <a:rPr lang="en-GB" dirty="0" smtClean="0"/>
              <a:t>.</a:t>
            </a:r>
            <a:endParaRPr lang="en-GB" dirty="0"/>
          </a:p>
          <a:p>
            <a:r>
              <a:rPr lang="en-GB" dirty="0"/>
              <a:t>The fact that only </a:t>
            </a:r>
            <a:r>
              <a:rPr lang="en-GB" dirty="0" smtClean="0"/>
              <a:t>50 Norfolk rebels </a:t>
            </a:r>
            <a:r>
              <a:rPr lang="en-GB" dirty="0"/>
              <a:t>were executed (fewer than in Devon &amp; Cornwall) suggests they weren’t seen as a serious threat</a:t>
            </a:r>
            <a:r>
              <a:rPr lang="en-GB" dirty="0" smtClean="0"/>
              <a:t>.</a:t>
            </a:r>
          </a:p>
          <a:p>
            <a:r>
              <a:rPr lang="en-GB" b="1" dirty="0"/>
              <a:t>In most counties the unrest was contained</a:t>
            </a:r>
            <a:r>
              <a:rPr lang="en-GB" dirty="0"/>
              <a:t>, either by negotiation, as in Sussex where the Earl of Arundel persuaded the rebels to disperse by granting many of their demands, or by force, as in Northamptonshire where local gentry used their retainers to put down the unrest. The Earl of Shrewsbury contained the unrest in Shropshire, Derbyshire &amp; Nottinghamshire.</a:t>
            </a:r>
          </a:p>
        </p:txBody>
      </p:sp>
    </p:spTree>
    <p:extLst>
      <p:ext uri="{BB962C8B-B14F-4D97-AF65-F5344CB8AC3E}">
        <p14:creationId xmlns:p14="http://schemas.microsoft.com/office/powerpoint/2010/main" val="2360744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7134" y="1"/>
            <a:ext cx="10246291" cy="1114815"/>
          </a:xfrm>
        </p:spPr>
        <p:txBody>
          <a:bodyPr>
            <a:normAutofit fontScale="90000"/>
          </a:bodyPr>
          <a:lstStyle/>
          <a:p>
            <a:pPr algn="ctr"/>
            <a:r>
              <a:rPr lang="en-GB" b="1" dirty="0" smtClean="0"/>
              <a:t>EVIDENCE THAT ENGLAND WAS A PROTESTANT COUNTRY BY 1553</a:t>
            </a:r>
            <a:endParaRPr lang="en-GB" b="1" dirty="0"/>
          </a:p>
        </p:txBody>
      </p:sp>
      <p:sp>
        <p:nvSpPr>
          <p:cNvPr id="3" name="Content Placeholder 2"/>
          <p:cNvSpPr>
            <a:spLocks noGrp="1"/>
          </p:cNvSpPr>
          <p:nvPr>
            <p:ph idx="1"/>
          </p:nvPr>
        </p:nvSpPr>
        <p:spPr>
          <a:xfrm>
            <a:off x="400833" y="1265128"/>
            <a:ext cx="11361107" cy="5298509"/>
          </a:xfrm>
        </p:spPr>
        <p:txBody>
          <a:bodyPr>
            <a:normAutofit fontScale="77500" lnSpcReduction="20000"/>
          </a:bodyPr>
          <a:lstStyle/>
          <a:p>
            <a:pPr lvl="0"/>
            <a:r>
              <a:rPr lang="en-GB" b="1" dirty="0"/>
              <a:t>Eng. became officially Prot. for the first time</a:t>
            </a:r>
            <a:r>
              <a:rPr lang="en-GB" dirty="0"/>
              <a:t>; as David Loades has put it, “it was highly artificial &amp; imposed by authority; nevertheless it was successfully imposed”. This was due to the influence of politicians like Somerset &amp; Northumberland, bishops like Cranmer &amp; Hooper &amp; foreign reformers like Martin </a:t>
            </a:r>
            <a:r>
              <a:rPr lang="en-GB" dirty="0" err="1"/>
              <a:t>Bucer</a:t>
            </a:r>
            <a:r>
              <a:rPr lang="en-GB" dirty="0"/>
              <a:t>. According to Ronald Hutton, “The machinery of coercion and supervision deployed by the government was so effective that for most parishes passive resistance was simply not an option”.</a:t>
            </a:r>
          </a:p>
          <a:p>
            <a:pPr lvl="0"/>
            <a:r>
              <a:rPr lang="en-GB" dirty="0"/>
              <a:t>According to Ronald Hutton, the evidence of surviving churchwardens’ accounts suggest that the 1552 Book of Common Prayer was implemented within the timeframe set by Parl., including the replacement of stone altars (symbolising the real presence in communion) with wooden communion tables. Even the Cath. historian </a:t>
            </a:r>
            <a:r>
              <a:rPr lang="en-GB" dirty="0" err="1"/>
              <a:t>Eamonn</a:t>
            </a:r>
            <a:r>
              <a:rPr lang="en-GB" dirty="0"/>
              <a:t> Duffy says of the common people, “used to obedience, many of them accepted the changes, however unwelcome, as unavoidable”. </a:t>
            </a:r>
          </a:p>
          <a:p>
            <a:pPr lvl="0"/>
            <a:r>
              <a:rPr lang="en-GB" dirty="0"/>
              <a:t>Evidence from wills suggests that Prot. belief was stronger in </a:t>
            </a:r>
            <a:r>
              <a:rPr lang="en-GB" b="1" dirty="0"/>
              <a:t>London, the South East &amp; East Anglia</a:t>
            </a:r>
            <a:r>
              <a:rPr lang="en-GB" dirty="0"/>
              <a:t> than in the North &amp; West.</a:t>
            </a:r>
          </a:p>
          <a:p>
            <a:pPr lvl="0"/>
            <a:r>
              <a:rPr lang="en-GB" dirty="0"/>
              <a:t>It was most popular with people who were </a:t>
            </a:r>
            <a:r>
              <a:rPr lang="en-GB" b="1" dirty="0"/>
              <a:t>young, educated or involved in trade</a:t>
            </a:r>
            <a:r>
              <a:rPr lang="en-GB" dirty="0"/>
              <a:t> with the Netherlands or Germany. </a:t>
            </a:r>
          </a:p>
          <a:p>
            <a:r>
              <a:rPr lang="en-GB" dirty="0"/>
              <a:t>In some parts of the Thames Valley surviving traces of </a:t>
            </a:r>
            <a:r>
              <a:rPr lang="en-GB" b="1" dirty="0" err="1"/>
              <a:t>Lollardy</a:t>
            </a:r>
            <a:r>
              <a:rPr lang="en-GB" dirty="0"/>
              <a:t> ( a pre-Reformation heretical group who circulated extracts from the Bible in English) made some people more receptive to Protestantism.</a:t>
            </a:r>
          </a:p>
        </p:txBody>
      </p:sp>
    </p:spTree>
    <p:extLst>
      <p:ext uri="{BB962C8B-B14F-4D97-AF65-F5344CB8AC3E}">
        <p14:creationId xmlns:p14="http://schemas.microsoft.com/office/powerpoint/2010/main" val="4001627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6613"/>
          </a:xfrm>
        </p:spPr>
        <p:txBody>
          <a:bodyPr/>
          <a:lstStyle/>
          <a:p>
            <a:pPr algn="ctr"/>
            <a:r>
              <a:rPr lang="en-GB" b="1" dirty="0" smtClean="0"/>
              <a:t>EVIDENCE AGAINST</a:t>
            </a:r>
            <a:endParaRPr lang="en-GB" b="1" dirty="0"/>
          </a:p>
        </p:txBody>
      </p:sp>
      <p:sp>
        <p:nvSpPr>
          <p:cNvPr id="3" name="Content Placeholder 2"/>
          <p:cNvSpPr>
            <a:spLocks noGrp="1"/>
          </p:cNvSpPr>
          <p:nvPr>
            <p:ph idx="1"/>
          </p:nvPr>
        </p:nvSpPr>
        <p:spPr>
          <a:xfrm>
            <a:off x="338203" y="701458"/>
            <a:ext cx="11436263" cy="5949863"/>
          </a:xfrm>
        </p:spPr>
        <p:txBody>
          <a:bodyPr>
            <a:normAutofit fontScale="47500" lnSpcReduction="20000"/>
          </a:bodyPr>
          <a:lstStyle/>
          <a:p>
            <a:r>
              <a:rPr lang="en-GB" sz="3800" dirty="0"/>
              <a:t>The religious changes since 1529 seem to have left many clergy &amp; laity </a:t>
            </a:r>
            <a:r>
              <a:rPr lang="en-GB" sz="3800" b="1" dirty="0"/>
              <a:t>confused, apathetic &amp; indifferen</a:t>
            </a:r>
            <a:r>
              <a:rPr lang="en-GB" sz="3800" dirty="0"/>
              <a:t>t, inclined neither to welcome the changes nor oppose them. Most of the clergy continued to serve under Henry VIII, Edward VI &amp; Mary despite all the changes. </a:t>
            </a:r>
          </a:p>
          <a:p>
            <a:pPr lvl="0"/>
            <a:r>
              <a:rPr lang="en-GB" sz="3800" dirty="0"/>
              <a:t>Edward was only King for 6 years &amp; England officially Prot. for 4 (1549-53) before Mary restored Catholicism. The 1552 Act of Uniformity only lasted a year &amp; E died before the 42 Articles could be imposed. There wasn’t enough </a:t>
            </a:r>
            <a:r>
              <a:rPr lang="en-GB" sz="3800" b="1" dirty="0"/>
              <a:t>time</a:t>
            </a:r>
            <a:r>
              <a:rPr lang="en-GB" sz="3800" dirty="0"/>
              <a:t> to make England truly Prot.</a:t>
            </a:r>
          </a:p>
          <a:p>
            <a:pPr lvl="0"/>
            <a:r>
              <a:rPr lang="en-GB" sz="3800" dirty="0"/>
              <a:t>Duffy has claimed that many parishes kept or hid as many </a:t>
            </a:r>
            <a:r>
              <a:rPr lang="en-GB" sz="3800" b="1" dirty="0"/>
              <a:t>images</a:t>
            </a:r>
            <a:r>
              <a:rPr lang="en-GB" sz="3800" dirty="0"/>
              <a:t> &amp; as much church plate (silver cups for communion wine </a:t>
            </a:r>
            <a:r>
              <a:rPr lang="en-GB" sz="3800" dirty="0" err="1"/>
              <a:t>etc</a:t>
            </a:r>
            <a:r>
              <a:rPr lang="en-GB" sz="3800" dirty="0"/>
              <a:t>) as they could rather than destroying them. According to Hutton, “Catholic practices retained their vitality in the parishes until the moment they were proscribed … accounts suggest that Tudor parishioners were reluctant to implement any religious changes”. </a:t>
            </a:r>
          </a:p>
          <a:p>
            <a:pPr lvl="0"/>
            <a:r>
              <a:rPr lang="en-GB" sz="3800" dirty="0"/>
              <a:t>The fact that Hooper felt the need to urge his clergy to preach against salvation by good works, prayers for the dead, transubstantiation &amp; the worship of saints &amp; images suggests that such </a:t>
            </a:r>
            <a:r>
              <a:rPr lang="en-GB" sz="3800" b="1" dirty="0"/>
              <a:t>Cath. beliefs</a:t>
            </a:r>
            <a:r>
              <a:rPr lang="en-GB" sz="3800" dirty="0"/>
              <a:t> were still popular. </a:t>
            </a:r>
          </a:p>
          <a:p>
            <a:pPr lvl="0"/>
            <a:r>
              <a:rPr lang="en-GB" sz="3800" dirty="0"/>
              <a:t>The Prot. Martin </a:t>
            </a:r>
            <a:r>
              <a:rPr lang="en-GB" sz="3800" dirty="0" err="1"/>
              <a:t>Bucer</a:t>
            </a:r>
            <a:r>
              <a:rPr lang="en-GB" sz="3800" dirty="0"/>
              <a:t> admitted, “the bishops have not yet agreed on Christian doctrine, let alone the rules of the Church, and very few parishes have qualified clergymen. Sometimes the clergy read the service rapidly, so that the ordinary people have no more understanding of it than if it were in Latin rather than English”</a:t>
            </a:r>
          </a:p>
          <a:p>
            <a:pPr lvl="0"/>
            <a:r>
              <a:rPr lang="en-GB" sz="3800" dirty="0"/>
              <a:t>In 1550 Parliament complained that alongside the Book of Common Prayer “are still practised corrupt, untrue and superstitious ceremonies, which allow some to attack the order and meaning of the Prayer Book and encourage great diversity of opinion”. In 1552 Parl. made church attendance compulsory b/c “a great number of people in this realm wilfully and damnably refuse to come to their parish churches”.</a:t>
            </a:r>
          </a:p>
          <a:p>
            <a:pPr lvl="0"/>
            <a:r>
              <a:rPr lang="en-GB" sz="3800" dirty="0"/>
              <a:t>Sir William Paget </a:t>
            </a:r>
            <a:r>
              <a:rPr lang="en-GB" sz="3800" dirty="0" smtClean="0"/>
              <a:t> </a:t>
            </a:r>
            <a:r>
              <a:rPr lang="en-GB" sz="3800" dirty="0"/>
              <a:t>warned Somerset that “the use of the old religion is forbidden by a law, but the use of the new is not yet printed in the stomachs of 11 out of 12 parts of the realm”.</a:t>
            </a:r>
          </a:p>
          <a:p>
            <a:pPr lvl="0"/>
            <a:r>
              <a:rPr lang="en-GB" sz="3800" dirty="0"/>
              <a:t>Cath. belief was especially strong among </a:t>
            </a:r>
            <a:r>
              <a:rPr lang="en-GB" sz="3800" b="1" dirty="0"/>
              <a:t>older, less educated people in the North &amp; West</a:t>
            </a:r>
            <a:r>
              <a:rPr lang="en-GB" sz="3800" dirty="0"/>
              <a:t>; but even in Kent only 8% of wills in E’s reign were explicitly Prot.</a:t>
            </a:r>
          </a:p>
          <a:p>
            <a:pPr lvl="0"/>
            <a:r>
              <a:rPr lang="en-GB" sz="3800" dirty="0"/>
              <a:t>Only 20% of the clergy </a:t>
            </a:r>
            <a:r>
              <a:rPr lang="en-GB" sz="3800" b="1" dirty="0"/>
              <a:t>married</a:t>
            </a:r>
            <a:r>
              <a:rPr lang="en-GB" sz="3800" dirty="0"/>
              <a:t> &amp; there seems to have been hostility from many of the common people to married clergy &amp; (even more so) their wives.</a:t>
            </a:r>
          </a:p>
          <a:p>
            <a:endParaRPr lang="en-GB" dirty="0"/>
          </a:p>
        </p:txBody>
      </p:sp>
    </p:spTree>
    <p:extLst>
      <p:ext uri="{BB962C8B-B14F-4D97-AF65-F5344CB8AC3E}">
        <p14:creationId xmlns:p14="http://schemas.microsoft.com/office/powerpoint/2010/main" val="35315303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299"/>
            <a:ext cx="10515600" cy="1257299"/>
          </a:xfrm>
        </p:spPr>
        <p:txBody>
          <a:bodyPr>
            <a:normAutofit/>
          </a:bodyPr>
          <a:lstStyle/>
          <a:p>
            <a:pPr algn="ctr"/>
            <a:r>
              <a:rPr lang="en-GB" sz="7200" b="1" dirty="0" smtClean="0"/>
              <a:t>3 THEMES</a:t>
            </a:r>
            <a:endParaRPr lang="en-GB" sz="7200" b="1" dirty="0"/>
          </a:p>
        </p:txBody>
      </p:sp>
      <p:sp>
        <p:nvSpPr>
          <p:cNvPr id="3" name="Content Placeholder 2"/>
          <p:cNvSpPr>
            <a:spLocks noGrp="1"/>
          </p:cNvSpPr>
          <p:nvPr>
            <p:ph idx="1"/>
          </p:nvPr>
        </p:nvSpPr>
        <p:spPr>
          <a:xfrm>
            <a:off x="838200" y="1143000"/>
            <a:ext cx="10515600" cy="5295900"/>
          </a:xfrm>
        </p:spPr>
        <p:txBody>
          <a:bodyPr>
            <a:normAutofit/>
          </a:bodyPr>
          <a:lstStyle/>
          <a:p>
            <a:r>
              <a:rPr lang="en-GB" sz="3600" dirty="0" smtClean="0"/>
              <a:t>Monarchy: how seriously was the monarchy undermined by having an underage king &amp; by Northumberland’s attempt with Edward’s support to stop Mary becoming Queen in 1553?</a:t>
            </a:r>
          </a:p>
          <a:p>
            <a:r>
              <a:rPr lang="en-GB" sz="3600" dirty="0" smtClean="0"/>
              <a:t>Rebellions: why was there so much unrest in 1549 (especially the Western &amp; Norfolk Rebellions) &amp; how seriously did they threaten the government?</a:t>
            </a:r>
          </a:p>
          <a:p>
            <a:r>
              <a:rPr lang="en-GB" sz="3600" dirty="0" smtClean="0"/>
              <a:t>Religion: how successful was the attempt by Edward, Somerset &amp; Northumberland to make England Protestant for the first time?</a:t>
            </a:r>
            <a:endParaRPr lang="en-GB" sz="3600" dirty="0"/>
          </a:p>
        </p:txBody>
      </p:sp>
    </p:spTree>
    <p:extLst>
      <p:ext uri="{BB962C8B-B14F-4D97-AF65-F5344CB8AC3E}">
        <p14:creationId xmlns:p14="http://schemas.microsoft.com/office/powerpoint/2010/main" val="158669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KEY POINTS</a:t>
            </a:r>
            <a:endParaRPr lang="en-GB" b="1" dirty="0"/>
          </a:p>
        </p:txBody>
      </p:sp>
      <p:sp>
        <p:nvSpPr>
          <p:cNvPr id="3" name="Content Placeholder 2"/>
          <p:cNvSpPr>
            <a:spLocks noGrp="1"/>
          </p:cNvSpPr>
          <p:nvPr>
            <p:ph idx="1"/>
          </p:nvPr>
        </p:nvSpPr>
        <p:spPr/>
        <p:txBody>
          <a:bodyPr>
            <a:normAutofit fontScale="92500" lnSpcReduction="20000"/>
          </a:bodyPr>
          <a:lstStyle/>
          <a:p>
            <a:r>
              <a:rPr lang="en-GB" dirty="0" smtClean="0"/>
              <a:t>The contrast between Somerset &amp; the much more competent Northumberland shows that the royal minority did not necessarily guarantee instability.</a:t>
            </a:r>
          </a:p>
          <a:p>
            <a:r>
              <a:rPr lang="en-GB" dirty="0" smtClean="0"/>
              <a:t>The succession crisis of 1553 was less serious than it seemed b/c loyalty to Mary as the rightful heir was so strong.</a:t>
            </a:r>
          </a:p>
          <a:p>
            <a:r>
              <a:rPr lang="en-GB" dirty="0" smtClean="0"/>
              <a:t>The Western Rebellion was caused by social &amp; economic factors to a much greater extent than the surviving set of rebel demands suggests, while the Norfolk Rebellion was overwhelmingly economic rather than religious in character. It therefore seems clear that economic rather than religious factors were the main cause of rebellions &amp; unrest in 1549.</a:t>
            </a:r>
          </a:p>
          <a:p>
            <a:r>
              <a:rPr lang="en-GB" dirty="0" smtClean="0"/>
              <a:t>Protestantism was successfully imposed from 1549 onwards but most people did not really accept it in their hearts &amp; 4 years (until Edward died in 1553) was nowhere near enough to stop Mary restoring Catholicism.</a:t>
            </a:r>
          </a:p>
          <a:p>
            <a:endParaRPr lang="en-GB" dirty="0"/>
          </a:p>
        </p:txBody>
      </p:sp>
    </p:spTree>
    <p:extLst>
      <p:ext uri="{BB962C8B-B14F-4D97-AF65-F5344CB8AC3E}">
        <p14:creationId xmlns:p14="http://schemas.microsoft.com/office/powerpoint/2010/main" val="1216291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9600" b="1" dirty="0" smtClean="0"/>
              <a:t>MARY I 1553-8</a:t>
            </a:r>
            <a:endParaRPr lang="en-GB" sz="9600" b="1" dirty="0"/>
          </a:p>
        </p:txBody>
      </p:sp>
      <p:pic>
        <p:nvPicPr>
          <p:cNvPr id="1028" name="Picture 4" descr="Image result for foxe's book of martyrs woodcu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442" y="2279735"/>
            <a:ext cx="3885938" cy="318161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philip and m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49" y="1699854"/>
            <a:ext cx="6736898" cy="4688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064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3 THEMES</a:t>
            </a:r>
            <a:endParaRPr lang="en-GB" b="1" dirty="0"/>
          </a:p>
        </p:txBody>
      </p:sp>
      <p:sp>
        <p:nvSpPr>
          <p:cNvPr id="3" name="Content Placeholder 2"/>
          <p:cNvSpPr>
            <a:spLocks noGrp="1"/>
          </p:cNvSpPr>
          <p:nvPr>
            <p:ph idx="1"/>
          </p:nvPr>
        </p:nvSpPr>
        <p:spPr/>
        <p:txBody>
          <a:bodyPr>
            <a:normAutofit lnSpcReduction="10000"/>
          </a:bodyPr>
          <a:lstStyle/>
          <a:p>
            <a:r>
              <a:rPr lang="en-GB" sz="4000" dirty="0" smtClean="0"/>
              <a:t>Monarchy: how much of a problem was it to have a female ruler in a male dominated society?</a:t>
            </a:r>
          </a:p>
          <a:p>
            <a:r>
              <a:rPr lang="en-GB" sz="4000" dirty="0" smtClean="0"/>
              <a:t>Rebellions: how serious a threat did the Wyatt Rebellion pose?</a:t>
            </a:r>
          </a:p>
          <a:p>
            <a:r>
              <a:rPr lang="en-GB" sz="4000" dirty="0" smtClean="0"/>
              <a:t>Religion: how strongly Catholic did England become as a result of Mary’s Counter-Reformation?</a:t>
            </a:r>
          </a:p>
          <a:p>
            <a:endParaRPr lang="en-GB" dirty="0"/>
          </a:p>
        </p:txBody>
      </p:sp>
    </p:spTree>
    <p:extLst>
      <p:ext uri="{BB962C8B-B14F-4D97-AF65-F5344CB8AC3E}">
        <p14:creationId xmlns:p14="http://schemas.microsoft.com/office/powerpoint/2010/main" val="33896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308" y="365125"/>
            <a:ext cx="3657600" cy="4106667"/>
          </a:xfrm>
        </p:spPr>
        <p:txBody>
          <a:bodyPr/>
          <a:lstStyle/>
          <a:p>
            <a:r>
              <a:rPr lang="en-GB" b="1" dirty="0" smtClean="0"/>
              <a:t>SOURCE EVALUATION</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90064858"/>
              </p:ext>
            </p:extLst>
          </p:nvPr>
        </p:nvGraphicFramePr>
        <p:xfrm>
          <a:off x="3807912" y="313152"/>
          <a:ext cx="6012493" cy="6209602"/>
        </p:xfrm>
        <a:graphic>
          <a:graphicData uri="http://schemas.openxmlformats.org/drawingml/2006/table">
            <a:tbl>
              <a:tblPr firstRow="1" firstCol="1" bandRow="1">
                <a:tableStyleId>{5C22544A-7EE6-4342-B048-85BDC9FD1C3A}</a:tableStyleId>
              </a:tblPr>
              <a:tblGrid>
                <a:gridCol w="6012493"/>
              </a:tblGrid>
              <a:tr h="1909156">
                <a:tc>
                  <a:txBody>
                    <a:bodyPr/>
                    <a:lstStyle/>
                    <a:p>
                      <a:pPr>
                        <a:lnSpc>
                          <a:spcPct val="107000"/>
                        </a:lnSpc>
                        <a:spcAft>
                          <a:spcPts val="0"/>
                        </a:spcAft>
                        <a:tabLst>
                          <a:tab pos="777240" algn="l"/>
                        </a:tabLst>
                      </a:pPr>
                      <a:r>
                        <a:rPr lang="en-GB" sz="2400" dirty="0" smtClean="0">
                          <a:effectLst/>
                        </a:rPr>
                        <a:t>A</a:t>
                      </a:r>
                      <a:r>
                        <a:rPr lang="en-GB" sz="2400" baseline="0" dirty="0" smtClean="0">
                          <a:effectLst/>
                        </a:rPr>
                        <a:t> </a:t>
                      </a:r>
                      <a:r>
                        <a:rPr lang="en-GB" sz="2400" baseline="0" smtClean="0">
                          <a:effectLst/>
                        </a:rPr>
                        <a:t>published account</a:t>
                      </a:r>
                      <a:r>
                        <a:rPr lang="en-GB" sz="2400" smtClean="0">
                          <a:effectLst/>
                        </a:rPr>
                        <a:t> </a:t>
                      </a:r>
                      <a:r>
                        <a:rPr lang="en-GB" sz="2400" dirty="0">
                          <a:effectLst/>
                        </a:rPr>
                        <a:t>written by a Catholic priest in Yorkshire claiming that the restoration of Catholicism under Mary was enthusiastically welcomed by the common people.</a:t>
                      </a:r>
                      <a:endParaRPr lang="en-GB" sz="2400" dirty="0">
                        <a:effectLst/>
                        <a:latin typeface="Calibri"/>
                        <a:ea typeface="Calibri"/>
                        <a:cs typeface="Times New Roman"/>
                      </a:endParaRPr>
                    </a:p>
                  </a:txBody>
                  <a:tcPr marL="68580" marR="68580" marT="0" marB="0"/>
                </a:tc>
              </a:tr>
              <a:tr h="1909156">
                <a:tc>
                  <a:txBody>
                    <a:bodyPr/>
                    <a:lstStyle/>
                    <a:p>
                      <a:pPr>
                        <a:lnSpc>
                          <a:spcPct val="107000"/>
                        </a:lnSpc>
                        <a:spcAft>
                          <a:spcPts val="0"/>
                        </a:spcAft>
                        <a:tabLst>
                          <a:tab pos="777240" algn="l"/>
                        </a:tabLst>
                      </a:pPr>
                      <a:r>
                        <a:rPr lang="en-GB" sz="2400" dirty="0">
                          <a:effectLst/>
                        </a:rPr>
                        <a:t>Extracts from the churchwardens’ accounts in a parish in Berkshire recording the restoration of the Catholic altar, images </a:t>
                      </a:r>
                      <a:r>
                        <a:rPr lang="en-GB" sz="2400" dirty="0" err="1">
                          <a:effectLst/>
                        </a:rPr>
                        <a:t>etc</a:t>
                      </a:r>
                      <a:r>
                        <a:rPr lang="en-GB" sz="2400" dirty="0">
                          <a:effectLst/>
                        </a:rPr>
                        <a:t> in the local church. </a:t>
                      </a:r>
                    </a:p>
                    <a:p>
                      <a:pPr>
                        <a:lnSpc>
                          <a:spcPct val="107000"/>
                        </a:lnSpc>
                        <a:spcAft>
                          <a:spcPts val="0"/>
                        </a:spcAft>
                        <a:tabLst>
                          <a:tab pos="777240" algn="l"/>
                        </a:tabLst>
                      </a:pPr>
                      <a:r>
                        <a:rPr lang="en-GB" sz="2400" dirty="0">
                          <a:effectLst/>
                        </a:rPr>
                        <a:t> </a:t>
                      </a:r>
                      <a:endParaRPr lang="en-GB" sz="2400" dirty="0">
                        <a:effectLst/>
                        <a:latin typeface="Calibri"/>
                        <a:ea typeface="Calibri"/>
                        <a:cs typeface="Times New Roman"/>
                      </a:endParaRPr>
                    </a:p>
                  </a:txBody>
                  <a:tcPr marL="68580" marR="68580" marT="0" marB="0"/>
                </a:tc>
              </a:tr>
              <a:tr h="2294387">
                <a:tc>
                  <a:txBody>
                    <a:bodyPr/>
                    <a:lstStyle/>
                    <a:p>
                      <a:pPr>
                        <a:lnSpc>
                          <a:spcPct val="107000"/>
                        </a:lnSpc>
                        <a:spcAft>
                          <a:spcPts val="0"/>
                        </a:spcAft>
                        <a:tabLst>
                          <a:tab pos="777240" algn="l"/>
                        </a:tabLst>
                      </a:pPr>
                      <a:r>
                        <a:rPr lang="en-GB" sz="2400" dirty="0">
                          <a:effectLst/>
                        </a:rPr>
                        <a:t>Letter to Charles V from his ambassadors in England warning him that the restoration of Catholicism in England might be jeopardised unless the gentry </a:t>
                      </a:r>
                      <a:r>
                        <a:rPr lang="en-GB" sz="2400" dirty="0" smtClean="0">
                          <a:effectLst/>
                        </a:rPr>
                        <a:t>were </a:t>
                      </a:r>
                      <a:r>
                        <a:rPr lang="en-GB" sz="2400" dirty="0">
                          <a:effectLst/>
                        </a:rPr>
                        <a:t>reassured that they </a:t>
                      </a:r>
                      <a:r>
                        <a:rPr lang="en-GB" sz="2400" dirty="0" smtClean="0">
                          <a:effectLst/>
                        </a:rPr>
                        <a:t>would </a:t>
                      </a:r>
                      <a:r>
                        <a:rPr lang="en-GB" sz="2400" dirty="0">
                          <a:effectLst/>
                        </a:rPr>
                        <a:t>be allowed to keep monastic &amp; chantry lands.</a:t>
                      </a:r>
                      <a:endParaRPr lang="en-GB" sz="2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98891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244599"/>
          </a:xfrm>
        </p:spPr>
        <p:txBody>
          <a:bodyPr>
            <a:normAutofit fontScale="90000"/>
          </a:bodyPr>
          <a:lstStyle/>
          <a:p>
            <a:pPr algn="ctr"/>
            <a:r>
              <a:rPr lang="en-GB" b="1" dirty="0" smtClean="0"/>
              <a:t>EVIDENCE THAT A FEMALE RULER WAS A THREAT TO POLITICAL STABILITY</a:t>
            </a:r>
            <a:endParaRPr lang="en-GB" b="1" dirty="0"/>
          </a:p>
        </p:txBody>
      </p:sp>
      <p:sp>
        <p:nvSpPr>
          <p:cNvPr id="3" name="Content Placeholder 2"/>
          <p:cNvSpPr>
            <a:spLocks noGrp="1"/>
          </p:cNvSpPr>
          <p:nvPr>
            <p:ph idx="1"/>
          </p:nvPr>
        </p:nvSpPr>
        <p:spPr>
          <a:xfrm>
            <a:off x="330200" y="1244600"/>
            <a:ext cx="11531600" cy="5308600"/>
          </a:xfrm>
        </p:spPr>
        <p:txBody>
          <a:bodyPr>
            <a:normAutofit fontScale="92500" lnSpcReduction="10000"/>
          </a:bodyPr>
          <a:lstStyle/>
          <a:p>
            <a:r>
              <a:rPr lang="en-GB" dirty="0"/>
              <a:t>The last female monarch, Matilda, had provoked a civil war in the mid 12</a:t>
            </a:r>
            <a:r>
              <a:rPr lang="en-GB" baseline="30000" dirty="0"/>
              <a:t>th</a:t>
            </a:r>
            <a:r>
              <a:rPr lang="en-GB" dirty="0"/>
              <a:t> century.</a:t>
            </a:r>
          </a:p>
          <a:p>
            <a:r>
              <a:rPr lang="en-GB" dirty="0"/>
              <a:t>It was assumed that a female ruler would be too weak to control the nobility &amp; would certainly not be able to lead an army into battle.</a:t>
            </a:r>
          </a:p>
          <a:p>
            <a:r>
              <a:rPr lang="en-GB" dirty="0"/>
              <a:t>Mary’s marriage was only a problem b/c she was female: no one was worried about H VIII marrying foreign princesses like Catherine of Aragon b/c it was assumed that H, b/c he was a man, would be in charge, whereas when Mary married Philip it was feared that he would dominate her b/c in the 16</a:t>
            </a:r>
            <a:r>
              <a:rPr lang="en-GB" baseline="30000" dirty="0"/>
              <a:t>th</a:t>
            </a:r>
            <a:r>
              <a:rPr lang="en-GB" dirty="0"/>
              <a:t> century a wife was expected to be subordinate to her husband.</a:t>
            </a:r>
          </a:p>
          <a:p>
            <a:r>
              <a:rPr lang="en-GB" dirty="0"/>
              <a:t>B/c she was female, Mary could not win whomever she married: her marriage to Philip led to fears that Spain would dominate England, but if she had married an English noble like Edward Courtenay, the other nobles would be jealous &amp; resentful</a:t>
            </a:r>
            <a:r>
              <a:rPr lang="en-GB" dirty="0" smtClean="0"/>
              <a:t>.</a:t>
            </a:r>
          </a:p>
          <a:p>
            <a:r>
              <a:rPr lang="en-GB" dirty="0" smtClean="0"/>
              <a:t>Her marriage to Philip was a disaster, provoking the Wyatt Rebellion &amp; the French war which led to the loss of Calais.</a:t>
            </a:r>
            <a:endParaRPr lang="en-GB" dirty="0"/>
          </a:p>
        </p:txBody>
      </p:sp>
    </p:spTree>
    <p:extLst>
      <p:ext uri="{BB962C8B-B14F-4D97-AF65-F5344CB8AC3E}">
        <p14:creationId xmlns:p14="http://schemas.microsoft.com/office/powerpoint/2010/main" val="7397067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EVIDENCE THAT THE WYATT REBELLION 1554 POSED A SERIOUS THREAT</a:t>
            </a:r>
            <a:endParaRPr lang="en-GB" b="1" dirty="0"/>
          </a:p>
        </p:txBody>
      </p:sp>
      <p:sp>
        <p:nvSpPr>
          <p:cNvPr id="3" name="Content Placeholder 2"/>
          <p:cNvSpPr>
            <a:spLocks noGrp="1"/>
          </p:cNvSpPr>
          <p:nvPr>
            <p:ph idx="1"/>
          </p:nvPr>
        </p:nvSpPr>
        <p:spPr/>
        <p:txBody>
          <a:bodyPr>
            <a:normAutofit fontScale="85000" lnSpcReduction="20000"/>
          </a:bodyPr>
          <a:lstStyle/>
          <a:p>
            <a:r>
              <a:rPr lang="en-GB" dirty="0"/>
              <a:t>If all 4 of the rebellions against the Spanish marriage had taken place or if Wyatt had not delayed his march on London by besieging Cooling Castle (he did in any case reach the city gates in London) the Wyatt rebellion could have succeeded, either in forcing her to change her choice of husband or perhaps even replacing her with Elizabeth.</a:t>
            </a:r>
          </a:p>
          <a:p>
            <a:r>
              <a:rPr lang="en-GB" dirty="0"/>
              <a:t>The fact that the London militia defected to Wyatt, shouting “we are all Englishmen!” showed how unpopular the Spanish marriage was.</a:t>
            </a:r>
          </a:p>
          <a:p>
            <a:r>
              <a:rPr lang="en-GB" dirty="0"/>
              <a:t>Mary was only saved by the loyalty of a few nobles (like the Duke of Norfolk, by then in his 80s) &amp; their retainers. Penry Williams has claimed, “a crucial episode in Tudor history was thus determined with most of the political nation standing aside”.</a:t>
            </a:r>
          </a:p>
          <a:p>
            <a:r>
              <a:rPr lang="en-GB" dirty="0"/>
              <a:t>The fact that there were very few executions (except Northumberland) after the Grey conspiracy &amp; fewer than 100 after Wyatt (compared with 178 following the Pilgrimage of Grace, which never got near London) suggests that Mary’s govt. did not feel strong enough to be as brutal as Henry VIII had been.</a:t>
            </a:r>
          </a:p>
        </p:txBody>
      </p:sp>
    </p:spTree>
    <p:extLst>
      <p:ext uri="{BB962C8B-B14F-4D97-AF65-F5344CB8AC3E}">
        <p14:creationId xmlns:p14="http://schemas.microsoft.com/office/powerpoint/2010/main" val="24827037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9243"/>
          </a:xfrm>
        </p:spPr>
        <p:txBody>
          <a:bodyPr/>
          <a:lstStyle/>
          <a:p>
            <a:pPr algn="ctr"/>
            <a:r>
              <a:rPr lang="en-GB" b="1" dirty="0" smtClean="0"/>
              <a:t>EVIDENCE OF POLITICAL STABILITY</a:t>
            </a:r>
            <a:endParaRPr lang="en-GB" b="1" dirty="0"/>
          </a:p>
        </p:txBody>
      </p:sp>
      <p:sp>
        <p:nvSpPr>
          <p:cNvPr id="3" name="Content Placeholder 2"/>
          <p:cNvSpPr>
            <a:spLocks noGrp="1"/>
          </p:cNvSpPr>
          <p:nvPr>
            <p:ph idx="1"/>
          </p:nvPr>
        </p:nvSpPr>
        <p:spPr>
          <a:xfrm>
            <a:off x="526093" y="851770"/>
            <a:ext cx="11022904" cy="5636712"/>
          </a:xfrm>
        </p:spPr>
        <p:txBody>
          <a:bodyPr>
            <a:normAutofit fontScale="85000" lnSpcReduction="10000"/>
          </a:bodyPr>
          <a:lstStyle/>
          <a:p>
            <a:r>
              <a:rPr lang="en-GB" dirty="0"/>
              <a:t>The fact that M was clearly the </a:t>
            </a:r>
            <a:r>
              <a:rPr lang="en-GB" b="1" dirty="0"/>
              <a:t>rightful heir</a:t>
            </a:r>
            <a:r>
              <a:rPr lang="en-GB" dirty="0"/>
              <a:t> mattered more than her gender.</a:t>
            </a:r>
          </a:p>
          <a:p>
            <a:r>
              <a:rPr lang="en-GB" dirty="0"/>
              <a:t>Mary acted promptly &amp; decisively both against Jane in 1553 (when she fled to Norfolk &amp; rallied support there) &amp; against Wyatt in 1554 (when she wisely ignored the advice of her councillors &amp; stayed in London to rally support there), showing that her gender mattered less than her </a:t>
            </a:r>
            <a:r>
              <a:rPr lang="en-GB" b="1" dirty="0"/>
              <a:t>determination &amp; political skill</a:t>
            </a:r>
            <a:r>
              <a:rPr lang="en-GB" dirty="0"/>
              <a:t>.</a:t>
            </a:r>
          </a:p>
          <a:p>
            <a:r>
              <a:rPr lang="en-GB" dirty="0"/>
              <a:t>M had </a:t>
            </a:r>
            <a:r>
              <a:rPr lang="en-GB" b="1" dirty="0"/>
              <a:t>good advisers</a:t>
            </a:r>
            <a:r>
              <a:rPr lang="en-GB" dirty="0"/>
              <a:t>, e.g. Winchester on finance &amp; Pole on church reform. She was able to govern effectively despite her gender, as shown by the improvements in the Navy &amp; the land defence system (Militia &amp; Arms Acts) resulting from the French war.</a:t>
            </a:r>
            <a:r>
              <a:rPr lang="en-GB" b="1" dirty="0"/>
              <a:t> </a:t>
            </a:r>
            <a:endParaRPr lang="en-GB" dirty="0"/>
          </a:p>
          <a:p>
            <a:r>
              <a:rPr lang="en-GB" dirty="0"/>
              <a:t>Memories of the Wars of the Roses in the previous century &amp; the hatred towards the gentry shown by the 1549 rebels (in both the South West &amp; Norfolk) made the </a:t>
            </a:r>
            <a:r>
              <a:rPr lang="en-GB" b="1" dirty="0"/>
              <a:t>gentry</a:t>
            </a:r>
            <a:r>
              <a:rPr lang="en-GB" dirty="0"/>
              <a:t> reluctant to support any rebellion for fear that it would lead to a breakdown of law &amp; order, threatening both their property &amp; their social status.</a:t>
            </a:r>
          </a:p>
          <a:p>
            <a:r>
              <a:rPr lang="en-GB" dirty="0"/>
              <a:t>Despite the factional rivalry between Paget &amp; Gardiner over the Spanish marriage, M’s </a:t>
            </a:r>
            <a:r>
              <a:rPr lang="en-GB" b="1" dirty="0"/>
              <a:t>Privy Council</a:t>
            </a:r>
            <a:r>
              <a:rPr lang="en-GB" dirty="0"/>
              <a:t> generally governed effectively, especially in terms of increasing royal revenue, &amp; there were </a:t>
            </a:r>
            <a:r>
              <a:rPr lang="en-GB" b="1" dirty="0"/>
              <a:t>no further rebellions after Wyatt</a:t>
            </a:r>
            <a:r>
              <a:rPr lang="en-GB" dirty="0"/>
              <a:t> despite the bad harvests &amp; trade depression.</a:t>
            </a:r>
          </a:p>
        </p:txBody>
      </p:sp>
    </p:spTree>
    <p:extLst>
      <p:ext uri="{BB962C8B-B14F-4D97-AF65-F5344CB8AC3E}">
        <p14:creationId xmlns:p14="http://schemas.microsoft.com/office/powerpoint/2010/main" val="882135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51770"/>
          </a:xfrm>
        </p:spPr>
        <p:txBody>
          <a:bodyPr/>
          <a:lstStyle/>
          <a:p>
            <a:pPr algn="ctr"/>
            <a:r>
              <a:rPr lang="en-GB" b="1" dirty="0" smtClean="0"/>
              <a:t>RELIGIOUS SUCCESSES</a:t>
            </a:r>
            <a:endParaRPr lang="en-GB" b="1" dirty="0"/>
          </a:p>
        </p:txBody>
      </p:sp>
      <p:sp>
        <p:nvSpPr>
          <p:cNvPr id="3" name="Content Placeholder 2"/>
          <p:cNvSpPr>
            <a:spLocks noGrp="1"/>
          </p:cNvSpPr>
          <p:nvPr>
            <p:ph idx="1"/>
          </p:nvPr>
        </p:nvSpPr>
        <p:spPr>
          <a:xfrm>
            <a:off x="375781" y="901874"/>
            <a:ext cx="11373633" cy="5711868"/>
          </a:xfrm>
        </p:spPr>
        <p:txBody>
          <a:bodyPr>
            <a:normAutofit fontScale="62500" lnSpcReduction="20000"/>
          </a:bodyPr>
          <a:lstStyle/>
          <a:p>
            <a:pPr lvl="0"/>
            <a:r>
              <a:rPr lang="en-GB" dirty="0"/>
              <a:t>In bringing back the Mass &amp; Catholic doctrines like transubstantiation &amp; clerical celibacy, Mary was returning to her father’s policy; in the history of religious policy 1529-58, it was the </a:t>
            </a:r>
            <a:r>
              <a:rPr lang="en-GB" dirty="0" err="1"/>
              <a:t>shortlived</a:t>
            </a:r>
            <a:r>
              <a:rPr lang="en-GB" dirty="0"/>
              <a:t> enforcement of Protestantism under E VI (from the first Act of Uniformity in 1549 until his death in 1553) which seems out of place. M therefore had a </a:t>
            </a:r>
            <a:r>
              <a:rPr lang="en-GB" b="1" dirty="0"/>
              <a:t>strong base</a:t>
            </a:r>
            <a:r>
              <a:rPr lang="en-GB" dirty="0"/>
              <a:t> on which to build.</a:t>
            </a:r>
          </a:p>
          <a:p>
            <a:pPr lvl="0"/>
            <a:r>
              <a:rPr lang="en-GB" dirty="0"/>
              <a:t>Robert Parkyn, a Cath. priest in Yorkshire, wrote, “from August 1553 in many places in</a:t>
            </a:r>
            <a:r>
              <a:rPr lang="en-GB" b="1" dirty="0"/>
              <a:t> Yorkshire</a:t>
            </a:r>
            <a:r>
              <a:rPr lang="en-GB" dirty="0"/>
              <a:t>, priests were very glad to say mass in Latin ... The English service was </a:t>
            </a:r>
            <a:r>
              <a:rPr lang="en-GB" b="1" dirty="0"/>
              <a:t>voluntarily</a:t>
            </a:r>
            <a:r>
              <a:rPr lang="en-GB" dirty="0"/>
              <a:t> laid aside”. </a:t>
            </a:r>
          </a:p>
          <a:p>
            <a:pPr lvl="0"/>
            <a:r>
              <a:rPr lang="en-GB" dirty="0"/>
              <a:t>It is not true that M relied solely on persecution to restore Catholicism. Cardinal Pole, her Archbishop of Canterbury, had </a:t>
            </a:r>
            <a:r>
              <a:rPr lang="en-GB" b="1" dirty="0"/>
              <a:t>constructive plans for reform</a:t>
            </a:r>
            <a:r>
              <a:rPr lang="en-GB" dirty="0"/>
              <a:t>, such as a crackdown on clerical abuses like pluralism &amp; non-residence, a Cath. translation of the New Testament, a Cath. Book of Homilies (short sermons) &amp; a seminary (priests’ training college) in each diocese (the area controlled by a bishop). There is no reason to doubt that these policies would have been successful if they had been given more time.</a:t>
            </a:r>
          </a:p>
          <a:p>
            <a:pPr lvl="0"/>
            <a:r>
              <a:rPr lang="en-GB" dirty="0"/>
              <a:t>In any case the </a:t>
            </a:r>
            <a:r>
              <a:rPr lang="en-GB" b="1" dirty="0"/>
              <a:t>burnings may not have been as unpopular as is often assumed</a:t>
            </a:r>
            <a:r>
              <a:rPr lang="en-GB" dirty="0"/>
              <a:t>. The local authorities in London ordered the burnings to be held in the mornings to reduce the crowds, but this may have been due to </a:t>
            </a:r>
            <a:r>
              <a:rPr lang="en-GB" dirty="0" err="1"/>
              <a:t>to</a:t>
            </a:r>
            <a:r>
              <a:rPr lang="en-GB" dirty="0"/>
              <a:t> a fear of the general disorder which often attends such large gatherings (e.g. pickpocketing) rather than fear of demonstrations in support of the victims. </a:t>
            </a:r>
          </a:p>
          <a:p>
            <a:pPr lvl="0"/>
            <a:r>
              <a:rPr lang="en-GB" b="1" dirty="0"/>
              <a:t>Parliament</a:t>
            </a:r>
            <a:r>
              <a:rPr lang="en-GB" dirty="0"/>
              <a:t> readily agreed to the restoration of the Mass in 1553 &amp; the restoration of the heresy laws in 1554 was only delayed b/c MPs feared that the monastic lands many of them had purchased would have to be given back. Once that issue was resolved, the heresy laws were passed &amp; the burnings could begin.</a:t>
            </a:r>
          </a:p>
          <a:p>
            <a:pPr lvl="0"/>
            <a:r>
              <a:rPr lang="en-GB" dirty="0"/>
              <a:t>Churchwardens’ accounts in different parts of the country (e.g. Stanford-in-the-Vale in Berkshire &amp; </a:t>
            </a:r>
            <a:r>
              <a:rPr lang="en-GB" dirty="0" err="1"/>
              <a:t>Morebath</a:t>
            </a:r>
            <a:r>
              <a:rPr lang="en-GB" dirty="0"/>
              <a:t> in Devon) suggest that </a:t>
            </a:r>
            <a:r>
              <a:rPr lang="en-GB" b="1" dirty="0"/>
              <a:t>parishes</a:t>
            </a:r>
            <a:r>
              <a:rPr lang="en-GB" dirty="0"/>
              <a:t> were quick to restore altars, images, mass vestments </a:t>
            </a:r>
            <a:r>
              <a:rPr lang="en-GB" dirty="0" err="1"/>
              <a:t>etc</a:t>
            </a:r>
            <a:r>
              <a:rPr lang="en-GB" dirty="0"/>
              <a:t> despite the considerable cost of doing so. </a:t>
            </a:r>
          </a:p>
          <a:p>
            <a:pPr lvl="0"/>
            <a:r>
              <a:rPr lang="en-GB" dirty="0"/>
              <a:t>On balance the evidence suggests that </a:t>
            </a:r>
            <a:r>
              <a:rPr lang="en-GB" b="1" dirty="0"/>
              <a:t>M’s policies were succeeding</a:t>
            </a:r>
            <a:r>
              <a:rPr lang="en-GB" dirty="0"/>
              <a:t> &amp; ultimately failed, not b/c her policies were unpopular or poorly thought out but b/c she died too early &amp; failed to leave a Cath. heir, enabling Elizabeth to restore Prot. The length of time it took Elizabeth to make England truly Prot. (the whole 45-year reign as far as Lancashire was concerned, according to Christopher Haigh) emphasises how much M achieved in such a short time.</a:t>
            </a:r>
          </a:p>
          <a:p>
            <a:endParaRPr lang="en-GB" dirty="0"/>
          </a:p>
        </p:txBody>
      </p:sp>
    </p:spTree>
    <p:extLst>
      <p:ext uri="{BB962C8B-B14F-4D97-AF65-F5344CB8AC3E}">
        <p14:creationId xmlns:p14="http://schemas.microsoft.com/office/powerpoint/2010/main" val="35007313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26717"/>
          </a:xfrm>
        </p:spPr>
        <p:txBody>
          <a:bodyPr/>
          <a:lstStyle/>
          <a:p>
            <a:pPr algn="ctr"/>
            <a:r>
              <a:rPr lang="en-GB" b="1" dirty="0" smtClean="0"/>
              <a:t>RELIGIOUS FAILURES</a:t>
            </a:r>
            <a:endParaRPr lang="en-GB" b="1" dirty="0"/>
          </a:p>
        </p:txBody>
      </p:sp>
      <p:sp>
        <p:nvSpPr>
          <p:cNvPr id="3" name="Content Placeholder 2"/>
          <p:cNvSpPr>
            <a:spLocks noGrp="1"/>
          </p:cNvSpPr>
          <p:nvPr>
            <p:ph idx="1"/>
          </p:nvPr>
        </p:nvSpPr>
        <p:spPr>
          <a:xfrm>
            <a:off x="626301" y="876821"/>
            <a:ext cx="11022903" cy="5837129"/>
          </a:xfrm>
        </p:spPr>
        <p:txBody>
          <a:bodyPr>
            <a:normAutofit fontScale="77500" lnSpcReduction="20000"/>
          </a:bodyPr>
          <a:lstStyle/>
          <a:p>
            <a:pPr lvl="0"/>
            <a:r>
              <a:rPr lang="en-GB" dirty="0"/>
              <a:t>Like the Prot. religious changes in E’s reign, M’s policies (especially Pole’s plans for long term reform) did not have enough </a:t>
            </a:r>
            <a:r>
              <a:rPr lang="en-GB" b="1" dirty="0"/>
              <a:t>time</a:t>
            </a:r>
            <a:r>
              <a:rPr lang="en-GB" dirty="0"/>
              <a:t> to make an impact before they were reversed.</a:t>
            </a:r>
          </a:p>
          <a:p>
            <a:pPr lvl="0"/>
            <a:r>
              <a:rPr lang="en-GB" dirty="0"/>
              <a:t>The determining factor in the English Reformation was </a:t>
            </a:r>
            <a:r>
              <a:rPr lang="en-GB" b="1" dirty="0"/>
              <a:t>obedience</a:t>
            </a:r>
            <a:r>
              <a:rPr lang="en-GB" dirty="0"/>
              <a:t> (based on a combination of loyalty &amp; fear) to the monarch. M’s success in claiming the throne owed more to the fact that she was the legitimate heir than to her religion. England avoided the religious conflict which broke out in France or Germany b/c most people put obedience to the monarch first. This meant that most people complied with the restoration of Cath. under M but did not resist the enforcement of Prot. under Elizabeth. </a:t>
            </a:r>
            <a:r>
              <a:rPr lang="en-GB" b="1" dirty="0"/>
              <a:t>M therefore failed to make England strongly enough Cath. by 1558 to prevent Elizabeth restoring Prot.</a:t>
            </a:r>
            <a:endParaRPr lang="en-GB" dirty="0"/>
          </a:p>
          <a:p>
            <a:pPr lvl="0"/>
            <a:r>
              <a:rPr lang="en-GB" dirty="0"/>
              <a:t>Just as Prot. sources admitted the lack of progress of Prot. in E’s reign, Cath. sources in M’s show the survival of Prot. in </a:t>
            </a:r>
            <a:r>
              <a:rPr lang="en-GB" b="1" dirty="0"/>
              <a:t>London &amp; the South East</a:t>
            </a:r>
            <a:r>
              <a:rPr lang="en-GB" dirty="0"/>
              <a:t>. A royal messenger reported the hanging of a cat dressed as a Cath. priest in London, while even Charles V’s ambassador admitted, “the people of London are murmuring about the cruel enforcement of the recent Acts of Parliament against heresy … The haste with which the bishops have proceeded in this matter may well cause a revolt”. A Cath. priest in Essex reported to his bishop that Prots. “not only absent themselves from church services, but daily they lure away many others who had outwardly conformed”. </a:t>
            </a:r>
          </a:p>
          <a:p>
            <a:r>
              <a:rPr lang="en-GB" dirty="0"/>
              <a:t>M could restore the Mass, clerical celibacy, the papal supremacy </a:t>
            </a:r>
            <a:r>
              <a:rPr lang="en-GB" dirty="0" err="1"/>
              <a:t>etc</a:t>
            </a:r>
            <a:r>
              <a:rPr lang="en-GB" dirty="0"/>
              <a:t> but not the </a:t>
            </a:r>
            <a:r>
              <a:rPr lang="en-GB" b="1" dirty="0"/>
              <a:t>monasteries or chantries</a:t>
            </a:r>
            <a:r>
              <a:rPr lang="en-GB" dirty="0"/>
              <a:t> b/c the gentry who had bought their lands were determined to hold onto them.</a:t>
            </a:r>
          </a:p>
        </p:txBody>
      </p:sp>
    </p:spTree>
    <p:extLst>
      <p:ext uri="{BB962C8B-B14F-4D97-AF65-F5344CB8AC3E}">
        <p14:creationId xmlns:p14="http://schemas.microsoft.com/office/powerpoint/2010/main" val="31421615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KEY POINTS</a:t>
            </a:r>
            <a:endParaRPr lang="en-GB" b="1" dirty="0"/>
          </a:p>
        </p:txBody>
      </p:sp>
      <p:sp>
        <p:nvSpPr>
          <p:cNvPr id="3" name="Content Placeholder 2"/>
          <p:cNvSpPr>
            <a:spLocks noGrp="1"/>
          </p:cNvSpPr>
          <p:nvPr>
            <p:ph idx="1"/>
          </p:nvPr>
        </p:nvSpPr>
        <p:spPr/>
        <p:txBody>
          <a:bodyPr>
            <a:normAutofit fontScale="85000" lnSpcReduction="10000"/>
          </a:bodyPr>
          <a:lstStyle/>
          <a:p>
            <a:r>
              <a:rPr lang="en-GB" dirty="0" smtClean="0"/>
              <a:t>Mary’s decision to marry Philip was a disaster, leading to the Wyatt Rebellion &amp; the loss of Calais without producing the heir she so desperately wanted.</a:t>
            </a:r>
          </a:p>
          <a:p>
            <a:r>
              <a:rPr lang="en-GB" dirty="0" smtClean="0"/>
              <a:t>This showed the problems of having a female ruler (her marrying the Spanish king caused a rebellion while Henry VIII marrying a Spanish princess did not).</a:t>
            </a:r>
          </a:p>
          <a:p>
            <a:r>
              <a:rPr lang="en-GB" dirty="0" smtClean="0"/>
              <a:t>Nevertheless Mary’s success in crushing the rebellion, the effectiveness of her Privy Council &amp; the absence of further rebellions after Wyatt show that having a female ruler did not guarantee instability.</a:t>
            </a:r>
          </a:p>
          <a:p>
            <a:r>
              <a:rPr lang="en-GB" dirty="0" smtClean="0"/>
              <a:t>The Wyatt Rebellion was caused mainly by the Spanish marriage rather than religion.</a:t>
            </a:r>
          </a:p>
          <a:p>
            <a:r>
              <a:rPr lang="en-GB" dirty="0" smtClean="0"/>
              <a:t>There was little opposition to Mary restoring Catholicism (except the gentry’s concern about monastic lands) but Elizabeth had 9 times as long to make England Protestant as Mary had to make England Catholic.</a:t>
            </a:r>
          </a:p>
          <a:p>
            <a:endParaRPr lang="en-GB" dirty="0"/>
          </a:p>
          <a:p>
            <a:endParaRPr lang="en-GB" dirty="0" smtClean="0"/>
          </a:p>
          <a:p>
            <a:endParaRPr lang="en-GB" dirty="0"/>
          </a:p>
        </p:txBody>
      </p:sp>
    </p:spTree>
    <p:extLst>
      <p:ext uri="{BB962C8B-B14F-4D97-AF65-F5344CB8AC3E}">
        <p14:creationId xmlns:p14="http://schemas.microsoft.com/office/powerpoint/2010/main" val="335329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98499"/>
          </a:xfrm>
        </p:spPr>
        <p:txBody>
          <a:bodyPr/>
          <a:lstStyle/>
          <a:p>
            <a:pPr algn="ctr"/>
            <a:r>
              <a:rPr lang="en-GB" b="1" dirty="0" smtClean="0"/>
              <a:t>SOURCE EVALUATION</a:t>
            </a:r>
            <a:endParaRPr lang="en-GB"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8053953"/>
              </p:ext>
            </p:extLst>
          </p:nvPr>
        </p:nvGraphicFramePr>
        <p:xfrm>
          <a:off x="469900" y="698501"/>
          <a:ext cx="11163300" cy="6112496"/>
        </p:xfrm>
        <a:graphic>
          <a:graphicData uri="http://schemas.openxmlformats.org/drawingml/2006/table">
            <a:tbl>
              <a:tblPr firstRow="1" firstCol="1" bandRow="1">
                <a:tableStyleId>{5C22544A-7EE6-4342-B048-85BDC9FD1C3A}</a:tableStyleId>
              </a:tblPr>
              <a:tblGrid>
                <a:gridCol w="11163300"/>
              </a:tblGrid>
              <a:tr h="946254">
                <a:tc>
                  <a:txBody>
                    <a:bodyPr/>
                    <a:lstStyle/>
                    <a:p>
                      <a:pPr>
                        <a:lnSpc>
                          <a:spcPct val="107000"/>
                        </a:lnSpc>
                        <a:spcAft>
                          <a:spcPts val="0"/>
                        </a:spcAft>
                        <a:tabLst>
                          <a:tab pos="777240" algn="l"/>
                        </a:tabLst>
                      </a:pPr>
                      <a:r>
                        <a:rPr lang="en-GB" sz="2400" dirty="0" smtClean="0">
                          <a:effectLst/>
                        </a:rPr>
                        <a:t>1. Set </a:t>
                      </a:r>
                      <a:r>
                        <a:rPr lang="en-GB" sz="2400" dirty="0">
                          <a:effectLst/>
                        </a:rPr>
                        <a:t>of rebel demands which mentions only religious grievances at a time of social &amp; economic unrest.</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5715" marR="65715" marT="0" marB="0"/>
                </a:tc>
              </a:tr>
              <a:tr h="934729">
                <a:tc>
                  <a:txBody>
                    <a:bodyPr/>
                    <a:lstStyle/>
                    <a:p>
                      <a:pPr>
                        <a:lnSpc>
                          <a:spcPct val="107000"/>
                        </a:lnSpc>
                        <a:spcAft>
                          <a:spcPts val="0"/>
                        </a:spcAft>
                        <a:tabLst>
                          <a:tab pos="777240" algn="l"/>
                        </a:tabLst>
                      </a:pPr>
                      <a:r>
                        <a:rPr lang="en-GB" sz="2400" dirty="0" smtClean="0">
                          <a:effectLst/>
                        </a:rPr>
                        <a:t>2. Letter </a:t>
                      </a:r>
                      <a:r>
                        <a:rPr lang="en-GB" sz="2400" dirty="0">
                          <a:effectLst/>
                        </a:rPr>
                        <a:t>from the Venetian ambassador to the Venetian Senate about rebellions in Cornwall &amp; Norfolk</a:t>
                      </a:r>
                      <a:r>
                        <a:rPr lang="en-GB" sz="2400" dirty="0" smtClean="0">
                          <a:effectLst/>
                        </a:rPr>
                        <a:t>.</a:t>
                      </a:r>
                      <a:endParaRPr lang="en-GB" sz="2400" dirty="0">
                        <a:effectLst/>
                      </a:endParaRPr>
                    </a:p>
                  </a:txBody>
                  <a:tcPr marL="65715" marR="65715" marT="0" marB="0"/>
                </a:tc>
              </a:tr>
              <a:tr h="1153104">
                <a:tc>
                  <a:txBody>
                    <a:bodyPr/>
                    <a:lstStyle/>
                    <a:p>
                      <a:pPr>
                        <a:lnSpc>
                          <a:spcPct val="107000"/>
                        </a:lnSpc>
                        <a:spcAft>
                          <a:spcPts val="0"/>
                        </a:spcAft>
                        <a:tabLst>
                          <a:tab pos="777240" algn="l"/>
                        </a:tabLst>
                      </a:pPr>
                      <a:r>
                        <a:rPr lang="en-GB" sz="2400" dirty="0" smtClean="0">
                          <a:effectLst/>
                        </a:rPr>
                        <a:t>3. Letter </a:t>
                      </a:r>
                      <a:r>
                        <a:rPr lang="en-GB" sz="2400" dirty="0">
                          <a:effectLst/>
                        </a:rPr>
                        <a:t>from Sir William Paget to Somerset in 1549 </a:t>
                      </a:r>
                      <a:r>
                        <a:rPr lang="en-GB" sz="2400" i="0" dirty="0">
                          <a:effectLst/>
                        </a:rPr>
                        <a:t>criticising</a:t>
                      </a:r>
                      <a:r>
                        <a:rPr lang="en-GB" sz="2400" i="1" dirty="0">
                          <a:effectLst/>
                        </a:rPr>
                        <a:t> </a:t>
                      </a:r>
                      <a:r>
                        <a:rPr lang="en-GB" sz="2400" i="0" dirty="0">
                          <a:effectLst/>
                        </a:rPr>
                        <a:t>his anti-enclosure </a:t>
                      </a:r>
                      <a:r>
                        <a:rPr lang="en-GB" sz="2400" dirty="0">
                          <a:effectLst/>
                        </a:rPr>
                        <a:t>policy &amp; claiming it caused the rebellions by encouraging the peasants to take the law into their own hands.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5715" marR="65715" marT="0" marB="0"/>
                </a:tc>
              </a:tr>
              <a:tr h="948680">
                <a:tc>
                  <a:txBody>
                    <a:bodyPr/>
                    <a:lstStyle/>
                    <a:p>
                      <a:pPr>
                        <a:lnSpc>
                          <a:spcPct val="107000"/>
                        </a:lnSpc>
                        <a:spcAft>
                          <a:spcPts val="0"/>
                        </a:spcAft>
                        <a:tabLst>
                          <a:tab pos="777240" algn="l"/>
                        </a:tabLst>
                      </a:pPr>
                      <a:r>
                        <a:rPr lang="en-GB" sz="2400" dirty="0" smtClean="0">
                          <a:effectLst/>
                        </a:rPr>
                        <a:t>4. Account </a:t>
                      </a:r>
                      <a:r>
                        <a:rPr lang="en-GB" sz="2400" dirty="0">
                          <a:effectLst/>
                        </a:rPr>
                        <a:t>by a Catholic gentleman about whether Edward VI or Northumberland was responsible for trying to exclude Mary from the succession in 1553</a:t>
                      </a:r>
                      <a:r>
                        <a:rPr lang="en-GB" sz="2400" dirty="0" smtClean="0">
                          <a:effectLst/>
                        </a:rPr>
                        <a:t>.</a:t>
                      </a:r>
                      <a:r>
                        <a:rPr lang="en-GB"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5715" marR="65715" marT="0" marB="0"/>
                </a:tc>
              </a:tr>
              <a:tr h="934729">
                <a:tc>
                  <a:txBody>
                    <a:bodyPr/>
                    <a:lstStyle/>
                    <a:p>
                      <a:pPr>
                        <a:lnSpc>
                          <a:spcPct val="107000"/>
                        </a:lnSpc>
                        <a:spcAft>
                          <a:spcPts val="0"/>
                        </a:spcAft>
                        <a:tabLst>
                          <a:tab pos="777240" algn="l"/>
                        </a:tabLst>
                      </a:pPr>
                      <a:r>
                        <a:rPr lang="en-GB" sz="2400" dirty="0" smtClean="0">
                          <a:effectLst/>
                        </a:rPr>
                        <a:t>5. Letter </a:t>
                      </a:r>
                      <a:r>
                        <a:rPr lang="en-GB" sz="2400" dirty="0">
                          <a:effectLst/>
                        </a:rPr>
                        <a:t>from the Privy Council, at a time when it was dominated by Northumberland, to Mary warning her that she was not the rightful heir. </a:t>
                      </a:r>
                    </a:p>
                  </a:txBody>
                  <a:tcPr marL="65715" marR="65715" marT="0" marB="0"/>
                </a:tc>
              </a:tr>
              <a:tr h="1153104">
                <a:tc>
                  <a:txBody>
                    <a:bodyPr/>
                    <a:lstStyle/>
                    <a:p>
                      <a:pPr>
                        <a:lnSpc>
                          <a:spcPct val="107000"/>
                        </a:lnSpc>
                        <a:spcAft>
                          <a:spcPts val="0"/>
                        </a:spcAft>
                        <a:tabLst>
                          <a:tab pos="777240" algn="l"/>
                        </a:tabLst>
                      </a:pPr>
                      <a:r>
                        <a:rPr lang="en-GB" sz="2400" dirty="0" smtClean="0">
                          <a:effectLst/>
                        </a:rPr>
                        <a:t>6. Letter </a:t>
                      </a:r>
                      <a:r>
                        <a:rPr lang="en-GB" sz="2400" dirty="0">
                          <a:effectLst/>
                        </a:rPr>
                        <a:t>from the French ambassador to his master Henry II regarding a conversation he had with Northumberland about French intervention to stop Mary becoming Queen in 1553.</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5715" marR="65715" marT="0" marB="0"/>
                </a:tc>
              </a:tr>
            </a:tbl>
          </a:graphicData>
        </a:graphic>
      </p:graphicFrame>
    </p:spTree>
    <p:extLst>
      <p:ext uri="{BB962C8B-B14F-4D97-AF65-F5344CB8AC3E}">
        <p14:creationId xmlns:p14="http://schemas.microsoft.com/office/powerpoint/2010/main" val="3328753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511299"/>
          </a:xfrm>
        </p:spPr>
        <p:txBody>
          <a:bodyPr/>
          <a:lstStyle/>
          <a:p>
            <a:pPr algn="ctr"/>
            <a:r>
              <a:rPr lang="en-GB" b="1" dirty="0" smtClean="0"/>
              <a:t>EVIDENCE THAT THE ROYAL MINORITY WAS A SERIOUS PROBLEM</a:t>
            </a:r>
            <a:endParaRPr lang="en-GB" b="1" dirty="0"/>
          </a:p>
        </p:txBody>
      </p:sp>
      <p:sp>
        <p:nvSpPr>
          <p:cNvPr id="3" name="Content Placeholder 2"/>
          <p:cNvSpPr>
            <a:spLocks noGrp="1"/>
          </p:cNvSpPr>
          <p:nvPr>
            <p:ph idx="1"/>
          </p:nvPr>
        </p:nvSpPr>
        <p:spPr>
          <a:xfrm>
            <a:off x="469900" y="1511300"/>
            <a:ext cx="11315700" cy="4965700"/>
          </a:xfrm>
        </p:spPr>
        <p:txBody>
          <a:bodyPr>
            <a:normAutofit fontScale="92500" lnSpcReduction="20000"/>
          </a:bodyPr>
          <a:lstStyle/>
          <a:p>
            <a:pPr lvl="0"/>
            <a:r>
              <a:rPr lang="en-GB" dirty="0" smtClean="0">
                <a:effectLst/>
              </a:rPr>
              <a:t>Royal minorities had caused problems before: there had been civil wars in the reigns of both Henry III, who became King at the age of 9 in 1216, &amp; Edward V, who became King at 12 in 1483. E V had lost the throne to his uncle Richard III after only 3 months &amp; was almost certainly murdered by him.</a:t>
            </a:r>
          </a:p>
          <a:p>
            <a:pPr lvl="0"/>
            <a:r>
              <a:rPr lang="en-GB" dirty="0" smtClean="0">
                <a:effectLst/>
              </a:rPr>
              <a:t>As a child king, E obviously did not have the authority his father had had, nor could he intimidate people as H had done through the Treason Act &amp; over 300 executions for opposing the Reformation.</a:t>
            </a:r>
          </a:p>
          <a:p>
            <a:pPr lvl="0"/>
            <a:r>
              <a:rPr lang="en-GB" dirty="0" smtClean="0">
                <a:effectLst/>
              </a:rPr>
              <a:t>This problem was compounded by Somerset’s decision to </a:t>
            </a:r>
            <a:r>
              <a:rPr lang="en-GB" b="1" dirty="0" smtClean="0">
                <a:effectLst/>
              </a:rPr>
              <a:t>repeal H’s Treason Act &amp; the heresy laws</a:t>
            </a:r>
            <a:r>
              <a:rPr lang="en-GB" dirty="0" smtClean="0">
                <a:effectLst/>
              </a:rPr>
              <a:t>, which caused an upsurge of religious unrest.</a:t>
            </a:r>
          </a:p>
          <a:p>
            <a:pPr lvl="0"/>
            <a:r>
              <a:rPr lang="en-GB" dirty="0" smtClean="0">
                <a:effectLst/>
              </a:rPr>
              <a:t>As </a:t>
            </a:r>
            <a:r>
              <a:rPr lang="en-GB" b="1" dirty="0" smtClean="0">
                <a:effectLst/>
              </a:rPr>
              <a:t>Lord Protector</a:t>
            </a:r>
            <a:r>
              <a:rPr lang="en-GB" dirty="0" smtClean="0">
                <a:effectLst/>
              </a:rPr>
              <a:t> Somerset did not have the same authority an adult king would have had, partly as his title went against H’s wishes (expressed in his will) for a balanced Regency Council.</a:t>
            </a:r>
          </a:p>
          <a:p>
            <a:pPr lvl="0"/>
            <a:r>
              <a:rPr lang="en-GB" dirty="0" smtClean="0">
                <a:effectLst/>
              </a:rPr>
              <a:t>The outbreak of serious </a:t>
            </a:r>
            <a:r>
              <a:rPr lang="en-GB" b="1" dirty="0" smtClean="0">
                <a:effectLst/>
              </a:rPr>
              <a:t>rebellions</a:t>
            </a:r>
            <a:r>
              <a:rPr lang="en-GB" dirty="0" smtClean="0">
                <a:effectLst/>
              </a:rPr>
              <a:t> in the South West &amp; Norfolk in 1549 which resulted in the fall of Somerset showed how govt. authority had been undermined.</a:t>
            </a:r>
          </a:p>
          <a:p>
            <a:endParaRPr lang="en-GB" dirty="0"/>
          </a:p>
        </p:txBody>
      </p:sp>
    </p:spTree>
    <p:extLst>
      <p:ext uri="{BB962C8B-B14F-4D97-AF65-F5344CB8AC3E}">
        <p14:creationId xmlns:p14="http://schemas.microsoft.com/office/powerpoint/2010/main" val="1449488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87400"/>
          </a:xfrm>
        </p:spPr>
        <p:txBody>
          <a:bodyPr>
            <a:normAutofit/>
          </a:bodyPr>
          <a:lstStyle/>
          <a:p>
            <a:pPr algn="ctr"/>
            <a:r>
              <a:rPr lang="en-GB" b="1" dirty="0" smtClean="0"/>
              <a:t>EVIDENCE THAT IT WAS NOT</a:t>
            </a:r>
            <a:endParaRPr lang="en-GB" b="1" dirty="0"/>
          </a:p>
        </p:txBody>
      </p:sp>
      <p:sp>
        <p:nvSpPr>
          <p:cNvPr id="3" name="Content Placeholder 2"/>
          <p:cNvSpPr>
            <a:spLocks noGrp="1"/>
          </p:cNvSpPr>
          <p:nvPr>
            <p:ph idx="1"/>
          </p:nvPr>
        </p:nvSpPr>
        <p:spPr>
          <a:xfrm>
            <a:off x="457200" y="787400"/>
            <a:ext cx="11277600" cy="5740399"/>
          </a:xfrm>
        </p:spPr>
        <p:txBody>
          <a:bodyPr>
            <a:normAutofit fontScale="92500" lnSpcReduction="20000"/>
          </a:bodyPr>
          <a:lstStyle/>
          <a:p>
            <a:pPr lvl="0"/>
            <a:r>
              <a:rPr lang="en-GB" dirty="0" smtClean="0">
                <a:effectLst/>
              </a:rPr>
              <a:t>Henry III (1216-72), Richard II (1377-99) &amp; Henry VI (1422-61) had all succeeded to the throne as minors but retained their throne into adulthood.</a:t>
            </a:r>
          </a:p>
          <a:p>
            <a:pPr lvl="0"/>
            <a:r>
              <a:rPr lang="en-GB" dirty="0" smtClean="0">
                <a:effectLst/>
              </a:rPr>
              <a:t>E was not sickly until his final illness in 1553 so the general assumption was that he would live to become an adult king &amp; have an heir as Henry III &amp; Henry VI had done.</a:t>
            </a:r>
          </a:p>
          <a:p>
            <a:pPr lvl="0"/>
            <a:r>
              <a:rPr lang="en-GB" dirty="0" smtClean="0">
                <a:effectLst/>
              </a:rPr>
              <a:t>Henry VII &amp; VIII had established a </a:t>
            </a:r>
            <a:r>
              <a:rPr lang="en-GB" b="1" dirty="0" smtClean="0">
                <a:solidFill>
                  <a:srgbClr val="FF0000"/>
                </a:solidFill>
                <a:effectLst/>
              </a:rPr>
              <a:t>strong Tudor dynasty</a:t>
            </a:r>
            <a:r>
              <a:rPr lang="en-GB" dirty="0" smtClean="0">
                <a:solidFill>
                  <a:srgbClr val="FF0000"/>
                </a:solidFill>
                <a:effectLst/>
              </a:rPr>
              <a:t> </a:t>
            </a:r>
            <a:r>
              <a:rPr lang="en-GB" dirty="0" smtClean="0">
                <a:effectLst/>
              </a:rPr>
              <a:t>by 1547 &amp; no one challenged E’s right to the throne, including the rebels of 1549.</a:t>
            </a:r>
          </a:p>
          <a:p>
            <a:pPr lvl="0"/>
            <a:r>
              <a:rPr lang="en-GB" dirty="0" smtClean="0">
                <a:effectLst/>
              </a:rPr>
              <a:t>As E’s uncle &amp; following his victory over the Scots at Solway Moss it was logical that Somerset should be L Protector. In a country used to monarchy, it made sense to have a Protector rather than rule by a Regency Council which might have difficulty reaching agreement.</a:t>
            </a:r>
          </a:p>
          <a:p>
            <a:pPr lvl="0"/>
            <a:r>
              <a:rPr lang="en-GB" dirty="0" smtClean="0">
                <a:solidFill>
                  <a:srgbClr val="FF0000"/>
                </a:solidFill>
                <a:effectLst/>
              </a:rPr>
              <a:t>The crisis of 1549, including the rebellions &amp; the fall of Somerset, were caused more by </a:t>
            </a:r>
            <a:r>
              <a:rPr lang="en-GB" b="1" dirty="0" smtClean="0">
                <a:solidFill>
                  <a:srgbClr val="FF0000"/>
                </a:solidFill>
                <a:effectLst/>
              </a:rPr>
              <a:t>Somerset’s incompetence</a:t>
            </a:r>
            <a:r>
              <a:rPr lang="en-GB" dirty="0" smtClean="0">
                <a:solidFill>
                  <a:srgbClr val="FF0000"/>
                </a:solidFill>
                <a:effectLst/>
              </a:rPr>
              <a:t> &amp; underlying </a:t>
            </a:r>
            <a:r>
              <a:rPr lang="en-GB" b="1" dirty="0" smtClean="0">
                <a:solidFill>
                  <a:srgbClr val="FF0000"/>
                </a:solidFill>
                <a:effectLst/>
              </a:rPr>
              <a:t>religious &amp; economic problems</a:t>
            </a:r>
            <a:r>
              <a:rPr lang="en-GB" dirty="0" smtClean="0">
                <a:solidFill>
                  <a:srgbClr val="FF0000"/>
                </a:solidFill>
                <a:effectLst/>
              </a:rPr>
              <a:t> rather than by the royal minority as such.</a:t>
            </a:r>
          </a:p>
          <a:p>
            <a:pPr lvl="0"/>
            <a:r>
              <a:rPr lang="en-GB" dirty="0" smtClean="0">
                <a:effectLst/>
              </a:rPr>
              <a:t>Following the crisis of 1549, </a:t>
            </a:r>
            <a:r>
              <a:rPr lang="en-GB" b="1" dirty="0" smtClean="0">
                <a:solidFill>
                  <a:srgbClr val="FF0000"/>
                </a:solidFill>
                <a:effectLst/>
              </a:rPr>
              <a:t>Northumberland</a:t>
            </a:r>
            <a:r>
              <a:rPr lang="en-GB" dirty="0" smtClean="0">
                <a:effectLst/>
              </a:rPr>
              <a:t> restored stability 1550-3 &amp; there was no further unrest until it became clear that E was dying.</a:t>
            </a:r>
          </a:p>
        </p:txBody>
      </p:sp>
    </p:spTree>
    <p:extLst>
      <p:ext uri="{BB962C8B-B14F-4D97-AF65-F5344CB8AC3E}">
        <p14:creationId xmlns:p14="http://schemas.microsoft.com/office/powerpoint/2010/main" val="85974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
            <a:ext cx="11493500" cy="863599"/>
          </a:xfrm>
        </p:spPr>
        <p:txBody>
          <a:bodyPr>
            <a:normAutofit/>
          </a:bodyPr>
          <a:lstStyle/>
          <a:p>
            <a:pPr algn="ctr"/>
            <a:r>
              <a:rPr lang="en-GB" sz="2400" b="1" dirty="0" smtClean="0"/>
              <a:t>EVIDENCE THAT THE SUCCESSION CRISIS OF 1553 SERIOUSLY THREATENED THE STABILITY OF THE MONARCHY</a:t>
            </a:r>
            <a:endParaRPr lang="en-GB" sz="2400" b="1" dirty="0"/>
          </a:p>
        </p:txBody>
      </p:sp>
      <p:sp>
        <p:nvSpPr>
          <p:cNvPr id="3" name="Content Placeholder 2"/>
          <p:cNvSpPr>
            <a:spLocks noGrp="1"/>
          </p:cNvSpPr>
          <p:nvPr>
            <p:ph idx="1"/>
          </p:nvPr>
        </p:nvSpPr>
        <p:spPr>
          <a:xfrm>
            <a:off x="419100" y="863600"/>
            <a:ext cx="11404600" cy="5740400"/>
          </a:xfrm>
        </p:spPr>
        <p:txBody>
          <a:bodyPr>
            <a:normAutofit fontScale="25000" lnSpcReduction="20000"/>
          </a:bodyPr>
          <a:lstStyle/>
          <a:p>
            <a:pPr lvl="0"/>
            <a:r>
              <a:rPr lang="en-GB" sz="8000" dirty="0" smtClean="0">
                <a:effectLst/>
              </a:rPr>
              <a:t>It could be argued that </a:t>
            </a:r>
            <a:r>
              <a:rPr lang="en-GB" sz="8000" b="1" dirty="0" smtClean="0">
                <a:effectLst/>
              </a:rPr>
              <a:t>Northumberland</a:t>
            </a:r>
            <a:r>
              <a:rPr lang="en-GB" sz="8000" dirty="0" smtClean="0">
                <a:effectLst/>
              </a:rPr>
              <a:t> (below right) acted as an “</a:t>
            </a:r>
            <a:r>
              <a:rPr lang="en-GB" sz="8000" dirty="0" err="1" smtClean="0">
                <a:effectLst/>
              </a:rPr>
              <a:t>overmighty</a:t>
            </a:r>
            <a:r>
              <a:rPr lang="en-GB" sz="8000" dirty="0" smtClean="0">
                <a:effectLst/>
              </a:rPr>
              <a:t> subject”, putting his own ambition &amp; interests above the security of the Crown. He married Lady Jane Grey to his son Lord Guildford Dudley &amp; then persuaded the dying 15 year old King to alter his “Device for the Succession” in Jane’s favour.</a:t>
            </a:r>
          </a:p>
          <a:p>
            <a:pPr lvl="0"/>
            <a:r>
              <a:rPr lang="en-GB" sz="8000" dirty="0" smtClean="0">
                <a:effectLst/>
              </a:rPr>
              <a:t>Jane’s claim as the granddaughter of H’s sister Mary was clearly inferior to that of H VIII’s eldest daughter Mary; she knew this &amp; did not want to be queen but was manipulated by </a:t>
            </a:r>
            <a:r>
              <a:rPr lang="en-GB" sz="8000" dirty="0" err="1" smtClean="0">
                <a:effectLst/>
              </a:rPr>
              <a:t>Nthumb</a:t>
            </a:r>
            <a:r>
              <a:rPr lang="en-GB" sz="8000" dirty="0" smtClean="0">
                <a:effectLst/>
              </a:rPr>
              <a:t>.</a:t>
            </a:r>
          </a:p>
          <a:p>
            <a:pPr lvl="0"/>
            <a:r>
              <a:rPr lang="en-GB" sz="8000" dirty="0" smtClean="0">
                <a:effectLst/>
              </a:rPr>
              <a:t>Legally the Succession Act </a:t>
            </a:r>
            <a:r>
              <a:rPr lang="en-GB" sz="8000" smtClean="0">
                <a:effectLst/>
              </a:rPr>
              <a:t>of 1544 </a:t>
            </a:r>
            <a:r>
              <a:rPr lang="en-GB" sz="8000" dirty="0" smtClean="0">
                <a:effectLst/>
              </a:rPr>
              <a:t>clearly overruled the “Device” of a 15 year old king which was never approved by Parliament. It also superseded the acts of 1534 &amp; 1537 (quoted by the Privy Council in a letter to Mary just after E’s death) which had excluded Mary from the succession.</a:t>
            </a:r>
          </a:p>
          <a:p>
            <a:pPr lvl="0"/>
            <a:r>
              <a:rPr lang="en-GB" sz="8000" dirty="0" smtClean="0">
                <a:effectLst/>
              </a:rPr>
              <a:t>In June 1553, knowing E was dying, </a:t>
            </a:r>
            <a:r>
              <a:rPr lang="en-GB" sz="8000" dirty="0" err="1" smtClean="0">
                <a:effectLst/>
              </a:rPr>
              <a:t>Nthumb</a:t>
            </a:r>
            <a:r>
              <a:rPr lang="en-GB" sz="8000" dirty="0" smtClean="0">
                <a:effectLst/>
              </a:rPr>
              <a:t>. forced the Privy Council &amp; other notable people to sign articles supporting Jane. When E died on 6 July </a:t>
            </a:r>
            <a:r>
              <a:rPr lang="en-GB" sz="8000" dirty="0" err="1" smtClean="0">
                <a:effectLst/>
              </a:rPr>
              <a:t>Nthumb</a:t>
            </a:r>
            <a:r>
              <a:rPr lang="en-GB" sz="8000" dirty="0" smtClean="0">
                <a:effectLst/>
              </a:rPr>
              <a:t>. kept his death secret for 2 days &amp; forced leading London citizens to sign E’s “Device”.</a:t>
            </a:r>
          </a:p>
          <a:p>
            <a:pPr lvl="0"/>
            <a:r>
              <a:rPr lang="en-GB" sz="8000" dirty="0" smtClean="0">
                <a:effectLst/>
              </a:rPr>
              <a:t>Conversely, it can be argued that it was </a:t>
            </a:r>
            <a:r>
              <a:rPr lang="en-GB" sz="8000" b="1" dirty="0" smtClean="0">
                <a:effectLst/>
              </a:rPr>
              <a:t>Edward</a:t>
            </a:r>
            <a:r>
              <a:rPr lang="en-GB" sz="8000" dirty="0" smtClean="0">
                <a:effectLst/>
              </a:rPr>
              <a:t> himself who threatened the security of his own dynasty by trying to interfere with the succession for religious reasons; he was quoted as saying, “if our sister Mary were to be queen, it would all be over for the religion we have established”.</a:t>
            </a:r>
          </a:p>
          <a:p>
            <a:pPr lvl="0"/>
            <a:r>
              <a:rPr lang="en-GB" sz="8000" dirty="0" smtClean="0">
                <a:effectLst/>
              </a:rPr>
              <a:t>Similarly Archbishop </a:t>
            </a:r>
            <a:r>
              <a:rPr lang="en-GB" sz="8000" b="1" dirty="0" smtClean="0">
                <a:effectLst/>
              </a:rPr>
              <a:t>Cranmer</a:t>
            </a:r>
            <a:r>
              <a:rPr lang="en-GB" sz="8000" dirty="0" smtClean="0">
                <a:effectLst/>
              </a:rPr>
              <a:t> showed disloyalty to the dynasty he was appointed to serve for religious reasons &amp; b/c he knew Mary would burn him as a heretic. His later claim that “I never liked” E’s will &amp; “if by any means possible it had been in my power to have prevented the making of that Will, I would have done it” was an obvious lie.</a:t>
            </a:r>
          </a:p>
          <a:p>
            <a:pPr lvl="0"/>
            <a:r>
              <a:rPr lang="en-GB" sz="8000" dirty="0" smtClean="0">
                <a:effectLst/>
              </a:rPr>
              <a:t>There was a real threat that the succession dispute in 1553 could have provoked not just a civil war but also a </a:t>
            </a:r>
            <a:r>
              <a:rPr lang="en-GB" sz="8000" b="1" dirty="0" smtClean="0">
                <a:effectLst/>
              </a:rPr>
              <a:t>foreign invasion</a:t>
            </a:r>
            <a:r>
              <a:rPr lang="en-GB" sz="8000" dirty="0" smtClean="0">
                <a:effectLst/>
              </a:rPr>
              <a:t>: </a:t>
            </a:r>
            <a:r>
              <a:rPr lang="en-GB" sz="8000" dirty="0" err="1" smtClean="0">
                <a:effectLst/>
              </a:rPr>
              <a:t>Nthumb</a:t>
            </a:r>
            <a:r>
              <a:rPr lang="en-GB" sz="8000" dirty="0" smtClean="0">
                <a:effectLst/>
              </a:rPr>
              <a:t>. discussed with the French ambassador the possibility of French military aid against the half-Spanish Mary, while Mary herself requested help from her nephew Charles V.</a:t>
            </a:r>
          </a:p>
          <a:p>
            <a:endParaRPr lang="en-GB" dirty="0"/>
          </a:p>
        </p:txBody>
      </p:sp>
    </p:spTree>
    <p:extLst>
      <p:ext uri="{BB962C8B-B14F-4D97-AF65-F5344CB8AC3E}">
        <p14:creationId xmlns:p14="http://schemas.microsoft.com/office/powerpoint/2010/main" val="1004888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63600"/>
          </a:xfrm>
        </p:spPr>
        <p:txBody>
          <a:bodyPr>
            <a:normAutofit/>
          </a:bodyPr>
          <a:lstStyle/>
          <a:p>
            <a:pPr algn="ctr"/>
            <a:r>
              <a:rPr lang="en-GB" b="1" dirty="0" smtClean="0"/>
              <a:t>EVIDENCE THAT IT DID NOT</a:t>
            </a:r>
            <a:endParaRPr lang="en-GB" b="1" dirty="0"/>
          </a:p>
        </p:txBody>
      </p:sp>
      <p:sp>
        <p:nvSpPr>
          <p:cNvPr id="3" name="Content Placeholder 2"/>
          <p:cNvSpPr>
            <a:spLocks noGrp="1"/>
          </p:cNvSpPr>
          <p:nvPr>
            <p:ph idx="1"/>
          </p:nvPr>
        </p:nvSpPr>
        <p:spPr>
          <a:xfrm>
            <a:off x="482600" y="863600"/>
            <a:ext cx="11188700" cy="5664199"/>
          </a:xfrm>
        </p:spPr>
        <p:txBody>
          <a:bodyPr>
            <a:normAutofit fontScale="85000" lnSpcReduction="20000"/>
          </a:bodyPr>
          <a:lstStyle/>
          <a:p>
            <a:pPr lvl="0"/>
            <a:r>
              <a:rPr lang="en-GB" dirty="0" smtClean="0">
                <a:effectLst/>
              </a:rPr>
              <a:t>If </a:t>
            </a:r>
            <a:r>
              <a:rPr lang="en-GB" dirty="0" err="1" smtClean="0">
                <a:effectLst/>
              </a:rPr>
              <a:t>Nthumb</a:t>
            </a:r>
            <a:r>
              <a:rPr lang="en-GB" dirty="0" smtClean="0">
                <a:effectLst/>
              </a:rPr>
              <a:t>. was the main author of the attempt to interfere with the succession he was remarkably &amp; uncharacteristically </a:t>
            </a:r>
            <a:r>
              <a:rPr lang="en-GB" b="1" dirty="0" smtClean="0">
                <a:effectLst/>
              </a:rPr>
              <a:t>incompetent</a:t>
            </a:r>
            <a:r>
              <a:rPr lang="en-GB" dirty="0" smtClean="0">
                <a:effectLst/>
              </a:rPr>
              <a:t> in how he set about it: he did not have an army available to support Jane (in fact he had disbanded his army in 1552), he failed to prevent Mary escaping to East Anglia &amp; he also neglected to organise a propaganda campaign against her.</a:t>
            </a:r>
          </a:p>
          <a:p>
            <a:pPr lvl="0"/>
            <a:r>
              <a:rPr lang="en-GB" dirty="0" smtClean="0">
                <a:effectLst/>
              </a:rPr>
              <a:t>The nobility &amp; gentry had a vested interest in supporting the principle of </a:t>
            </a:r>
            <a:r>
              <a:rPr lang="en-GB" b="1" dirty="0" smtClean="0">
                <a:solidFill>
                  <a:srgbClr val="FF0000"/>
                </a:solidFill>
                <a:effectLst/>
              </a:rPr>
              <a:t>legitimate inheritance</a:t>
            </a:r>
            <a:r>
              <a:rPr lang="en-GB" dirty="0" smtClean="0">
                <a:effectLst/>
              </a:rPr>
              <a:t>, on which their right to their own property depended; it was therefore never likely that they would support Jane against Mary.</a:t>
            </a:r>
          </a:p>
          <a:p>
            <a:pPr lvl="0"/>
            <a:r>
              <a:rPr lang="en-GB" b="1" dirty="0" smtClean="0">
                <a:solidFill>
                  <a:srgbClr val="FF0000"/>
                </a:solidFill>
                <a:effectLst/>
              </a:rPr>
              <a:t>Mary</a:t>
            </a:r>
            <a:r>
              <a:rPr lang="en-GB" dirty="0" smtClean="0">
                <a:effectLst/>
              </a:rPr>
              <a:t> acted quickly &amp; decisively to secure her rightful position by escaping to East Anglia, proclaiming herself Queen, sending letters to the Privy Council &amp; important towns asserting her claim &amp; quickly raising a large army.</a:t>
            </a:r>
          </a:p>
          <a:p>
            <a:pPr lvl="0"/>
            <a:r>
              <a:rPr lang="en-GB" dirty="0" smtClean="0">
                <a:effectLst/>
              </a:rPr>
              <a:t>As soon as </a:t>
            </a:r>
            <a:r>
              <a:rPr lang="en-GB" dirty="0" err="1" smtClean="0">
                <a:effectLst/>
              </a:rPr>
              <a:t>Nthumb</a:t>
            </a:r>
            <a:r>
              <a:rPr lang="en-GB" dirty="0" smtClean="0">
                <a:effectLst/>
              </a:rPr>
              <a:t>. left London to confront Mary, the Privy Council went over to her &amp; many of his soldiers deserted despite being offered higher pay, showing how strong </a:t>
            </a:r>
            <a:r>
              <a:rPr lang="en-GB" b="1" dirty="0" smtClean="0">
                <a:solidFill>
                  <a:srgbClr val="FF0000"/>
                </a:solidFill>
                <a:effectLst/>
              </a:rPr>
              <a:t>loyalty to the rightful heir</a:t>
            </a:r>
            <a:r>
              <a:rPr lang="en-GB" dirty="0" smtClean="0">
                <a:solidFill>
                  <a:srgbClr val="FF0000"/>
                </a:solidFill>
                <a:effectLst/>
              </a:rPr>
              <a:t> </a:t>
            </a:r>
            <a:r>
              <a:rPr lang="en-GB" dirty="0" smtClean="0">
                <a:effectLst/>
              </a:rPr>
              <a:t>was. In fact so many of his army deserted that </a:t>
            </a:r>
            <a:r>
              <a:rPr lang="en-GB" dirty="0" err="1" smtClean="0">
                <a:effectLst/>
              </a:rPr>
              <a:t>Nthumb</a:t>
            </a:r>
            <a:r>
              <a:rPr lang="en-GB" dirty="0" smtClean="0">
                <a:effectLst/>
              </a:rPr>
              <a:t>. had to give up &amp; declare Mary Queen himself instead of fighting her. </a:t>
            </a:r>
          </a:p>
          <a:p>
            <a:pPr lvl="0"/>
            <a:r>
              <a:rPr lang="en-GB" dirty="0" smtClean="0">
                <a:effectLst/>
              </a:rPr>
              <a:t>The religious divisions in England mattered less than her legitimacy: she was greeted with enthusiasm in London despite the presence of many Protestants there. Some historians have argued that Mary herself underestimated the extent to which her success was due to her legitimacy rather than her religion.</a:t>
            </a:r>
          </a:p>
          <a:p>
            <a:endParaRPr lang="en-GB" dirty="0"/>
          </a:p>
        </p:txBody>
      </p:sp>
    </p:spTree>
    <p:extLst>
      <p:ext uri="{BB962C8B-B14F-4D97-AF65-F5344CB8AC3E}">
        <p14:creationId xmlns:p14="http://schemas.microsoft.com/office/powerpoint/2010/main" val="2754626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453018"/>
          </a:xfrm>
        </p:spPr>
        <p:txBody>
          <a:bodyPr>
            <a:normAutofit/>
          </a:bodyPr>
          <a:lstStyle/>
          <a:p>
            <a:pPr algn="ctr"/>
            <a:r>
              <a:rPr lang="en-GB" b="1" dirty="0" smtClean="0"/>
              <a:t>EVIDENCE THAT THE WESTERN REBELLION WAS CAUSED BY RELIGION</a:t>
            </a:r>
            <a:endParaRPr lang="en-GB" b="1" dirty="0"/>
          </a:p>
        </p:txBody>
      </p:sp>
      <p:sp>
        <p:nvSpPr>
          <p:cNvPr id="3" name="Content Placeholder 2"/>
          <p:cNvSpPr>
            <a:spLocks noGrp="1"/>
          </p:cNvSpPr>
          <p:nvPr>
            <p:ph idx="1"/>
          </p:nvPr>
        </p:nvSpPr>
        <p:spPr>
          <a:xfrm>
            <a:off x="638827" y="1515648"/>
            <a:ext cx="10960274" cy="5010411"/>
          </a:xfrm>
        </p:spPr>
        <p:txBody>
          <a:bodyPr>
            <a:normAutofit fontScale="92500" lnSpcReduction="20000"/>
          </a:bodyPr>
          <a:lstStyle/>
          <a:p>
            <a:r>
              <a:rPr lang="en-GB" dirty="0"/>
              <a:t>William Body was murdered at Helston when he tried to enforce the destruction of images in local churches.</a:t>
            </a:r>
          </a:p>
          <a:p>
            <a:r>
              <a:rPr lang="en-GB" dirty="0"/>
              <a:t>Traditionally known locally as the “Prayer Book Rebellion”, it started with demonstrations agt. the </a:t>
            </a:r>
            <a:r>
              <a:rPr lang="en-GB" dirty="0" smtClean="0"/>
              <a:t>Book of Common Prayer </a:t>
            </a:r>
            <a:r>
              <a:rPr lang="en-GB" dirty="0"/>
              <a:t>in </a:t>
            </a:r>
            <a:r>
              <a:rPr lang="en-GB" dirty="0" err="1"/>
              <a:t>Bodmin</a:t>
            </a:r>
            <a:r>
              <a:rPr lang="en-GB" dirty="0"/>
              <a:t> (Cornwall) &amp; </a:t>
            </a:r>
            <a:r>
              <a:rPr lang="en-GB" dirty="0" err="1"/>
              <a:t>Sampford</a:t>
            </a:r>
            <a:r>
              <a:rPr lang="en-GB" dirty="0"/>
              <a:t> Courtenay (Devon, where the priest was forced to read Mass instead). Most Cornish peasants at this time still spoke Cornish &amp; the rebels said that they did not understand English.</a:t>
            </a:r>
          </a:p>
          <a:p>
            <a:r>
              <a:rPr lang="en-GB" dirty="0"/>
              <a:t>The rebellion seems to have started by </a:t>
            </a:r>
            <a:r>
              <a:rPr lang="en-GB" b="1" dirty="0"/>
              <a:t>priests</a:t>
            </a:r>
            <a:r>
              <a:rPr lang="en-GB" dirty="0"/>
              <a:t> like Robert Welch who then persuaded Humphrey </a:t>
            </a:r>
            <a:r>
              <a:rPr lang="en-GB" dirty="0" err="1"/>
              <a:t>Arundell</a:t>
            </a:r>
            <a:r>
              <a:rPr lang="en-GB" dirty="0"/>
              <a:t>, a local gentleman with military experience, to lead them.</a:t>
            </a:r>
          </a:p>
          <a:p>
            <a:r>
              <a:rPr lang="en-GB" dirty="0"/>
              <a:t>When the rebellion was crushed the priests involved were publicly hanged in their “popish” mass vestments.</a:t>
            </a:r>
          </a:p>
          <a:p>
            <a:r>
              <a:rPr lang="en-GB" dirty="0"/>
              <a:t>The rebels’ initial </a:t>
            </a:r>
            <a:r>
              <a:rPr lang="en-GB" b="1" dirty="0"/>
              <a:t>demands</a:t>
            </a:r>
            <a:r>
              <a:rPr lang="en-GB" dirty="0"/>
              <a:t> have been lost but the 2</a:t>
            </a:r>
            <a:r>
              <a:rPr lang="en-GB" baseline="30000" dirty="0"/>
              <a:t>nd</a:t>
            </a:r>
            <a:r>
              <a:rPr lang="en-GB" dirty="0"/>
              <a:t> set were predominantly religious.</a:t>
            </a:r>
          </a:p>
        </p:txBody>
      </p:sp>
    </p:spTree>
    <p:extLst>
      <p:ext uri="{BB962C8B-B14F-4D97-AF65-F5344CB8AC3E}">
        <p14:creationId xmlns:p14="http://schemas.microsoft.com/office/powerpoint/2010/main" val="2447062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59" y="150313"/>
            <a:ext cx="11311003" cy="839243"/>
          </a:xfrm>
        </p:spPr>
        <p:txBody>
          <a:bodyPr/>
          <a:lstStyle/>
          <a:p>
            <a:pPr algn="ctr"/>
            <a:r>
              <a:rPr lang="en-GB" b="1" dirty="0" smtClean="0"/>
              <a:t>RELIGIOUS UNREST IN NORFOLK &amp; ELSEWHERE</a:t>
            </a:r>
            <a:endParaRPr lang="en-GB" b="1" dirty="0"/>
          </a:p>
        </p:txBody>
      </p:sp>
      <p:sp>
        <p:nvSpPr>
          <p:cNvPr id="3" name="Content Placeholder 2"/>
          <p:cNvSpPr>
            <a:spLocks noGrp="1"/>
          </p:cNvSpPr>
          <p:nvPr>
            <p:ph idx="1"/>
          </p:nvPr>
        </p:nvSpPr>
        <p:spPr>
          <a:xfrm>
            <a:off x="838200" y="1315233"/>
            <a:ext cx="10515600" cy="4861730"/>
          </a:xfrm>
        </p:spPr>
        <p:txBody>
          <a:bodyPr/>
          <a:lstStyle/>
          <a:p>
            <a:r>
              <a:rPr lang="en-GB" dirty="0"/>
              <a:t>Unlike the rebels in Devon &amp; Cornwall, the </a:t>
            </a:r>
            <a:r>
              <a:rPr lang="en-GB" b="1" dirty="0"/>
              <a:t>Norfolk</a:t>
            </a:r>
            <a:r>
              <a:rPr lang="en-GB" dirty="0"/>
              <a:t> rebels seem to have been Prot. &amp; anticlerical: they used the Book of Common Prayer in their camp at </a:t>
            </a:r>
            <a:r>
              <a:rPr lang="en-GB" dirty="0" err="1"/>
              <a:t>Mousehold</a:t>
            </a:r>
            <a:r>
              <a:rPr lang="en-GB" dirty="0"/>
              <a:t> Heath &amp; made no demands for the restoration of Catholicism.</a:t>
            </a:r>
          </a:p>
          <a:p>
            <a:r>
              <a:rPr lang="en-GB" dirty="0"/>
              <a:t>They demanded that the clergy preach the Word of God, teach poor children &amp; be accountable to local peasants rather than the lord of the manor. They also demanded a reduction of tithes.</a:t>
            </a:r>
          </a:p>
          <a:p>
            <a:r>
              <a:rPr lang="en-GB" dirty="0"/>
              <a:t>There is clear evidence of religious unrest, often led by priests, in Yorkshire (the Seamer rising), Oxfordshire, Hampshire &amp; Northamptonshire.</a:t>
            </a:r>
          </a:p>
        </p:txBody>
      </p:sp>
    </p:spTree>
    <p:extLst>
      <p:ext uri="{BB962C8B-B14F-4D97-AF65-F5344CB8AC3E}">
        <p14:creationId xmlns:p14="http://schemas.microsoft.com/office/powerpoint/2010/main" val="2022433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TotalTime>
  <Words>5272</Words>
  <Application>Microsoft Office PowerPoint</Application>
  <PresentationFormat>Widescreen</PresentationFormat>
  <Paragraphs>164</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Times New Roman</vt:lpstr>
      <vt:lpstr>Office Theme</vt:lpstr>
      <vt:lpstr>EDWARD VI 1547-53</vt:lpstr>
      <vt:lpstr>3 THEMES</vt:lpstr>
      <vt:lpstr>SOURCE EVALUATION</vt:lpstr>
      <vt:lpstr>EVIDENCE THAT THE ROYAL MINORITY WAS A SERIOUS PROBLEM</vt:lpstr>
      <vt:lpstr>EVIDENCE THAT IT WAS NOT</vt:lpstr>
      <vt:lpstr>EVIDENCE THAT THE SUCCESSION CRISIS OF 1553 SERIOUSLY THREATENED THE STABILITY OF THE MONARCHY</vt:lpstr>
      <vt:lpstr>EVIDENCE THAT IT DID NOT</vt:lpstr>
      <vt:lpstr>EVIDENCE THAT THE WESTERN REBELLION WAS CAUSED BY RELIGION</vt:lpstr>
      <vt:lpstr>RELIGIOUS UNREST IN NORFOLK &amp; ELSEWHERE</vt:lpstr>
      <vt:lpstr>EVIDENCE THAT THE WESTERN REBELLION HAD SOCIAL &amp; ECONOMIC CAUSES</vt:lpstr>
      <vt:lpstr>EVIDENCE THAT THE NORFOLK REBELLION HAD SOCIAL &amp; ECONOMIC CAUSES</vt:lpstr>
      <vt:lpstr>EVIDENCE OF SOCIAL &amp; ECONOMIC UNREST GENERALLY</vt:lpstr>
      <vt:lpstr>POLITICAL CAUSES</vt:lpstr>
      <vt:lpstr>EVIDENCE THAT THE WESTERN REBELLION POSED A SERIOUS THREAT</vt:lpstr>
      <vt:lpstr>EVIDENCE THAT THE NORFOLK REBELLION POSED A SERIOUS THREAT</vt:lpstr>
      <vt:lpstr>EVIDENCE THAT THE UNREST SERIOUSLY UNDERMINED GOVERNMENT STABILITY</vt:lpstr>
      <vt:lpstr>EVIDENCE THAT THE UNREST WAS NOT SERIOUS</vt:lpstr>
      <vt:lpstr>EVIDENCE THAT ENGLAND WAS A PROTESTANT COUNTRY BY 1553</vt:lpstr>
      <vt:lpstr>EVIDENCE AGAINST</vt:lpstr>
      <vt:lpstr>KEY POINTS</vt:lpstr>
      <vt:lpstr>MARY I 1553-8</vt:lpstr>
      <vt:lpstr>3 THEMES</vt:lpstr>
      <vt:lpstr>SOURCE EVALUATION</vt:lpstr>
      <vt:lpstr>EVIDENCE THAT A FEMALE RULER WAS A THREAT TO POLITICAL STABILITY</vt:lpstr>
      <vt:lpstr>EVIDENCE THAT THE WYATT REBELLION 1554 POSED A SERIOUS THREAT</vt:lpstr>
      <vt:lpstr>EVIDENCE OF POLITICAL STABILITY</vt:lpstr>
      <vt:lpstr>RELIGIOUS SUCCESSES</vt:lpstr>
      <vt:lpstr>RELIGIOUS FAILURES</vt:lpstr>
      <vt:lpstr>KEY POINTS</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EDWARD VI 1547-53</dc:title>
  <dc:creator>Anthony Kirby</dc:creator>
  <cp:lastModifiedBy>Anthony Kirby</cp:lastModifiedBy>
  <cp:revision>18</cp:revision>
  <dcterms:created xsi:type="dcterms:W3CDTF">2017-04-21T13:57:26Z</dcterms:created>
  <dcterms:modified xsi:type="dcterms:W3CDTF">2017-05-16T07:36:49Z</dcterms:modified>
</cp:coreProperties>
</file>