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7"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5837779-FF81-4C11-B677-13C776DF424D}" type="datetimeFigureOut">
              <a:rPr lang="en-GB" smtClean="0"/>
              <a:t>12/05/2014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115D0384-219F-4057-A6E0-982A36367D4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37779-FF81-4C11-B677-13C776DF424D}" type="datetimeFigureOut">
              <a:rPr lang="en-GB" smtClean="0"/>
              <a:t>12/05/2014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37779-FF81-4C11-B677-13C776DF424D}" type="datetimeFigureOut">
              <a:rPr lang="en-GB" smtClean="0"/>
              <a:t>12/05/2014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37779-FF81-4C11-B677-13C776DF424D}" type="datetimeFigureOut">
              <a:rPr lang="en-GB" smtClean="0"/>
              <a:t>12/05/2014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837779-FF81-4C11-B677-13C776DF424D}" type="datetimeFigureOut">
              <a:rPr lang="en-GB" smtClean="0"/>
              <a:t>12/05/2014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5D0384-219F-4057-A6E0-982A36367D4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837779-FF81-4C11-B677-13C776DF424D}" type="datetimeFigureOut">
              <a:rPr lang="en-GB" smtClean="0"/>
              <a:t>12/05/2014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837779-FF81-4C11-B677-13C776DF424D}" type="datetimeFigureOut">
              <a:rPr lang="en-GB" smtClean="0"/>
              <a:t>12/05/2014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5837779-FF81-4C11-B677-13C776DF424D}" type="datetimeFigureOut">
              <a:rPr lang="en-GB" smtClean="0"/>
              <a:t>12/05/2014</a:t>
            </a:fld>
            <a:endParaRPr lang="en-GB"/>
          </a:p>
        </p:txBody>
      </p:sp>
      <p:sp>
        <p:nvSpPr>
          <p:cNvPr id="8" name="Slide Number Placeholder 7"/>
          <p:cNvSpPr>
            <a:spLocks noGrp="1"/>
          </p:cNvSpPr>
          <p:nvPr>
            <p:ph type="sldNum" sz="quarter" idx="11"/>
          </p:nvPr>
        </p:nvSpPr>
        <p:spPr/>
        <p:txBody>
          <a:bodyPr/>
          <a:lstStyle/>
          <a:p>
            <a:fld id="{115D0384-219F-4057-A6E0-982A36367D48}"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7779-FF81-4C11-B677-13C776DF424D}" type="datetimeFigureOut">
              <a:rPr lang="en-GB" smtClean="0"/>
              <a:t>12/05/2014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837779-FF81-4C11-B677-13C776DF424D}" type="datetimeFigureOut">
              <a:rPr lang="en-GB" smtClean="0"/>
              <a:t>12/05/2014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115D0384-219F-4057-A6E0-982A36367D4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5837779-FF81-4C11-B677-13C776DF424D}" type="datetimeFigureOut">
              <a:rPr lang="en-GB" smtClean="0"/>
              <a:t>12/05/2014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5D0384-219F-4057-A6E0-982A36367D4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5837779-FF81-4C11-B677-13C776DF424D}" type="datetimeFigureOut">
              <a:rPr lang="en-GB" smtClean="0"/>
              <a:t>12/05/2014</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15D0384-219F-4057-A6E0-982A36367D48}"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Edward IV</a:t>
            </a:r>
            <a:endParaRPr lang="en-GB" dirty="0"/>
          </a:p>
        </p:txBody>
      </p:sp>
      <p:sp>
        <p:nvSpPr>
          <p:cNvPr id="3" name="Content Placeholder 2"/>
          <p:cNvSpPr>
            <a:spLocks noGrp="1"/>
          </p:cNvSpPr>
          <p:nvPr>
            <p:ph idx="1"/>
          </p:nvPr>
        </p:nvSpPr>
        <p:spPr>
          <a:xfrm>
            <a:off x="457200" y="1600201"/>
            <a:ext cx="3610744" cy="4421088"/>
          </a:xfrm>
        </p:spPr>
        <p:txBody>
          <a:bodyPr/>
          <a:lstStyle/>
          <a:p>
            <a:r>
              <a:rPr lang="en-GB" dirty="0" smtClean="0"/>
              <a:t>What characteristics did Edward have which were promising for a Medieval king?</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60" y="548680"/>
            <a:ext cx="395424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72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a:t>
            </a:r>
            <a:r>
              <a:rPr lang="en-GB" baseline="30000" dirty="0" smtClean="0"/>
              <a:t>st</a:t>
            </a:r>
            <a:r>
              <a:rPr lang="en-GB" dirty="0" smtClean="0"/>
              <a:t> Steps Securing the </a:t>
            </a:r>
            <a:r>
              <a:rPr lang="en-GB" dirty="0" err="1" smtClean="0"/>
              <a:t>Kingdon</a:t>
            </a:r>
            <a:endParaRPr lang="en-GB" dirty="0"/>
          </a:p>
        </p:txBody>
      </p:sp>
      <p:sp>
        <p:nvSpPr>
          <p:cNvPr id="3" name="Content Placeholder 2"/>
          <p:cNvSpPr>
            <a:spLocks noGrp="1"/>
          </p:cNvSpPr>
          <p:nvPr>
            <p:ph idx="1"/>
          </p:nvPr>
        </p:nvSpPr>
        <p:spPr>
          <a:xfrm>
            <a:off x="457200" y="1600200"/>
            <a:ext cx="4834880" cy="4781128"/>
          </a:xfrm>
        </p:spPr>
        <p:txBody>
          <a:bodyPr>
            <a:normAutofit fontScale="77500" lnSpcReduction="20000"/>
          </a:bodyPr>
          <a:lstStyle/>
          <a:p>
            <a:r>
              <a:rPr lang="en-GB" dirty="0" smtClean="0"/>
              <a:t>Henry, Margaret and Prince Edward of Lancaster were still a threat and had taken shelter in Scotland. Their main support in England came from Sir Ralph Percy in the North.</a:t>
            </a:r>
          </a:p>
          <a:p>
            <a:r>
              <a:rPr lang="en-GB" dirty="0" smtClean="0"/>
              <a:t>Edward fought two battles in 1464 to try to gain control of the whole Kingdom; </a:t>
            </a:r>
            <a:r>
              <a:rPr lang="en-GB" dirty="0" err="1" smtClean="0"/>
              <a:t>Hedgeley</a:t>
            </a:r>
            <a:r>
              <a:rPr lang="en-GB" dirty="0" smtClean="0"/>
              <a:t> Moor where Percy was killed, and Hexham where Somerset was captured and executed. Margaret and Edward fled to France and Henry VI was captured and put in the tower the following year (1465).</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378" y="1628800"/>
            <a:ext cx="3301261" cy="400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83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Marriage to Elizabeth Woodville in 1464</a:t>
            </a:r>
            <a:endParaRPr lang="en-GB" dirty="0"/>
          </a:p>
        </p:txBody>
      </p:sp>
      <p:sp>
        <p:nvSpPr>
          <p:cNvPr id="3" name="Content Placeholder 2"/>
          <p:cNvSpPr>
            <a:spLocks noGrp="1"/>
          </p:cNvSpPr>
          <p:nvPr>
            <p:ph idx="1"/>
          </p:nvPr>
        </p:nvSpPr>
        <p:spPr>
          <a:xfrm>
            <a:off x="457200" y="1700808"/>
            <a:ext cx="3970784" cy="4425355"/>
          </a:xfrm>
        </p:spPr>
        <p:txBody>
          <a:bodyPr/>
          <a:lstStyle/>
          <a:p>
            <a:r>
              <a:rPr lang="en-GB" dirty="0" smtClean="0"/>
              <a:t>Edward married for love but why was this marriage an unwise move by Edward?</a:t>
            </a:r>
            <a:endParaRPr lang="en-GB" dirty="0"/>
          </a:p>
        </p:txBody>
      </p:sp>
      <p:pic>
        <p:nvPicPr>
          <p:cNvPr id="30722" name="Picture 2" descr="http://upload.wikimedia.org/wikipedia/commons/thumb/1/19/ElizabethWoodville.JPG/220px-ElizabethWood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4116592" cy="499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7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0664" cy="2146250"/>
          </a:xfrm>
        </p:spPr>
        <p:txBody>
          <a:bodyPr>
            <a:normAutofit fontScale="90000"/>
          </a:bodyPr>
          <a:lstStyle/>
          <a:p>
            <a:r>
              <a:rPr lang="en-GB" dirty="0" smtClean="0"/>
              <a:t>The </a:t>
            </a:r>
            <a:r>
              <a:rPr lang="en-GB" dirty="0" err="1" smtClean="0"/>
              <a:t>Readeption</a:t>
            </a:r>
            <a:r>
              <a:rPr lang="en-GB" dirty="0" smtClean="0"/>
              <a:t> of Henry VI</a:t>
            </a:r>
            <a:endParaRPr lang="en-GB" dirty="0"/>
          </a:p>
        </p:txBody>
      </p:sp>
      <p:sp>
        <p:nvSpPr>
          <p:cNvPr id="3" name="Content Placeholder 2"/>
          <p:cNvSpPr>
            <a:spLocks noGrp="1"/>
          </p:cNvSpPr>
          <p:nvPr>
            <p:ph idx="1"/>
          </p:nvPr>
        </p:nvSpPr>
        <p:spPr>
          <a:xfrm>
            <a:off x="539552" y="3068960"/>
            <a:ext cx="2458616" cy="4277072"/>
          </a:xfrm>
        </p:spPr>
        <p:txBody>
          <a:bodyPr/>
          <a:lstStyle/>
          <a:p>
            <a:r>
              <a:rPr lang="en-GB" dirty="0" smtClean="0"/>
              <a:t>Human Timeline Exercise to Recap.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0720"/>
            <a:ext cx="5688632" cy="684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14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the </a:t>
            </a:r>
            <a:r>
              <a:rPr lang="en-GB" dirty="0" err="1" smtClean="0"/>
              <a:t>Readeption</a:t>
            </a:r>
            <a:endParaRPr lang="en-GB" dirty="0"/>
          </a:p>
        </p:txBody>
      </p:sp>
      <p:sp>
        <p:nvSpPr>
          <p:cNvPr id="3" name="Content Placeholder 2"/>
          <p:cNvSpPr>
            <a:spLocks noGrp="1"/>
          </p:cNvSpPr>
          <p:nvPr>
            <p:ph idx="1"/>
          </p:nvPr>
        </p:nvSpPr>
        <p:spPr/>
        <p:txBody>
          <a:bodyPr/>
          <a:lstStyle/>
          <a:p>
            <a:r>
              <a:rPr lang="en-GB" dirty="0" smtClean="0"/>
              <a:t>Edwards Marriage to Elizabeth Woodville alienated Warwick- Why?</a:t>
            </a:r>
          </a:p>
          <a:p>
            <a:r>
              <a:rPr lang="en-GB" dirty="0" smtClean="0"/>
              <a:t>Warwick was over mighty and unreasonable? – Give evidence</a:t>
            </a:r>
          </a:p>
          <a:p>
            <a:r>
              <a:rPr lang="en-GB" dirty="0" smtClean="0"/>
              <a:t>Foreign Involvement? Louis XI of France helped put Warwick and Margaret together. Why did he do this?</a:t>
            </a:r>
            <a:endParaRPr lang="en-GB" dirty="0"/>
          </a:p>
        </p:txBody>
      </p:sp>
    </p:spTree>
    <p:extLst>
      <p:ext uri="{BB962C8B-B14F-4D97-AF65-F5344CB8AC3E}">
        <p14:creationId xmlns:p14="http://schemas.microsoft.com/office/powerpoint/2010/main" val="249550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10744" cy="1714202"/>
          </a:xfrm>
        </p:spPr>
        <p:txBody>
          <a:bodyPr/>
          <a:lstStyle/>
          <a:p>
            <a:r>
              <a:rPr lang="en-GB" dirty="0" smtClean="0"/>
              <a:t>Edwards Second Reign</a:t>
            </a:r>
            <a:endParaRPr lang="en-GB" dirty="0"/>
          </a:p>
        </p:txBody>
      </p:sp>
      <p:sp>
        <p:nvSpPr>
          <p:cNvPr id="3" name="Content Placeholder 2"/>
          <p:cNvSpPr>
            <a:spLocks noGrp="1"/>
          </p:cNvSpPr>
          <p:nvPr>
            <p:ph idx="1"/>
          </p:nvPr>
        </p:nvSpPr>
        <p:spPr>
          <a:xfrm>
            <a:off x="457200" y="2708920"/>
            <a:ext cx="3250704" cy="3417243"/>
          </a:xfrm>
        </p:spPr>
        <p:txBody>
          <a:bodyPr/>
          <a:lstStyle/>
          <a:p>
            <a:r>
              <a:rPr lang="en-GB" dirty="0" smtClean="0"/>
              <a:t>Regional Magnates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260648"/>
            <a:ext cx="4840371"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71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Better Government and Financial Management. </a:t>
            </a:r>
            <a:endParaRPr lang="en-GB" dirty="0"/>
          </a:p>
        </p:txBody>
      </p:sp>
      <p:sp>
        <p:nvSpPr>
          <p:cNvPr id="3" name="Content Placeholder 2"/>
          <p:cNvSpPr>
            <a:spLocks noGrp="1"/>
          </p:cNvSpPr>
          <p:nvPr>
            <p:ph idx="1"/>
          </p:nvPr>
        </p:nvSpPr>
        <p:spPr/>
        <p:txBody>
          <a:bodyPr/>
          <a:lstStyle/>
          <a:p>
            <a:r>
              <a:rPr lang="en-GB" dirty="0" smtClean="0"/>
              <a:t>See booklets on law and order and financial management. </a:t>
            </a:r>
            <a:endParaRPr lang="en-GB" dirty="0"/>
          </a:p>
        </p:txBody>
      </p:sp>
    </p:spTree>
    <p:extLst>
      <p:ext uri="{BB962C8B-B14F-4D97-AF65-F5344CB8AC3E}">
        <p14:creationId xmlns:p14="http://schemas.microsoft.com/office/powerpoint/2010/main" val="223020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Involvement</a:t>
            </a:r>
            <a:endParaRPr lang="en-GB" dirty="0"/>
          </a:p>
        </p:txBody>
      </p:sp>
      <p:sp>
        <p:nvSpPr>
          <p:cNvPr id="3" name="Content Placeholder 2"/>
          <p:cNvSpPr>
            <a:spLocks noGrp="1"/>
          </p:cNvSpPr>
          <p:nvPr>
            <p:ph idx="1"/>
          </p:nvPr>
        </p:nvSpPr>
        <p:spPr/>
        <p:txBody>
          <a:bodyPr>
            <a:normAutofit/>
          </a:bodyPr>
          <a:lstStyle/>
          <a:p>
            <a:r>
              <a:rPr lang="en-GB" sz="1800" dirty="0" smtClean="0"/>
              <a:t>1461 – Henry, Margaret and Edward flee to Scotland</a:t>
            </a:r>
          </a:p>
          <a:p>
            <a:r>
              <a:rPr lang="en-GB" sz="1800" dirty="0" smtClean="0"/>
              <a:t>1464 – French and Scottish support for the Lancastrians at </a:t>
            </a:r>
            <a:r>
              <a:rPr lang="en-GB" sz="1800" dirty="0" err="1" smtClean="0"/>
              <a:t>Hedgeley</a:t>
            </a:r>
            <a:r>
              <a:rPr lang="en-GB" sz="1800" dirty="0" smtClean="0"/>
              <a:t> Moor and Hexham</a:t>
            </a:r>
          </a:p>
          <a:p>
            <a:r>
              <a:rPr lang="en-GB" sz="1800" dirty="0" smtClean="0"/>
              <a:t>1465 – Edward ruins Warwick’s plans for a French alliance by revealing he has married Elizabeth Woodville. Edward allies with Burgundy instead.</a:t>
            </a:r>
          </a:p>
          <a:p>
            <a:r>
              <a:rPr lang="en-GB" sz="1800" dirty="0" smtClean="0"/>
              <a:t>1469 – 1471 – The </a:t>
            </a:r>
            <a:r>
              <a:rPr lang="en-GB" sz="1800" dirty="0" err="1" smtClean="0"/>
              <a:t>Readeption</a:t>
            </a:r>
            <a:r>
              <a:rPr lang="en-GB" sz="1800" dirty="0" smtClean="0"/>
              <a:t>; French and </a:t>
            </a:r>
            <a:r>
              <a:rPr lang="en-GB" sz="1800" dirty="0" err="1" smtClean="0"/>
              <a:t>Burgundian</a:t>
            </a:r>
            <a:r>
              <a:rPr lang="en-GB" sz="1800" dirty="0" smtClean="0"/>
              <a:t> Involvement.</a:t>
            </a:r>
          </a:p>
          <a:p>
            <a:r>
              <a:rPr lang="en-GB" sz="1800" dirty="0" smtClean="0"/>
              <a:t>1475 – Edward Invades France, Treaty of </a:t>
            </a:r>
            <a:r>
              <a:rPr lang="en-GB" sz="1800" dirty="0" err="1" smtClean="0"/>
              <a:t>Piquany</a:t>
            </a:r>
            <a:r>
              <a:rPr lang="en-GB" sz="1800" dirty="0" smtClean="0"/>
              <a:t> signed.</a:t>
            </a:r>
          </a:p>
          <a:p>
            <a:r>
              <a:rPr lang="en-GB" sz="1800" dirty="0" smtClean="0"/>
              <a:t>1480 – Richard Duke of Gloucester invades Scotland with Edwards Blessing.</a:t>
            </a:r>
          </a:p>
          <a:p>
            <a:r>
              <a:rPr lang="en-GB" sz="1800" dirty="0" smtClean="0"/>
              <a:t>1485 – The French, and to a lesser extent the Scots, back Henry Tudor at Bosworth. </a:t>
            </a:r>
          </a:p>
          <a:p>
            <a:endParaRPr lang="en-GB" sz="1800" dirty="0" smtClean="0"/>
          </a:p>
          <a:p>
            <a:endParaRPr lang="en-GB" sz="1800" dirty="0"/>
          </a:p>
        </p:txBody>
      </p:sp>
    </p:spTree>
    <p:extLst>
      <p:ext uri="{BB962C8B-B14F-4D97-AF65-F5344CB8AC3E}">
        <p14:creationId xmlns:p14="http://schemas.microsoft.com/office/powerpoint/2010/main" val="351938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fontScale="85000" lnSpcReduction="20000"/>
          </a:bodyPr>
          <a:lstStyle/>
          <a:p>
            <a:pPr marL="36576" indent="0">
              <a:buNone/>
            </a:pPr>
            <a:r>
              <a:rPr lang="en-GB" sz="2400" dirty="0">
                <a:solidFill>
                  <a:srgbClr val="FFFF00"/>
                </a:solidFill>
              </a:rPr>
              <a:t>1: To what extent was Edward IV’s marriage to Elizabeth Woodville responsible for the </a:t>
            </a:r>
            <a:r>
              <a:rPr lang="en-GB" sz="2400" dirty="0" err="1">
                <a:solidFill>
                  <a:srgbClr val="FFFF00"/>
                </a:solidFill>
              </a:rPr>
              <a:t>readeption</a:t>
            </a:r>
            <a:r>
              <a:rPr lang="en-GB" sz="2400" dirty="0">
                <a:solidFill>
                  <a:srgbClr val="FFFF00"/>
                </a:solidFill>
              </a:rPr>
              <a:t> of Henry IV in 1470</a:t>
            </a:r>
            <a:r>
              <a:rPr lang="en-GB" sz="2400" dirty="0" smtClean="0">
                <a:solidFill>
                  <a:srgbClr val="FFFF00"/>
                </a:solidFill>
              </a:rPr>
              <a:t>.</a:t>
            </a:r>
          </a:p>
          <a:p>
            <a:pPr marL="36576" indent="0">
              <a:buNone/>
            </a:pPr>
            <a:endParaRPr lang="en-GB" sz="2400" dirty="0">
              <a:solidFill>
                <a:srgbClr val="FFFF00"/>
              </a:solidFill>
            </a:endParaRPr>
          </a:p>
          <a:p>
            <a:pPr marL="36576" indent="0">
              <a:buNone/>
            </a:pPr>
            <a:r>
              <a:rPr lang="en-GB" sz="2400" dirty="0">
                <a:solidFill>
                  <a:srgbClr val="FFFF00"/>
                </a:solidFill>
              </a:rPr>
              <a:t>2: How far did foreign involvement influence the course and final outcome of the Wars of the Roses in the years 1469–85? (also next section as well</a:t>
            </a:r>
            <a:r>
              <a:rPr lang="en-GB" sz="2400" dirty="0" smtClean="0">
                <a:solidFill>
                  <a:srgbClr val="FFFF00"/>
                </a:solidFill>
              </a:rPr>
              <a:t>)</a:t>
            </a:r>
          </a:p>
          <a:p>
            <a:pPr marL="36576" indent="0">
              <a:buNone/>
            </a:pPr>
            <a:endParaRPr lang="en-GB" sz="2400" dirty="0">
              <a:solidFill>
                <a:srgbClr val="FFFF00"/>
              </a:solidFill>
            </a:endParaRPr>
          </a:p>
          <a:p>
            <a:pPr marL="36576" indent="0">
              <a:buNone/>
            </a:pPr>
            <a:r>
              <a:rPr lang="en-GB" sz="2400" dirty="0">
                <a:solidFill>
                  <a:srgbClr val="FFFF00"/>
                </a:solidFill>
              </a:rPr>
              <a:t>3: How far did Edward IV restore the authority of the monarchy in the years 1461–83</a:t>
            </a:r>
            <a:r>
              <a:rPr lang="en-GB" sz="2400" dirty="0" smtClean="0">
                <a:solidFill>
                  <a:srgbClr val="FFFF00"/>
                </a:solidFill>
              </a:rPr>
              <a:t>?</a:t>
            </a:r>
          </a:p>
          <a:p>
            <a:pPr marL="36576" indent="0">
              <a:buNone/>
            </a:pPr>
            <a:endParaRPr lang="en-GB" sz="2400" dirty="0">
              <a:solidFill>
                <a:srgbClr val="FFFF00"/>
              </a:solidFill>
            </a:endParaRPr>
          </a:p>
          <a:p>
            <a:pPr marL="36576" indent="0">
              <a:buNone/>
            </a:pPr>
            <a:r>
              <a:rPr lang="en-GB" sz="2400" dirty="0">
                <a:solidFill>
                  <a:srgbClr val="FFFF00"/>
                </a:solidFill>
              </a:rPr>
              <a:t>4: To what extent was effective royal government re-established in England in the years 1471–83</a:t>
            </a:r>
            <a:r>
              <a:rPr lang="en-GB" sz="2400" dirty="0" smtClean="0">
                <a:solidFill>
                  <a:srgbClr val="FFFF00"/>
                </a:solidFill>
              </a:rPr>
              <a:t>?</a:t>
            </a:r>
          </a:p>
          <a:p>
            <a:pPr marL="36576" indent="0">
              <a:buNone/>
            </a:pPr>
            <a:endParaRPr lang="en-GB" sz="2400" dirty="0" smtClean="0">
              <a:solidFill>
                <a:srgbClr val="FFFF00"/>
              </a:solidFill>
            </a:endParaRPr>
          </a:p>
          <a:p>
            <a:pPr marL="36576" indent="0">
              <a:buNone/>
            </a:pPr>
            <a:r>
              <a:rPr lang="en-GB" sz="2400" dirty="0" smtClean="0">
                <a:solidFill>
                  <a:srgbClr val="FFFF00"/>
                </a:solidFill>
              </a:rPr>
              <a:t>5: Why was Edward able to overcome the challenges he faced in 1469-71 yet Richard III was not in 1485?</a:t>
            </a:r>
            <a:endParaRPr lang="en-GB" sz="2400" dirty="0">
              <a:solidFill>
                <a:srgbClr val="FFFF00"/>
              </a:solidFill>
            </a:endParaRPr>
          </a:p>
          <a:p>
            <a:pPr marL="36576" indent="0">
              <a:buNone/>
            </a:pPr>
            <a:endParaRPr lang="en-GB" dirty="0">
              <a:solidFill>
                <a:srgbClr val="FFFF00"/>
              </a:solidFill>
            </a:endParaRPr>
          </a:p>
        </p:txBody>
      </p:sp>
    </p:spTree>
    <p:extLst>
      <p:ext uri="{BB962C8B-B14F-4D97-AF65-F5344CB8AC3E}">
        <p14:creationId xmlns:p14="http://schemas.microsoft.com/office/powerpoint/2010/main" val="359496525"/>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86</TotalTime>
  <Words>419</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Edward IV</vt:lpstr>
      <vt:lpstr>1st Steps Securing the Kingdon</vt:lpstr>
      <vt:lpstr>Marriage to Elizabeth Woodville in 1464</vt:lpstr>
      <vt:lpstr>The Readeption of Henry VI</vt:lpstr>
      <vt:lpstr>Causes of the Readeption</vt:lpstr>
      <vt:lpstr>Edwards Second Reign</vt:lpstr>
      <vt:lpstr>Better Government and Financial Management. </vt:lpstr>
      <vt:lpstr>Foreign Involvement</vt:lpstr>
      <vt:lpstr>Questions:</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Winfrow</dc:creator>
  <cp:lastModifiedBy>Alex Winfrow</cp:lastModifiedBy>
  <cp:revision>9</cp:revision>
  <dcterms:created xsi:type="dcterms:W3CDTF">2011-11-11T10:47:51Z</dcterms:created>
  <dcterms:modified xsi:type="dcterms:W3CDTF">2014-05-12T09:28:21Z</dcterms:modified>
</cp:coreProperties>
</file>