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9"/>
  </p:notesMasterIdLst>
  <p:sldIdLst>
    <p:sldId id="256" r:id="rId2"/>
    <p:sldId id="258" r:id="rId3"/>
    <p:sldId id="271" r:id="rId4"/>
    <p:sldId id="272" r:id="rId5"/>
    <p:sldId id="273" r:id="rId6"/>
    <p:sldId id="274" r:id="rId7"/>
    <p:sldId id="260" r:id="rId8"/>
    <p:sldId id="278" r:id="rId9"/>
    <p:sldId id="277" r:id="rId10"/>
    <p:sldId id="276"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356" r:id="rId28"/>
    <p:sldId id="357" r:id="rId29"/>
    <p:sldId id="358" r:id="rId30"/>
    <p:sldId id="359" r:id="rId31"/>
    <p:sldId id="360" r:id="rId32"/>
    <p:sldId id="361" r:id="rId33"/>
    <p:sldId id="362" r:id="rId34"/>
    <p:sldId id="363" r:id="rId35"/>
    <p:sldId id="364" r:id="rId36"/>
    <p:sldId id="365" r:id="rId37"/>
    <p:sldId id="366" r:id="rId38"/>
    <p:sldId id="367" r:id="rId39"/>
    <p:sldId id="368" r:id="rId40"/>
    <p:sldId id="369" r:id="rId41"/>
    <p:sldId id="370" r:id="rId42"/>
    <p:sldId id="371" r:id="rId43"/>
    <p:sldId id="338" r:id="rId44"/>
    <p:sldId id="339" r:id="rId45"/>
    <p:sldId id="340" r:id="rId46"/>
    <p:sldId id="341" r:id="rId47"/>
    <p:sldId id="34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49" autoAdjust="0"/>
    <p:restoredTop sz="87612" autoAdjust="0"/>
  </p:normalViewPr>
  <p:slideViewPr>
    <p:cSldViewPr>
      <p:cViewPr varScale="1">
        <p:scale>
          <a:sx n="56" d="100"/>
          <a:sy n="56" d="100"/>
        </p:scale>
        <p:origin x="84" y="3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C18517-41A5-491F-8672-A5B0C2F2CC6A}" type="doc">
      <dgm:prSet loTypeId="urn:microsoft.com/office/officeart/2005/8/layout/venn3" loCatId="relationship" qsTypeId="urn:microsoft.com/office/officeart/2005/8/quickstyle/simple4" qsCatId="simple" csTypeId="urn:microsoft.com/office/officeart/2005/8/colors/accent6_2" csCatId="accent6" phldr="1"/>
      <dgm:spPr/>
      <dgm:t>
        <a:bodyPr/>
        <a:lstStyle/>
        <a:p>
          <a:endParaRPr lang="en-GB"/>
        </a:p>
      </dgm:t>
    </dgm:pt>
    <dgm:pt modelId="{78E44F33-E8D6-4124-B02A-D84691A650EB}">
      <dgm:prSet phldrT="[Text]"/>
      <dgm:spPr>
        <a:solidFill>
          <a:schemeClr val="accent6"/>
        </a:solidFill>
        <a:ln>
          <a:solidFill>
            <a:schemeClr val="bg1"/>
          </a:solidFill>
        </a:ln>
      </dgm:spPr>
      <dgm:t>
        <a:bodyPr/>
        <a:lstStyle/>
        <a:p>
          <a:r>
            <a:rPr lang="en-GB" dirty="0" smtClean="0"/>
            <a:t>Provenance of the sources</a:t>
          </a:r>
          <a:endParaRPr lang="en-GB" dirty="0"/>
        </a:p>
      </dgm:t>
    </dgm:pt>
    <dgm:pt modelId="{64CA4D77-4E05-468B-97FB-A5DE3295C0D4}" type="parTrans" cxnId="{45632A98-4811-49DA-9F02-450413060327}">
      <dgm:prSet/>
      <dgm:spPr/>
      <dgm:t>
        <a:bodyPr/>
        <a:lstStyle/>
        <a:p>
          <a:endParaRPr lang="en-GB"/>
        </a:p>
      </dgm:t>
    </dgm:pt>
    <dgm:pt modelId="{2E2AF457-107D-4EC0-A50C-8999C1A97D39}" type="sibTrans" cxnId="{45632A98-4811-49DA-9F02-450413060327}">
      <dgm:prSet/>
      <dgm:spPr/>
      <dgm:t>
        <a:bodyPr/>
        <a:lstStyle/>
        <a:p>
          <a:endParaRPr lang="en-GB"/>
        </a:p>
      </dgm:t>
    </dgm:pt>
    <dgm:pt modelId="{5B736C03-6954-4281-A1A8-F4A1C9E0C3F6}">
      <dgm:prSet phldrT="[Text]"/>
      <dgm:spPr>
        <a:solidFill>
          <a:schemeClr val="accent6"/>
        </a:solidFill>
        <a:ln>
          <a:solidFill>
            <a:schemeClr val="bg1"/>
          </a:solidFill>
        </a:ln>
      </dgm:spPr>
      <dgm:t>
        <a:bodyPr/>
        <a:lstStyle/>
        <a:p>
          <a:r>
            <a:rPr lang="en-GB" dirty="0" smtClean="0"/>
            <a:t>Context of the sources</a:t>
          </a:r>
          <a:endParaRPr lang="en-GB" dirty="0"/>
        </a:p>
      </dgm:t>
    </dgm:pt>
    <dgm:pt modelId="{981E07BB-B230-41F4-BA59-4FCFD8C017D7}" type="parTrans" cxnId="{759FDE64-18A5-458E-B9EF-55CD0A2753D7}">
      <dgm:prSet/>
      <dgm:spPr/>
      <dgm:t>
        <a:bodyPr/>
        <a:lstStyle/>
        <a:p>
          <a:endParaRPr lang="en-GB"/>
        </a:p>
      </dgm:t>
    </dgm:pt>
    <dgm:pt modelId="{23013DFD-7149-411B-BD47-28A802B599CD}" type="sibTrans" cxnId="{759FDE64-18A5-458E-B9EF-55CD0A2753D7}">
      <dgm:prSet/>
      <dgm:spPr/>
      <dgm:t>
        <a:bodyPr/>
        <a:lstStyle/>
        <a:p>
          <a:endParaRPr lang="en-GB"/>
        </a:p>
      </dgm:t>
    </dgm:pt>
    <dgm:pt modelId="{9B00B6EF-D8FD-495C-8985-A7D658410A15}">
      <dgm:prSet phldrT="[Text]"/>
      <dgm:spPr>
        <a:solidFill>
          <a:schemeClr val="accent6"/>
        </a:solidFill>
        <a:ln>
          <a:solidFill>
            <a:schemeClr val="bg1"/>
          </a:solidFill>
        </a:ln>
      </dgm:spPr>
      <dgm:t>
        <a:bodyPr/>
        <a:lstStyle/>
        <a:p>
          <a:r>
            <a:rPr lang="en-GB" dirty="0" smtClean="0"/>
            <a:t>Own knowledge</a:t>
          </a:r>
        </a:p>
      </dgm:t>
    </dgm:pt>
    <dgm:pt modelId="{C4D305BF-07EB-44EA-AFB7-A2B1AF748AF7}" type="parTrans" cxnId="{CC1E8913-9E38-4FF1-9B79-2667F291103D}">
      <dgm:prSet/>
      <dgm:spPr/>
      <dgm:t>
        <a:bodyPr/>
        <a:lstStyle/>
        <a:p>
          <a:endParaRPr lang="en-GB"/>
        </a:p>
      </dgm:t>
    </dgm:pt>
    <dgm:pt modelId="{6D530D20-64FE-4C61-815C-5C77E069FD79}" type="sibTrans" cxnId="{CC1E8913-9E38-4FF1-9B79-2667F291103D}">
      <dgm:prSet/>
      <dgm:spPr/>
      <dgm:t>
        <a:bodyPr/>
        <a:lstStyle/>
        <a:p>
          <a:endParaRPr lang="en-GB"/>
        </a:p>
      </dgm:t>
    </dgm:pt>
    <dgm:pt modelId="{922CFBEC-149D-4608-87B8-3E0B4722DF15}">
      <dgm:prSet phldrT="[Text]"/>
      <dgm:spPr>
        <a:solidFill>
          <a:schemeClr val="accent6"/>
        </a:solidFill>
        <a:ln>
          <a:solidFill>
            <a:schemeClr val="bg1"/>
          </a:solidFill>
        </a:ln>
      </dgm:spPr>
      <dgm:t>
        <a:bodyPr/>
        <a:lstStyle/>
        <a:p>
          <a:r>
            <a:rPr lang="en-GB" dirty="0" smtClean="0"/>
            <a:t>Focus on the question</a:t>
          </a:r>
        </a:p>
      </dgm:t>
    </dgm:pt>
    <dgm:pt modelId="{93A70A29-1A14-4FB2-A2BA-CD4B32991E21}" type="parTrans" cxnId="{A399385D-711A-458B-83A2-5B440F5F0A29}">
      <dgm:prSet/>
      <dgm:spPr/>
      <dgm:t>
        <a:bodyPr/>
        <a:lstStyle/>
        <a:p>
          <a:endParaRPr lang="en-GB"/>
        </a:p>
      </dgm:t>
    </dgm:pt>
    <dgm:pt modelId="{26699CDB-1315-4725-8743-E42E379D6EF3}" type="sibTrans" cxnId="{A399385D-711A-458B-83A2-5B440F5F0A29}">
      <dgm:prSet/>
      <dgm:spPr/>
      <dgm:t>
        <a:bodyPr/>
        <a:lstStyle/>
        <a:p>
          <a:endParaRPr lang="en-GB"/>
        </a:p>
      </dgm:t>
    </dgm:pt>
    <dgm:pt modelId="{F40C34EA-77B3-442D-B397-D2484A33C3F8}" type="pres">
      <dgm:prSet presAssocID="{82C18517-41A5-491F-8672-A5B0C2F2CC6A}" presName="Name0" presStyleCnt="0">
        <dgm:presLayoutVars>
          <dgm:dir/>
          <dgm:resizeHandles val="exact"/>
        </dgm:presLayoutVars>
      </dgm:prSet>
      <dgm:spPr/>
      <dgm:t>
        <a:bodyPr/>
        <a:lstStyle/>
        <a:p>
          <a:endParaRPr lang="en-GB"/>
        </a:p>
      </dgm:t>
    </dgm:pt>
    <dgm:pt modelId="{D0125EC5-B985-41B2-B4CF-526D7D37843C}" type="pres">
      <dgm:prSet presAssocID="{78E44F33-E8D6-4124-B02A-D84691A650EB}" presName="Name5" presStyleLbl="vennNode1" presStyleIdx="0" presStyleCnt="4">
        <dgm:presLayoutVars>
          <dgm:bulletEnabled val="1"/>
        </dgm:presLayoutVars>
      </dgm:prSet>
      <dgm:spPr/>
      <dgm:t>
        <a:bodyPr/>
        <a:lstStyle/>
        <a:p>
          <a:endParaRPr lang="en-GB"/>
        </a:p>
      </dgm:t>
    </dgm:pt>
    <dgm:pt modelId="{682E18BE-3305-4B18-A7C9-B39E40E65206}" type="pres">
      <dgm:prSet presAssocID="{2E2AF457-107D-4EC0-A50C-8999C1A97D39}" presName="space" presStyleCnt="0"/>
      <dgm:spPr/>
    </dgm:pt>
    <dgm:pt modelId="{5F297E55-A2BC-4989-8E1F-88B10CCF2D35}" type="pres">
      <dgm:prSet presAssocID="{5B736C03-6954-4281-A1A8-F4A1C9E0C3F6}" presName="Name5" presStyleLbl="vennNode1" presStyleIdx="1" presStyleCnt="4">
        <dgm:presLayoutVars>
          <dgm:bulletEnabled val="1"/>
        </dgm:presLayoutVars>
      </dgm:prSet>
      <dgm:spPr/>
      <dgm:t>
        <a:bodyPr/>
        <a:lstStyle/>
        <a:p>
          <a:endParaRPr lang="en-GB"/>
        </a:p>
      </dgm:t>
    </dgm:pt>
    <dgm:pt modelId="{3B534629-176F-474E-AF79-6B8B6E76EF87}" type="pres">
      <dgm:prSet presAssocID="{23013DFD-7149-411B-BD47-28A802B599CD}" presName="space" presStyleCnt="0"/>
      <dgm:spPr/>
    </dgm:pt>
    <dgm:pt modelId="{157E1657-5FE2-4764-B7EF-D75669F88A21}" type="pres">
      <dgm:prSet presAssocID="{9B00B6EF-D8FD-495C-8985-A7D658410A15}" presName="Name5" presStyleLbl="vennNode1" presStyleIdx="2" presStyleCnt="4">
        <dgm:presLayoutVars>
          <dgm:bulletEnabled val="1"/>
        </dgm:presLayoutVars>
      </dgm:prSet>
      <dgm:spPr/>
      <dgm:t>
        <a:bodyPr/>
        <a:lstStyle/>
        <a:p>
          <a:endParaRPr lang="en-GB"/>
        </a:p>
      </dgm:t>
    </dgm:pt>
    <dgm:pt modelId="{A4505B8E-A712-4329-96CF-3289F5AD61FE}" type="pres">
      <dgm:prSet presAssocID="{6D530D20-64FE-4C61-815C-5C77E069FD79}" presName="space" presStyleCnt="0"/>
      <dgm:spPr/>
    </dgm:pt>
    <dgm:pt modelId="{57F6D3AD-8BFA-4205-ACA0-8E0EAC2A3C1C}" type="pres">
      <dgm:prSet presAssocID="{922CFBEC-149D-4608-87B8-3E0B4722DF15}" presName="Name5" presStyleLbl="vennNode1" presStyleIdx="3" presStyleCnt="4">
        <dgm:presLayoutVars>
          <dgm:bulletEnabled val="1"/>
        </dgm:presLayoutVars>
      </dgm:prSet>
      <dgm:spPr/>
      <dgm:t>
        <a:bodyPr/>
        <a:lstStyle/>
        <a:p>
          <a:endParaRPr lang="en-GB"/>
        </a:p>
      </dgm:t>
    </dgm:pt>
  </dgm:ptLst>
  <dgm:cxnLst>
    <dgm:cxn modelId="{6007DD56-8ED2-4A3B-B851-DC5775790EE4}" type="presOf" srcId="{922CFBEC-149D-4608-87B8-3E0B4722DF15}" destId="{57F6D3AD-8BFA-4205-ACA0-8E0EAC2A3C1C}" srcOrd="0" destOrd="0" presId="urn:microsoft.com/office/officeart/2005/8/layout/venn3"/>
    <dgm:cxn modelId="{5CE45413-1BF5-45CF-B994-68608658356E}" type="presOf" srcId="{78E44F33-E8D6-4124-B02A-D84691A650EB}" destId="{D0125EC5-B985-41B2-B4CF-526D7D37843C}" srcOrd="0" destOrd="0" presId="urn:microsoft.com/office/officeart/2005/8/layout/venn3"/>
    <dgm:cxn modelId="{8A20F3BA-1A30-47D1-89D6-B760B09D4790}" type="presOf" srcId="{9B00B6EF-D8FD-495C-8985-A7D658410A15}" destId="{157E1657-5FE2-4764-B7EF-D75669F88A21}" srcOrd="0" destOrd="0" presId="urn:microsoft.com/office/officeart/2005/8/layout/venn3"/>
    <dgm:cxn modelId="{CC1E8913-9E38-4FF1-9B79-2667F291103D}" srcId="{82C18517-41A5-491F-8672-A5B0C2F2CC6A}" destId="{9B00B6EF-D8FD-495C-8985-A7D658410A15}" srcOrd="2" destOrd="0" parTransId="{C4D305BF-07EB-44EA-AFB7-A2B1AF748AF7}" sibTransId="{6D530D20-64FE-4C61-815C-5C77E069FD79}"/>
    <dgm:cxn modelId="{D77BF83C-D180-4116-9D5E-ECE7DC0CB79F}" type="presOf" srcId="{5B736C03-6954-4281-A1A8-F4A1C9E0C3F6}" destId="{5F297E55-A2BC-4989-8E1F-88B10CCF2D35}" srcOrd="0" destOrd="0" presId="urn:microsoft.com/office/officeart/2005/8/layout/venn3"/>
    <dgm:cxn modelId="{A399385D-711A-458B-83A2-5B440F5F0A29}" srcId="{82C18517-41A5-491F-8672-A5B0C2F2CC6A}" destId="{922CFBEC-149D-4608-87B8-3E0B4722DF15}" srcOrd="3" destOrd="0" parTransId="{93A70A29-1A14-4FB2-A2BA-CD4B32991E21}" sibTransId="{26699CDB-1315-4725-8743-E42E379D6EF3}"/>
    <dgm:cxn modelId="{759FDE64-18A5-458E-B9EF-55CD0A2753D7}" srcId="{82C18517-41A5-491F-8672-A5B0C2F2CC6A}" destId="{5B736C03-6954-4281-A1A8-F4A1C9E0C3F6}" srcOrd="1" destOrd="0" parTransId="{981E07BB-B230-41F4-BA59-4FCFD8C017D7}" sibTransId="{23013DFD-7149-411B-BD47-28A802B599CD}"/>
    <dgm:cxn modelId="{45632A98-4811-49DA-9F02-450413060327}" srcId="{82C18517-41A5-491F-8672-A5B0C2F2CC6A}" destId="{78E44F33-E8D6-4124-B02A-D84691A650EB}" srcOrd="0" destOrd="0" parTransId="{64CA4D77-4E05-468B-97FB-A5DE3295C0D4}" sibTransId="{2E2AF457-107D-4EC0-A50C-8999C1A97D39}"/>
    <dgm:cxn modelId="{A15400A0-DA31-4163-AD53-FAE491D33C3F}" type="presOf" srcId="{82C18517-41A5-491F-8672-A5B0C2F2CC6A}" destId="{F40C34EA-77B3-442D-B397-D2484A33C3F8}" srcOrd="0" destOrd="0" presId="urn:microsoft.com/office/officeart/2005/8/layout/venn3"/>
    <dgm:cxn modelId="{610FC4F6-A926-46CC-9090-3B359B236B6E}" type="presParOf" srcId="{F40C34EA-77B3-442D-B397-D2484A33C3F8}" destId="{D0125EC5-B985-41B2-B4CF-526D7D37843C}" srcOrd="0" destOrd="0" presId="urn:microsoft.com/office/officeart/2005/8/layout/venn3"/>
    <dgm:cxn modelId="{3F0C3E64-C424-4E21-973B-5DE58D2BF3CE}" type="presParOf" srcId="{F40C34EA-77B3-442D-B397-D2484A33C3F8}" destId="{682E18BE-3305-4B18-A7C9-B39E40E65206}" srcOrd="1" destOrd="0" presId="urn:microsoft.com/office/officeart/2005/8/layout/venn3"/>
    <dgm:cxn modelId="{BD559C85-D9BF-4477-B736-115E0683A900}" type="presParOf" srcId="{F40C34EA-77B3-442D-B397-D2484A33C3F8}" destId="{5F297E55-A2BC-4989-8E1F-88B10CCF2D35}" srcOrd="2" destOrd="0" presId="urn:microsoft.com/office/officeart/2005/8/layout/venn3"/>
    <dgm:cxn modelId="{CCE03E4D-2B0A-474B-8185-D062A39CEA7A}" type="presParOf" srcId="{F40C34EA-77B3-442D-B397-D2484A33C3F8}" destId="{3B534629-176F-474E-AF79-6B8B6E76EF87}" srcOrd="3" destOrd="0" presId="urn:microsoft.com/office/officeart/2005/8/layout/venn3"/>
    <dgm:cxn modelId="{10BCB5CE-4329-4BBE-A44F-BC30C00A5597}" type="presParOf" srcId="{F40C34EA-77B3-442D-B397-D2484A33C3F8}" destId="{157E1657-5FE2-4764-B7EF-D75669F88A21}" srcOrd="4" destOrd="0" presId="urn:microsoft.com/office/officeart/2005/8/layout/venn3"/>
    <dgm:cxn modelId="{FFEC70A6-4DA0-4BBD-9BC8-1DE10F41DE48}" type="presParOf" srcId="{F40C34EA-77B3-442D-B397-D2484A33C3F8}" destId="{A4505B8E-A712-4329-96CF-3289F5AD61FE}" srcOrd="5" destOrd="0" presId="urn:microsoft.com/office/officeart/2005/8/layout/venn3"/>
    <dgm:cxn modelId="{F0E65291-85F1-4EBC-A80F-F2EC5CDC4AD4}" type="presParOf" srcId="{F40C34EA-77B3-442D-B397-D2484A33C3F8}" destId="{57F6D3AD-8BFA-4205-ACA0-8E0EAC2A3C1C}"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25EC5-B985-41B2-B4CF-526D7D37843C}">
      <dsp:nvSpPr>
        <dsp:cNvPr id="0" name=""/>
        <dsp:cNvSpPr/>
      </dsp:nvSpPr>
      <dsp:spPr>
        <a:xfrm>
          <a:off x="2149" y="166387"/>
          <a:ext cx="2156918" cy="2156918"/>
        </a:xfrm>
        <a:prstGeom prst="ellipse">
          <a:avLst/>
        </a:prstGeom>
        <a:solidFill>
          <a:schemeClr val="accent6"/>
        </a:solidFill>
        <a:ln>
          <a:solidFill>
            <a:schemeClr val="bg1"/>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18702" tIns="26670" rIns="118702" bIns="26670" numCol="1" spcCol="1270" anchor="ctr" anchorCtr="0">
          <a:noAutofit/>
        </a:bodyPr>
        <a:lstStyle/>
        <a:p>
          <a:pPr lvl="0" algn="ctr" defTabSz="933450">
            <a:lnSpc>
              <a:spcPct val="90000"/>
            </a:lnSpc>
            <a:spcBef>
              <a:spcPct val="0"/>
            </a:spcBef>
            <a:spcAft>
              <a:spcPct val="35000"/>
            </a:spcAft>
          </a:pPr>
          <a:r>
            <a:rPr lang="en-GB" sz="2100" kern="1200" dirty="0" smtClean="0"/>
            <a:t>Provenance of the sources</a:t>
          </a:r>
          <a:endParaRPr lang="en-GB" sz="2100" kern="1200" dirty="0"/>
        </a:p>
      </dsp:txBody>
      <dsp:txXfrm>
        <a:off x="318022" y="482260"/>
        <a:ext cx="1525172" cy="1525172"/>
      </dsp:txXfrm>
    </dsp:sp>
    <dsp:sp modelId="{5F297E55-A2BC-4989-8E1F-88B10CCF2D35}">
      <dsp:nvSpPr>
        <dsp:cNvPr id="0" name=""/>
        <dsp:cNvSpPr/>
      </dsp:nvSpPr>
      <dsp:spPr>
        <a:xfrm>
          <a:off x="1727684" y="166387"/>
          <a:ext cx="2156918" cy="2156918"/>
        </a:xfrm>
        <a:prstGeom prst="ellipse">
          <a:avLst/>
        </a:prstGeom>
        <a:solidFill>
          <a:schemeClr val="accent6"/>
        </a:solidFill>
        <a:ln>
          <a:solidFill>
            <a:schemeClr val="bg1"/>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18702" tIns="26670" rIns="118702" bIns="26670" numCol="1" spcCol="1270" anchor="ctr" anchorCtr="0">
          <a:noAutofit/>
        </a:bodyPr>
        <a:lstStyle/>
        <a:p>
          <a:pPr lvl="0" algn="ctr" defTabSz="933450">
            <a:lnSpc>
              <a:spcPct val="90000"/>
            </a:lnSpc>
            <a:spcBef>
              <a:spcPct val="0"/>
            </a:spcBef>
            <a:spcAft>
              <a:spcPct val="35000"/>
            </a:spcAft>
          </a:pPr>
          <a:r>
            <a:rPr lang="en-GB" sz="2100" kern="1200" dirty="0" smtClean="0"/>
            <a:t>Context of the sources</a:t>
          </a:r>
          <a:endParaRPr lang="en-GB" sz="2100" kern="1200" dirty="0"/>
        </a:p>
      </dsp:txBody>
      <dsp:txXfrm>
        <a:off x="2043557" y="482260"/>
        <a:ext cx="1525172" cy="1525172"/>
      </dsp:txXfrm>
    </dsp:sp>
    <dsp:sp modelId="{157E1657-5FE2-4764-B7EF-D75669F88A21}">
      <dsp:nvSpPr>
        <dsp:cNvPr id="0" name=""/>
        <dsp:cNvSpPr/>
      </dsp:nvSpPr>
      <dsp:spPr>
        <a:xfrm>
          <a:off x="3453219" y="166387"/>
          <a:ext cx="2156918" cy="2156918"/>
        </a:xfrm>
        <a:prstGeom prst="ellipse">
          <a:avLst/>
        </a:prstGeom>
        <a:solidFill>
          <a:schemeClr val="accent6"/>
        </a:solidFill>
        <a:ln>
          <a:solidFill>
            <a:schemeClr val="bg1"/>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18702" tIns="26670" rIns="118702" bIns="26670" numCol="1" spcCol="1270" anchor="ctr" anchorCtr="0">
          <a:noAutofit/>
        </a:bodyPr>
        <a:lstStyle/>
        <a:p>
          <a:pPr lvl="0" algn="ctr" defTabSz="933450">
            <a:lnSpc>
              <a:spcPct val="90000"/>
            </a:lnSpc>
            <a:spcBef>
              <a:spcPct val="0"/>
            </a:spcBef>
            <a:spcAft>
              <a:spcPct val="35000"/>
            </a:spcAft>
          </a:pPr>
          <a:r>
            <a:rPr lang="en-GB" sz="2100" kern="1200" dirty="0" smtClean="0"/>
            <a:t>Own knowledge</a:t>
          </a:r>
        </a:p>
      </dsp:txBody>
      <dsp:txXfrm>
        <a:off x="3769092" y="482260"/>
        <a:ext cx="1525172" cy="1525172"/>
      </dsp:txXfrm>
    </dsp:sp>
    <dsp:sp modelId="{57F6D3AD-8BFA-4205-ACA0-8E0EAC2A3C1C}">
      <dsp:nvSpPr>
        <dsp:cNvPr id="0" name=""/>
        <dsp:cNvSpPr/>
      </dsp:nvSpPr>
      <dsp:spPr>
        <a:xfrm>
          <a:off x="5178753" y="166387"/>
          <a:ext cx="2156918" cy="2156918"/>
        </a:xfrm>
        <a:prstGeom prst="ellipse">
          <a:avLst/>
        </a:prstGeom>
        <a:solidFill>
          <a:schemeClr val="accent6"/>
        </a:solidFill>
        <a:ln>
          <a:solidFill>
            <a:schemeClr val="bg1"/>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18702" tIns="26670" rIns="118702" bIns="26670" numCol="1" spcCol="1270" anchor="ctr" anchorCtr="0">
          <a:noAutofit/>
        </a:bodyPr>
        <a:lstStyle/>
        <a:p>
          <a:pPr lvl="0" algn="ctr" defTabSz="933450">
            <a:lnSpc>
              <a:spcPct val="90000"/>
            </a:lnSpc>
            <a:spcBef>
              <a:spcPct val="0"/>
            </a:spcBef>
            <a:spcAft>
              <a:spcPct val="35000"/>
            </a:spcAft>
          </a:pPr>
          <a:r>
            <a:rPr lang="en-GB" sz="2100" kern="1200" dirty="0" smtClean="0"/>
            <a:t>Focus on the question</a:t>
          </a:r>
        </a:p>
      </dsp:txBody>
      <dsp:txXfrm>
        <a:off x="5494626" y="482260"/>
        <a:ext cx="1525172" cy="1525172"/>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3FE9D9-96E0-437C-A95F-614C4BB9DA92}" type="datetimeFigureOut">
              <a:rPr lang="en-GB" smtClean="0"/>
              <a:pPr/>
              <a:t>17/05/2016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E99297-6E49-412E-9F77-FD1DDAE7C07A}" type="slidenum">
              <a:rPr lang="en-GB" smtClean="0"/>
              <a:pPr/>
              <a:t>‹#›</a:t>
            </a:fld>
            <a:endParaRPr lang="en-GB"/>
          </a:p>
        </p:txBody>
      </p:sp>
    </p:spTree>
    <p:extLst>
      <p:ext uri="{BB962C8B-B14F-4D97-AF65-F5344CB8AC3E}">
        <p14:creationId xmlns:p14="http://schemas.microsoft.com/office/powerpoint/2010/main" val="2603135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E99297-6E49-412E-9F77-FD1DDAE7C07A}" type="slidenum">
              <a:rPr lang="en-GB" smtClean="0"/>
              <a:pPr/>
              <a:t>1</a:t>
            </a:fld>
            <a:endParaRPr lang="en-GB"/>
          </a:p>
        </p:txBody>
      </p:sp>
    </p:spTree>
    <p:extLst>
      <p:ext uri="{BB962C8B-B14F-4D97-AF65-F5344CB8AC3E}">
        <p14:creationId xmlns:p14="http://schemas.microsoft.com/office/powerpoint/2010/main" val="1902314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DA242C1-7DFA-447C-B351-EB6A9FF4EF73}" type="slidenum">
              <a:rPr lang="en-GB" smtClean="0"/>
              <a:pPr/>
              <a:t>2</a:t>
            </a:fld>
            <a:endParaRPr lang="en-GB"/>
          </a:p>
        </p:txBody>
      </p:sp>
    </p:spTree>
    <p:extLst>
      <p:ext uri="{BB962C8B-B14F-4D97-AF65-F5344CB8AC3E}">
        <p14:creationId xmlns:p14="http://schemas.microsoft.com/office/powerpoint/2010/main" val="428377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DA242C1-7DFA-447C-B351-EB6A9FF4EF73}" type="slidenum">
              <a:rPr lang="en-GB" smtClean="0"/>
              <a:pPr/>
              <a:t>7</a:t>
            </a:fld>
            <a:endParaRPr lang="en-GB"/>
          </a:p>
        </p:txBody>
      </p:sp>
    </p:spTree>
    <p:extLst>
      <p:ext uri="{BB962C8B-B14F-4D97-AF65-F5344CB8AC3E}">
        <p14:creationId xmlns:p14="http://schemas.microsoft.com/office/powerpoint/2010/main" val="1158068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DA242C1-7DFA-447C-B351-EB6A9FF4EF73}"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982987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DA242C1-7DFA-447C-B351-EB6A9FF4EF73}"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4081023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DA242C1-7DFA-447C-B351-EB6A9FF4EF73}"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3321602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D876DC-CC46-433D-A864-30886A5E4D6E}" type="datetimeFigureOut">
              <a:rPr lang="en-GB" smtClean="0"/>
              <a:pPr/>
              <a:t>17/05/2016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AE5B00-401D-469D-9813-DC362A61DA6E}" type="slidenum">
              <a:rPr lang="en-GB" smtClean="0"/>
              <a:pPr/>
              <a:t>‹#›</a:t>
            </a:fld>
            <a:endParaRPr lang="en-GB"/>
          </a:p>
        </p:txBody>
      </p:sp>
    </p:spTree>
    <p:extLst>
      <p:ext uri="{BB962C8B-B14F-4D97-AF65-F5344CB8AC3E}">
        <p14:creationId xmlns:p14="http://schemas.microsoft.com/office/powerpoint/2010/main" val="1464729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D876DC-CC46-433D-A864-30886A5E4D6E}" type="datetimeFigureOut">
              <a:rPr lang="en-GB" smtClean="0"/>
              <a:pPr/>
              <a:t>17/05/2016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AE5B00-401D-469D-9813-DC362A61DA6E}" type="slidenum">
              <a:rPr lang="en-GB" smtClean="0"/>
              <a:pPr/>
              <a:t>‹#›</a:t>
            </a:fld>
            <a:endParaRPr lang="en-GB"/>
          </a:p>
        </p:txBody>
      </p:sp>
    </p:spTree>
    <p:extLst>
      <p:ext uri="{BB962C8B-B14F-4D97-AF65-F5344CB8AC3E}">
        <p14:creationId xmlns:p14="http://schemas.microsoft.com/office/powerpoint/2010/main" val="814670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D876DC-CC46-433D-A864-30886A5E4D6E}" type="datetimeFigureOut">
              <a:rPr lang="en-GB" smtClean="0"/>
              <a:pPr/>
              <a:t>17/05/2016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AE5B00-401D-469D-9813-DC362A61DA6E}" type="slidenum">
              <a:rPr lang="en-GB" smtClean="0"/>
              <a:pPr/>
              <a:t>‹#›</a:t>
            </a:fld>
            <a:endParaRPr lang="en-GB"/>
          </a:p>
        </p:txBody>
      </p:sp>
    </p:spTree>
    <p:extLst>
      <p:ext uri="{BB962C8B-B14F-4D97-AF65-F5344CB8AC3E}">
        <p14:creationId xmlns:p14="http://schemas.microsoft.com/office/powerpoint/2010/main" val="3935262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D876DC-CC46-433D-A864-30886A5E4D6E}" type="datetimeFigureOut">
              <a:rPr lang="en-GB" smtClean="0"/>
              <a:pPr/>
              <a:t>17/05/2016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AE5B00-401D-469D-9813-DC362A61DA6E}" type="slidenum">
              <a:rPr lang="en-GB" smtClean="0"/>
              <a:pPr/>
              <a:t>‹#›</a:t>
            </a:fld>
            <a:endParaRPr lang="en-GB"/>
          </a:p>
        </p:txBody>
      </p:sp>
    </p:spTree>
    <p:extLst>
      <p:ext uri="{BB962C8B-B14F-4D97-AF65-F5344CB8AC3E}">
        <p14:creationId xmlns:p14="http://schemas.microsoft.com/office/powerpoint/2010/main" val="498319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D876DC-CC46-433D-A864-30886A5E4D6E}" type="datetimeFigureOut">
              <a:rPr lang="en-GB" smtClean="0"/>
              <a:pPr/>
              <a:t>17/05/2016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AE5B00-401D-469D-9813-DC362A61DA6E}" type="slidenum">
              <a:rPr lang="en-GB" smtClean="0"/>
              <a:pPr/>
              <a:t>‹#›</a:t>
            </a:fld>
            <a:endParaRPr lang="en-GB"/>
          </a:p>
        </p:txBody>
      </p:sp>
    </p:spTree>
    <p:extLst>
      <p:ext uri="{BB962C8B-B14F-4D97-AF65-F5344CB8AC3E}">
        <p14:creationId xmlns:p14="http://schemas.microsoft.com/office/powerpoint/2010/main" val="4156258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D876DC-CC46-433D-A864-30886A5E4D6E}" type="datetimeFigureOut">
              <a:rPr lang="en-GB" smtClean="0"/>
              <a:pPr/>
              <a:t>17/05/2016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AE5B00-401D-469D-9813-DC362A61DA6E}" type="slidenum">
              <a:rPr lang="en-GB" smtClean="0"/>
              <a:pPr/>
              <a:t>‹#›</a:t>
            </a:fld>
            <a:endParaRPr lang="en-GB"/>
          </a:p>
        </p:txBody>
      </p:sp>
    </p:spTree>
    <p:extLst>
      <p:ext uri="{BB962C8B-B14F-4D97-AF65-F5344CB8AC3E}">
        <p14:creationId xmlns:p14="http://schemas.microsoft.com/office/powerpoint/2010/main" val="1060047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D876DC-CC46-433D-A864-30886A5E4D6E}" type="datetimeFigureOut">
              <a:rPr lang="en-GB" smtClean="0"/>
              <a:pPr/>
              <a:t>17/05/2016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AE5B00-401D-469D-9813-DC362A61DA6E}" type="slidenum">
              <a:rPr lang="en-GB" smtClean="0"/>
              <a:pPr/>
              <a:t>‹#›</a:t>
            </a:fld>
            <a:endParaRPr lang="en-GB"/>
          </a:p>
        </p:txBody>
      </p:sp>
    </p:spTree>
    <p:extLst>
      <p:ext uri="{BB962C8B-B14F-4D97-AF65-F5344CB8AC3E}">
        <p14:creationId xmlns:p14="http://schemas.microsoft.com/office/powerpoint/2010/main" val="462081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DD876DC-CC46-433D-A864-30886A5E4D6E}" type="datetimeFigureOut">
              <a:rPr lang="en-GB" smtClean="0"/>
              <a:pPr/>
              <a:t>17/05/2016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AE5B00-401D-469D-9813-DC362A61DA6E}" type="slidenum">
              <a:rPr lang="en-GB" smtClean="0"/>
              <a:pPr/>
              <a:t>‹#›</a:t>
            </a:fld>
            <a:endParaRPr lang="en-GB"/>
          </a:p>
        </p:txBody>
      </p:sp>
    </p:spTree>
    <p:extLst>
      <p:ext uri="{BB962C8B-B14F-4D97-AF65-F5344CB8AC3E}">
        <p14:creationId xmlns:p14="http://schemas.microsoft.com/office/powerpoint/2010/main" val="1018659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876DC-CC46-433D-A864-30886A5E4D6E}" type="datetimeFigureOut">
              <a:rPr lang="en-GB" smtClean="0"/>
              <a:pPr/>
              <a:t>17/05/2016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AE5B00-401D-469D-9813-DC362A61DA6E}" type="slidenum">
              <a:rPr lang="en-GB" smtClean="0"/>
              <a:pPr/>
              <a:t>‹#›</a:t>
            </a:fld>
            <a:endParaRPr lang="en-GB"/>
          </a:p>
        </p:txBody>
      </p:sp>
    </p:spTree>
    <p:extLst>
      <p:ext uri="{BB962C8B-B14F-4D97-AF65-F5344CB8AC3E}">
        <p14:creationId xmlns:p14="http://schemas.microsoft.com/office/powerpoint/2010/main" val="28921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876DC-CC46-433D-A864-30886A5E4D6E}" type="datetimeFigureOut">
              <a:rPr lang="en-GB" smtClean="0"/>
              <a:pPr/>
              <a:t>17/05/2016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AE5B00-401D-469D-9813-DC362A61DA6E}" type="slidenum">
              <a:rPr lang="en-GB" smtClean="0"/>
              <a:pPr/>
              <a:t>‹#›</a:t>
            </a:fld>
            <a:endParaRPr lang="en-GB"/>
          </a:p>
        </p:txBody>
      </p:sp>
    </p:spTree>
    <p:extLst>
      <p:ext uri="{BB962C8B-B14F-4D97-AF65-F5344CB8AC3E}">
        <p14:creationId xmlns:p14="http://schemas.microsoft.com/office/powerpoint/2010/main" val="286934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876DC-CC46-433D-A864-30886A5E4D6E}" type="datetimeFigureOut">
              <a:rPr lang="en-GB" smtClean="0"/>
              <a:pPr/>
              <a:t>17/05/2016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AE5B00-401D-469D-9813-DC362A61DA6E}" type="slidenum">
              <a:rPr lang="en-GB" smtClean="0"/>
              <a:pPr/>
              <a:t>‹#›</a:t>
            </a:fld>
            <a:endParaRPr lang="en-GB"/>
          </a:p>
        </p:txBody>
      </p:sp>
    </p:spTree>
    <p:extLst>
      <p:ext uri="{BB962C8B-B14F-4D97-AF65-F5344CB8AC3E}">
        <p14:creationId xmlns:p14="http://schemas.microsoft.com/office/powerpoint/2010/main" val="1828128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876DC-CC46-433D-A864-30886A5E4D6E}" type="datetimeFigureOut">
              <a:rPr lang="en-GB" smtClean="0"/>
              <a:pPr/>
              <a:t>17/05/2016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AE5B00-401D-469D-9813-DC362A61DA6E}" type="slidenum">
              <a:rPr lang="en-GB" smtClean="0"/>
              <a:pPr/>
              <a:t>‹#›</a:t>
            </a:fld>
            <a:endParaRPr lang="en-GB"/>
          </a:p>
        </p:txBody>
      </p:sp>
    </p:spTree>
    <p:extLst>
      <p:ext uri="{BB962C8B-B14F-4D97-AF65-F5344CB8AC3E}">
        <p14:creationId xmlns:p14="http://schemas.microsoft.com/office/powerpoint/2010/main" val="360197970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04664"/>
            <a:ext cx="7406640" cy="1008112"/>
          </a:xfrm>
          <a:solidFill>
            <a:schemeClr val="accent3"/>
          </a:solidFill>
        </p:spPr>
        <p:txBody>
          <a:bodyPr/>
          <a:lstStyle/>
          <a:p>
            <a:r>
              <a:rPr lang="en-GB" dirty="0" smtClean="0">
                <a:solidFill>
                  <a:schemeClr val="bg1"/>
                </a:solidFill>
              </a:rPr>
              <a:t>Wars of the Roses</a:t>
            </a:r>
            <a:endParaRPr lang="en-GB" dirty="0">
              <a:solidFill>
                <a:schemeClr val="bg1"/>
              </a:solidFill>
            </a:endParaRPr>
          </a:p>
        </p:txBody>
      </p:sp>
      <p:pic>
        <p:nvPicPr>
          <p:cNvPr id="4" name="Picture 3"/>
          <p:cNvPicPr>
            <a:picLocks noChangeAspect="1"/>
          </p:cNvPicPr>
          <p:nvPr/>
        </p:nvPicPr>
        <p:blipFill>
          <a:blip r:embed="rId3"/>
          <a:stretch>
            <a:fillRect/>
          </a:stretch>
        </p:blipFill>
        <p:spPr>
          <a:xfrm>
            <a:off x="784412" y="1628800"/>
            <a:ext cx="3335421" cy="5094098"/>
          </a:xfrm>
          <a:prstGeom prst="rect">
            <a:avLst/>
          </a:prstGeom>
        </p:spPr>
      </p:pic>
      <p:pic>
        <p:nvPicPr>
          <p:cNvPr id="5" name="Picture 4"/>
          <p:cNvPicPr>
            <a:picLocks noChangeAspect="1"/>
          </p:cNvPicPr>
          <p:nvPr/>
        </p:nvPicPr>
        <p:blipFill>
          <a:blip r:embed="rId4"/>
          <a:stretch>
            <a:fillRect/>
          </a:stretch>
        </p:blipFill>
        <p:spPr>
          <a:xfrm>
            <a:off x="4283968" y="1494810"/>
            <a:ext cx="4502121" cy="52280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640960" cy="903634"/>
          </a:xfrm>
          <a:solidFill>
            <a:schemeClr val="accent1"/>
          </a:solidFill>
        </p:spPr>
        <p:txBody>
          <a:bodyPr>
            <a:normAutofit fontScale="90000"/>
          </a:bodyPr>
          <a:lstStyle/>
          <a:p>
            <a:r>
              <a:rPr lang="en-GB" b="1" dirty="0" smtClean="0"/>
              <a:t>What do I need to know: 1485 – 1509 Henry VII Foreign policy.</a:t>
            </a:r>
            <a:endParaRPr lang="en-GB" b="1" dirty="0"/>
          </a:p>
        </p:txBody>
      </p:sp>
      <p:sp>
        <p:nvSpPr>
          <p:cNvPr id="3" name="Content Placeholder 2"/>
          <p:cNvSpPr>
            <a:spLocks noGrp="1"/>
          </p:cNvSpPr>
          <p:nvPr>
            <p:ph idx="1"/>
          </p:nvPr>
        </p:nvSpPr>
        <p:spPr>
          <a:xfrm>
            <a:off x="251520" y="1412776"/>
            <a:ext cx="3096344" cy="511256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85000" lnSpcReduction="20000"/>
          </a:bodyPr>
          <a:lstStyle/>
          <a:p>
            <a:r>
              <a:rPr lang="en-GB" dirty="0" smtClean="0"/>
              <a:t>How Henry secured the kingdom through foreign policy, see attached.</a:t>
            </a:r>
          </a:p>
          <a:p>
            <a:r>
              <a:rPr lang="en-GB" dirty="0" smtClean="0"/>
              <a:t>How Henry developed the prestige of the Tudor Dynasty through his foreign policies.</a:t>
            </a:r>
          </a:p>
          <a:p>
            <a:r>
              <a:rPr lang="en-GB" dirty="0" smtClean="0"/>
              <a:t>How Henry used foreign policy through his financial policies</a:t>
            </a:r>
          </a:p>
          <a:p>
            <a:r>
              <a:rPr lang="en-GB" dirty="0" smtClean="0"/>
              <a:t>The methods Henry used to deal with the threat of Warbeck. </a:t>
            </a:r>
          </a:p>
          <a:p>
            <a:pPr>
              <a:buNone/>
            </a:pPr>
            <a:endParaRPr lang="en-GB" dirty="0"/>
          </a:p>
        </p:txBody>
      </p:sp>
      <p:sp>
        <p:nvSpPr>
          <p:cNvPr id="4" name="TextBox 3"/>
          <p:cNvSpPr txBox="1"/>
          <p:nvPr/>
        </p:nvSpPr>
        <p:spPr>
          <a:xfrm>
            <a:off x="3598745" y="1628800"/>
            <a:ext cx="5328592" cy="4985980"/>
          </a:xfrm>
          <a:prstGeom prst="rect">
            <a:avLst/>
          </a:prstGeom>
          <a:solidFill>
            <a:schemeClr val="accent4">
              <a:lumMod val="20000"/>
              <a:lumOff val="80000"/>
            </a:schemeClr>
          </a:solidFill>
        </p:spPr>
        <p:txBody>
          <a:bodyPr wrap="square" rtlCol="0">
            <a:spAutoFit/>
          </a:bodyPr>
          <a:lstStyle/>
          <a:p>
            <a:pPr algn="ctr"/>
            <a:r>
              <a:rPr lang="en-GB" sz="2400" dirty="0" smtClean="0">
                <a:solidFill>
                  <a:prstClr val="black"/>
                </a:solidFill>
              </a:rPr>
              <a:t>Old Spec questions</a:t>
            </a:r>
          </a:p>
          <a:p>
            <a:pPr marL="342900" indent="-342900">
              <a:buFont typeface="Arial" panose="020B0604020202020204" pitchFamily="34" charset="0"/>
              <a:buChar char="•"/>
            </a:pPr>
            <a:r>
              <a:rPr lang="en-GB" dirty="0">
                <a:solidFill>
                  <a:prstClr val="black"/>
                </a:solidFill>
              </a:rPr>
              <a:t>To what extent was Henry VII’s foreign policy a success?</a:t>
            </a:r>
          </a:p>
          <a:p>
            <a:pPr marL="342900" indent="-342900">
              <a:buFont typeface="Arial" panose="020B0604020202020204" pitchFamily="34" charset="0"/>
              <a:buChar char="•"/>
            </a:pPr>
            <a:r>
              <a:rPr lang="en-GB" dirty="0">
                <a:solidFill>
                  <a:prstClr val="black"/>
                </a:solidFill>
              </a:rPr>
              <a:t>“Marriage agreements were the most successful part of Henry VII’s foreign policy” How far do you agree with this statement?</a:t>
            </a:r>
          </a:p>
          <a:p>
            <a:pPr marL="342900" indent="-342900">
              <a:buFont typeface="Arial" panose="020B0604020202020204" pitchFamily="34" charset="0"/>
              <a:buChar char="•"/>
            </a:pPr>
            <a:r>
              <a:rPr lang="en-GB" dirty="0">
                <a:solidFill>
                  <a:prstClr val="black"/>
                </a:solidFill>
              </a:rPr>
              <a:t>How successful was Henry VII in achieving his foreign policy aims?</a:t>
            </a:r>
          </a:p>
          <a:p>
            <a:pPr marL="342900" indent="-342900">
              <a:buFont typeface="Arial" panose="020B0604020202020204" pitchFamily="34" charset="0"/>
              <a:buChar char="•"/>
            </a:pPr>
            <a:r>
              <a:rPr lang="en-GB" dirty="0">
                <a:solidFill>
                  <a:prstClr val="black"/>
                </a:solidFill>
              </a:rPr>
              <a:t>“The avoidance of war was the most important aim of Henry VII’s foreign policy.” How far do you agree with this statement? </a:t>
            </a:r>
          </a:p>
          <a:p>
            <a:pPr marL="342900" indent="-342900">
              <a:buFont typeface="Arial" panose="020B0604020202020204" pitchFamily="34" charset="0"/>
              <a:buChar char="•"/>
            </a:pPr>
            <a:r>
              <a:rPr lang="en-GB" dirty="0">
                <a:solidFill>
                  <a:prstClr val="black"/>
                </a:solidFill>
              </a:rPr>
              <a:t>“Henry VII’s foreign policy achieved little” How far do you agree with this statement?</a:t>
            </a:r>
          </a:p>
          <a:p>
            <a:pPr marL="342900" indent="-342900">
              <a:buFont typeface="Arial" panose="020B0604020202020204" pitchFamily="34" charset="0"/>
              <a:buChar char="•"/>
            </a:pPr>
            <a:r>
              <a:rPr lang="en-GB" dirty="0">
                <a:solidFill>
                  <a:prstClr val="black"/>
                </a:solidFill>
              </a:rPr>
              <a:t>“The need to secure his throne his throne dominated the foreign policy of Henry VII.” How far do you agree with this statement?</a:t>
            </a:r>
          </a:p>
          <a:p>
            <a:pPr marL="342900" indent="-342900">
              <a:buFont typeface="Arial" panose="020B0604020202020204" pitchFamily="34" charset="0"/>
              <a:buChar char="•"/>
            </a:pPr>
            <a:endParaRPr lang="en-GB" sz="2400" dirty="0" smtClean="0">
              <a:solidFill>
                <a:prstClr val="black"/>
              </a:solidFill>
            </a:endParaRPr>
          </a:p>
        </p:txBody>
      </p:sp>
    </p:spTree>
    <p:extLst>
      <p:ext uri="{BB962C8B-B14F-4D97-AF65-F5344CB8AC3E}">
        <p14:creationId xmlns:p14="http://schemas.microsoft.com/office/powerpoint/2010/main" val="29832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548680"/>
            <a:ext cx="8077200" cy="1673352"/>
          </a:xfrm>
        </p:spPr>
        <p:txBody>
          <a:bodyPr>
            <a:normAutofit fontScale="90000"/>
          </a:bodyPr>
          <a:lstStyle/>
          <a:p>
            <a:pPr algn="ctr"/>
            <a:r>
              <a:rPr lang="en-GB" u="sng" dirty="0" smtClean="0"/>
              <a:t>Revision session 1, causes of instability in England 1445 – 1455</a:t>
            </a:r>
            <a:br>
              <a:rPr lang="en-GB" u="sng" dirty="0" smtClean="0"/>
            </a:br>
            <a:r>
              <a:rPr lang="en-GB" u="sng" dirty="0"/>
              <a:t/>
            </a:r>
            <a:br>
              <a:rPr lang="en-GB" u="sng" dirty="0"/>
            </a:br>
            <a:r>
              <a:rPr lang="en-GB" u="sng" dirty="0" smtClean="0"/>
              <a:t>Stage 1 1445 – 1450</a:t>
            </a:r>
            <a:br>
              <a:rPr lang="en-GB" u="sng" dirty="0" smtClean="0"/>
            </a:br>
            <a:r>
              <a:rPr lang="en-GB" u="sng" dirty="0" smtClean="0"/>
              <a:t>Stage 2 1450 - 1455</a:t>
            </a:r>
            <a:endParaRPr lang="en-GB" dirty="0"/>
          </a:p>
        </p:txBody>
      </p:sp>
      <p:sp>
        <p:nvSpPr>
          <p:cNvPr id="3" name="Subtitle 2"/>
          <p:cNvSpPr>
            <a:spLocks noGrp="1"/>
          </p:cNvSpPr>
          <p:nvPr>
            <p:ph type="subTitle" idx="1"/>
          </p:nvPr>
        </p:nvSpPr>
        <p:spPr>
          <a:xfrm>
            <a:off x="539552" y="4437112"/>
            <a:ext cx="8077200" cy="1859656"/>
          </a:xfrm>
        </p:spPr>
        <p:txBody>
          <a:bodyPr/>
          <a:lstStyle/>
          <a:p>
            <a:r>
              <a:rPr lang="en-GB" dirty="0" smtClean="0"/>
              <a:t>Aims:</a:t>
            </a:r>
          </a:p>
          <a:p>
            <a:pPr marL="342900" indent="-342900">
              <a:buFont typeface="Arial" panose="020B0604020202020204" pitchFamily="34" charset="0"/>
              <a:buChar char="•"/>
            </a:pPr>
            <a:r>
              <a:rPr lang="en-GB" dirty="0" smtClean="0"/>
              <a:t>Identify the issues which were causing political instability in England.</a:t>
            </a:r>
          </a:p>
          <a:p>
            <a:pPr marL="342900" indent="-342900">
              <a:buFont typeface="Arial" panose="020B0604020202020204" pitchFamily="34" charset="0"/>
              <a:buChar char="•"/>
            </a:pPr>
            <a:r>
              <a:rPr lang="en-GB" dirty="0" smtClean="0"/>
              <a:t>Evaluate the significance of these. </a:t>
            </a:r>
            <a:endParaRPr lang="en-GB" dirty="0"/>
          </a:p>
        </p:txBody>
      </p:sp>
    </p:spTree>
    <p:extLst>
      <p:ext uri="{BB962C8B-B14F-4D97-AF65-F5344CB8AC3E}">
        <p14:creationId xmlns:p14="http://schemas.microsoft.com/office/powerpoint/2010/main" val="1291851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legacy of the Lancastrian usurpation of the throne</a:t>
            </a:r>
            <a:endParaRPr lang="en-GB" dirty="0"/>
          </a:p>
        </p:txBody>
      </p:sp>
      <p:sp>
        <p:nvSpPr>
          <p:cNvPr id="3" name="Content Placeholder 2"/>
          <p:cNvSpPr>
            <a:spLocks noGrp="1"/>
          </p:cNvSpPr>
          <p:nvPr>
            <p:ph idx="1"/>
          </p:nvPr>
        </p:nvSpPr>
        <p:spPr>
          <a:xfrm>
            <a:off x="107503" y="1628800"/>
            <a:ext cx="4752529" cy="5328592"/>
          </a:xfrm>
        </p:spPr>
        <p:txBody>
          <a:bodyPr>
            <a:normAutofit/>
          </a:bodyPr>
          <a:lstStyle/>
          <a:p>
            <a:pPr>
              <a:buFont typeface="Wingdings" panose="05000000000000000000" pitchFamily="2" charset="2"/>
              <a:buChar char="ü"/>
            </a:pPr>
            <a:r>
              <a:rPr lang="en-GB" dirty="0" smtClean="0"/>
              <a:t>Edward III had too many sons leaving too many with a claim to the throne</a:t>
            </a:r>
          </a:p>
          <a:p>
            <a:pPr>
              <a:buFont typeface="Wingdings" panose="05000000000000000000" pitchFamily="2" charset="2"/>
              <a:buChar char="ü"/>
            </a:pPr>
            <a:r>
              <a:rPr lang="en-GB" dirty="0" smtClean="0"/>
              <a:t>Did Henry IV’s usurpation of the throne create long term problems for the stability of the monarchy?  Discuss in pairs evidence for and against. </a:t>
            </a:r>
          </a:p>
          <a:p>
            <a:pPr marL="118872" indent="0">
              <a:buNone/>
            </a:pPr>
            <a:endParaRPr lang="en-GB" dirty="0" smtClean="0"/>
          </a:p>
          <a:p>
            <a:endParaRPr lang="en-GB" dirty="0"/>
          </a:p>
        </p:txBody>
      </p:sp>
      <p:pic>
        <p:nvPicPr>
          <p:cNvPr id="4" name="Picture 3"/>
          <p:cNvPicPr>
            <a:picLocks noChangeAspect="1"/>
          </p:cNvPicPr>
          <p:nvPr/>
        </p:nvPicPr>
        <p:blipFill>
          <a:blip r:embed="rId2"/>
          <a:stretch>
            <a:fillRect/>
          </a:stretch>
        </p:blipFill>
        <p:spPr>
          <a:xfrm>
            <a:off x="7092280" y="1628800"/>
            <a:ext cx="1883570" cy="2559943"/>
          </a:xfrm>
          <a:prstGeom prst="rect">
            <a:avLst/>
          </a:prstGeom>
        </p:spPr>
      </p:pic>
      <p:pic>
        <p:nvPicPr>
          <p:cNvPr id="5" name="Picture 4"/>
          <p:cNvPicPr>
            <a:picLocks noChangeAspect="1"/>
          </p:cNvPicPr>
          <p:nvPr/>
        </p:nvPicPr>
        <p:blipFill>
          <a:blip r:embed="rId3"/>
          <a:stretch>
            <a:fillRect/>
          </a:stretch>
        </p:blipFill>
        <p:spPr>
          <a:xfrm>
            <a:off x="4869647" y="3429000"/>
            <a:ext cx="2027235" cy="3212976"/>
          </a:xfrm>
          <a:prstGeom prst="rect">
            <a:avLst/>
          </a:prstGeom>
        </p:spPr>
      </p:pic>
    </p:spTree>
    <p:extLst>
      <p:ext uri="{BB962C8B-B14F-4D97-AF65-F5344CB8AC3E}">
        <p14:creationId xmlns:p14="http://schemas.microsoft.com/office/powerpoint/2010/main" val="851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fact that Henry VI had taken the throne as a child</a:t>
            </a:r>
            <a:endParaRPr lang="en-GB" dirty="0"/>
          </a:p>
        </p:txBody>
      </p:sp>
      <p:sp>
        <p:nvSpPr>
          <p:cNvPr id="3" name="Content Placeholder 2"/>
          <p:cNvSpPr>
            <a:spLocks noGrp="1"/>
          </p:cNvSpPr>
          <p:nvPr>
            <p:ph idx="1"/>
          </p:nvPr>
        </p:nvSpPr>
        <p:spPr>
          <a:xfrm>
            <a:off x="457200" y="1775191"/>
            <a:ext cx="5698976" cy="4534129"/>
          </a:xfrm>
        </p:spPr>
        <p:txBody>
          <a:bodyPr>
            <a:normAutofit lnSpcReduction="10000"/>
          </a:bodyPr>
          <a:lstStyle/>
          <a:p>
            <a:r>
              <a:rPr lang="en-GB" dirty="0" smtClean="0"/>
              <a:t>Henry V’s death left Henry VI on the throne aged only 9 months old. This could well have been a problem. </a:t>
            </a:r>
            <a:endParaRPr lang="en-GB" dirty="0"/>
          </a:p>
          <a:p>
            <a:r>
              <a:rPr lang="en-GB" dirty="0" smtClean="0"/>
              <a:t>However his uncles ruled well, Bedford maintained the French lands up until his death in 1435 and Gloucester’s council was unchallenged in England during Henry’s childhood.</a:t>
            </a:r>
          </a:p>
          <a:p>
            <a:r>
              <a:rPr lang="en-GB" dirty="0" smtClean="0"/>
              <a:t>You could argue this was the most successful part of Henry’s reign.</a:t>
            </a:r>
            <a:endParaRPr lang="en-GB" dirty="0"/>
          </a:p>
        </p:txBody>
      </p:sp>
      <p:pic>
        <p:nvPicPr>
          <p:cNvPr id="4" name="Picture 3"/>
          <p:cNvPicPr>
            <a:picLocks noChangeAspect="1"/>
          </p:cNvPicPr>
          <p:nvPr/>
        </p:nvPicPr>
        <p:blipFill>
          <a:blip r:embed="rId2"/>
          <a:stretch>
            <a:fillRect/>
          </a:stretch>
        </p:blipFill>
        <p:spPr>
          <a:xfrm>
            <a:off x="6156176" y="1988840"/>
            <a:ext cx="2818819" cy="3600400"/>
          </a:xfrm>
          <a:prstGeom prst="rect">
            <a:avLst/>
          </a:prstGeom>
        </p:spPr>
      </p:pic>
    </p:spTree>
    <p:extLst>
      <p:ext uri="{BB962C8B-B14F-4D97-AF65-F5344CB8AC3E}">
        <p14:creationId xmlns:p14="http://schemas.microsoft.com/office/powerpoint/2010/main" val="3525731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Events in France</a:t>
            </a:r>
            <a:endParaRPr lang="en-GB" dirty="0"/>
          </a:p>
        </p:txBody>
      </p:sp>
      <p:sp>
        <p:nvSpPr>
          <p:cNvPr id="3" name="Content Placeholder 2"/>
          <p:cNvSpPr>
            <a:spLocks noGrp="1"/>
          </p:cNvSpPr>
          <p:nvPr>
            <p:ph idx="1"/>
          </p:nvPr>
        </p:nvSpPr>
        <p:spPr>
          <a:xfrm>
            <a:off x="457200" y="1775191"/>
            <a:ext cx="5770984" cy="4390113"/>
          </a:xfrm>
        </p:spPr>
        <p:txBody>
          <a:bodyPr>
            <a:normAutofit fontScale="70000" lnSpcReduction="20000"/>
          </a:bodyPr>
          <a:lstStyle/>
          <a:p>
            <a:r>
              <a:rPr lang="en-GB" dirty="0" smtClean="0"/>
              <a:t>In 1435 Burgundy swapped sides putting pressure on the English</a:t>
            </a:r>
          </a:p>
          <a:p>
            <a:r>
              <a:rPr lang="en-GB" dirty="0" smtClean="0"/>
              <a:t>By the 1440s commanders were beginning to go unpaid and crown lands were having to be sold to support the war. (York ended up being owed huge sums by the crown.)</a:t>
            </a:r>
          </a:p>
          <a:p>
            <a:r>
              <a:rPr lang="en-GB" dirty="0" smtClean="0"/>
              <a:t>York was appointed Lieutenant in France (commander) but was overlooked and failed campaigns were led by Somerset which caused resentment.</a:t>
            </a:r>
          </a:p>
          <a:p>
            <a:r>
              <a:rPr lang="en-GB" dirty="0" smtClean="0"/>
              <a:t>By 1444 the English were ready for peace. Marriage was agreed between Henry and Margaret of Anjou. In return Maine and Anjou were handed back to the French (causing more English resentment.</a:t>
            </a:r>
          </a:p>
          <a:p>
            <a:r>
              <a:rPr lang="en-GB" dirty="0" smtClean="0"/>
              <a:t>England broke the truce in 1449 and the French captured Normandy in 1450.</a:t>
            </a:r>
          </a:p>
          <a:p>
            <a:endParaRPr lang="en-GB" dirty="0" smtClean="0"/>
          </a:p>
          <a:p>
            <a:pPr marL="118872" indent="0">
              <a:buNone/>
            </a:pPr>
            <a:endParaRPr lang="en-GB" dirty="0"/>
          </a:p>
        </p:txBody>
      </p:sp>
      <p:pic>
        <p:nvPicPr>
          <p:cNvPr id="4" name="Picture 3"/>
          <p:cNvPicPr>
            <a:picLocks noChangeAspect="1"/>
          </p:cNvPicPr>
          <p:nvPr/>
        </p:nvPicPr>
        <p:blipFill>
          <a:blip r:embed="rId2"/>
          <a:stretch>
            <a:fillRect/>
          </a:stretch>
        </p:blipFill>
        <p:spPr>
          <a:xfrm>
            <a:off x="6130413" y="1988840"/>
            <a:ext cx="2990964" cy="3562439"/>
          </a:xfrm>
          <a:prstGeom prst="rect">
            <a:avLst/>
          </a:prstGeom>
        </p:spPr>
      </p:pic>
    </p:spTree>
    <p:extLst>
      <p:ext uri="{BB962C8B-B14F-4D97-AF65-F5344CB8AC3E}">
        <p14:creationId xmlns:p14="http://schemas.microsoft.com/office/powerpoint/2010/main" val="203612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alienation of Richard Duke of York</a:t>
            </a:r>
            <a:endParaRPr lang="en-GB" dirty="0"/>
          </a:p>
        </p:txBody>
      </p:sp>
      <p:sp>
        <p:nvSpPr>
          <p:cNvPr id="3" name="Content Placeholder 2"/>
          <p:cNvSpPr>
            <a:spLocks noGrp="1"/>
          </p:cNvSpPr>
          <p:nvPr>
            <p:ph idx="1"/>
          </p:nvPr>
        </p:nvSpPr>
        <p:spPr>
          <a:xfrm>
            <a:off x="457200" y="1775191"/>
            <a:ext cx="5338936" cy="4318105"/>
          </a:xfrm>
        </p:spPr>
        <p:txBody>
          <a:bodyPr>
            <a:normAutofit/>
          </a:bodyPr>
          <a:lstStyle/>
          <a:p>
            <a:r>
              <a:rPr lang="en-GB" dirty="0" smtClean="0"/>
              <a:t>York was replaced as Commander in France in 1445 and sent to Ireland (He refused to go until 1447)</a:t>
            </a:r>
          </a:p>
          <a:p>
            <a:r>
              <a:rPr lang="en-GB" dirty="0" smtClean="0"/>
              <a:t>Therefore he could only watch as the English lost Normandy in 1450</a:t>
            </a:r>
          </a:p>
          <a:p>
            <a:r>
              <a:rPr lang="en-GB" dirty="0" smtClean="0"/>
              <a:t>Also Somerset's expenditure in France was repaid but York’s was not. </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1916832"/>
            <a:ext cx="3225242" cy="3909083"/>
          </a:xfrm>
          <a:prstGeom prst="rect">
            <a:avLst/>
          </a:prstGeom>
        </p:spPr>
      </p:pic>
    </p:spTree>
    <p:extLst>
      <p:ext uri="{BB962C8B-B14F-4D97-AF65-F5344CB8AC3E}">
        <p14:creationId xmlns:p14="http://schemas.microsoft.com/office/powerpoint/2010/main" val="264163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Henrys Favourites</a:t>
            </a:r>
            <a:endParaRPr lang="en-GB" dirty="0"/>
          </a:p>
        </p:txBody>
      </p:sp>
      <p:sp>
        <p:nvSpPr>
          <p:cNvPr id="3" name="Content Placeholder 2"/>
          <p:cNvSpPr>
            <a:spLocks noGrp="1"/>
          </p:cNvSpPr>
          <p:nvPr>
            <p:ph idx="1"/>
          </p:nvPr>
        </p:nvSpPr>
        <p:spPr>
          <a:xfrm>
            <a:off x="0" y="1628800"/>
            <a:ext cx="5148064" cy="5229199"/>
          </a:xfrm>
        </p:spPr>
        <p:txBody>
          <a:bodyPr>
            <a:normAutofit/>
          </a:bodyPr>
          <a:lstStyle/>
          <a:p>
            <a:r>
              <a:rPr lang="en-GB" dirty="0" smtClean="0"/>
              <a:t>Henry favoured Suffolk and Somerset over York.</a:t>
            </a:r>
          </a:p>
          <a:p>
            <a:r>
              <a:rPr lang="en-GB" dirty="0" smtClean="0"/>
              <a:t>Suffolk was promoted to Duke a position usually only reserved for the royal family</a:t>
            </a:r>
          </a:p>
          <a:p>
            <a:r>
              <a:rPr lang="en-GB" dirty="0" smtClean="0"/>
              <a:t>Henry rewarded these men with money and more importantly land which reduced the income of the Crown</a:t>
            </a:r>
            <a:endParaRPr lang="en-GB" dirty="0"/>
          </a:p>
        </p:txBody>
      </p:sp>
      <p:pic>
        <p:nvPicPr>
          <p:cNvPr id="4" name="Picture 3"/>
          <p:cNvPicPr>
            <a:picLocks noChangeAspect="1"/>
          </p:cNvPicPr>
          <p:nvPr/>
        </p:nvPicPr>
        <p:blipFill>
          <a:blip r:embed="rId2"/>
          <a:stretch>
            <a:fillRect/>
          </a:stretch>
        </p:blipFill>
        <p:spPr>
          <a:xfrm>
            <a:off x="5076056" y="1772816"/>
            <a:ext cx="3978524" cy="3960440"/>
          </a:xfrm>
          <a:prstGeom prst="rect">
            <a:avLst/>
          </a:prstGeom>
        </p:spPr>
      </p:pic>
    </p:spTree>
    <p:extLst>
      <p:ext uri="{BB962C8B-B14F-4D97-AF65-F5344CB8AC3E}">
        <p14:creationId xmlns:p14="http://schemas.microsoft.com/office/powerpoint/2010/main" val="1829135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 Cades Rebellion</a:t>
            </a:r>
            <a:endParaRPr lang="en-GB" dirty="0"/>
          </a:p>
        </p:txBody>
      </p:sp>
      <p:sp>
        <p:nvSpPr>
          <p:cNvPr id="3" name="Content Placeholder 2"/>
          <p:cNvSpPr>
            <a:spLocks noGrp="1"/>
          </p:cNvSpPr>
          <p:nvPr>
            <p:ph idx="1"/>
          </p:nvPr>
        </p:nvSpPr>
        <p:spPr>
          <a:xfrm>
            <a:off x="4067944" y="1556792"/>
            <a:ext cx="5076056" cy="5040559"/>
          </a:xfrm>
        </p:spPr>
        <p:txBody>
          <a:bodyPr>
            <a:normAutofit/>
          </a:bodyPr>
          <a:lstStyle/>
          <a:p>
            <a:r>
              <a:rPr lang="en-GB" dirty="0" smtClean="0"/>
              <a:t>Look at the source in </a:t>
            </a:r>
            <a:r>
              <a:rPr lang="en-GB" smtClean="0"/>
              <a:t>the workbook on </a:t>
            </a:r>
            <a:r>
              <a:rPr lang="en-GB" dirty="0" smtClean="0"/>
              <a:t>Cades rebellion. What reasons does this give for the rebellion. Using own knowledge and provenance assess how useful this is as evidence for the causes.</a:t>
            </a:r>
            <a:endParaRPr lang="en-GB" dirty="0"/>
          </a:p>
        </p:txBody>
      </p:sp>
      <p:pic>
        <p:nvPicPr>
          <p:cNvPr id="4" name="Picture 3"/>
          <p:cNvPicPr>
            <a:picLocks noChangeAspect="1"/>
          </p:cNvPicPr>
          <p:nvPr/>
        </p:nvPicPr>
        <p:blipFill>
          <a:blip r:embed="rId2"/>
          <a:stretch>
            <a:fillRect/>
          </a:stretch>
        </p:blipFill>
        <p:spPr>
          <a:xfrm>
            <a:off x="179512" y="2132856"/>
            <a:ext cx="4027936" cy="3020952"/>
          </a:xfrm>
          <a:prstGeom prst="rect">
            <a:avLst/>
          </a:prstGeom>
        </p:spPr>
      </p:pic>
    </p:spTree>
    <p:extLst>
      <p:ext uri="{BB962C8B-B14F-4D97-AF65-F5344CB8AC3E}">
        <p14:creationId xmlns:p14="http://schemas.microsoft.com/office/powerpoint/2010/main" val="91881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1450 – 55 causes of St Albans</a:t>
            </a:r>
            <a:endParaRPr lang="en-GB" dirty="0"/>
          </a:p>
        </p:txBody>
      </p:sp>
      <p:sp>
        <p:nvSpPr>
          <p:cNvPr id="3" name="Content Placeholder 2"/>
          <p:cNvSpPr>
            <a:spLocks noGrp="1"/>
          </p:cNvSpPr>
          <p:nvPr>
            <p:ph idx="1"/>
          </p:nvPr>
        </p:nvSpPr>
        <p:spPr>
          <a:xfrm>
            <a:off x="107504" y="1772816"/>
            <a:ext cx="5184576" cy="4896544"/>
          </a:xfrm>
        </p:spPr>
        <p:txBody>
          <a:bodyPr>
            <a:normAutofit fontScale="92500" lnSpcReduction="20000"/>
          </a:bodyPr>
          <a:lstStyle/>
          <a:p>
            <a:r>
              <a:rPr lang="en-GB" dirty="0" smtClean="0"/>
              <a:t>After Cades rebellion. York had returned from Ireland, supposedly to help restore order to the kingdom but he had not been asked to do so by the king.</a:t>
            </a:r>
          </a:p>
          <a:p>
            <a:r>
              <a:rPr lang="en-GB" dirty="0" smtClean="0"/>
              <a:t>He probably was trying to clear his name after Cades rebels had used it. </a:t>
            </a:r>
          </a:p>
          <a:p>
            <a:r>
              <a:rPr lang="en-GB" dirty="0" smtClean="0"/>
              <a:t>It is also possible he wanted to be repaid the debts he was owed by the crown.</a:t>
            </a:r>
          </a:p>
          <a:p>
            <a:r>
              <a:rPr lang="en-GB" dirty="0" smtClean="0"/>
              <a:t>He also seems to have wanted to claim his position on the kings council over Somerset. </a:t>
            </a:r>
            <a:endParaRPr lang="en-GB" dirty="0"/>
          </a:p>
        </p:txBody>
      </p:sp>
      <p:pic>
        <p:nvPicPr>
          <p:cNvPr id="4" name="Picture 3"/>
          <p:cNvPicPr>
            <a:picLocks noChangeAspect="1"/>
          </p:cNvPicPr>
          <p:nvPr/>
        </p:nvPicPr>
        <p:blipFill>
          <a:blip r:embed="rId2"/>
          <a:stretch>
            <a:fillRect/>
          </a:stretch>
        </p:blipFill>
        <p:spPr>
          <a:xfrm>
            <a:off x="5292080" y="1628800"/>
            <a:ext cx="3733800" cy="4876800"/>
          </a:xfrm>
          <a:prstGeom prst="rect">
            <a:avLst/>
          </a:prstGeom>
        </p:spPr>
      </p:pic>
    </p:spTree>
    <p:extLst>
      <p:ext uri="{BB962C8B-B14F-4D97-AF65-F5344CB8AC3E}">
        <p14:creationId xmlns:p14="http://schemas.microsoft.com/office/powerpoint/2010/main" val="341246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York’s first attempted Coup</a:t>
            </a:r>
            <a:endParaRPr lang="en-GB" dirty="0"/>
          </a:p>
        </p:txBody>
      </p:sp>
      <p:sp>
        <p:nvSpPr>
          <p:cNvPr id="3" name="Content Placeholder 2"/>
          <p:cNvSpPr>
            <a:spLocks noGrp="1"/>
          </p:cNvSpPr>
          <p:nvPr>
            <p:ph idx="1"/>
          </p:nvPr>
        </p:nvSpPr>
        <p:spPr>
          <a:xfrm>
            <a:off x="4093096" y="1844824"/>
            <a:ext cx="5050904" cy="4390113"/>
          </a:xfrm>
        </p:spPr>
        <p:txBody>
          <a:bodyPr>
            <a:normAutofit fontScale="92500" lnSpcReduction="10000"/>
          </a:bodyPr>
          <a:lstStyle/>
          <a:p>
            <a:r>
              <a:rPr lang="en-GB" dirty="0" smtClean="0"/>
              <a:t>York was unsuccessful in gathering support but returned to his castle at Ludlow rather than Ireland. </a:t>
            </a:r>
            <a:endParaRPr lang="en-GB" dirty="0"/>
          </a:p>
          <a:p>
            <a:r>
              <a:rPr lang="en-GB" dirty="0" smtClean="0"/>
              <a:t>He turned down the opportunity to join the king’s council in 1451 and in 1452 raised armed support and marched on London</a:t>
            </a:r>
          </a:p>
          <a:p>
            <a:r>
              <a:rPr lang="en-GB" dirty="0" smtClean="0"/>
              <a:t>York was confronted by the king’s men at Dartford. The kings army included Buckingham, Salisbury and Warwick so York backed down.</a:t>
            </a:r>
            <a:endParaRPr lang="en-GB" dirty="0"/>
          </a:p>
        </p:txBody>
      </p:sp>
      <p:pic>
        <p:nvPicPr>
          <p:cNvPr id="4" name="Picture 3"/>
          <p:cNvPicPr>
            <a:picLocks noChangeAspect="1"/>
          </p:cNvPicPr>
          <p:nvPr/>
        </p:nvPicPr>
        <p:blipFill>
          <a:blip r:embed="rId2"/>
          <a:stretch>
            <a:fillRect/>
          </a:stretch>
        </p:blipFill>
        <p:spPr>
          <a:xfrm>
            <a:off x="150907" y="1988840"/>
            <a:ext cx="3942189" cy="3888432"/>
          </a:xfrm>
          <a:prstGeom prst="rect">
            <a:avLst/>
          </a:prstGeom>
        </p:spPr>
      </p:pic>
    </p:spTree>
    <p:extLst>
      <p:ext uri="{BB962C8B-B14F-4D97-AF65-F5344CB8AC3E}">
        <p14:creationId xmlns:p14="http://schemas.microsoft.com/office/powerpoint/2010/main" val="6993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640960" cy="864096"/>
          </a:xfrm>
          <a:solidFill>
            <a:schemeClr val="accent1"/>
          </a:solidFill>
        </p:spPr>
        <p:txBody>
          <a:bodyPr>
            <a:normAutofit/>
          </a:bodyPr>
          <a:lstStyle/>
          <a:p>
            <a:r>
              <a:rPr lang="en-GB" b="1" dirty="0" smtClean="0"/>
              <a:t>What do I need to know: 1445 - 1461?</a:t>
            </a:r>
            <a:endParaRPr lang="en-GB" b="1" dirty="0"/>
          </a:p>
        </p:txBody>
      </p:sp>
      <p:sp>
        <p:nvSpPr>
          <p:cNvPr id="3" name="Content Placeholder 2"/>
          <p:cNvSpPr>
            <a:spLocks noGrp="1"/>
          </p:cNvSpPr>
          <p:nvPr>
            <p:ph idx="1"/>
          </p:nvPr>
        </p:nvSpPr>
        <p:spPr>
          <a:xfrm>
            <a:off x="251520" y="1484784"/>
            <a:ext cx="4248472" cy="511256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77500" lnSpcReduction="20000"/>
          </a:bodyPr>
          <a:lstStyle/>
          <a:p>
            <a:r>
              <a:rPr lang="en-GB" dirty="0" smtClean="0"/>
              <a:t>1445 – 1450; What caused the breakdown in law and order: Poor government, loss of French lands, Henry’s failings, Government Debt and Henry’s favourites = Cades Rebellion</a:t>
            </a:r>
          </a:p>
          <a:p>
            <a:r>
              <a:rPr lang="en-GB" dirty="0" smtClean="0"/>
              <a:t>1450 – 1455; York’s actions in the build-up to the wars: Return to England, Dartford, Henry’s breakdown, birth of Edward of Lancaster, Somerset in the tower, Neville Percy Feud, Build up to St Albans</a:t>
            </a:r>
          </a:p>
          <a:p>
            <a:r>
              <a:rPr lang="en-GB" dirty="0" smtClean="0"/>
              <a:t>1455 – 1461; War and downfall of the Lancastrians: Margaret's actions (parliament of Devils </a:t>
            </a:r>
            <a:r>
              <a:rPr lang="en-GB" dirty="0" err="1" smtClean="0"/>
              <a:t>etc</a:t>
            </a:r>
            <a:r>
              <a:rPr lang="en-GB" dirty="0" smtClean="0"/>
              <a:t>), key battles (Northampton, Wakefield, </a:t>
            </a:r>
            <a:r>
              <a:rPr lang="en-GB" dirty="0" err="1" smtClean="0"/>
              <a:t>Towton</a:t>
            </a:r>
            <a:r>
              <a:rPr lang="en-GB" dirty="0" smtClean="0"/>
              <a:t>, York’s actions (act of accord </a:t>
            </a:r>
            <a:r>
              <a:rPr lang="en-GB" dirty="0" err="1" smtClean="0"/>
              <a:t>etc</a:t>
            </a:r>
            <a:r>
              <a:rPr lang="en-GB" dirty="0" smtClean="0"/>
              <a:t>)</a:t>
            </a:r>
            <a:endParaRPr lang="en-GB" dirty="0"/>
          </a:p>
        </p:txBody>
      </p:sp>
      <p:sp>
        <p:nvSpPr>
          <p:cNvPr id="4" name="TextBox 3"/>
          <p:cNvSpPr txBox="1"/>
          <p:nvPr/>
        </p:nvSpPr>
        <p:spPr>
          <a:xfrm>
            <a:off x="4728057" y="1412776"/>
            <a:ext cx="4176464" cy="3693319"/>
          </a:xfrm>
          <a:prstGeom prst="rect">
            <a:avLst/>
          </a:prstGeom>
          <a:solidFill>
            <a:schemeClr val="accent4">
              <a:lumMod val="20000"/>
              <a:lumOff val="80000"/>
            </a:schemeClr>
          </a:solidFill>
        </p:spPr>
        <p:txBody>
          <a:bodyPr wrap="square" rtlCol="0">
            <a:spAutoFit/>
          </a:bodyPr>
          <a:lstStyle/>
          <a:p>
            <a:r>
              <a:rPr lang="en-GB" sz="2400" dirty="0" smtClean="0"/>
              <a:t>‘Source questions tend to revolve around:</a:t>
            </a:r>
          </a:p>
          <a:p>
            <a:pPr marL="342900" indent="-342900">
              <a:buFont typeface="Arial" panose="020B0604020202020204" pitchFamily="34" charset="0"/>
              <a:buChar char="•"/>
            </a:pPr>
            <a:r>
              <a:rPr lang="en-GB" sz="2400" dirty="0" smtClean="0"/>
              <a:t>Causes, extent or results of poor government.</a:t>
            </a:r>
          </a:p>
          <a:p>
            <a:pPr marL="342900" indent="-342900">
              <a:buFont typeface="Arial" panose="020B0604020202020204" pitchFamily="34" charset="0"/>
              <a:buChar char="•"/>
            </a:pPr>
            <a:r>
              <a:rPr lang="en-GB" sz="2400" dirty="0" smtClean="0"/>
              <a:t>Weakness of the King</a:t>
            </a:r>
          </a:p>
          <a:p>
            <a:pPr marL="342900" indent="-342900">
              <a:buFont typeface="Arial" panose="020B0604020202020204" pitchFamily="34" charset="0"/>
              <a:buChar char="•"/>
            </a:pPr>
            <a:r>
              <a:rPr lang="en-GB" sz="2400" dirty="0" smtClean="0"/>
              <a:t>York’s role in the events</a:t>
            </a:r>
          </a:p>
          <a:p>
            <a:pPr marL="342900" indent="-342900">
              <a:buFont typeface="Arial" panose="020B0604020202020204" pitchFamily="34" charset="0"/>
              <a:buChar char="•"/>
            </a:pPr>
            <a:r>
              <a:rPr lang="en-GB" sz="2400" dirty="0" smtClean="0"/>
              <a:t>Margaret's role in the events</a:t>
            </a:r>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endParaRPr lang="en-GB" sz="2400" dirty="0"/>
          </a:p>
          <a:p>
            <a:endParaRPr lang="en-GB" dirty="0"/>
          </a:p>
        </p:txBody>
      </p:sp>
      <p:sp>
        <p:nvSpPr>
          <p:cNvPr id="6" name="TextBox 5"/>
          <p:cNvSpPr txBox="1"/>
          <p:nvPr/>
        </p:nvSpPr>
        <p:spPr>
          <a:xfrm>
            <a:off x="4882056" y="4342559"/>
            <a:ext cx="3844384" cy="2277547"/>
          </a:xfrm>
          <a:prstGeom prst="rect">
            <a:avLst/>
          </a:prstGeom>
          <a:solidFill>
            <a:srgbClr val="FF0000"/>
          </a:solidFill>
        </p:spPr>
        <p:txBody>
          <a:bodyPr wrap="square" rtlCol="0">
            <a:spAutoFit/>
          </a:bodyPr>
          <a:lstStyle/>
          <a:p>
            <a:pPr lvl="0" algn="ctr"/>
            <a:r>
              <a:rPr lang="en-GB" sz="2000" b="1" dirty="0"/>
              <a:t>Example: Using these three sources in their historical context, how far do they support the view that Henry VI was the main cause of the growing unrest in the years 1445 - 1450</a:t>
            </a:r>
            <a:r>
              <a:rPr lang="en-GB" sz="2400" b="1" dirty="0" smtClean="0"/>
              <a:t>. (20 marks)</a:t>
            </a:r>
            <a:endParaRPr lang="en-GB" sz="2400" b="1"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Loss of Gascony </a:t>
            </a:r>
            <a:endParaRPr lang="en-GB" dirty="0"/>
          </a:p>
        </p:txBody>
      </p:sp>
      <p:sp>
        <p:nvSpPr>
          <p:cNvPr id="3" name="Content Placeholder 2"/>
          <p:cNvSpPr>
            <a:spLocks noGrp="1"/>
          </p:cNvSpPr>
          <p:nvPr>
            <p:ph idx="1"/>
          </p:nvPr>
        </p:nvSpPr>
        <p:spPr>
          <a:xfrm>
            <a:off x="9101" y="1700808"/>
            <a:ext cx="4906888" cy="4678145"/>
          </a:xfrm>
        </p:spPr>
        <p:txBody>
          <a:bodyPr/>
          <a:lstStyle/>
          <a:p>
            <a:r>
              <a:rPr lang="en-GB" dirty="0" smtClean="0"/>
              <a:t>On 17</a:t>
            </a:r>
            <a:r>
              <a:rPr lang="en-GB" baseline="30000" dirty="0" smtClean="0"/>
              <a:t>th</a:t>
            </a:r>
            <a:r>
              <a:rPr lang="en-GB" dirty="0" smtClean="0"/>
              <a:t> July 1453 the English suffered a catastrophic defeat at the Battle of </a:t>
            </a:r>
            <a:r>
              <a:rPr lang="en-GB" dirty="0" err="1" smtClean="0"/>
              <a:t>Castillon</a:t>
            </a:r>
            <a:r>
              <a:rPr lang="en-GB" dirty="0" smtClean="0"/>
              <a:t> losing the province of Gascony.</a:t>
            </a:r>
          </a:p>
          <a:p>
            <a:r>
              <a:rPr lang="en-GB" dirty="0" smtClean="0"/>
              <a:t>Henry promptly had a mental breakdown losing all ability to interact with the world around him</a:t>
            </a:r>
            <a:endParaRPr lang="en-GB" dirty="0"/>
          </a:p>
        </p:txBody>
      </p:sp>
      <p:pic>
        <p:nvPicPr>
          <p:cNvPr id="4" name="Picture 3"/>
          <p:cNvPicPr>
            <a:picLocks noChangeAspect="1"/>
          </p:cNvPicPr>
          <p:nvPr/>
        </p:nvPicPr>
        <p:blipFill>
          <a:blip r:embed="rId2"/>
          <a:stretch>
            <a:fillRect/>
          </a:stretch>
        </p:blipFill>
        <p:spPr>
          <a:xfrm>
            <a:off x="5220072" y="1124744"/>
            <a:ext cx="3368851" cy="5524916"/>
          </a:xfrm>
          <a:prstGeom prst="rect">
            <a:avLst/>
          </a:prstGeom>
        </p:spPr>
      </p:pic>
    </p:spTree>
    <p:extLst>
      <p:ext uri="{BB962C8B-B14F-4D97-AF65-F5344CB8AC3E}">
        <p14:creationId xmlns:p14="http://schemas.microsoft.com/office/powerpoint/2010/main" val="264765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Instability in the regions</a:t>
            </a:r>
            <a:endParaRPr lang="en-GB" dirty="0"/>
          </a:p>
        </p:txBody>
      </p:sp>
      <p:sp>
        <p:nvSpPr>
          <p:cNvPr id="3" name="Content Placeholder 2"/>
          <p:cNvSpPr>
            <a:spLocks noGrp="1"/>
          </p:cNvSpPr>
          <p:nvPr>
            <p:ph idx="1"/>
          </p:nvPr>
        </p:nvSpPr>
        <p:spPr>
          <a:xfrm>
            <a:off x="438877" y="1660742"/>
            <a:ext cx="5626968" cy="4534129"/>
          </a:xfrm>
        </p:spPr>
        <p:txBody>
          <a:bodyPr>
            <a:normAutofit lnSpcReduction="10000"/>
          </a:bodyPr>
          <a:lstStyle/>
          <a:p>
            <a:r>
              <a:rPr lang="en-GB" dirty="0" smtClean="0"/>
              <a:t>At the same time law and order had been breaking down in the provinces. </a:t>
            </a:r>
          </a:p>
          <a:p>
            <a:r>
              <a:rPr lang="en-GB" dirty="0" smtClean="0"/>
              <a:t>The feud over land in the North between the Neville and Percy family had been escalating for some time and had now escalated to open fighting. </a:t>
            </a:r>
          </a:p>
          <a:p>
            <a:r>
              <a:rPr lang="en-GB" dirty="0" smtClean="0"/>
              <a:t>Henry and his council did nothing to stop this so the </a:t>
            </a:r>
            <a:r>
              <a:rPr lang="en-GB" dirty="0" err="1" smtClean="0"/>
              <a:t>Nevilles</a:t>
            </a:r>
            <a:r>
              <a:rPr lang="en-GB" dirty="0" smtClean="0"/>
              <a:t> turned to York. This gave York more military support.</a:t>
            </a:r>
          </a:p>
          <a:p>
            <a:endParaRPr lang="en-GB" dirty="0"/>
          </a:p>
        </p:txBody>
      </p:sp>
      <p:pic>
        <p:nvPicPr>
          <p:cNvPr id="4" name="Picture 3"/>
          <p:cNvPicPr>
            <a:picLocks noChangeAspect="1"/>
          </p:cNvPicPr>
          <p:nvPr/>
        </p:nvPicPr>
        <p:blipFill>
          <a:blip r:embed="rId2"/>
          <a:stretch>
            <a:fillRect/>
          </a:stretch>
        </p:blipFill>
        <p:spPr>
          <a:xfrm>
            <a:off x="6610350" y="332656"/>
            <a:ext cx="2076450" cy="6096000"/>
          </a:xfrm>
          <a:prstGeom prst="rect">
            <a:avLst/>
          </a:prstGeom>
        </p:spPr>
      </p:pic>
    </p:spTree>
    <p:extLst>
      <p:ext uri="{BB962C8B-B14F-4D97-AF65-F5344CB8AC3E}">
        <p14:creationId xmlns:p14="http://schemas.microsoft.com/office/powerpoint/2010/main" val="338886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Henry has a mental breakdown and York assumes power</a:t>
            </a:r>
            <a:endParaRPr lang="en-GB" dirty="0"/>
          </a:p>
        </p:txBody>
      </p:sp>
      <p:sp>
        <p:nvSpPr>
          <p:cNvPr id="3" name="Content Placeholder 2"/>
          <p:cNvSpPr>
            <a:spLocks noGrp="1"/>
          </p:cNvSpPr>
          <p:nvPr>
            <p:ph idx="1"/>
          </p:nvPr>
        </p:nvSpPr>
        <p:spPr>
          <a:xfrm>
            <a:off x="3635896" y="1628800"/>
            <a:ext cx="5724128" cy="5229200"/>
          </a:xfrm>
        </p:spPr>
        <p:txBody>
          <a:bodyPr>
            <a:normAutofit/>
          </a:bodyPr>
          <a:lstStyle/>
          <a:p>
            <a:r>
              <a:rPr lang="en-GB" dirty="0" smtClean="0"/>
              <a:t>Henry’s breakdown in 1453 meant they now needed someone to act in his name.</a:t>
            </a:r>
          </a:p>
          <a:p>
            <a:r>
              <a:rPr lang="en-GB" dirty="0" smtClean="0"/>
              <a:t>York was appointed the protector of the kingdom. Henry’s illness had finally given York the status he craved.</a:t>
            </a:r>
          </a:p>
          <a:p>
            <a:endParaRPr lang="en-GB" dirty="0"/>
          </a:p>
        </p:txBody>
      </p:sp>
      <p:pic>
        <p:nvPicPr>
          <p:cNvPr id="4" name="Picture 3"/>
          <p:cNvPicPr>
            <a:picLocks noChangeAspect="1"/>
          </p:cNvPicPr>
          <p:nvPr/>
        </p:nvPicPr>
        <p:blipFill>
          <a:blip r:embed="rId2"/>
          <a:stretch>
            <a:fillRect/>
          </a:stretch>
        </p:blipFill>
        <p:spPr>
          <a:xfrm>
            <a:off x="1970" y="2060848"/>
            <a:ext cx="3633926" cy="4174654"/>
          </a:xfrm>
          <a:prstGeom prst="rect">
            <a:avLst/>
          </a:prstGeom>
        </p:spPr>
      </p:pic>
    </p:spTree>
    <p:extLst>
      <p:ext uri="{BB962C8B-B14F-4D97-AF65-F5344CB8AC3E}">
        <p14:creationId xmlns:p14="http://schemas.microsoft.com/office/powerpoint/2010/main" val="335228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York Somerset Feud</a:t>
            </a:r>
            <a:endParaRPr lang="en-GB" dirty="0"/>
          </a:p>
        </p:txBody>
      </p:sp>
      <p:sp>
        <p:nvSpPr>
          <p:cNvPr id="3" name="Content Placeholder 2"/>
          <p:cNvSpPr>
            <a:spLocks noGrp="1"/>
          </p:cNvSpPr>
          <p:nvPr>
            <p:ph idx="1"/>
          </p:nvPr>
        </p:nvSpPr>
        <p:spPr>
          <a:xfrm>
            <a:off x="23137" y="1690424"/>
            <a:ext cx="4824536" cy="4894169"/>
          </a:xfrm>
        </p:spPr>
        <p:txBody>
          <a:bodyPr>
            <a:normAutofit/>
          </a:bodyPr>
          <a:lstStyle/>
          <a:p>
            <a:r>
              <a:rPr lang="en-GB" dirty="0" smtClean="0"/>
              <a:t>On 13</a:t>
            </a:r>
            <a:r>
              <a:rPr lang="en-GB" baseline="30000" dirty="0" smtClean="0"/>
              <a:t>th</a:t>
            </a:r>
            <a:r>
              <a:rPr lang="en-GB" dirty="0" smtClean="0"/>
              <a:t> October 1453, Edward of Lancaster was born. As York was no longer Heir he felt his position threatened and promptly sent Somerset to the tower.</a:t>
            </a:r>
          </a:p>
          <a:p>
            <a:r>
              <a:rPr lang="en-GB" dirty="0" smtClean="0"/>
              <a:t>Margaret of Anjou attempted to take power on the basis that she was the queen but the nobility supported York. However this is a sign of the later feud to come. </a:t>
            </a:r>
          </a:p>
        </p:txBody>
      </p:sp>
      <p:pic>
        <p:nvPicPr>
          <p:cNvPr id="4" name="Picture 3"/>
          <p:cNvPicPr>
            <a:picLocks noChangeAspect="1"/>
          </p:cNvPicPr>
          <p:nvPr/>
        </p:nvPicPr>
        <p:blipFill>
          <a:blip r:embed="rId2"/>
          <a:stretch>
            <a:fillRect/>
          </a:stretch>
        </p:blipFill>
        <p:spPr>
          <a:xfrm>
            <a:off x="5076056" y="1690424"/>
            <a:ext cx="3800602" cy="4943872"/>
          </a:xfrm>
          <a:prstGeom prst="rect">
            <a:avLst/>
          </a:prstGeom>
        </p:spPr>
      </p:pic>
    </p:spTree>
    <p:extLst>
      <p:ext uri="{BB962C8B-B14F-4D97-AF65-F5344CB8AC3E}">
        <p14:creationId xmlns:p14="http://schemas.microsoft.com/office/powerpoint/2010/main" val="40738042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Henry recovers and Somerset is released</a:t>
            </a:r>
            <a:endParaRPr lang="en-GB" dirty="0"/>
          </a:p>
        </p:txBody>
      </p:sp>
      <p:sp>
        <p:nvSpPr>
          <p:cNvPr id="3" name="Content Placeholder 2"/>
          <p:cNvSpPr>
            <a:spLocks noGrp="1"/>
          </p:cNvSpPr>
          <p:nvPr>
            <p:ph idx="1"/>
          </p:nvPr>
        </p:nvSpPr>
        <p:spPr>
          <a:xfrm>
            <a:off x="5220072" y="1772816"/>
            <a:ext cx="3466728" cy="4625609"/>
          </a:xfrm>
        </p:spPr>
        <p:txBody>
          <a:bodyPr>
            <a:normAutofit fontScale="92500"/>
          </a:bodyPr>
          <a:lstStyle/>
          <a:p>
            <a:r>
              <a:rPr lang="en-GB" dirty="0" smtClean="0"/>
              <a:t>Henry recovered his senses at Christmas 1454 and by 1455 York was no longer protector. In February 1455 Somerset was released from the tower. </a:t>
            </a:r>
          </a:p>
          <a:p>
            <a:r>
              <a:rPr lang="en-GB" dirty="0" smtClean="0"/>
              <a:t>Why was the situation now so dangerous for both York and Somerset?</a:t>
            </a:r>
            <a:endParaRPr lang="en-GB" dirty="0"/>
          </a:p>
        </p:txBody>
      </p:sp>
      <p:pic>
        <p:nvPicPr>
          <p:cNvPr id="4" name="Picture 3"/>
          <p:cNvPicPr>
            <a:picLocks noChangeAspect="1"/>
          </p:cNvPicPr>
          <p:nvPr/>
        </p:nvPicPr>
        <p:blipFill>
          <a:blip r:embed="rId2"/>
          <a:stretch>
            <a:fillRect/>
          </a:stretch>
        </p:blipFill>
        <p:spPr>
          <a:xfrm>
            <a:off x="827584" y="1614071"/>
            <a:ext cx="4077626" cy="5022893"/>
          </a:xfrm>
          <a:prstGeom prst="rect">
            <a:avLst/>
          </a:prstGeom>
        </p:spPr>
      </p:pic>
    </p:spTree>
    <p:extLst>
      <p:ext uri="{BB962C8B-B14F-4D97-AF65-F5344CB8AC3E}">
        <p14:creationId xmlns:p14="http://schemas.microsoft.com/office/powerpoint/2010/main" val="18538547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Battle of St Albans </a:t>
            </a:r>
            <a:endParaRPr lang="en-GB" dirty="0"/>
          </a:p>
        </p:txBody>
      </p:sp>
      <p:sp>
        <p:nvSpPr>
          <p:cNvPr id="3" name="Content Placeholder 2"/>
          <p:cNvSpPr>
            <a:spLocks noGrp="1"/>
          </p:cNvSpPr>
          <p:nvPr>
            <p:ph idx="1"/>
          </p:nvPr>
        </p:nvSpPr>
        <p:spPr/>
        <p:txBody>
          <a:bodyPr/>
          <a:lstStyle/>
          <a:p>
            <a:r>
              <a:rPr lang="en-GB" dirty="0" smtClean="0"/>
              <a:t>York and the </a:t>
            </a:r>
            <a:r>
              <a:rPr lang="en-GB" dirty="0" err="1" smtClean="0"/>
              <a:t>Nevilles</a:t>
            </a:r>
            <a:r>
              <a:rPr lang="en-GB" dirty="0" smtClean="0"/>
              <a:t> now feared they were going to be attained so assembled their forces.</a:t>
            </a:r>
          </a:p>
          <a:p>
            <a:r>
              <a:rPr lang="en-GB" dirty="0" smtClean="0"/>
              <a:t>They met Henry, Somerset and the Percy forces at St Albans</a:t>
            </a:r>
          </a:p>
          <a:p>
            <a:r>
              <a:rPr lang="en-GB" dirty="0" smtClean="0"/>
              <a:t>It was the first Yorkist victory, Somerset and the Earl of Northumberland (Percy) were killed. </a:t>
            </a:r>
            <a:endParaRPr lang="en-GB" dirty="0"/>
          </a:p>
        </p:txBody>
      </p:sp>
    </p:spTree>
    <p:extLst>
      <p:ext uri="{BB962C8B-B14F-4D97-AF65-F5344CB8AC3E}">
        <p14:creationId xmlns:p14="http://schemas.microsoft.com/office/powerpoint/2010/main" val="31506872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37" y="260648"/>
            <a:ext cx="8229600" cy="1252728"/>
          </a:xfrm>
        </p:spPr>
        <p:txBody>
          <a:bodyPr>
            <a:normAutofit/>
          </a:bodyPr>
          <a:lstStyle/>
          <a:p>
            <a:r>
              <a:rPr lang="en-GB" sz="3600" dirty="0" smtClean="0"/>
              <a:t>Rank the factors causing the wars of the roses into long and short term</a:t>
            </a:r>
            <a:endParaRPr lang="en-GB" sz="3600" dirty="0"/>
          </a:p>
        </p:txBody>
      </p:sp>
      <p:sp>
        <p:nvSpPr>
          <p:cNvPr id="3" name="Content Placeholder 2"/>
          <p:cNvSpPr>
            <a:spLocks noGrp="1"/>
          </p:cNvSpPr>
          <p:nvPr>
            <p:ph idx="1"/>
          </p:nvPr>
        </p:nvSpPr>
        <p:spPr/>
        <p:txBody>
          <a:bodyPr>
            <a:normAutofit lnSpcReduction="10000"/>
          </a:bodyPr>
          <a:lstStyle/>
          <a:p>
            <a:r>
              <a:rPr lang="en-GB" dirty="0" smtClean="0"/>
              <a:t>The legacy of the Lancastrian usurpation</a:t>
            </a:r>
          </a:p>
          <a:p>
            <a:r>
              <a:rPr lang="en-GB" dirty="0" smtClean="0"/>
              <a:t>The loss of France</a:t>
            </a:r>
          </a:p>
          <a:p>
            <a:r>
              <a:rPr lang="en-GB" dirty="0" smtClean="0"/>
              <a:t>Henry’s financial problems</a:t>
            </a:r>
          </a:p>
          <a:p>
            <a:r>
              <a:rPr lang="en-GB" dirty="0" smtClean="0"/>
              <a:t>Henry’s mental illness</a:t>
            </a:r>
          </a:p>
          <a:p>
            <a:r>
              <a:rPr lang="en-GB" dirty="0" smtClean="0"/>
              <a:t>Margaret of Anjou</a:t>
            </a:r>
          </a:p>
          <a:p>
            <a:r>
              <a:rPr lang="en-GB" dirty="0" smtClean="0"/>
              <a:t>Richard Duke of York’s ambition</a:t>
            </a:r>
          </a:p>
          <a:p>
            <a:r>
              <a:rPr lang="en-GB" dirty="0" smtClean="0"/>
              <a:t>The Duke of Somerset</a:t>
            </a:r>
          </a:p>
          <a:p>
            <a:r>
              <a:rPr lang="en-GB" dirty="0" smtClean="0"/>
              <a:t>The Neville – Percy feud</a:t>
            </a:r>
          </a:p>
          <a:p>
            <a:r>
              <a:rPr lang="en-GB" dirty="0" err="1" smtClean="0"/>
              <a:t>Overmighty</a:t>
            </a:r>
            <a:r>
              <a:rPr lang="en-GB" dirty="0" smtClean="0"/>
              <a:t> subjects</a:t>
            </a:r>
            <a:endParaRPr lang="en-GB" dirty="0"/>
          </a:p>
        </p:txBody>
      </p:sp>
    </p:spTree>
    <p:extLst>
      <p:ext uri="{BB962C8B-B14F-4D97-AF65-F5344CB8AC3E}">
        <p14:creationId xmlns:p14="http://schemas.microsoft.com/office/powerpoint/2010/main" val="3952804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GB" smtClean="0"/>
              <a:t>Battles of the Wars of the Roses 1455 - 1561</a:t>
            </a:r>
          </a:p>
        </p:txBody>
      </p:sp>
      <p:sp>
        <p:nvSpPr>
          <p:cNvPr id="2051" name="Rectangle 3"/>
          <p:cNvSpPr>
            <a:spLocks noGrp="1" noChangeArrowheads="1"/>
          </p:cNvSpPr>
          <p:nvPr>
            <p:ph type="subTitle" idx="1"/>
          </p:nvPr>
        </p:nvSpPr>
        <p:spPr/>
        <p:txBody>
          <a:bodyPr/>
          <a:lstStyle/>
          <a:p>
            <a:pPr eaLnBrk="1" hangingPunct="1">
              <a:defRPr/>
            </a:pPr>
            <a:r>
              <a:rPr lang="en-GB" dirty="0" smtClean="0"/>
              <a:t>St Albans to </a:t>
            </a:r>
            <a:r>
              <a:rPr lang="en-GB" dirty="0" err="1" smtClean="0"/>
              <a:t>Towton</a:t>
            </a:r>
            <a:endParaRPr lang="en-GB" dirty="0" smtClean="0"/>
          </a:p>
        </p:txBody>
      </p:sp>
      <p:pic>
        <p:nvPicPr>
          <p:cNvPr id="3076" name="Picture 5" descr="300px-Roses-Lancaster_vic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4868863"/>
            <a:ext cx="28575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2870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196975"/>
          </a:xfrm>
        </p:spPr>
        <p:txBody>
          <a:bodyPr/>
          <a:lstStyle/>
          <a:p>
            <a:pPr eaLnBrk="1" hangingPunct="1">
              <a:defRPr/>
            </a:pPr>
            <a:r>
              <a:rPr lang="en-GB" dirty="0" smtClean="0"/>
              <a:t>Initial confrontation</a:t>
            </a:r>
          </a:p>
        </p:txBody>
      </p:sp>
      <p:sp>
        <p:nvSpPr>
          <p:cNvPr id="9219" name="Rectangle 3"/>
          <p:cNvSpPr>
            <a:spLocks noGrp="1" noChangeArrowheads="1"/>
          </p:cNvSpPr>
          <p:nvPr>
            <p:ph type="body" idx="1"/>
          </p:nvPr>
        </p:nvSpPr>
        <p:spPr>
          <a:xfrm>
            <a:off x="457200" y="1052513"/>
            <a:ext cx="5987008" cy="5256807"/>
          </a:xfrm>
        </p:spPr>
        <p:txBody>
          <a:bodyPr/>
          <a:lstStyle/>
          <a:p>
            <a:pPr eaLnBrk="1" hangingPunct="1">
              <a:lnSpc>
                <a:spcPct val="80000"/>
              </a:lnSpc>
              <a:defRPr/>
            </a:pPr>
            <a:r>
              <a:rPr lang="en-GB" sz="3200" dirty="0" smtClean="0"/>
              <a:t>York marched south in spring 1455.</a:t>
            </a:r>
          </a:p>
          <a:p>
            <a:pPr eaLnBrk="1" hangingPunct="1">
              <a:lnSpc>
                <a:spcPct val="80000"/>
              </a:lnSpc>
              <a:defRPr/>
            </a:pPr>
            <a:r>
              <a:rPr lang="en-GB" sz="3200" dirty="0" smtClean="0"/>
              <a:t>His main objectives were the removal of Somerset and the court party and his own restoration to the Council.  </a:t>
            </a:r>
          </a:p>
          <a:p>
            <a:pPr eaLnBrk="1" hangingPunct="1">
              <a:lnSpc>
                <a:spcPct val="80000"/>
              </a:lnSpc>
              <a:defRPr/>
            </a:pPr>
            <a:r>
              <a:rPr lang="en-GB" sz="3200" dirty="0" smtClean="0"/>
              <a:t>En route to London, York linked up with his allies – the Neville family and their retainers.</a:t>
            </a:r>
          </a:p>
          <a:p>
            <a:pPr eaLnBrk="1" hangingPunct="1">
              <a:lnSpc>
                <a:spcPct val="80000"/>
              </a:lnSpc>
              <a:defRPr/>
            </a:pPr>
            <a:r>
              <a:rPr lang="en-GB" sz="3200" dirty="0" smtClean="0"/>
              <a:t>By the time they reached St Albans, the force numbered around 5,000 armed men. </a:t>
            </a:r>
          </a:p>
          <a:p>
            <a:pPr marL="0" indent="0" eaLnBrk="1" hangingPunct="1">
              <a:lnSpc>
                <a:spcPct val="80000"/>
              </a:lnSpc>
              <a:buNone/>
              <a:defRPr/>
            </a:pPr>
            <a:endParaRPr lang="en-GB" sz="1800" dirty="0" smtClean="0"/>
          </a:p>
        </p:txBody>
      </p:sp>
    </p:spTree>
    <p:extLst>
      <p:ext uri="{BB962C8B-B14F-4D97-AF65-F5344CB8AC3E}">
        <p14:creationId xmlns:p14="http://schemas.microsoft.com/office/powerpoint/2010/main" val="25746713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051720" y="165608"/>
            <a:ext cx="3538537" cy="1143000"/>
          </a:xfrm>
        </p:spPr>
        <p:txBody>
          <a:bodyPr>
            <a:normAutofit/>
          </a:bodyPr>
          <a:lstStyle/>
          <a:p>
            <a:pPr eaLnBrk="1" hangingPunct="1">
              <a:defRPr/>
            </a:pPr>
            <a:r>
              <a:rPr lang="en-GB" sz="5400" dirty="0" smtClean="0">
                <a:solidFill>
                  <a:srgbClr val="FF0000"/>
                </a:solidFill>
              </a:rPr>
              <a:t>St Albans</a:t>
            </a:r>
          </a:p>
        </p:txBody>
      </p:sp>
      <p:sp>
        <p:nvSpPr>
          <p:cNvPr id="7171" name="Rectangle 3"/>
          <p:cNvSpPr>
            <a:spLocks noGrp="1" noChangeArrowheads="1"/>
          </p:cNvSpPr>
          <p:nvPr>
            <p:ph type="body" idx="1"/>
          </p:nvPr>
        </p:nvSpPr>
        <p:spPr>
          <a:xfrm>
            <a:off x="323528" y="980728"/>
            <a:ext cx="3970338" cy="6381750"/>
          </a:xfrm>
        </p:spPr>
        <p:txBody>
          <a:bodyPr>
            <a:normAutofit/>
          </a:bodyPr>
          <a:lstStyle/>
          <a:p>
            <a:pPr eaLnBrk="1" hangingPunct="1">
              <a:lnSpc>
                <a:spcPct val="80000"/>
              </a:lnSpc>
              <a:defRPr/>
            </a:pPr>
            <a:r>
              <a:rPr lang="en-GB" sz="2000" dirty="0" smtClean="0"/>
              <a:t>York initially sought to 'parley' with the King.</a:t>
            </a:r>
          </a:p>
          <a:p>
            <a:pPr eaLnBrk="1" hangingPunct="1">
              <a:lnSpc>
                <a:spcPct val="80000"/>
              </a:lnSpc>
              <a:defRPr/>
            </a:pPr>
            <a:r>
              <a:rPr lang="en-GB" sz="2000" dirty="0" smtClean="0"/>
              <a:t>The King was also keen to have a peaceful resolution, as he was heavily outnumbered, however when he heard York's demands he became angry and refused. </a:t>
            </a:r>
          </a:p>
          <a:p>
            <a:pPr eaLnBrk="1" hangingPunct="1">
              <a:lnSpc>
                <a:spcPct val="80000"/>
              </a:lnSpc>
              <a:defRPr/>
            </a:pPr>
            <a:r>
              <a:rPr lang="en-GB" sz="2000" dirty="0" smtClean="0"/>
              <a:t>York returned to his men and prepared for battle. </a:t>
            </a:r>
          </a:p>
          <a:p>
            <a:pPr eaLnBrk="1" hangingPunct="1">
              <a:lnSpc>
                <a:spcPct val="80000"/>
              </a:lnSpc>
              <a:defRPr/>
            </a:pPr>
            <a:r>
              <a:rPr lang="en-GB" sz="2000" dirty="0" smtClean="0"/>
              <a:t>So, on the morning of May 22</a:t>
            </a:r>
            <a:r>
              <a:rPr lang="en-GB" sz="2000" baseline="30000" dirty="0" smtClean="0"/>
              <a:t>nd</a:t>
            </a:r>
            <a:r>
              <a:rPr lang="en-GB" sz="2000" dirty="0" smtClean="0"/>
              <a:t> 1455, a violent clash ensued in </a:t>
            </a:r>
            <a:r>
              <a:rPr lang="en-GB" sz="2000" b="1" dirty="0" smtClean="0">
                <a:solidFill>
                  <a:srgbClr val="0070C0"/>
                </a:solidFill>
              </a:rPr>
              <a:t>St Albans</a:t>
            </a:r>
            <a:endParaRPr lang="en-GB" sz="2000" dirty="0" smtClean="0"/>
          </a:p>
          <a:p>
            <a:pPr eaLnBrk="1" hangingPunct="1">
              <a:lnSpc>
                <a:spcPct val="80000"/>
              </a:lnSpc>
              <a:defRPr/>
            </a:pPr>
            <a:r>
              <a:rPr lang="en-GB" sz="2000" dirty="0" smtClean="0"/>
              <a:t>The Duke of Somerset, the Earl of Northumberland, Lord Clifford, plus about 50 other notable Lancastrians, were killed</a:t>
            </a:r>
          </a:p>
          <a:p>
            <a:pPr eaLnBrk="1" hangingPunct="1">
              <a:lnSpc>
                <a:spcPct val="80000"/>
              </a:lnSpc>
              <a:defRPr/>
            </a:pPr>
            <a:r>
              <a:rPr lang="en-GB" sz="2000" dirty="0" smtClean="0"/>
              <a:t>Fighting had turned rivalry into a: </a:t>
            </a:r>
            <a:r>
              <a:rPr lang="en-GB" sz="4400" dirty="0" smtClean="0">
                <a:solidFill>
                  <a:srgbClr val="FF0000"/>
                </a:solidFill>
              </a:rPr>
              <a:t>blood feud</a:t>
            </a:r>
            <a:r>
              <a:rPr lang="en-GB" sz="4400" dirty="0" smtClean="0"/>
              <a:t>.</a:t>
            </a:r>
            <a:r>
              <a:rPr lang="en-GB" sz="2000" dirty="0" smtClean="0"/>
              <a:t/>
            </a:r>
            <a:br>
              <a:rPr lang="en-GB" sz="2000" dirty="0" smtClean="0"/>
            </a:br>
            <a:endParaRPr lang="en-GB" sz="2000" dirty="0" smtClean="0"/>
          </a:p>
        </p:txBody>
      </p:sp>
    </p:spTree>
    <p:extLst>
      <p:ext uri="{BB962C8B-B14F-4D97-AF65-F5344CB8AC3E}">
        <p14:creationId xmlns:p14="http://schemas.microsoft.com/office/powerpoint/2010/main" val="3237735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10 mark question </a:t>
            </a:r>
            <a:endParaRPr lang="en-GB" dirty="0"/>
          </a:p>
        </p:txBody>
      </p:sp>
      <p:sp>
        <p:nvSpPr>
          <p:cNvPr id="3" name="Content Placeholder 2"/>
          <p:cNvSpPr>
            <a:spLocks noGrp="1"/>
          </p:cNvSpPr>
          <p:nvPr>
            <p:ph idx="1"/>
          </p:nvPr>
        </p:nvSpPr>
        <p:spPr>
          <a:xfrm>
            <a:off x="274682" y="2636912"/>
            <a:ext cx="8706231" cy="2904352"/>
          </a:xfrm>
        </p:spPr>
        <p:txBody>
          <a:bodyPr>
            <a:normAutofit fontScale="70000" lnSpcReduction="20000"/>
          </a:bodyPr>
          <a:lstStyle/>
          <a:p>
            <a:r>
              <a:rPr lang="en-GB" dirty="0" smtClean="0"/>
              <a:t>Not an essay </a:t>
            </a:r>
          </a:p>
          <a:p>
            <a:r>
              <a:rPr lang="en-GB" dirty="0" smtClean="0"/>
              <a:t>You need to use a combination of your </a:t>
            </a:r>
            <a:r>
              <a:rPr lang="en-GB" b="1" dirty="0" smtClean="0"/>
              <a:t>own knowledge</a:t>
            </a:r>
            <a:r>
              <a:rPr lang="en-GB" dirty="0" smtClean="0"/>
              <a:t> and an understanding of the </a:t>
            </a:r>
            <a:r>
              <a:rPr lang="en-GB" b="1" dirty="0" smtClean="0"/>
              <a:t>provenance </a:t>
            </a:r>
            <a:r>
              <a:rPr lang="en-GB" dirty="0" smtClean="0"/>
              <a:t>of the source to answer the question</a:t>
            </a:r>
          </a:p>
          <a:p>
            <a:r>
              <a:rPr lang="en-GB" dirty="0" smtClean="0"/>
              <a:t>Think about what the source says </a:t>
            </a:r>
            <a:r>
              <a:rPr lang="en-GB" b="1" dirty="0" smtClean="0"/>
              <a:t>on the surface </a:t>
            </a:r>
            <a:r>
              <a:rPr lang="en-GB" dirty="0" smtClean="0"/>
              <a:t>about the topic which is useful</a:t>
            </a:r>
          </a:p>
          <a:p>
            <a:r>
              <a:rPr lang="en-GB" dirty="0" smtClean="0"/>
              <a:t>Think about what the source </a:t>
            </a:r>
            <a:r>
              <a:rPr lang="en-GB" b="1" dirty="0" smtClean="0"/>
              <a:t>implies</a:t>
            </a:r>
            <a:r>
              <a:rPr lang="en-GB" dirty="0" smtClean="0"/>
              <a:t> about the topic which  is useful </a:t>
            </a:r>
          </a:p>
          <a:p>
            <a:r>
              <a:rPr lang="en-GB" dirty="0" smtClean="0"/>
              <a:t>Consider the provenance of the source, issues such as who wrote it? When and why was it written? Does the tone or language suggest that it might be exaggerated? Does this information make the source more or less useful?</a:t>
            </a:r>
            <a:endParaRPr lang="en-GB" dirty="0"/>
          </a:p>
        </p:txBody>
      </p:sp>
      <p:sp>
        <p:nvSpPr>
          <p:cNvPr id="4" name="TextBox 3"/>
          <p:cNvSpPr txBox="1"/>
          <p:nvPr/>
        </p:nvSpPr>
        <p:spPr>
          <a:xfrm>
            <a:off x="274682" y="1556792"/>
            <a:ext cx="8819388"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dirty="0"/>
              <a:t>Use your knowledge of the opposition to the king to assess how useful source C is as evidence of growing discontent in England [10]</a:t>
            </a:r>
          </a:p>
        </p:txBody>
      </p:sp>
      <p:sp>
        <p:nvSpPr>
          <p:cNvPr id="6" name="TextBox 5"/>
          <p:cNvSpPr txBox="1"/>
          <p:nvPr/>
        </p:nvSpPr>
        <p:spPr>
          <a:xfrm>
            <a:off x="274682" y="5644134"/>
            <a:ext cx="8593074" cy="3000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350" i="1" dirty="0">
                <a:solidFill>
                  <a:srgbClr val="C00000"/>
                </a:solidFill>
                <a:latin typeface="Adobe Heiti Std R" panose="020B0400000000000000" pitchFamily="34" charset="-128"/>
                <a:ea typeface="Adobe Heiti Std R" panose="020B0400000000000000" pitchFamily="34" charset="-128"/>
              </a:rPr>
              <a:t>NOTE – the examiner can select any of the three sources as the focus of the question so read it carefully!</a:t>
            </a:r>
          </a:p>
        </p:txBody>
      </p:sp>
    </p:spTree>
    <p:extLst>
      <p:ext uri="{BB962C8B-B14F-4D97-AF65-F5344CB8AC3E}">
        <p14:creationId xmlns:p14="http://schemas.microsoft.com/office/powerpoint/2010/main" val="33676878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eaLnBrk="1" hangingPunct="1">
              <a:defRPr/>
            </a:pPr>
            <a:r>
              <a:rPr lang="en-GB" dirty="0" smtClean="0"/>
              <a:t>Results of St. Albans</a:t>
            </a:r>
          </a:p>
        </p:txBody>
      </p:sp>
      <p:sp>
        <p:nvSpPr>
          <p:cNvPr id="3" name="Content Placeholder 2"/>
          <p:cNvSpPr>
            <a:spLocks noGrp="1"/>
          </p:cNvSpPr>
          <p:nvPr>
            <p:ph idx="1"/>
          </p:nvPr>
        </p:nvSpPr>
        <p:spPr>
          <a:xfrm>
            <a:off x="457200" y="1000125"/>
            <a:ext cx="8229600" cy="5095875"/>
          </a:xfrm>
        </p:spPr>
        <p:txBody>
          <a:bodyPr/>
          <a:lstStyle/>
          <a:p>
            <a:pPr eaLnBrk="1" hangingPunct="1">
              <a:defRPr/>
            </a:pPr>
            <a:r>
              <a:rPr lang="en-GB" dirty="0" smtClean="0"/>
              <a:t>Henry soon had another breakdown restoring York to the protectorate.</a:t>
            </a:r>
            <a:endParaRPr lang="en-GB" b="1" dirty="0" smtClean="0">
              <a:solidFill>
                <a:srgbClr val="0070C0"/>
              </a:solidFill>
            </a:endParaRPr>
          </a:p>
          <a:p>
            <a:pPr eaLnBrk="1" hangingPunct="1">
              <a:defRPr/>
            </a:pPr>
            <a:r>
              <a:rPr lang="en-GB" dirty="0" smtClean="0"/>
              <a:t>York appointed Warwick captain of Calais</a:t>
            </a:r>
          </a:p>
          <a:p>
            <a:pPr eaLnBrk="1" hangingPunct="1">
              <a:defRPr/>
            </a:pPr>
            <a:r>
              <a:rPr lang="en-GB" dirty="0" smtClean="0"/>
              <a:t>Margaret set up a separate Lancastrian court in the midlands</a:t>
            </a:r>
          </a:p>
        </p:txBody>
      </p:sp>
    </p:spTree>
    <p:extLst>
      <p:ext uri="{BB962C8B-B14F-4D97-AF65-F5344CB8AC3E}">
        <p14:creationId xmlns:p14="http://schemas.microsoft.com/office/powerpoint/2010/main" val="26115530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err="1" smtClean="0"/>
              <a:t>Loveday</a:t>
            </a:r>
            <a:r>
              <a:rPr lang="en-GB" dirty="0" smtClean="0"/>
              <a:t> and other attempts!</a:t>
            </a:r>
            <a:endParaRPr lang="en-GB" dirty="0"/>
          </a:p>
        </p:txBody>
      </p:sp>
      <p:sp>
        <p:nvSpPr>
          <p:cNvPr id="3" name="Content Placeholder 2"/>
          <p:cNvSpPr>
            <a:spLocks noGrp="1"/>
          </p:cNvSpPr>
          <p:nvPr>
            <p:ph idx="1"/>
          </p:nvPr>
        </p:nvSpPr>
        <p:spPr>
          <a:xfrm>
            <a:off x="0" y="1285875"/>
            <a:ext cx="5076825" cy="5572125"/>
          </a:xfrm>
        </p:spPr>
        <p:txBody>
          <a:bodyPr/>
          <a:lstStyle/>
          <a:p>
            <a:pPr>
              <a:defRPr/>
            </a:pPr>
            <a:r>
              <a:rPr lang="en-GB" sz="1800" dirty="0" smtClean="0"/>
              <a:t>Disorder in the capital and the north of England (where fighting between the </a:t>
            </a:r>
            <a:r>
              <a:rPr lang="en-GB" sz="1800" dirty="0" err="1" smtClean="0"/>
              <a:t>Nevilles</a:t>
            </a:r>
            <a:r>
              <a:rPr lang="en-GB" sz="1800" dirty="0" smtClean="0"/>
              <a:t> and </a:t>
            </a:r>
            <a:r>
              <a:rPr lang="en-GB" sz="1800" dirty="0" err="1" smtClean="0"/>
              <a:t>Percys</a:t>
            </a:r>
            <a:r>
              <a:rPr lang="en-GB" sz="1800" dirty="0" smtClean="0"/>
              <a:t> had resumed) </a:t>
            </a:r>
          </a:p>
          <a:p>
            <a:pPr>
              <a:defRPr/>
            </a:pPr>
            <a:r>
              <a:rPr lang="en-GB" sz="1800" dirty="0" smtClean="0"/>
              <a:t>The king and queen remained in Coventry because London merchants so angry with the interruption to trade.</a:t>
            </a:r>
          </a:p>
          <a:p>
            <a:pPr>
              <a:defRPr/>
            </a:pPr>
            <a:r>
              <a:rPr lang="en-GB" sz="1800" dirty="0" smtClean="0"/>
              <a:t>York's ally, Warwick was growing in popularity in London as the champion of the merchants.</a:t>
            </a:r>
          </a:p>
          <a:p>
            <a:pPr>
              <a:defRPr/>
            </a:pPr>
            <a:r>
              <a:rPr lang="en-GB" sz="1800" dirty="0" smtClean="0"/>
              <a:t>There was an attempt to reconcile the two sides and on 25 March (loveday) initiated a service in St. </a:t>
            </a:r>
            <a:r>
              <a:rPr lang="en-GB" sz="1800" dirty="0" err="1" smtClean="0"/>
              <a:t>Pauls</a:t>
            </a:r>
            <a:r>
              <a:rPr lang="en-GB" sz="1800" dirty="0" smtClean="0"/>
              <a:t> where Lancastrian and </a:t>
            </a:r>
            <a:r>
              <a:rPr lang="en-GB" sz="1800" dirty="0" err="1" smtClean="0"/>
              <a:t>Yorkist</a:t>
            </a:r>
            <a:r>
              <a:rPr lang="en-GB" sz="1800" dirty="0" smtClean="0"/>
              <a:t> nobles following him, hand in hand!!!</a:t>
            </a:r>
            <a:endParaRPr lang="en-GB" sz="1800" dirty="0"/>
          </a:p>
        </p:txBody>
      </p:sp>
    </p:spTree>
    <p:extLst>
      <p:ext uri="{BB962C8B-B14F-4D97-AF65-F5344CB8AC3E}">
        <p14:creationId xmlns:p14="http://schemas.microsoft.com/office/powerpoint/2010/main" val="16157368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148263" y="274638"/>
            <a:ext cx="3671887" cy="1143000"/>
          </a:xfrm>
        </p:spPr>
        <p:txBody>
          <a:bodyPr/>
          <a:lstStyle/>
          <a:p>
            <a:pPr eaLnBrk="1" hangingPunct="1">
              <a:defRPr/>
            </a:pPr>
            <a:r>
              <a:rPr lang="en-GB" smtClean="0"/>
              <a:t>Blore Heath</a:t>
            </a:r>
          </a:p>
        </p:txBody>
      </p:sp>
      <p:sp>
        <p:nvSpPr>
          <p:cNvPr id="8195" name="Rectangle 3"/>
          <p:cNvSpPr>
            <a:spLocks noGrp="1" noChangeArrowheads="1"/>
          </p:cNvSpPr>
          <p:nvPr>
            <p:ph type="body" idx="1"/>
          </p:nvPr>
        </p:nvSpPr>
        <p:spPr>
          <a:xfrm>
            <a:off x="457200" y="285750"/>
            <a:ext cx="4762500" cy="6238875"/>
          </a:xfrm>
        </p:spPr>
        <p:txBody>
          <a:bodyPr/>
          <a:lstStyle/>
          <a:p>
            <a:pPr eaLnBrk="1" hangingPunct="1">
              <a:lnSpc>
                <a:spcPct val="80000"/>
              </a:lnSpc>
              <a:defRPr/>
            </a:pPr>
            <a:r>
              <a:rPr lang="en-GB" sz="2800" dirty="0" smtClean="0"/>
              <a:t>In early 1459, both sides were actively recruiting (despite the “</a:t>
            </a:r>
            <a:r>
              <a:rPr lang="en-GB" sz="2800" dirty="0" err="1" smtClean="0"/>
              <a:t>Loveday</a:t>
            </a:r>
            <a:r>
              <a:rPr lang="en-GB" sz="2800" dirty="0" smtClean="0"/>
              <a:t>”) </a:t>
            </a:r>
          </a:p>
          <a:p>
            <a:pPr eaLnBrk="1" hangingPunct="1">
              <a:lnSpc>
                <a:spcPct val="80000"/>
              </a:lnSpc>
              <a:defRPr/>
            </a:pPr>
            <a:r>
              <a:rPr lang="en-GB" sz="2800" dirty="0" smtClean="0"/>
              <a:t>Queen Margaret toured the Lancastrian heartlands of the north Midlands raising support. </a:t>
            </a:r>
          </a:p>
          <a:p>
            <a:pPr marL="0" indent="0" eaLnBrk="1" hangingPunct="1">
              <a:lnSpc>
                <a:spcPct val="80000"/>
              </a:lnSpc>
              <a:buNone/>
              <a:defRPr/>
            </a:pPr>
            <a:endParaRPr lang="en-GB" sz="2800" dirty="0" smtClean="0"/>
          </a:p>
        </p:txBody>
      </p:sp>
    </p:spTree>
    <p:extLst>
      <p:ext uri="{BB962C8B-B14F-4D97-AF65-F5344CB8AC3E}">
        <p14:creationId xmlns:p14="http://schemas.microsoft.com/office/powerpoint/2010/main" val="9076599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850900"/>
          </a:xfrm>
        </p:spPr>
        <p:txBody>
          <a:bodyPr/>
          <a:lstStyle/>
          <a:p>
            <a:pPr eaLnBrk="1" hangingPunct="1">
              <a:defRPr/>
            </a:pPr>
            <a:r>
              <a:rPr lang="en-GB" dirty="0" err="1" smtClean="0"/>
              <a:t>Ludford</a:t>
            </a:r>
            <a:r>
              <a:rPr lang="en-GB" dirty="0" smtClean="0"/>
              <a:t> Bridge</a:t>
            </a:r>
          </a:p>
        </p:txBody>
      </p:sp>
      <p:sp>
        <p:nvSpPr>
          <p:cNvPr id="15363" name="Rectangle 3"/>
          <p:cNvSpPr>
            <a:spLocks noGrp="1" noChangeArrowheads="1"/>
          </p:cNvSpPr>
          <p:nvPr>
            <p:ph type="body" idx="1"/>
          </p:nvPr>
        </p:nvSpPr>
        <p:spPr>
          <a:xfrm>
            <a:off x="4716463" y="1268413"/>
            <a:ext cx="3970337" cy="5329237"/>
          </a:xfrm>
        </p:spPr>
        <p:txBody>
          <a:bodyPr/>
          <a:lstStyle/>
          <a:p>
            <a:pPr eaLnBrk="1" hangingPunct="1">
              <a:lnSpc>
                <a:spcPct val="80000"/>
              </a:lnSpc>
              <a:defRPr/>
            </a:pPr>
            <a:r>
              <a:rPr lang="en-GB" sz="2000" dirty="0" smtClean="0"/>
              <a:t>A disaster for the </a:t>
            </a:r>
            <a:r>
              <a:rPr lang="en-GB" sz="2000" dirty="0" err="1" smtClean="0"/>
              <a:t>Yorkists</a:t>
            </a:r>
            <a:r>
              <a:rPr lang="en-GB" sz="2000" dirty="0" smtClean="0"/>
              <a:t>.  </a:t>
            </a:r>
          </a:p>
          <a:p>
            <a:pPr eaLnBrk="1" hangingPunct="1">
              <a:lnSpc>
                <a:spcPct val="80000"/>
              </a:lnSpc>
              <a:defRPr/>
            </a:pPr>
            <a:r>
              <a:rPr lang="en-GB" sz="2000" dirty="0" smtClean="0"/>
              <a:t>To their dismay they found that much of the Calais garrison defected to the king.  they brought not only many men over to the king, but much information on York’s army and plans.</a:t>
            </a:r>
          </a:p>
          <a:p>
            <a:pPr eaLnBrk="1" hangingPunct="1">
              <a:lnSpc>
                <a:spcPct val="80000"/>
              </a:lnSpc>
              <a:defRPr/>
            </a:pPr>
            <a:r>
              <a:rPr lang="en-GB" sz="2000" dirty="0" smtClean="0"/>
              <a:t>York was outnumbered three to one and so he, his two sons, Warwick and Salisbury fled to Calais and Ireland. Their army disbanded and the Lancastrians plundered Ludlow.</a:t>
            </a:r>
          </a:p>
        </p:txBody>
      </p:sp>
    </p:spTree>
    <p:extLst>
      <p:ext uri="{BB962C8B-B14F-4D97-AF65-F5344CB8AC3E}">
        <p14:creationId xmlns:p14="http://schemas.microsoft.com/office/powerpoint/2010/main" val="16560195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013"/>
            <a:ext cx="8229600" cy="1152526"/>
          </a:xfrm>
        </p:spPr>
        <p:txBody>
          <a:bodyPr/>
          <a:lstStyle/>
          <a:p>
            <a:pPr eaLnBrk="1" hangingPunct="1">
              <a:defRPr/>
            </a:pPr>
            <a:r>
              <a:rPr lang="en-GB" dirty="0" smtClean="0"/>
              <a:t>Parliament of Devils</a:t>
            </a:r>
          </a:p>
        </p:txBody>
      </p:sp>
      <p:sp>
        <p:nvSpPr>
          <p:cNvPr id="3" name="Content Placeholder 2"/>
          <p:cNvSpPr>
            <a:spLocks noGrp="1"/>
          </p:cNvSpPr>
          <p:nvPr>
            <p:ph idx="1"/>
          </p:nvPr>
        </p:nvSpPr>
        <p:spPr>
          <a:xfrm>
            <a:off x="457200" y="908050"/>
            <a:ext cx="8229600" cy="1873250"/>
          </a:xfrm>
        </p:spPr>
        <p:txBody>
          <a:bodyPr/>
          <a:lstStyle/>
          <a:p>
            <a:pPr eaLnBrk="1" hangingPunct="1">
              <a:defRPr/>
            </a:pPr>
            <a:r>
              <a:rPr lang="en-GB" dirty="0" smtClean="0"/>
              <a:t>Parliament was convened in Coventry.</a:t>
            </a:r>
          </a:p>
          <a:p>
            <a:pPr eaLnBrk="1" hangingPunct="1">
              <a:defRPr/>
            </a:pPr>
            <a:r>
              <a:rPr lang="en-GB" dirty="0" smtClean="0"/>
              <a:t>York was announced as a traitor – losing all his lands in an </a:t>
            </a:r>
            <a:r>
              <a:rPr lang="en-GB" b="1" dirty="0" smtClean="0">
                <a:solidFill>
                  <a:srgbClr val="0070C0"/>
                </a:solidFill>
              </a:rPr>
              <a:t>Act of Attainder</a:t>
            </a:r>
            <a:r>
              <a:rPr lang="en-GB" dirty="0" smtClean="0"/>
              <a:t>.  He now had to fight or lose everything.</a:t>
            </a:r>
          </a:p>
        </p:txBody>
      </p:sp>
    </p:spTree>
    <p:extLst>
      <p:ext uri="{BB962C8B-B14F-4D97-AF65-F5344CB8AC3E}">
        <p14:creationId xmlns:p14="http://schemas.microsoft.com/office/powerpoint/2010/main" val="10547504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BATTLE OF NORTHAMPTON</a:t>
            </a:r>
            <a:endParaRPr lang="en-GB" dirty="0"/>
          </a:p>
        </p:txBody>
      </p:sp>
      <p:sp>
        <p:nvSpPr>
          <p:cNvPr id="3" name="Content Placeholder 2"/>
          <p:cNvSpPr>
            <a:spLocks noGrp="1"/>
          </p:cNvSpPr>
          <p:nvPr>
            <p:ph idx="1"/>
          </p:nvPr>
        </p:nvSpPr>
        <p:spPr>
          <a:xfrm>
            <a:off x="5500688" y="1600200"/>
            <a:ext cx="3186112" cy="4495800"/>
          </a:xfrm>
        </p:spPr>
        <p:txBody>
          <a:bodyPr/>
          <a:lstStyle/>
          <a:p>
            <a:pPr>
              <a:defRPr/>
            </a:pPr>
            <a:r>
              <a:rPr lang="en-GB" dirty="0" smtClean="0"/>
              <a:t>Edward, Earl of March and Warwick, defeated the Royal army at Northampton on 10th July 1460.</a:t>
            </a:r>
            <a:endParaRPr lang="en-GB" dirty="0"/>
          </a:p>
        </p:txBody>
      </p:sp>
    </p:spTree>
    <p:extLst>
      <p:ext uri="{BB962C8B-B14F-4D97-AF65-F5344CB8AC3E}">
        <p14:creationId xmlns:p14="http://schemas.microsoft.com/office/powerpoint/2010/main" val="3591390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06437"/>
          </a:xfrm>
        </p:spPr>
        <p:txBody>
          <a:bodyPr/>
          <a:lstStyle/>
          <a:p>
            <a:pPr eaLnBrk="1" hangingPunct="1">
              <a:defRPr/>
            </a:pPr>
            <a:r>
              <a:rPr lang="en-GB" sz="4000" smtClean="0"/>
              <a:t>Repercussions of Northampton</a:t>
            </a:r>
          </a:p>
        </p:txBody>
      </p:sp>
      <p:sp>
        <p:nvSpPr>
          <p:cNvPr id="18435" name="Rectangle 3"/>
          <p:cNvSpPr>
            <a:spLocks noGrp="1" noChangeArrowheads="1"/>
          </p:cNvSpPr>
          <p:nvPr>
            <p:ph type="body" idx="1"/>
          </p:nvPr>
        </p:nvSpPr>
        <p:spPr>
          <a:xfrm>
            <a:off x="457200" y="1125538"/>
            <a:ext cx="8229600" cy="1366837"/>
          </a:xfrm>
        </p:spPr>
        <p:txBody>
          <a:bodyPr/>
          <a:lstStyle/>
          <a:p>
            <a:pPr eaLnBrk="1" hangingPunct="1">
              <a:lnSpc>
                <a:spcPct val="80000"/>
              </a:lnSpc>
              <a:defRPr/>
            </a:pPr>
            <a:r>
              <a:rPr lang="en-GB" sz="2000" dirty="0" smtClean="0"/>
              <a:t>After their victory, Edward, Earl of March (the Duke of York’s oldest son) and the Earl of Warwick found Henry VI abandoned by his troops and although they knelt before him here they were actually taking him prisoner.</a:t>
            </a:r>
          </a:p>
          <a:p>
            <a:pPr eaLnBrk="1" hangingPunct="1">
              <a:lnSpc>
                <a:spcPct val="80000"/>
              </a:lnSpc>
              <a:defRPr/>
            </a:pPr>
            <a:r>
              <a:rPr lang="en-GB" sz="2000" dirty="0" smtClean="0"/>
              <a:t>With the king in their power set off for London.</a:t>
            </a:r>
          </a:p>
        </p:txBody>
      </p:sp>
    </p:spTree>
    <p:extLst>
      <p:ext uri="{BB962C8B-B14F-4D97-AF65-F5344CB8AC3E}">
        <p14:creationId xmlns:p14="http://schemas.microsoft.com/office/powerpoint/2010/main" val="34130387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15888"/>
            <a:ext cx="9144000" cy="1152525"/>
          </a:xfrm>
        </p:spPr>
        <p:txBody>
          <a:bodyPr/>
          <a:lstStyle/>
          <a:p>
            <a:pPr eaLnBrk="1" hangingPunct="1">
              <a:defRPr/>
            </a:pPr>
            <a:r>
              <a:rPr lang="en-GB" b="1" dirty="0" smtClean="0">
                <a:solidFill>
                  <a:srgbClr val="0070C0"/>
                </a:solidFill>
              </a:rPr>
              <a:t>Act of Accord.</a:t>
            </a:r>
          </a:p>
        </p:txBody>
      </p:sp>
      <p:sp>
        <p:nvSpPr>
          <p:cNvPr id="17411" name="Rectangle 3"/>
          <p:cNvSpPr>
            <a:spLocks noGrp="1" noChangeArrowheads="1"/>
          </p:cNvSpPr>
          <p:nvPr>
            <p:ph type="body" idx="1"/>
          </p:nvPr>
        </p:nvSpPr>
        <p:spPr>
          <a:xfrm>
            <a:off x="457201" y="1196975"/>
            <a:ext cx="3898776" cy="4392265"/>
          </a:xfrm>
        </p:spPr>
        <p:txBody>
          <a:bodyPr>
            <a:normAutofit fontScale="92500" lnSpcReduction="10000"/>
          </a:bodyPr>
          <a:lstStyle/>
          <a:p>
            <a:pPr eaLnBrk="1" hangingPunct="1">
              <a:lnSpc>
                <a:spcPct val="80000"/>
              </a:lnSpc>
              <a:defRPr/>
            </a:pPr>
            <a:r>
              <a:rPr lang="en-GB" dirty="0" smtClean="0"/>
              <a:t>The battle was an important victory for the </a:t>
            </a:r>
            <a:r>
              <a:rPr lang="en-GB" dirty="0" err="1" smtClean="0"/>
              <a:t>Yorkists</a:t>
            </a:r>
            <a:r>
              <a:rPr lang="en-GB" dirty="0" smtClean="0"/>
              <a:t>. Shortly afterwards the Duke of York returned to England and, in October, was bestowed the right of succession by Henry VI in the so called </a:t>
            </a:r>
            <a:r>
              <a:rPr lang="en-GB" b="1" dirty="0" smtClean="0">
                <a:solidFill>
                  <a:srgbClr val="0070C0"/>
                </a:solidFill>
              </a:rPr>
              <a:t>Act of Accord  </a:t>
            </a:r>
            <a:r>
              <a:rPr lang="en-GB" dirty="0" smtClean="0"/>
              <a:t>. </a:t>
            </a:r>
          </a:p>
          <a:p>
            <a:pPr eaLnBrk="1" hangingPunct="1">
              <a:lnSpc>
                <a:spcPct val="80000"/>
              </a:lnSpc>
              <a:defRPr/>
            </a:pPr>
            <a:r>
              <a:rPr lang="en-GB" dirty="0" smtClean="0"/>
              <a:t>Queen Margaret refused to accept an agreement that </a:t>
            </a:r>
            <a:r>
              <a:rPr lang="en-GB" b="1" dirty="0" smtClean="0">
                <a:solidFill>
                  <a:srgbClr val="0070C0"/>
                </a:solidFill>
              </a:rPr>
              <a:t>disinherited her son</a:t>
            </a:r>
            <a:r>
              <a:rPr lang="en-GB" dirty="0" smtClean="0"/>
              <a:t> and thus the Civil War inevitably continued.</a:t>
            </a:r>
          </a:p>
        </p:txBody>
      </p:sp>
    </p:spTree>
    <p:extLst>
      <p:ext uri="{BB962C8B-B14F-4D97-AF65-F5344CB8AC3E}">
        <p14:creationId xmlns:p14="http://schemas.microsoft.com/office/powerpoint/2010/main" val="3057111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777875"/>
          </a:xfrm>
        </p:spPr>
        <p:txBody>
          <a:bodyPr/>
          <a:lstStyle/>
          <a:p>
            <a:pPr eaLnBrk="1" hangingPunct="1">
              <a:defRPr/>
            </a:pPr>
            <a:r>
              <a:rPr lang="en-GB" smtClean="0"/>
              <a:t>Battle of Wakefield</a:t>
            </a:r>
          </a:p>
        </p:txBody>
      </p:sp>
      <p:sp>
        <p:nvSpPr>
          <p:cNvPr id="16387" name="Rectangle 3"/>
          <p:cNvSpPr>
            <a:spLocks noGrp="1" noChangeArrowheads="1"/>
          </p:cNvSpPr>
          <p:nvPr>
            <p:ph type="body" idx="1"/>
          </p:nvPr>
        </p:nvSpPr>
        <p:spPr>
          <a:xfrm>
            <a:off x="457200" y="1125538"/>
            <a:ext cx="3322712" cy="3743622"/>
          </a:xfrm>
        </p:spPr>
        <p:txBody>
          <a:bodyPr>
            <a:normAutofit fontScale="92500" lnSpcReduction="10000"/>
          </a:bodyPr>
          <a:lstStyle/>
          <a:p>
            <a:pPr eaLnBrk="1" hangingPunct="1">
              <a:lnSpc>
                <a:spcPct val="90000"/>
              </a:lnSpc>
              <a:defRPr/>
            </a:pPr>
            <a:r>
              <a:rPr lang="en-GB" sz="2800" dirty="0" smtClean="0"/>
              <a:t>Margaret had vengeance on Richard, Duke of York and he is killed in a skirmish outside his  castle in battle along with one of his sons.</a:t>
            </a:r>
          </a:p>
          <a:p>
            <a:pPr eaLnBrk="1" hangingPunct="1">
              <a:lnSpc>
                <a:spcPct val="90000"/>
              </a:lnSpc>
              <a:defRPr/>
            </a:pPr>
            <a:r>
              <a:rPr lang="en-GB" sz="2800" dirty="0" smtClean="0"/>
              <a:t>York’s head was cut off and displayed on the </a:t>
            </a:r>
            <a:r>
              <a:rPr lang="en-GB" dirty="0" err="1"/>
              <a:t>M</a:t>
            </a:r>
            <a:r>
              <a:rPr lang="en-GB" sz="2800" dirty="0" err="1" smtClean="0"/>
              <a:t>icklegate</a:t>
            </a:r>
            <a:r>
              <a:rPr lang="en-GB" sz="2800" dirty="0" smtClean="0"/>
              <a:t> in York</a:t>
            </a:r>
          </a:p>
        </p:txBody>
      </p:sp>
    </p:spTree>
    <p:extLst>
      <p:ext uri="{BB962C8B-B14F-4D97-AF65-F5344CB8AC3E}">
        <p14:creationId xmlns:p14="http://schemas.microsoft.com/office/powerpoint/2010/main" val="2301664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Margaret's Army rampage</a:t>
            </a:r>
            <a:endParaRPr lang="en-GB" dirty="0"/>
          </a:p>
        </p:txBody>
      </p:sp>
      <p:sp>
        <p:nvSpPr>
          <p:cNvPr id="3" name="Content Placeholder 2"/>
          <p:cNvSpPr>
            <a:spLocks noGrp="1"/>
          </p:cNvSpPr>
          <p:nvPr>
            <p:ph idx="1"/>
          </p:nvPr>
        </p:nvSpPr>
        <p:spPr/>
        <p:txBody>
          <a:bodyPr/>
          <a:lstStyle/>
          <a:p>
            <a:r>
              <a:rPr lang="en-GB" dirty="0" smtClean="0"/>
              <a:t>Margaret marched south with her Army but lost control of them on route. </a:t>
            </a:r>
          </a:p>
          <a:p>
            <a:r>
              <a:rPr lang="en-GB" dirty="0" smtClean="0"/>
              <a:t>The subsequent destruction on towns they passed alienated people from the Yorkist cause</a:t>
            </a:r>
            <a:endParaRPr lang="en-GB" dirty="0"/>
          </a:p>
        </p:txBody>
      </p:sp>
    </p:spTree>
    <p:extLst>
      <p:ext uri="{BB962C8B-B14F-4D97-AF65-F5344CB8AC3E}">
        <p14:creationId xmlns:p14="http://schemas.microsoft.com/office/powerpoint/2010/main" val="2957710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20 mark question </a:t>
            </a:r>
            <a:endParaRPr lang="en-GB" dirty="0"/>
          </a:p>
        </p:txBody>
      </p:sp>
      <p:sp>
        <p:nvSpPr>
          <p:cNvPr id="3" name="Content Placeholder 2"/>
          <p:cNvSpPr>
            <a:spLocks noGrp="1"/>
          </p:cNvSpPr>
          <p:nvPr>
            <p:ph idx="1"/>
          </p:nvPr>
        </p:nvSpPr>
        <p:spPr>
          <a:xfrm>
            <a:off x="274682" y="3140968"/>
            <a:ext cx="8706231" cy="2599178"/>
          </a:xfrm>
        </p:spPr>
        <p:txBody>
          <a:bodyPr>
            <a:normAutofit fontScale="62500" lnSpcReduction="20000"/>
          </a:bodyPr>
          <a:lstStyle/>
          <a:p>
            <a:r>
              <a:rPr lang="en-GB" dirty="0" smtClean="0"/>
              <a:t>Must use all three sources </a:t>
            </a:r>
          </a:p>
          <a:p>
            <a:r>
              <a:rPr lang="en-GB" dirty="0" smtClean="0"/>
              <a:t>You need to use a combination of your </a:t>
            </a:r>
            <a:r>
              <a:rPr lang="en-GB" b="1" dirty="0" smtClean="0"/>
              <a:t>own knowledge </a:t>
            </a:r>
            <a:r>
              <a:rPr lang="en-GB" dirty="0" smtClean="0"/>
              <a:t>and an understanding of the </a:t>
            </a:r>
            <a:r>
              <a:rPr lang="en-GB" b="1" dirty="0" smtClean="0"/>
              <a:t>provenance</a:t>
            </a:r>
            <a:r>
              <a:rPr lang="en-GB" dirty="0" smtClean="0"/>
              <a:t> of the sources and of their </a:t>
            </a:r>
            <a:r>
              <a:rPr lang="en-GB" b="1" dirty="0" smtClean="0"/>
              <a:t>historical context </a:t>
            </a:r>
            <a:r>
              <a:rPr lang="en-GB" dirty="0" smtClean="0"/>
              <a:t>to answer the question</a:t>
            </a:r>
          </a:p>
          <a:p>
            <a:r>
              <a:rPr lang="en-GB" b="1" dirty="0" smtClean="0"/>
              <a:t>Provenance</a:t>
            </a:r>
            <a:r>
              <a:rPr lang="en-GB" dirty="0" smtClean="0"/>
              <a:t>: Why might the author have a particular view about the issue in the question?</a:t>
            </a:r>
          </a:p>
          <a:p>
            <a:r>
              <a:rPr lang="en-GB" b="1" dirty="0" smtClean="0"/>
              <a:t>Historical context</a:t>
            </a:r>
            <a:r>
              <a:rPr lang="en-GB" dirty="0" smtClean="0"/>
              <a:t>: Explain how the events at the time the source was written may have influenced he author’s view</a:t>
            </a:r>
          </a:p>
          <a:p>
            <a:r>
              <a:rPr lang="en-GB" dirty="0" smtClean="0"/>
              <a:t>Stay </a:t>
            </a:r>
            <a:r>
              <a:rPr lang="en-GB" b="1" dirty="0" smtClean="0"/>
              <a:t>focused </a:t>
            </a:r>
            <a:r>
              <a:rPr lang="en-GB" dirty="0" smtClean="0"/>
              <a:t>on the specific issue in the question – when discussing provenance and context this is only to explain why the source has a particular view on the issue in the question </a:t>
            </a:r>
            <a:endParaRPr lang="en-GB" dirty="0"/>
          </a:p>
        </p:txBody>
      </p:sp>
      <p:sp>
        <p:nvSpPr>
          <p:cNvPr id="4" name="TextBox 3"/>
          <p:cNvSpPr txBox="1"/>
          <p:nvPr/>
        </p:nvSpPr>
        <p:spPr>
          <a:xfrm>
            <a:off x="274682" y="1609820"/>
            <a:ext cx="8819388"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dirty="0"/>
              <a:t>Using these three sources in their historical context, how far do they support the view that Henry VI was the main cause of the growing unrest in the years 1445 - 1450.[20]</a:t>
            </a:r>
          </a:p>
        </p:txBody>
      </p:sp>
    </p:spTree>
    <p:extLst>
      <p:ext uri="{BB962C8B-B14F-4D97-AF65-F5344CB8AC3E}">
        <p14:creationId xmlns:p14="http://schemas.microsoft.com/office/powerpoint/2010/main" val="680359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a:t>
            </a:r>
            <a:r>
              <a:rPr lang="en-GB" baseline="30000" dirty="0" smtClean="0"/>
              <a:t>Nd</a:t>
            </a:r>
            <a:r>
              <a:rPr lang="en-GB" dirty="0" smtClean="0"/>
              <a:t> St Albans</a:t>
            </a:r>
            <a:endParaRPr lang="en-GB" dirty="0"/>
          </a:p>
        </p:txBody>
      </p:sp>
      <p:sp>
        <p:nvSpPr>
          <p:cNvPr id="3" name="Content Placeholder 2"/>
          <p:cNvSpPr>
            <a:spLocks noGrp="1"/>
          </p:cNvSpPr>
          <p:nvPr>
            <p:ph idx="1"/>
          </p:nvPr>
        </p:nvSpPr>
        <p:spPr/>
        <p:txBody>
          <a:bodyPr/>
          <a:lstStyle/>
          <a:p>
            <a:r>
              <a:rPr lang="en-GB" dirty="0" smtClean="0"/>
              <a:t>Warwick was defeated by Margaret's Army and fled. Margaret had also regained control of Henry who had been brought to the battle by Warwick</a:t>
            </a:r>
          </a:p>
          <a:p>
            <a:r>
              <a:rPr lang="en-GB" dirty="0" smtClean="0"/>
              <a:t>However Margaret was unable to take advantage of the situation as the Londoners bared her from the city forcing her to return to the North</a:t>
            </a:r>
            <a:endParaRPr lang="en-GB" dirty="0"/>
          </a:p>
        </p:txBody>
      </p:sp>
    </p:spTree>
    <p:extLst>
      <p:ext uri="{BB962C8B-B14F-4D97-AF65-F5344CB8AC3E}">
        <p14:creationId xmlns:p14="http://schemas.microsoft.com/office/powerpoint/2010/main" val="21682588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Edward now rode into the capital and proclaimed himself king.</a:t>
            </a:r>
          </a:p>
          <a:p>
            <a:r>
              <a:rPr lang="en-GB" dirty="0" smtClean="0"/>
              <a:t>He now set of with a huge range of support to engage the Lancastrians in battle</a:t>
            </a:r>
            <a:endParaRPr lang="en-GB" dirty="0"/>
          </a:p>
        </p:txBody>
      </p:sp>
    </p:spTree>
    <p:extLst>
      <p:ext uri="{BB962C8B-B14F-4D97-AF65-F5344CB8AC3E}">
        <p14:creationId xmlns:p14="http://schemas.microsoft.com/office/powerpoint/2010/main" val="2793902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defRPr/>
            </a:pPr>
            <a:r>
              <a:rPr lang="en-GB" dirty="0" smtClean="0"/>
              <a:t>Battle of </a:t>
            </a:r>
            <a:r>
              <a:rPr lang="en-GB" dirty="0" err="1" smtClean="0"/>
              <a:t>Towton</a:t>
            </a:r>
            <a:endParaRPr lang="en-GB" dirty="0" smtClean="0"/>
          </a:p>
        </p:txBody>
      </p:sp>
      <p:pic>
        <p:nvPicPr>
          <p:cNvPr id="17411" name="Content Placeholder 3" descr="http://www.studio88.co.uk/acatalog/large_towton_rout.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571625" y="1395312"/>
            <a:ext cx="5786437" cy="3357562"/>
          </a:xfrm>
        </p:spPr>
      </p:pic>
      <p:sp>
        <p:nvSpPr>
          <p:cNvPr id="17412" name="TextBox 4"/>
          <p:cNvSpPr txBox="1">
            <a:spLocks noChangeArrowheads="1"/>
          </p:cNvSpPr>
          <p:nvPr/>
        </p:nvSpPr>
        <p:spPr bwMode="auto">
          <a:xfrm>
            <a:off x="1571625" y="5211560"/>
            <a:ext cx="58578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en-US" sz="2000" dirty="0"/>
              <a:t>The battle of </a:t>
            </a:r>
            <a:r>
              <a:rPr lang="en-GB" altLang="en-US" sz="2000" dirty="0" err="1"/>
              <a:t>Towton</a:t>
            </a:r>
            <a:r>
              <a:rPr lang="en-GB" altLang="en-US" sz="2000" dirty="0"/>
              <a:t> was a rout – the Lancastrians were smashed by Edward’s army. Henry Margaret and their son Prince Edward flee to Scotland. </a:t>
            </a:r>
          </a:p>
        </p:txBody>
      </p:sp>
    </p:spTree>
    <p:extLst>
      <p:ext uri="{BB962C8B-B14F-4D97-AF65-F5344CB8AC3E}">
        <p14:creationId xmlns:p14="http://schemas.microsoft.com/office/powerpoint/2010/main" val="4168968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Edward IV</a:t>
            </a:r>
            <a:endParaRPr lang="en-GB" dirty="0"/>
          </a:p>
        </p:txBody>
      </p:sp>
      <p:sp>
        <p:nvSpPr>
          <p:cNvPr id="3" name="Content Placeholder 2"/>
          <p:cNvSpPr>
            <a:spLocks noGrp="1"/>
          </p:cNvSpPr>
          <p:nvPr>
            <p:ph idx="1"/>
          </p:nvPr>
        </p:nvSpPr>
        <p:spPr>
          <a:xfrm>
            <a:off x="457200" y="1600201"/>
            <a:ext cx="3610744" cy="4421088"/>
          </a:xfrm>
        </p:spPr>
        <p:txBody>
          <a:bodyPr/>
          <a:lstStyle/>
          <a:p>
            <a:r>
              <a:rPr lang="en-GB" dirty="0" smtClean="0"/>
              <a:t>What characteristics did Edward have which were promising for a Medieval king?</a:t>
            </a:r>
            <a:endParaRPr lang="en-GB" dirty="0"/>
          </a:p>
        </p:txBody>
      </p:sp>
    </p:spTree>
    <p:extLst>
      <p:ext uri="{BB962C8B-B14F-4D97-AF65-F5344CB8AC3E}">
        <p14:creationId xmlns:p14="http://schemas.microsoft.com/office/powerpoint/2010/main" val="34585083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1</a:t>
            </a:r>
            <a:r>
              <a:rPr lang="en-GB" baseline="30000" dirty="0" smtClean="0"/>
              <a:t>st</a:t>
            </a:r>
            <a:r>
              <a:rPr lang="en-GB" dirty="0" smtClean="0"/>
              <a:t> Steps Securing the </a:t>
            </a:r>
            <a:r>
              <a:rPr lang="en-GB" dirty="0" err="1" smtClean="0"/>
              <a:t>Kingdon</a:t>
            </a:r>
            <a:endParaRPr lang="en-GB" dirty="0"/>
          </a:p>
        </p:txBody>
      </p:sp>
      <p:sp>
        <p:nvSpPr>
          <p:cNvPr id="3" name="Content Placeholder 2"/>
          <p:cNvSpPr>
            <a:spLocks noGrp="1"/>
          </p:cNvSpPr>
          <p:nvPr>
            <p:ph idx="1"/>
          </p:nvPr>
        </p:nvSpPr>
        <p:spPr>
          <a:xfrm>
            <a:off x="457200" y="1600200"/>
            <a:ext cx="4834880" cy="4781128"/>
          </a:xfrm>
        </p:spPr>
        <p:txBody>
          <a:bodyPr>
            <a:normAutofit fontScale="92500" lnSpcReduction="20000"/>
          </a:bodyPr>
          <a:lstStyle/>
          <a:p>
            <a:r>
              <a:rPr lang="en-GB" dirty="0" smtClean="0"/>
              <a:t>Henry, Margaret and Prince Edward of Lancaster were still a threat and had taken shelter in Scotland. Their main support in England came from Sir Ralph Percy in the North.</a:t>
            </a:r>
          </a:p>
          <a:p>
            <a:r>
              <a:rPr lang="en-GB" dirty="0" smtClean="0"/>
              <a:t>Edward fought two battles in 1464 to try to gain control of the whole Kingdom; </a:t>
            </a:r>
            <a:r>
              <a:rPr lang="en-GB" dirty="0" err="1" smtClean="0"/>
              <a:t>Hedgeley</a:t>
            </a:r>
            <a:r>
              <a:rPr lang="en-GB" dirty="0" smtClean="0"/>
              <a:t> Moor where Percy was killed, and Hexham where Somerset was captured and executed. Margaret and Edward fled to France and Henry VI was captured and put in the tower the following year (1465).</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378" y="1628800"/>
            <a:ext cx="3301261" cy="4009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2439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Marriage to Elizabeth Woodville in 1464</a:t>
            </a:r>
            <a:endParaRPr lang="en-GB" dirty="0"/>
          </a:p>
        </p:txBody>
      </p:sp>
      <p:sp>
        <p:nvSpPr>
          <p:cNvPr id="3" name="Content Placeholder 2"/>
          <p:cNvSpPr>
            <a:spLocks noGrp="1"/>
          </p:cNvSpPr>
          <p:nvPr>
            <p:ph idx="1"/>
          </p:nvPr>
        </p:nvSpPr>
        <p:spPr>
          <a:xfrm>
            <a:off x="457200" y="1700808"/>
            <a:ext cx="3970784" cy="4425355"/>
          </a:xfrm>
        </p:spPr>
        <p:txBody>
          <a:bodyPr/>
          <a:lstStyle/>
          <a:p>
            <a:r>
              <a:rPr lang="en-GB" dirty="0" smtClean="0"/>
              <a:t>Edward married for love but why was this marriage an unwise move by Edward?</a:t>
            </a:r>
            <a:endParaRPr lang="en-GB" dirty="0"/>
          </a:p>
        </p:txBody>
      </p:sp>
      <p:pic>
        <p:nvPicPr>
          <p:cNvPr id="30722" name="Picture 2" descr="http://upload.wikimedia.org/wikipedia/commons/thumb/1/19/ElizabethWoodville.JPG/220px-ElizabethWoodvil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628800"/>
            <a:ext cx="4116592" cy="4996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9344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890664" cy="2146250"/>
          </a:xfrm>
        </p:spPr>
        <p:txBody>
          <a:bodyPr>
            <a:normAutofit/>
          </a:bodyPr>
          <a:lstStyle/>
          <a:p>
            <a:r>
              <a:rPr lang="en-GB" dirty="0" smtClean="0"/>
              <a:t>The </a:t>
            </a:r>
            <a:r>
              <a:rPr lang="en-GB" dirty="0" err="1" smtClean="0"/>
              <a:t>Readeption</a:t>
            </a:r>
            <a:r>
              <a:rPr lang="en-GB" dirty="0" smtClean="0"/>
              <a:t> of Henry VI</a:t>
            </a:r>
            <a:endParaRPr lang="en-GB" dirty="0"/>
          </a:p>
        </p:txBody>
      </p:sp>
      <p:sp>
        <p:nvSpPr>
          <p:cNvPr id="3" name="Content Placeholder 2"/>
          <p:cNvSpPr>
            <a:spLocks noGrp="1"/>
          </p:cNvSpPr>
          <p:nvPr>
            <p:ph idx="1"/>
          </p:nvPr>
        </p:nvSpPr>
        <p:spPr>
          <a:xfrm>
            <a:off x="539552" y="3068960"/>
            <a:ext cx="2458616" cy="4277072"/>
          </a:xfrm>
        </p:spPr>
        <p:txBody>
          <a:bodyPr/>
          <a:lstStyle/>
          <a:p>
            <a:r>
              <a:rPr lang="en-GB" dirty="0" smtClean="0"/>
              <a:t>Human Timeline Exercise to Recap. </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0720"/>
            <a:ext cx="5688632" cy="6845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257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Causes of the </a:t>
            </a:r>
            <a:r>
              <a:rPr lang="en-GB" dirty="0" err="1" smtClean="0"/>
              <a:t>Readeption</a:t>
            </a:r>
            <a:endParaRPr lang="en-GB" dirty="0"/>
          </a:p>
        </p:txBody>
      </p:sp>
      <p:sp>
        <p:nvSpPr>
          <p:cNvPr id="3" name="Content Placeholder 2"/>
          <p:cNvSpPr>
            <a:spLocks noGrp="1"/>
          </p:cNvSpPr>
          <p:nvPr>
            <p:ph idx="1"/>
          </p:nvPr>
        </p:nvSpPr>
        <p:spPr/>
        <p:txBody>
          <a:bodyPr/>
          <a:lstStyle/>
          <a:p>
            <a:r>
              <a:rPr lang="en-GB" dirty="0" smtClean="0"/>
              <a:t>Edwards Marriage to Elizabeth Woodville alienated Warwick- Why?</a:t>
            </a:r>
          </a:p>
          <a:p>
            <a:r>
              <a:rPr lang="en-GB" dirty="0" smtClean="0"/>
              <a:t>Warwick was over mighty and unreasonable? – Give evidence</a:t>
            </a:r>
          </a:p>
          <a:p>
            <a:r>
              <a:rPr lang="en-GB" dirty="0" smtClean="0"/>
              <a:t>Foreign Involvement? Louis XI of France helped put Warwick and Margaret together. Why did he do this?</a:t>
            </a:r>
            <a:endParaRPr lang="en-GB" dirty="0"/>
          </a:p>
        </p:txBody>
      </p:sp>
    </p:spTree>
    <p:extLst>
      <p:ext uri="{BB962C8B-B14F-4D97-AF65-F5344CB8AC3E}">
        <p14:creationId xmlns:p14="http://schemas.microsoft.com/office/powerpoint/2010/main" val="3483534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20 mark question </a:t>
            </a:r>
            <a:endParaRPr lang="en-GB" dirty="0"/>
          </a:p>
        </p:txBody>
      </p:sp>
      <p:sp>
        <p:nvSpPr>
          <p:cNvPr id="4" name="TextBox 3"/>
          <p:cNvSpPr txBox="1"/>
          <p:nvPr/>
        </p:nvSpPr>
        <p:spPr>
          <a:xfrm>
            <a:off x="161525" y="2283715"/>
            <a:ext cx="8819388"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dirty="0"/>
              <a:t>Using these three sources in their historical context, how far do they support the view that Henry VI was the main cause of the growing unrest in the years 1445 </a:t>
            </a:r>
            <a:r>
              <a:rPr lang="en-GB" dirty="0" smtClean="0"/>
              <a:t>– 1450 [</a:t>
            </a:r>
            <a:r>
              <a:rPr lang="en-GB" dirty="0"/>
              <a:t>20]</a:t>
            </a:r>
          </a:p>
        </p:txBody>
      </p:sp>
      <p:graphicFrame>
        <p:nvGraphicFramePr>
          <p:cNvPr id="8" name="Content Placeholder 7"/>
          <p:cNvGraphicFramePr>
            <a:graphicFrameLocks noGrp="1"/>
          </p:cNvGraphicFramePr>
          <p:nvPr>
            <p:ph idx="1"/>
            <p:extLst/>
          </p:nvPr>
        </p:nvGraphicFramePr>
        <p:xfrm>
          <a:off x="902428" y="3346704"/>
          <a:ext cx="7337822" cy="2489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3198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5439642" y="1506801"/>
            <a:ext cx="3599152" cy="4338086"/>
          </a:xfrm>
          <a:prstGeom prst="rect">
            <a:avLst/>
          </a:prstGeom>
          <a:solidFill>
            <a:schemeClr val="accent4">
              <a:lumMod val="20000"/>
              <a:lumOff val="80000"/>
            </a:schemeClr>
          </a:solidFill>
          <a:ln>
            <a:solidFill>
              <a:schemeClr val="bg1"/>
            </a:solidFill>
            <a:headEnd/>
            <a:tailEnd/>
          </a:ln>
        </p:spPr>
        <p:style>
          <a:lnRef idx="2">
            <a:schemeClr val="accent6"/>
          </a:lnRef>
          <a:fillRef idx="1">
            <a:schemeClr val="lt1"/>
          </a:fillRef>
          <a:effectRef idx="0">
            <a:schemeClr val="accent6"/>
          </a:effectRef>
          <a:fontRef idx="minor">
            <a:schemeClr val="dk1"/>
          </a:fontRef>
        </p:style>
        <p:txBody>
          <a:bodyPr rot="0" vert="horz" wrap="square" lIns="68580" tIns="34290" rIns="68580" bIns="34290" anchor="t" anchorCtr="0">
            <a:noAutofit/>
          </a:bodyPr>
          <a:lstStyle/>
          <a:p>
            <a:pPr algn="ctr">
              <a:lnSpc>
                <a:spcPct val="107000"/>
              </a:lnSpc>
              <a:spcAft>
                <a:spcPts val="600"/>
              </a:spcAft>
            </a:pPr>
            <a:r>
              <a:rPr lang="en-GB" sz="1350" b="1" u="sng" dirty="0">
                <a:latin typeface="Calibri" panose="020F0502020204030204" pitchFamily="34" charset="0"/>
                <a:ea typeface="Calibri" panose="020F0502020204030204" pitchFamily="34" charset="0"/>
                <a:cs typeface="Times New Roman" panose="02020603050405020304" pitchFamily="18" charset="0"/>
              </a:rPr>
              <a:t>How to analyse the provenance of sources</a:t>
            </a: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350" b="1" i="1" dirty="0">
                <a:latin typeface="Calibri" panose="020F0502020204030204" pitchFamily="34" charset="0"/>
                <a:ea typeface="Calibri" panose="020F0502020204030204" pitchFamily="34" charset="0"/>
                <a:cs typeface="Times New Roman" panose="02020603050405020304" pitchFamily="18" charset="0"/>
              </a:rPr>
              <a:t>PURPOSE</a:t>
            </a:r>
            <a:r>
              <a:rPr lang="en-GB" sz="1350" dirty="0">
                <a:latin typeface="Calibri" panose="020F0502020204030204" pitchFamily="34" charset="0"/>
                <a:ea typeface="Calibri" panose="020F0502020204030204" pitchFamily="34" charset="0"/>
                <a:cs typeface="Times New Roman" panose="02020603050405020304" pitchFamily="18" charset="0"/>
              </a:rPr>
              <a:t> – why has the source been written and what is it trying to achieve?</a:t>
            </a:r>
          </a:p>
          <a:p>
            <a:pPr>
              <a:lnSpc>
                <a:spcPct val="107000"/>
              </a:lnSpc>
              <a:spcAft>
                <a:spcPts val="600"/>
              </a:spcAft>
            </a:pPr>
            <a:r>
              <a:rPr lang="en-GB" sz="1350" b="1" i="1" dirty="0">
                <a:latin typeface="Calibri" panose="020F0502020204030204" pitchFamily="34" charset="0"/>
                <a:ea typeface="Calibri" panose="020F0502020204030204" pitchFamily="34" charset="0"/>
                <a:cs typeface="Times New Roman" panose="02020603050405020304" pitchFamily="18" charset="0"/>
              </a:rPr>
              <a:t>AUTHOR</a:t>
            </a:r>
            <a:r>
              <a:rPr lang="en-GB" sz="1350" dirty="0">
                <a:latin typeface="Calibri" panose="020F0502020204030204" pitchFamily="34" charset="0"/>
                <a:ea typeface="Calibri" panose="020F0502020204030204" pitchFamily="34" charset="0"/>
                <a:cs typeface="Times New Roman" panose="02020603050405020304" pitchFamily="18" charset="0"/>
              </a:rPr>
              <a:t> – who wrote the source and what do you know about their role/views? Does this change your understanding of the content of the source?</a:t>
            </a:r>
          </a:p>
          <a:p>
            <a:pPr>
              <a:lnSpc>
                <a:spcPct val="107000"/>
              </a:lnSpc>
              <a:spcAft>
                <a:spcPts val="600"/>
              </a:spcAft>
            </a:pPr>
            <a:r>
              <a:rPr lang="en-GB" sz="1350" b="1" i="1" dirty="0">
                <a:latin typeface="Calibri" panose="020F0502020204030204" pitchFamily="34" charset="0"/>
                <a:ea typeface="Calibri" panose="020F0502020204030204" pitchFamily="34" charset="0"/>
                <a:cs typeface="Times New Roman" panose="02020603050405020304" pitchFamily="18" charset="0"/>
              </a:rPr>
              <a:t>NATURE</a:t>
            </a:r>
            <a:r>
              <a:rPr lang="en-GB" sz="1350" dirty="0">
                <a:latin typeface="Calibri" panose="020F0502020204030204" pitchFamily="34" charset="0"/>
                <a:ea typeface="Calibri" panose="020F0502020204030204" pitchFamily="34" charset="0"/>
                <a:cs typeface="Times New Roman" panose="02020603050405020304" pitchFamily="18" charset="0"/>
              </a:rPr>
              <a:t> – what kind of source is it? You will get no credit for simply stating this but it could help to explain why a source has a particular view</a:t>
            </a:r>
          </a:p>
          <a:p>
            <a:pPr>
              <a:lnSpc>
                <a:spcPct val="107000"/>
              </a:lnSpc>
              <a:spcAft>
                <a:spcPts val="600"/>
              </a:spcAft>
            </a:pPr>
            <a:r>
              <a:rPr lang="en-GB" sz="1350" b="1" i="1" dirty="0">
                <a:latin typeface="Calibri" panose="020F0502020204030204" pitchFamily="34" charset="0"/>
                <a:ea typeface="Calibri" panose="020F0502020204030204" pitchFamily="34" charset="0"/>
                <a:cs typeface="Times New Roman" panose="02020603050405020304" pitchFamily="18" charset="0"/>
              </a:rPr>
              <a:t>DATE – </a:t>
            </a:r>
            <a:r>
              <a:rPr lang="en-GB" sz="1350" dirty="0">
                <a:latin typeface="Calibri" panose="020F0502020204030204" pitchFamily="34" charset="0"/>
                <a:ea typeface="Calibri" panose="020F0502020204030204" pitchFamily="34" charset="0"/>
                <a:cs typeface="Times New Roman" panose="02020603050405020304" pitchFamily="18" charset="0"/>
              </a:rPr>
              <a:t>When was it written and what was happening at that time?</a:t>
            </a:r>
          </a:p>
          <a:p>
            <a:pPr>
              <a:lnSpc>
                <a:spcPct val="107000"/>
              </a:lnSpc>
              <a:spcAft>
                <a:spcPts val="600"/>
              </a:spcAft>
            </a:pPr>
            <a:r>
              <a:rPr lang="en-GB" sz="1350" b="1" i="1" dirty="0">
                <a:latin typeface="Calibri" panose="020F0502020204030204" pitchFamily="34" charset="0"/>
                <a:ea typeface="Calibri" panose="020F0502020204030204" pitchFamily="34" charset="0"/>
                <a:cs typeface="Times New Roman" panose="02020603050405020304" pitchFamily="18" charset="0"/>
              </a:rPr>
              <a:t>AUDIENCE</a:t>
            </a:r>
            <a:r>
              <a:rPr lang="en-GB" sz="1350" dirty="0">
                <a:latin typeface="Calibri" panose="020F0502020204030204" pitchFamily="34" charset="0"/>
                <a:ea typeface="Calibri" panose="020F0502020204030204" pitchFamily="34" charset="0"/>
                <a:cs typeface="Times New Roman" panose="02020603050405020304" pitchFamily="18" charset="0"/>
              </a:rPr>
              <a:t> – Who was the source written for and does this explain what it does or doesn’t say?</a:t>
            </a:r>
          </a:p>
          <a:p>
            <a:pPr>
              <a:lnSpc>
                <a:spcPct val="107000"/>
              </a:lnSpc>
              <a:spcAft>
                <a:spcPts val="600"/>
              </a:spcAft>
            </a:pPr>
            <a:r>
              <a:rPr lang="en-GB" sz="1350" b="1" i="1" dirty="0">
                <a:latin typeface="Calibri" panose="020F0502020204030204" pitchFamily="34" charset="0"/>
                <a:ea typeface="Calibri" panose="020F0502020204030204" pitchFamily="34" charset="0"/>
                <a:cs typeface="Times New Roman" panose="02020603050405020304" pitchFamily="18" charset="0"/>
              </a:rPr>
              <a:t>TONE</a:t>
            </a:r>
            <a:r>
              <a:rPr lang="en-GB" sz="1350" dirty="0">
                <a:latin typeface="Calibri" panose="020F0502020204030204" pitchFamily="34" charset="0"/>
                <a:ea typeface="Calibri" panose="020F0502020204030204" pitchFamily="34" charset="0"/>
                <a:cs typeface="Times New Roman" panose="02020603050405020304" pitchFamily="18" charset="0"/>
              </a:rPr>
              <a:t> – What is the tone of the author and does this make the content of the source more or less useful</a:t>
            </a:r>
          </a:p>
        </p:txBody>
      </p:sp>
      <p:pic>
        <p:nvPicPr>
          <p:cNvPr id="9" name="Picture 8" descr="http://animaliaz-life.com/data_images/panda/panda3.jpg"/>
          <p:cNvPicPr/>
          <p:nvPr/>
        </p:nvPicPr>
        <p:blipFill rotWithShape="1">
          <a:blip r:embed="rId2" cstate="print">
            <a:extLst>
              <a:ext uri="{28A0092B-C50C-407E-A947-70E740481C1C}">
                <a14:useLocalDpi xmlns:a14="http://schemas.microsoft.com/office/drawing/2010/main" val="0"/>
              </a:ext>
            </a:extLst>
          </a:blip>
          <a:srcRect l="20483"/>
          <a:stretch/>
        </p:blipFill>
        <p:spPr bwMode="auto">
          <a:xfrm>
            <a:off x="625809" y="2435911"/>
            <a:ext cx="4096859" cy="3175487"/>
          </a:xfrm>
          <a:prstGeom prst="rect">
            <a:avLst/>
          </a:prstGeom>
          <a:ln/>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pic>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3459889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640960" cy="903634"/>
          </a:xfrm>
          <a:solidFill>
            <a:schemeClr val="accent1"/>
          </a:solidFill>
        </p:spPr>
        <p:txBody>
          <a:bodyPr>
            <a:normAutofit/>
          </a:bodyPr>
          <a:lstStyle/>
          <a:p>
            <a:r>
              <a:rPr lang="en-GB" b="1" dirty="0" smtClean="0"/>
              <a:t>What do I need to know: 1461 - 1471</a:t>
            </a:r>
            <a:endParaRPr lang="en-GB" b="1" dirty="0"/>
          </a:p>
        </p:txBody>
      </p:sp>
      <p:sp>
        <p:nvSpPr>
          <p:cNvPr id="3" name="Content Placeholder 2"/>
          <p:cNvSpPr>
            <a:spLocks noGrp="1"/>
          </p:cNvSpPr>
          <p:nvPr>
            <p:ph idx="1"/>
          </p:nvPr>
        </p:nvSpPr>
        <p:spPr>
          <a:xfrm>
            <a:off x="251520" y="1412776"/>
            <a:ext cx="3096344" cy="511256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85000" lnSpcReduction="20000"/>
          </a:bodyPr>
          <a:lstStyle/>
          <a:p>
            <a:r>
              <a:rPr lang="en-GB" dirty="0" smtClean="0"/>
              <a:t>How did Edward establish himself as King?</a:t>
            </a:r>
          </a:p>
          <a:p>
            <a:r>
              <a:rPr lang="en-GB" dirty="0" smtClean="0"/>
              <a:t>How well did Edward govern (domestic and foreign)?</a:t>
            </a:r>
          </a:p>
          <a:p>
            <a:r>
              <a:rPr lang="en-GB" dirty="0" smtClean="0"/>
              <a:t>What was the impact of Edwards marriage to Elizabeth Woodville?</a:t>
            </a:r>
          </a:p>
          <a:p>
            <a:r>
              <a:rPr lang="en-GB" dirty="0" smtClean="0"/>
              <a:t>Why did he lose the throne in 1470 and how did he then retake it in 1471?</a:t>
            </a:r>
          </a:p>
          <a:p>
            <a:r>
              <a:rPr lang="en-GB" dirty="0" smtClean="0"/>
              <a:t>What role did Warwick play in all these factors?</a:t>
            </a:r>
          </a:p>
          <a:p>
            <a:pPr>
              <a:buNone/>
            </a:pPr>
            <a:endParaRPr lang="en-GB" dirty="0"/>
          </a:p>
        </p:txBody>
      </p:sp>
      <p:sp>
        <p:nvSpPr>
          <p:cNvPr id="4" name="TextBox 3"/>
          <p:cNvSpPr txBox="1"/>
          <p:nvPr/>
        </p:nvSpPr>
        <p:spPr>
          <a:xfrm>
            <a:off x="3598745" y="1628800"/>
            <a:ext cx="5328592" cy="4770537"/>
          </a:xfrm>
          <a:prstGeom prst="rect">
            <a:avLst/>
          </a:prstGeom>
          <a:solidFill>
            <a:schemeClr val="accent4">
              <a:lumMod val="20000"/>
              <a:lumOff val="80000"/>
            </a:schemeClr>
          </a:solidFill>
        </p:spPr>
        <p:txBody>
          <a:bodyPr wrap="square" rtlCol="0">
            <a:spAutoFit/>
          </a:bodyPr>
          <a:lstStyle/>
          <a:p>
            <a:pPr algn="ctr"/>
            <a:r>
              <a:rPr lang="en-GB" sz="2400" dirty="0" smtClean="0"/>
              <a:t>Old Spec questions</a:t>
            </a:r>
          </a:p>
          <a:p>
            <a:pPr marL="342900" indent="-342900">
              <a:buFont typeface="Arial" panose="020B0604020202020204" pitchFamily="34" charset="0"/>
              <a:buChar char="•"/>
            </a:pPr>
            <a:r>
              <a:rPr lang="en-GB" sz="2000" dirty="0" smtClean="0"/>
              <a:t>Assess </a:t>
            </a:r>
            <a:r>
              <a:rPr lang="en-GB" sz="2000" dirty="0"/>
              <a:t>the reasons for Edward IV losing the throne in 1470? (OCR textbook)</a:t>
            </a:r>
          </a:p>
          <a:p>
            <a:pPr marL="342900" indent="-342900">
              <a:buFont typeface="Arial" panose="020B0604020202020204" pitchFamily="34" charset="0"/>
              <a:buChar char="•"/>
            </a:pPr>
            <a:r>
              <a:rPr lang="en-GB" sz="2000" dirty="0" smtClean="0"/>
              <a:t>The </a:t>
            </a:r>
            <a:r>
              <a:rPr lang="en-GB" sz="2000" dirty="0"/>
              <a:t>most important reason for Edward IV losing the throne in 1470 was the actions of the Earl of Warwick’ how far to you agree (OCR textbook)</a:t>
            </a:r>
          </a:p>
          <a:p>
            <a:pPr marL="342900" indent="-342900">
              <a:buFont typeface="Arial" panose="020B0604020202020204" pitchFamily="34" charset="0"/>
              <a:buChar char="•"/>
            </a:pPr>
            <a:r>
              <a:rPr lang="en-GB" sz="2000" dirty="0" smtClean="0"/>
              <a:t>How </a:t>
            </a:r>
            <a:r>
              <a:rPr lang="en-GB" sz="2000" dirty="0"/>
              <a:t>successful was Edward IV in restoring royal authority by the year 1470 (OCR old spec)</a:t>
            </a:r>
          </a:p>
          <a:p>
            <a:pPr marL="342900" indent="-342900">
              <a:buFont typeface="Arial" panose="020B0604020202020204" pitchFamily="34" charset="0"/>
              <a:buChar char="•"/>
            </a:pPr>
            <a:r>
              <a:rPr lang="en-GB" sz="2000" dirty="0"/>
              <a:t>The most important reason for Edward IV’s failure to establish royal authority in the period </a:t>
            </a:r>
            <a:r>
              <a:rPr lang="en-GB" sz="2000" dirty="0" smtClean="0"/>
              <a:t>1461– 1470 </a:t>
            </a:r>
            <a:r>
              <a:rPr lang="en-GB" sz="2000" dirty="0"/>
              <a:t>was the power of the Earl of Warwick.’ How far do you agree</a:t>
            </a:r>
            <a:r>
              <a:rPr lang="en-GB" sz="2000" dirty="0" smtClean="0"/>
              <a:t>? (OCR new spec)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640960" cy="903634"/>
          </a:xfrm>
          <a:solidFill>
            <a:schemeClr val="accent1"/>
          </a:solidFill>
        </p:spPr>
        <p:txBody>
          <a:bodyPr>
            <a:normAutofit/>
          </a:bodyPr>
          <a:lstStyle/>
          <a:p>
            <a:r>
              <a:rPr lang="en-GB" b="1" dirty="0" smtClean="0"/>
              <a:t>What do I need to know: 1471 - 1485</a:t>
            </a:r>
            <a:endParaRPr lang="en-GB" b="1" dirty="0"/>
          </a:p>
        </p:txBody>
      </p:sp>
      <p:sp>
        <p:nvSpPr>
          <p:cNvPr id="3" name="Content Placeholder 2"/>
          <p:cNvSpPr>
            <a:spLocks noGrp="1"/>
          </p:cNvSpPr>
          <p:nvPr>
            <p:ph idx="1"/>
          </p:nvPr>
        </p:nvSpPr>
        <p:spPr>
          <a:xfrm>
            <a:off x="251520" y="1412776"/>
            <a:ext cx="3096344" cy="511256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r>
              <a:rPr lang="en-GB" dirty="0" smtClean="0"/>
              <a:t>How well did Edward govern (domestic, law and order, financial and foreign)?</a:t>
            </a:r>
          </a:p>
          <a:p>
            <a:r>
              <a:rPr lang="en-GB" dirty="0" smtClean="0"/>
              <a:t>How did Richard take the throne?</a:t>
            </a:r>
          </a:p>
          <a:p>
            <a:r>
              <a:rPr lang="en-GB" dirty="0" smtClean="0"/>
              <a:t>How well did he rule?</a:t>
            </a:r>
          </a:p>
          <a:p>
            <a:r>
              <a:rPr lang="en-GB" dirty="0" smtClean="0"/>
              <a:t>Why did he lose the throne in 1485?</a:t>
            </a:r>
          </a:p>
          <a:p>
            <a:pPr>
              <a:buNone/>
            </a:pPr>
            <a:endParaRPr lang="en-GB" dirty="0"/>
          </a:p>
        </p:txBody>
      </p:sp>
      <p:sp>
        <p:nvSpPr>
          <p:cNvPr id="4" name="TextBox 3"/>
          <p:cNvSpPr txBox="1"/>
          <p:nvPr/>
        </p:nvSpPr>
        <p:spPr>
          <a:xfrm>
            <a:off x="3563888" y="1251932"/>
            <a:ext cx="5328592" cy="5909310"/>
          </a:xfrm>
          <a:prstGeom prst="rect">
            <a:avLst/>
          </a:prstGeom>
          <a:solidFill>
            <a:schemeClr val="accent4">
              <a:lumMod val="20000"/>
              <a:lumOff val="80000"/>
            </a:schemeClr>
          </a:solidFill>
        </p:spPr>
        <p:txBody>
          <a:bodyPr wrap="square" rtlCol="0">
            <a:spAutoFit/>
          </a:bodyPr>
          <a:lstStyle/>
          <a:p>
            <a:pPr algn="ctr"/>
            <a:r>
              <a:rPr lang="en-GB" sz="2400" dirty="0" smtClean="0">
                <a:solidFill>
                  <a:prstClr val="black"/>
                </a:solidFill>
              </a:rPr>
              <a:t>Old Spec questions</a:t>
            </a:r>
          </a:p>
          <a:p>
            <a:pPr marL="342900" indent="-342900">
              <a:buFont typeface="Arial" panose="020B0604020202020204" pitchFamily="34" charset="0"/>
              <a:buChar char="•"/>
            </a:pPr>
            <a:r>
              <a:rPr lang="en-GB" dirty="0"/>
              <a:t>How successful was Edward IV’s managing of royal finances (OCR old spec)</a:t>
            </a:r>
          </a:p>
          <a:p>
            <a:pPr marL="342900" indent="-342900">
              <a:buFont typeface="Arial" panose="020B0604020202020204" pitchFamily="34" charset="0"/>
              <a:buChar char="•"/>
            </a:pPr>
            <a:r>
              <a:rPr lang="en-GB" dirty="0" smtClean="0"/>
              <a:t>How </a:t>
            </a:r>
            <a:r>
              <a:rPr lang="en-GB" dirty="0"/>
              <a:t>successful was Edward IV in restoring order (OCR old spec)</a:t>
            </a:r>
          </a:p>
          <a:p>
            <a:pPr marL="342900" indent="-342900">
              <a:buFont typeface="Arial" panose="020B0604020202020204" pitchFamily="34" charset="0"/>
              <a:buChar char="•"/>
            </a:pPr>
            <a:r>
              <a:rPr lang="en-GB" dirty="0" smtClean="0"/>
              <a:t>Edward </a:t>
            </a:r>
            <a:r>
              <a:rPr lang="en-GB" dirty="0"/>
              <a:t>IV was more successful in his second reign than his first’ how far do you agree with this view? (OCR old spec)</a:t>
            </a:r>
          </a:p>
          <a:p>
            <a:pPr marL="342900" indent="-342900">
              <a:buFont typeface="Arial" panose="020B0604020202020204" pitchFamily="34" charset="0"/>
              <a:buChar char="•"/>
            </a:pPr>
            <a:r>
              <a:rPr lang="en-GB" dirty="0" smtClean="0"/>
              <a:t>How </a:t>
            </a:r>
            <a:r>
              <a:rPr lang="en-GB" dirty="0"/>
              <a:t>successful were the domestic policies of Edward IV’s second reign of 1471 – 1483? (OCR textbook</a:t>
            </a:r>
            <a:r>
              <a:rPr lang="en-GB" dirty="0" smtClean="0"/>
              <a:t>)</a:t>
            </a:r>
          </a:p>
          <a:p>
            <a:pPr marL="342900" indent="-342900">
              <a:buFont typeface="Arial" panose="020B0604020202020204" pitchFamily="34" charset="0"/>
              <a:buChar char="•"/>
            </a:pPr>
            <a:r>
              <a:rPr lang="en-GB" dirty="0" smtClean="0"/>
              <a:t>Richard III’s reign was so short because he was ineffective as King, how far do you agree?</a:t>
            </a:r>
          </a:p>
          <a:p>
            <a:pPr marL="342900" indent="-342900">
              <a:buFont typeface="Arial" panose="020B0604020202020204" pitchFamily="34" charset="0"/>
              <a:buChar char="•"/>
            </a:pPr>
            <a:r>
              <a:rPr lang="en-GB" dirty="0" smtClean="0"/>
              <a:t>Richard III was an able ruler, how far do you agree?</a:t>
            </a:r>
          </a:p>
          <a:p>
            <a:pPr marL="342900" indent="-342900">
              <a:buFont typeface="Arial" panose="020B0604020202020204" pitchFamily="34" charset="0"/>
              <a:buChar char="•"/>
            </a:pPr>
            <a:r>
              <a:rPr lang="en-GB" dirty="0" smtClean="0"/>
              <a:t>Richard III was an able but unlucky king, how far do you agree with this view?</a:t>
            </a:r>
          </a:p>
          <a:p>
            <a:pPr marL="342900" indent="-342900">
              <a:buFont typeface="Arial" panose="020B0604020202020204" pitchFamily="34" charset="0"/>
              <a:buChar char="•"/>
            </a:pPr>
            <a:r>
              <a:rPr lang="en-GB" dirty="0" smtClean="0"/>
              <a:t>Assess why Richard was able to secure the throne in 1483?</a:t>
            </a:r>
          </a:p>
          <a:p>
            <a:pPr marL="342900" indent="-342900">
              <a:buFont typeface="Arial" panose="020B0604020202020204" pitchFamily="34" charset="0"/>
              <a:buChar char="•"/>
            </a:pPr>
            <a:endParaRPr lang="en-GB" sz="2400" dirty="0"/>
          </a:p>
          <a:p>
            <a:pPr algn="ctr"/>
            <a:endParaRPr lang="en-GB" sz="2400" dirty="0" smtClean="0">
              <a:solidFill>
                <a:prstClr val="black"/>
              </a:solidFill>
            </a:endParaRPr>
          </a:p>
        </p:txBody>
      </p:sp>
    </p:spTree>
    <p:extLst>
      <p:ext uri="{BB962C8B-B14F-4D97-AF65-F5344CB8AC3E}">
        <p14:creationId xmlns:p14="http://schemas.microsoft.com/office/powerpoint/2010/main" val="379393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640960" cy="903634"/>
          </a:xfrm>
          <a:solidFill>
            <a:schemeClr val="accent1"/>
          </a:solidFill>
        </p:spPr>
        <p:txBody>
          <a:bodyPr>
            <a:normAutofit fontScale="90000"/>
          </a:bodyPr>
          <a:lstStyle/>
          <a:p>
            <a:r>
              <a:rPr lang="en-GB" b="1" dirty="0" smtClean="0"/>
              <a:t>What do I need to know: 1485 – 1509 Henry VII Domestic policies</a:t>
            </a:r>
            <a:endParaRPr lang="en-GB" b="1" dirty="0"/>
          </a:p>
        </p:txBody>
      </p:sp>
      <p:sp>
        <p:nvSpPr>
          <p:cNvPr id="3" name="Content Placeholder 2"/>
          <p:cNvSpPr>
            <a:spLocks noGrp="1"/>
          </p:cNvSpPr>
          <p:nvPr>
            <p:ph idx="1"/>
          </p:nvPr>
        </p:nvSpPr>
        <p:spPr>
          <a:xfrm>
            <a:off x="251520" y="1412776"/>
            <a:ext cx="3096344" cy="511256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20000"/>
          </a:bodyPr>
          <a:lstStyle/>
          <a:p>
            <a:r>
              <a:rPr lang="en-GB" dirty="0" smtClean="0"/>
              <a:t>Henry’s first steps: Marriage, peace with France and Scotland, backdating reign.</a:t>
            </a:r>
          </a:p>
          <a:p>
            <a:r>
              <a:rPr lang="en-GB" dirty="0" smtClean="0"/>
              <a:t>Dealing with the rebellions; Lovell, </a:t>
            </a:r>
            <a:r>
              <a:rPr lang="en-GB" dirty="0" err="1" smtClean="0"/>
              <a:t>Simnel</a:t>
            </a:r>
            <a:r>
              <a:rPr lang="en-GB" dirty="0" smtClean="0"/>
              <a:t>, Warbeck, Yorkshire and Cornwall, De la Pole.</a:t>
            </a:r>
          </a:p>
          <a:p>
            <a:r>
              <a:rPr lang="en-GB" dirty="0" smtClean="0"/>
              <a:t>Dealing with the Nobility</a:t>
            </a:r>
          </a:p>
          <a:p>
            <a:r>
              <a:rPr lang="en-GB" dirty="0" smtClean="0"/>
              <a:t>Dealing with Finance. </a:t>
            </a:r>
          </a:p>
          <a:p>
            <a:pPr>
              <a:buNone/>
            </a:pPr>
            <a:endParaRPr lang="en-GB" dirty="0"/>
          </a:p>
        </p:txBody>
      </p:sp>
      <p:sp>
        <p:nvSpPr>
          <p:cNvPr id="4" name="TextBox 3"/>
          <p:cNvSpPr txBox="1"/>
          <p:nvPr/>
        </p:nvSpPr>
        <p:spPr>
          <a:xfrm>
            <a:off x="3598745" y="1628800"/>
            <a:ext cx="5328592" cy="4832092"/>
          </a:xfrm>
          <a:prstGeom prst="rect">
            <a:avLst/>
          </a:prstGeom>
          <a:solidFill>
            <a:schemeClr val="accent4">
              <a:lumMod val="20000"/>
              <a:lumOff val="80000"/>
            </a:schemeClr>
          </a:solidFill>
        </p:spPr>
        <p:txBody>
          <a:bodyPr wrap="square" rtlCol="0">
            <a:spAutoFit/>
          </a:bodyPr>
          <a:lstStyle/>
          <a:p>
            <a:pPr algn="ctr"/>
            <a:r>
              <a:rPr lang="en-GB" sz="2400" dirty="0" smtClean="0">
                <a:solidFill>
                  <a:prstClr val="black"/>
                </a:solidFill>
              </a:rPr>
              <a:t>Old Spec questions:</a:t>
            </a:r>
          </a:p>
          <a:p>
            <a:pPr marL="342900" indent="-342900">
              <a:buFont typeface="Arial" panose="020B0604020202020204" pitchFamily="34" charset="0"/>
              <a:buChar char="•"/>
            </a:pPr>
            <a:r>
              <a:rPr lang="en-GB" sz="2000" dirty="0">
                <a:solidFill>
                  <a:prstClr val="black"/>
                </a:solidFill>
              </a:rPr>
              <a:t>How effective was Henry VII in dealing with the Yorkist challenges to his Throne? (2009)</a:t>
            </a:r>
          </a:p>
          <a:p>
            <a:pPr marL="342900" indent="-342900">
              <a:buFont typeface="Arial" panose="020B0604020202020204" pitchFamily="34" charset="0"/>
              <a:buChar char="•"/>
            </a:pPr>
            <a:r>
              <a:rPr lang="en-GB" sz="2000" dirty="0">
                <a:solidFill>
                  <a:prstClr val="black"/>
                </a:solidFill>
              </a:rPr>
              <a:t>How effectively did Henry VII deal with England’s domestic problems (2010 Also Nobility and Finance topic)</a:t>
            </a:r>
          </a:p>
          <a:p>
            <a:pPr marL="342900" indent="-342900">
              <a:buFont typeface="Arial" panose="020B0604020202020204" pitchFamily="34" charset="0"/>
              <a:buChar char="•"/>
            </a:pPr>
            <a:r>
              <a:rPr lang="en-GB" sz="2000" dirty="0">
                <a:solidFill>
                  <a:prstClr val="black"/>
                </a:solidFill>
              </a:rPr>
              <a:t>How serious a threat to Henry’s rule was the Yorkist challenge? (2010 June)</a:t>
            </a:r>
          </a:p>
          <a:p>
            <a:pPr marL="342900" indent="-342900">
              <a:buFont typeface="Arial" panose="020B0604020202020204" pitchFamily="34" charset="0"/>
              <a:buChar char="•"/>
            </a:pPr>
            <a:r>
              <a:rPr lang="en-GB" sz="2000" dirty="0">
                <a:solidFill>
                  <a:prstClr val="black"/>
                </a:solidFill>
              </a:rPr>
              <a:t>How successfully did Henry VII deal with the problem of the </a:t>
            </a:r>
            <a:r>
              <a:rPr lang="en-GB" sz="2000" dirty="0" err="1">
                <a:solidFill>
                  <a:prstClr val="black"/>
                </a:solidFill>
              </a:rPr>
              <a:t>Yorkists</a:t>
            </a:r>
            <a:r>
              <a:rPr lang="en-GB" sz="2000" dirty="0">
                <a:solidFill>
                  <a:prstClr val="black"/>
                </a:solidFill>
              </a:rPr>
              <a:t> (Jan 2012)</a:t>
            </a:r>
          </a:p>
          <a:p>
            <a:pPr marL="342900" indent="-342900">
              <a:buFont typeface="Arial" panose="020B0604020202020204" pitchFamily="34" charset="0"/>
              <a:buChar char="•"/>
            </a:pPr>
            <a:r>
              <a:rPr lang="en-GB" sz="2000" dirty="0">
                <a:solidFill>
                  <a:prstClr val="black"/>
                </a:solidFill>
              </a:rPr>
              <a:t>How successfully did Henry deal with the domestic problems he faced?</a:t>
            </a:r>
          </a:p>
          <a:p>
            <a:pPr marL="342900" indent="-342900">
              <a:buFont typeface="Arial" panose="020B0604020202020204" pitchFamily="34" charset="0"/>
              <a:buChar char="•"/>
            </a:pPr>
            <a:r>
              <a:rPr lang="en-GB" sz="2000" dirty="0">
                <a:solidFill>
                  <a:prstClr val="black"/>
                </a:solidFill>
              </a:rPr>
              <a:t>How dangerous were Yorkist plots to Henry VII (Jan 2013)</a:t>
            </a:r>
          </a:p>
          <a:p>
            <a:pPr marL="342900" indent="-342900">
              <a:buFont typeface="Arial" panose="020B0604020202020204" pitchFamily="34" charset="0"/>
              <a:buChar char="•"/>
            </a:pPr>
            <a:endParaRPr lang="en-GB" sz="2400" dirty="0" smtClean="0">
              <a:solidFill>
                <a:prstClr val="black"/>
              </a:solidFill>
            </a:endParaRPr>
          </a:p>
        </p:txBody>
      </p:sp>
    </p:spTree>
    <p:extLst>
      <p:ext uri="{BB962C8B-B14F-4D97-AF65-F5344CB8AC3E}">
        <p14:creationId xmlns:p14="http://schemas.microsoft.com/office/powerpoint/2010/main" val="214879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428</TotalTime>
  <Words>3231</Words>
  <Application>Microsoft Office PowerPoint</Application>
  <PresentationFormat>On-screen Show (4:3)</PresentationFormat>
  <Paragraphs>228</Paragraphs>
  <Slides>47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Adobe Heiti Std R</vt:lpstr>
      <vt:lpstr>Arial</vt:lpstr>
      <vt:lpstr>Calibri</vt:lpstr>
      <vt:lpstr>Calibri Light</vt:lpstr>
      <vt:lpstr>Tahoma</vt:lpstr>
      <vt:lpstr>Times New Roman</vt:lpstr>
      <vt:lpstr>Wingdings</vt:lpstr>
      <vt:lpstr>Office Theme</vt:lpstr>
      <vt:lpstr>Wars of the Roses</vt:lpstr>
      <vt:lpstr>What do I need to know: 1445 - 1461?</vt:lpstr>
      <vt:lpstr>The 10 mark question </vt:lpstr>
      <vt:lpstr>The 20 mark question </vt:lpstr>
      <vt:lpstr>The 20 mark question </vt:lpstr>
      <vt:lpstr>PowerPoint Presentation</vt:lpstr>
      <vt:lpstr>What do I need to know: 1461 - 1471</vt:lpstr>
      <vt:lpstr>What do I need to know: 1471 - 1485</vt:lpstr>
      <vt:lpstr>What do I need to know: 1485 – 1509 Henry VII Domestic policies</vt:lpstr>
      <vt:lpstr>What do I need to know: 1485 – 1509 Henry VII Foreign policy.</vt:lpstr>
      <vt:lpstr>Revision session 1, causes of instability in England 1445 – 1455  Stage 1 1445 – 1450 Stage 2 1450 - 1455</vt:lpstr>
      <vt:lpstr>The legacy of the Lancastrian usurpation of the throne</vt:lpstr>
      <vt:lpstr>The fact that Henry VI had taken the throne as a child</vt:lpstr>
      <vt:lpstr>Events in France</vt:lpstr>
      <vt:lpstr>The alienation of Richard Duke of York</vt:lpstr>
      <vt:lpstr>Henrys Favourites</vt:lpstr>
      <vt:lpstr>Result: Cades Rebellion</vt:lpstr>
      <vt:lpstr>1450 – 55 causes of St Albans</vt:lpstr>
      <vt:lpstr>York’s first attempted Coup</vt:lpstr>
      <vt:lpstr>Loss of Gascony </vt:lpstr>
      <vt:lpstr>Instability in the regions</vt:lpstr>
      <vt:lpstr>Henry has a mental breakdown and York assumes power</vt:lpstr>
      <vt:lpstr>York Somerset Feud</vt:lpstr>
      <vt:lpstr>Henry recovers and Somerset is released</vt:lpstr>
      <vt:lpstr>Battle of St Albans </vt:lpstr>
      <vt:lpstr>Rank the factors causing the wars of the roses into long and short term</vt:lpstr>
      <vt:lpstr>Battles of the Wars of the Roses 1455 - 1561</vt:lpstr>
      <vt:lpstr>Initial confrontation</vt:lpstr>
      <vt:lpstr>St Albans</vt:lpstr>
      <vt:lpstr>Results of St. Albans</vt:lpstr>
      <vt:lpstr>Loveday and other attempts!</vt:lpstr>
      <vt:lpstr>Blore Heath</vt:lpstr>
      <vt:lpstr>Ludford Bridge</vt:lpstr>
      <vt:lpstr>Parliament of Devils</vt:lpstr>
      <vt:lpstr>BATTLE OF NORTHAMPTON</vt:lpstr>
      <vt:lpstr>Repercussions of Northampton</vt:lpstr>
      <vt:lpstr>Act of Accord.</vt:lpstr>
      <vt:lpstr>Battle of Wakefield</vt:lpstr>
      <vt:lpstr>Margaret's Army rampage</vt:lpstr>
      <vt:lpstr>2Nd St Albans</vt:lpstr>
      <vt:lpstr>PowerPoint Presentation</vt:lpstr>
      <vt:lpstr>Battle of Towton</vt:lpstr>
      <vt:lpstr>Edward IV</vt:lpstr>
      <vt:lpstr>1st Steps Securing the Kingdon</vt:lpstr>
      <vt:lpstr>Marriage to Elizabeth Woodville in 1464</vt:lpstr>
      <vt:lpstr>The Readeption of Henry VI</vt:lpstr>
      <vt:lpstr>Causes of the Readeption</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Defeat &amp; Survival: GB &amp; WW2, 1939-1941</dc:title>
  <dc:creator>ims</dc:creator>
  <cp:lastModifiedBy>Alex Winfrow</cp:lastModifiedBy>
  <cp:revision>37</cp:revision>
  <dcterms:created xsi:type="dcterms:W3CDTF">2011-05-16T11:41:59Z</dcterms:created>
  <dcterms:modified xsi:type="dcterms:W3CDTF">2016-05-17T09:34:06Z</dcterms:modified>
</cp:coreProperties>
</file>