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4" d="100"/>
          <a:sy n="44" d="100"/>
        </p:scale>
        <p:origin x="7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F8166-545B-4727-8DEE-F31B3167ED60}"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GB"/>
        </a:p>
      </dgm:t>
    </dgm:pt>
    <dgm:pt modelId="{CE69FAE8-15C2-4016-B413-3B87ECDA1E7C}">
      <dgm:prSet phldrT="[Text]" custT="1"/>
      <dgm:spPr/>
      <dgm:t>
        <a:bodyPr/>
        <a:lstStyle/>
        <a:p>
          <a:r>
            <a:rPr lang="en-GB" sz="1600" b="1" dirty="0" smtClean="0"/>
            <a:t>How did Henry Consolidate power</a:t>
          </a:r>
          <a:endParaRPr lang="en-GB" sz="1600" b="1" dirty="0"/>
        </a:p>
      </dgm:t>
    </dgm:pt>
    <dgm:pt modelId="{065A6759-B7C8-4603-99B3-B58E04B3F5D3}" type="parTrans" cxnId="{9FB64F07-5A1F-47D8-877B-BECA06491887}">
      <dgm:prSet/>
      <dgm:spPr/>
      <dgm:t>
        <a:bodyPr/>
        <a:lstStyle/>
        <a:p>
          <a:endParaRPr lang="en-GB"/>
        </a:p>
      </dgm:t>
    </dgm:pt>
    <dgm:pt modelId="{60F45D16-3B87-4D0F-8E80-96D742A3C0FA}" type="sibTrans" cxnId="{9FB64F07-5A1F-47D8-877B-BECA06491887}">
      <dgm:prSet/>
      <dgm:spPr/>
      <dgm:t>
        <a:bodyPr/>
        <a:lstStyle/>
        <a:p>
          <a:endParaRPr lang="en-GB"/>
        </a:p>
      </dgm:t>
    </dgm:pt>
    <dgm:pt modelId="{F2310492-E8CC-4142-B289-722D3827BC05}">
      <dgm:prSet phldrT="[Text]" custT="1"/>
      <dgm:spPr/>
      <dgm:t>
        <a:bodyPr/>
        <a:lstStyle/>
        <a:p>
          <a:r>
            <a:rPr lang="en-GB" sz="1400" dirty="0" smtClean="0"/>
            <a:t>Foreign policy</a:t>
          </a:r>
          <a:endParaRPr lang="en-GB" sz="1400" dirty="0"/>
        </a:p>
      </dgm:t>
    </dgm:pt>
    <dgm:pt modelId="{D4301A56-9DF3-4632-BF49-E7DF203C9D99}" type="parTrans" cxnId="{A5AEEEE4-A8AA-4074-A610-43715DB07B0D}">
      <dgm:prSet/>
      <dgm:spPr/>
      <dgm:t>
        <a:bodyPr/>
        <a:lstStyle/>
        <a:p>
          <a:endParaRPr lang="en-GB"/>
        </a:p>
      </dgm:t>
    </dgm:pt>
    <dgm:pt modelId="{72BA2937-60C8-4E0B-B817-267C41D1B22F}" type="sibTrans" cxnId="{A5AEEEE4-A8AA-4074-A610-43715DB07B0D}">
      <dgm:prSet/>
      <dgm:spPr/>
      <dgm:t>
        <a:bodyPr/>
        <a:lstStyle/>
        <a:p>
          <a:endParaRPr lang="en-GB"/>
        </a:p>
      </dgm:t>
    </dgm:pt>
    <dgm:pt modelId="{662C91B8-8F79-4143-91FB-885E9DA10080}">
      <dgm:prSet phldrT="[Text]" custT="1"/>
      <dgm:spPr/>
      <dgm:t>
        <a:bodyPr/>
        <a:lstStyle/>
        <a:p>
          <a:r>
            <a:rPr lang="en-GB" sz="1400" dirty="0" smtClean="0"/>
            <a:t>Henry arranged his coronation for before the first meeting of Parliament</a:t>
          </a:r>
          <a:endParaRPr lang="en-GB" sz="1400" dirty="0"/>
        </a:p>
      </dgm:t>
    </dgm:pt>
    <dgm:pt modelId="{C625BDFF-495F-485F-A194-F4F93E50805E}" type="parTrans" cxnId="{003F28AA-66E9-40AA-9E34-030B89B50719}">
      <dgm:prSet/>
      <dgm:spPr/>
      <dgm:t>
        <a:bodyPr/>
        <a:lstStyle/>
        <a:p>
          <a:endParaRPr lang="en-GB"/>
        </a:p>
      </dgm:t>
    </dgm:pt>
    <dgm:pt modelId="{45AB4C13-9B26-4F8A-B2F4-40F719410594}" type="sibTrans" cxnId="{003F28AA-66E9-40AA-9E34-030B89B50719}">
      <dgm:prSet/>
      <dgm:spPr/>
      <dgm:t>
        <a:bodyPr/>
        <a:lstStyle/>
        <a:p>
          <a:endParaRPr lang="en-GB"/>
        </a:p>
      </dgm:t>
    </dgm:pt>
    <dgm:pt modelId="{D9554B12-60B1-4127-AC88-62C53C4F2EA8}">
      <dgm:prSet phldrT="[Text]" custT="1"/>
      <dgm:spPr/>
      <dgm:t>
        <a:bodyPr/>
        <a:lstStyle/>
        <a:p>
          <a:r>
            <a:rPr lang="en-GB" sz="1400" dirty="0" smtClean="0"/>
            <a:t>January 1486 Henry Married Elizabeth </a:t>
          </a:r>
          <a:r>
            <a:rPr lang="en-GB" sz="1400" smtClean="0"/>
            <a:t>of YorkControl over the nobility</a:t>
          </a:r>
          <a:endParaRPr lang="en-GB" sz="1400" dirty="0"/>
        </a:p>
      </dgm:t>
    </dgm:pt>
    <dgm:pt modelId="{2F428A0C-7E44-4FDC-9DA9-0D4BB9C2EC17}" type="parTrans" cxnId="{0B40B703-22C8-470B-A076-5286D9478BF8}">
      <dgm:prSet/>
      <dgm:spPr/>
      <dgm:t>
        <a:bodyPr/>
        <a:lstStyle/>
        <a:p>
          <a:endParaRPr lang="en-GB"/>
        </a:p>
      </dgm:t>
    </dgm:pt>
    <dgm:pt modelId="{ECBC3357-1036-4AD6-B532-A90CB6DC9327}" type="sibTrans" cxnId="{0B40B703-22C8-470B-A076-5286D9478BF8}">
      <dgm:prSet/>
      <dgm:spPr/>
      <dgm:t>
        <a:bodyPr/>
        <a:lstStyle/>
        <a:p>
          <a:endParaRPr lang="en-GB"/>
        </a:p>
      </dgm:t>
    </dgm:pt>
    <dgm:pt modelId="{4D76E4E7-76F9-4E28-B74B-68FAFD8AAE45}">
      <dgm:prSet phldrT="[Text]" custT="1"/>
      <dgm:spPr/>
      <dgm:t>
        <a:bodyPr/>
        <a:lstStyle/>
        <a:p>
          <a:r>
            <a:rPr lang="en-GB" sz="1400" dirty="0" smtClean="0"/>
            <a:t>Control over the regions</a:t>
          </a:r>
          <a:endParaRPr lang="en-GB" sz="1400" dirty="0"/>
        </a:p>
      </dgm:t>
    </dgm:pt>
    <dgm:pt modelId="{254960CC-B742-47C2-B81C-98D741172CA8}" type="parTrans" cxnId="{B1595DFF-6D53-474F-98E0-527E4FD5D6FB}">
      <dgm:prSet/>
      <dgm:spPr/>
      <dgm:t>
        <a:bodyPr/>
        <a:lstStyle/>
        <a:p>
          <a:endParaRPr lang="en-GB"/>
        </a:p>
      </dgm:t>
    </dgm:pt>
    <dgm:pt modelId="{A2BED27D-904A-4D51-8D86-DE73B66EB328}" type="sibTrans" cxnId="{B1595DFF-6D53-474F-98E0-527E4FD5D6FB}">
      <dgm:prSet/>
      <dgm:spPr/>
      <dgm:t>
        <a:bodyPr/>
        <a:lstStyle/>
        <a:p>
          <a:endParaRPr lang="en-GB"/>
        </a:p>
      </dgm:t>
    </dgm:pt>
    <dgm:pt modelId="{77C61D5D-0A9F-400D-AE83-F77AA6056548}">
      <dgm:prSet phldrT="[Text]" custT="1"/>
      <dgm:spPr/>
      <dgm:t>
        <a:bodyPr/>
        <a:lstStyle/>
        <a:p>
          <a:r>
            <a:rPr lang="en-GB" sz="1400" dirty="0" smtClean="0"/>
            <a:t>Royal finances </a:t>
          </a:r>
          <a:endParaRPr lang="en-GB" sz="1400" dirty="0"/>
        </a:p>
      </dgm:t>
    </dgm:pt>
    <dgm:pt modelId="{544D1FDB-5791-4BB9-947E-3F73BEE01CB9}" type="parTrans" cxnId="{87855687-4EB9-409A-8009-62C8C1E7FCE8}">
      <dgm:prSet/>
      <dgm:spPr/>
      <dgm:t>
        <a:bodyPr/>
        <a:lstStyle/>
        <a:p>
          <a:endParaRPr lang="en-GB"/>
        </a:p>
      </dgm:t>
    </dgm:pt>
    <dgm:pt modelId="{7E44F1A1-62E3-4940-89B0-596ABC8C2818}" type="sibTrans" cxnId="{87855687-4EB9-409A-8009-62C8C1E7FCE8}">
      <dgm:prSet/>
      <dgm:spPr/>
      <dgm:t>
        <a:bodyPr/>
        <a:lstStyle/>
        <a:p>
          <a:endParaRPr lang="en-GB"/>
        </a:p>
      </dgm:t>
    </dgm:pt>
    <dgm:pt modelId="{5B697683-15F1-401B-BCAB-A3C00A27C547}" type="pres">
      <dgm:prSet presAssocID="{341F8166-545B-4727-8DEE-F31B3167ED60}" presName="Name0" presStyleCnt="0">
        <dgm:presLayoutVars>
          <dgm:chMax val="1"/>
          <dgm:dir/>
          <dgm:animLvl val="ctr"/>
          <dgm:resizeHandles val="exact"/>
        </dgm:presLayoutVars>
      </dgm:prSet>
      <dgm:spPr/>
      <dgm:t>
        <a:bodyPr/>
        <a:lstStyle/>
        <a:p>
          <a:endParaRPr lang="en-GB"/>
        </a:p>
      </dgm:t>
    </dgm:pt>
    <dgm:pt modelId="{C8480E55-1649-43DB-B93D-9CBBDF8FF8BA}" type="pres">
      <dgm:prSet presAssocID="{CE69FAE8-15C2-4016-B413-3B87ECDA1E7C}" presName="centerShape" presStyleLbl="node0" presStyleIdx="0" presStyleCnt="1" custScaleX="146410" custScaleY="146410" custLinFactNeighborX="1842" custLinFactNeighborY="-18759"/>
      <dgm:spPr/>
      <dgm:t>
        <a:bodyPr/>
        <a:lstStyle/>
        <a:p>
          <a:endParaRPr lang="en-GB"/>
        </a:p>
      </dgm:t>
    </dgm:pt>
    <dgm:pt modelId="{B9CD07B1-5472-48C6-BB11-89AA381D932E}" type="pres">
      <dgm:prSet presAssocID="{D4301A56-9DF3-4632-BF49-E7DF203C9D99}" presName="parTrans" presStyleLbl="sibTrans2D1" presStyleIdx="0" presStyleCnt="5"/>
      <dgm:spPr/>
      <dgm:t>
        <a:bodyPr/>
        <a:lstStyle/>
        <a:p>
          <a:endParaRPr lang="en-GB"/>
        </a:p>
      </dgm:t>
    </dgm:pt>
    <dgm:pt modelId="{15357B0C-AE40-4000-BA83-B3E8A5612D3B}" type="pres">
      <dgm:prSet presAssocID="{D4301A56-9DF3-4632-BF49-E7DF203C9D99}" presName="connectorText" presStyleLbl="sibTrans2D1" presStyleIdx="0" presStyleCnt="5"/>
      <dgm:spPr/>
      <dgm:t>
        <a:bodyPr/>
        <a:lstStyle/>
        <a:p>
          <a:endParaRPr lang="en-GB"/>
        </a:p>
      </dgm:t>
    </dgm:pt>
    <dgm:pt modelId="{ECFDEE4D-158F-46DA-A920-C24C1E7304FD}" type="pres">
      <dgm:prSet presAssocID="{F2310492-E8CC-4142-B289-722D3827BC05}" presName="node" presStyleLbl="node1" presStyleIdx="0" presStyleCnt="5" custScaleX="121000" custScaleY="121000" custRadScaleRad="157545" custRadScaleInc="309408">
        <dgm:presLayoutVars>
          <dgm:bulletEnabled val="1"/>
        </dgm:presLayoutVars>
      </dgm:prSet>
      <dgm:spPr/>
      <dgm:t>
        <a:bodyPr/>
        <a:lstStyle/>
        <a:p>
          <a:endParaRPr lang="en-GB"/>
        </a:p>
      </dgm:t>
    </dgm:pt>
    <dgm:pt modelId="{24E4B2AD-C6FB-4A01-839F-35E62000A4B2}" type="pres">
      <dgm:prSet presAssocID="{C625BDFF-495F-485F-A194-F4F93E50805E}" presName="parTrans" presStyleLbl="sibTrans2D1" presStyleIdx="1" presStyleCnt="5"/>
      <dgm:spPr/>
      <dgm:t>
        <a:bodyPr/>
        <a:lstStyle/>
        <a:p>
          <a:endParaRPr lang="en-GB"/>
        </a:p>
      </dgm:t>
    </dgm:pt>
    <dgm:pt modelId="{92ABBFD9-2621-4517-A955-8B81BD1E3440}" type="pres">
      <dgm:prSet presAssocID="{C625BDFF-495F-485F-A194-F4F93E50805E}" presName="connectorText" presStyleLbl="sibTrans2D1" presStyleIdx="1" presStyleCnt="5"/>
      <dgm:spPr/>
      <dgm:t>
        <a:bodyPr/>
        <a:lstStyle/>
        <a:p>
          <a:endParaRPr lang="en-GB"/>
        </a:p>
      </dgm:t>
    </dgm:pt>
    <dgm:pt modelId="{C1C54F5C-3130-46FC-804F-DB0E170EAB74}" type="pres">
      <dgm:prSet presAssocID="{662C91B8-8F79-4143-91FB-885E9DA10080}" presName="node" presStyleLbl="node1" presStyleIdx="1" presStyleCnt="5" custScaleX="121000" custScaleY="121000" custRadScaleRad="154988" custRadScaleInc="-373507">
        <dgm:presLayoutVars>
          <dgm:bulletEnabled val="1"/>
        </dgm:presLayoutVars>
      </dgm:prSet>
      <dgm:spPr/>
      <dgm:t>
        <a:bodyPr/>
        <a:lstStyle/>
        <a:p>
          <a:endParaRPr lang="en-GB"/>
        </a:p>
      </dgm:t>
    </dgm:pt>
    <dgm:pt modelId="{6780D35E-C074-4039-B097-A2AEB176EB8A}" type="pres">
      <dgm:prSet presAssocID="{2F428A0C-7E44-4FDC-9DA9-0D4BB9C2EC17}" presName="parTrans" presStyleLbl="sibTrans2D1" presStyleIdx="2" presStyleCnt="5"/>
      <dgm:spPr/>
      <dgm:t>
        <a:bodyPr/>
        <a:lstStyle/>
        <a:p>
          <a:endParaRPr lang="en-GB"/>
        </a:p>
      </dgm:t>
    </dgm:pt>
    <dgm:pt modelId="{A3F558A8-6BCD-4AB7-9F30-9CD3AED6ADAD}" type="pres">
      <dgm:prSet presAssocID="{2F428A0C-7E44-4FDC-9DA9-0D4BB9C2EC17}" presName="connectorText" presStyleLbl="sibTrans2D1" presStyleIdx="2" presStyleCnt="5"/>
      <dgm:spPr/>
      <dgm:t>
        <a:bodyPr/>
        <a:lstStyle/>
        <a:p>
          <a:endParaRPr lang="en-GB"/>
        </a:p>
      </dgm:t>
    </dgm:pt>
    <dgm:pt modelId="{F0F73D6D-8A0C-40E4-AF1D-6834EF32F819}" type="pres">
      <dgm:prSet presAssocID="{D9554B12-60B1-4127-AC88-62C53C4F2EA8}" presName="node" presStyleLbl="node1" presStyleIdx="2" presStyleCnt="5" custScaleX="121140" custScaleY="122525" custRadScaleRad="141577" custRadScaleInc="-233753">
        <dgm:presLayoutVars>
          <dgm:bulletEnabled val="1"/>
        </dgm:presLayoutVars>
      </dgm:prSet>
      <dgm:spPr/>
      <dgm:t>
        <a:bodyPr/>
        <a:lstStyle/>
        <a:p>
          <a:endParaRPr lang="en-GB"/>
        </a:p>
      </dgm:t>
    </dgm:pt>
    <dgm:pt modelId="{94D2BFA7-AA18-4493-A68A-FAD518DC93B6}" type="pres">
      <dgm:prSet presAssocID="{254960CC-B742-47C2-B81C-98D741172CA8}" presName="parTrans" presStyleLbl="sibTrans2D1" presStyleIdx="3" presStyleCnt="5"/>
      <dgm:spPr/>
      <dgm:t>
        <a:bodyPr/>
        <a:lstStyle/>
        <a:p>
          <a:endParaRPr lang="en-GB"/>
        </a:p>
      </dgm:t>
    </dgm:pt>
    <dgm:pt modelId="{D7364D22-5C5B-4B09-83CA-1D87335294BB}" type="pres">
      <dgm:prSet presAssocID="{254960CC-B742-47C2-B81C-98D741172CA8}" presName="connectorText" presStyleLbl="sibTrans2D1" presStyleIdx="3" presStyleCnt="5"/>
      <dgm:spPr/>
      <dgm:t>
        <a:bodyPr/>
        <a:lstStyle/>
        <a:p>
          <a:endParaRPr lang="en-GB"/>
        </a:p>
      </dgm:t>
    </dgm:pt>
    <dgm:pt modelId="{C749127C-FA7D-4E2B-94CF-CE6A5B778FC8}" type="pres">
      <dgm:prSet presAssocID="{4D76E4E7-76F9-4E28-B74B-68FAFD8AAE45}" presName="node" presStyleLbl="node1" presStyleIdx="3" presStyleCnt="5" custScaleX="121000" custScaleY="121000" custRadScaleRad="167017" custRadScaleInc="93305">
        <dgm:presLayoutVars>
          <dgm:bulletEnabled val="1"/>
        </dgm:presLayoutVars>
      </dgm:prSet>
      <dgm:spPr/>
      <dgm:t>
        <a:bodyPr/>
        <a:lstStyle/>
        <a:p>
          <a:endParaRPr lang="en-GB"/>
        </a:p>
      </dgm:t>
    </dgm:pt>
    <dgm:pt modelId="{B132153B-235B-40FC-BDC9-5F6E0D05E8EF}" type="pres">
      <dgm:prSet presAssocID="{544D1FDB-5791-4BB9-947E-3F73BEE01CB9}" presName="parTrans" presStyleLbl="sibTrans2D1" presStyleIdx="4" presStyleCnt="5"/>
      <dgm:spPr/>
      <dgm:t>
        <a:bodyPr/>
        <a:lstStyle/>
        <a:p>
          <a:endParaRPr lang="en-GB"/>
        </a:p>
      </dgm:t>
    </dgm:pt>
    <dgm:pt modelId="{9CDDD25F-378A-4F73-99BA-259D2C93D440}" type="pres">
      <dgm:prSet presAssocID="{544D1FDB-5791-4BB9-947E-3F73BEE01CB9}" presName="connectorText" presStyleLbl="sibTrans2D1" presStyleIdx="4" presStyleCnt="5"/>
      <dgm:spPr/>
      <dgm:t>
        <a:bodyPr/>
        <a:lstStyle/>
        <a:p>
          <a:endParaRPr lang="en-GB"/>
        </a:p>
      </dgm:t>
    </dgm:pt>
    <dgm:pt modelId="{E206E5E3-557E-4D02-88D2-C08AB2E0458A}" type="pres">
      <dgm:prSet presAssocID="{77C61D5D-0A9F-400D-AE83-F77AA6056548}" presName="node" presStyleLbl="node1" presStyleIdx="4" presStyleCnt="5" custRadScaleRad="74605" custRadScaleInc="-325117">
        <dgm:presLayoutVars>
          <dgm:bulletEnabled val="1"/>
        </dgm:presLayoutVars>
      </dgm:prSet>
      <dgm:spPr/>
      <dgm:t>
        <a:bodyPr/>
        <a:lstStyle/>
        <a:p>
          <a:endParaRPr lang="en-GB"/>
        </a:p>
      </dgm:t>
    </dgm:pt>
  </dgm:ptLst>
  <dgm:cxnLst>
    <dgm:cxn modelId="{11937CB8-C5DC-4B4E-A1EC-AD7DB740B9DE}" type="presOf" srcId="{544D1FDB-5791-4BB9-947E-3F73BEE01CB9}" destId="{B132153B-235B-40FC-BDC9-5F6E0D05E8EF}" srcOrd="0" destOrd="0" presId="urn:microsoft.com/office/officeart/2005/8/layout/radial5"/>
    <dgm:cxn modelId="{FB726729-84B9-4A05-A87E-11E4CABFE902}" type="presOf" srcId="{C625BDFF-495F-485F-A194-F4F93E50805E}" destId="{92ABBFD9-2621-4517-A955-8B81BD1E3440}" srcOrd="1" destOrd="0" presId="urn:microsoft.com/office/officeart/2005/8/layout/radial5"/>
    <dgm:cxn modelId="{8F2222B1-37B2-4D5F-A066-FD8EB8268492}" type="presOf" srcId="{341F8166-545B-4727-8DEE-F31B3167ED60}" destId="{5B697683-15F1-401B-BCAB-A3C00A27C547}" srcOrd="0" destOrd="0" presId="urn:microsoft.com/office/officeart/2005/8/layout/radial5"/>
    <dgm:cxn modelId="{74A739A3-DCCF-4629-A8C0-18900A742266}" type="presOf" srcId="{D9554B12-60B1-4127-AC88-62C53C4F2EA8}" destId="{F0F73D6D-8A0C-40E4-AF1D-6834EF32F819}" srcOrd="0" destOrd="0" presId="urn:microsoft.com/office/officeart/2005/8/layout/radial5"/>
    <dgm:cxn modelId="{F7C92404-F31C-47A4-8DA8-1F7907ABCBF3}" type="presOf" srcId="{D4301A56-9DF3-4632-BF49-E7DF203C9D99}" destId="{B9CD07B1-5472-48C6-BB11-89AA381D932E}" srcOrd="0" destOrd="0" presId="urn:microsoft.com/office/officeart/2005/8/layout/radial5"/>
    <dgm:cxn modelId="{91DA9C32-5E77-4501-95BF-33D94036402B}" type="presOf" srcId="{662C91B8-8F79-4143-91FB-885E9DA10080}" destId="{C1C54F5C-3130-46FC-804F-DB0E170EAB74}" srcOrd="0" destOrd="0" presId="urn:microsoft.com/office/officeart/2005/8/layout/radial5"/>
    <dgm:cxn modelId="{8DA49404-89A5-4239-A811-D5977557A9D0}" type="presOf" srcId="{4D76E4E7-76F9-4E28-B74B-68FAFD8AAE45}" destId="{C749127C-FA7D-4E2B-94CF-CE6A5B778FC8}" srcOrd="0" destOrd="0" presId="urn:microsoft.com/office/officeart/2005/8/layout/radial5"/>
    <dgm:cxn modelId="{0CE47373-295D-43B9-A4B0-A1B0A0A2BB42}" type="presOf" srcId="{77C61D5D-0A9F-400D-AE83-F77AA6056548}" destId="{E206E5E3-557E-4D02-88D2-C08AB2E0458A}" srcOrd="0" destOrd="0" presId="urn:microsoft.com/office/officeart/2005/8/layout/radial5"/>
    <dgm:cxn modelId="{87855687-4EB9-409A-8009-62C8C1E7FCE8}" srcId="{CE69FAE8-15C2-4016-B413-3B87ECDA1E7C}" destId="{77C61D5D-0A9F-400D-AE83-F77AA6056548}" srcOrd="4" destOrd="0" parTransId="{544D1FDB-5791-4BB9-947E-3F73BEE01CB9}" sibTransId="{7E44F1A1-62E3-4940-89B0-596ABC8C2818}"/>
    <dgm:cxn modelId="{580A7DF5-4083-41AE-BB4C-E645E2840D65}" type="presOf" srcId="{C625BDFF-495F-485F-A194-F4F93E50805E}" destId="{24E4B2AD-C6FB-4A01-839F-35E62000A4B2}" srcOrd="0" destOrd="0" presId="urn:microsoft.com/office/officeart/2005/8/layout/radial5"/>
    <dgm:cxn modelId="{0B40B703-22C8-470B-A076-5286D9478BF8}" srcId="{CE69FAE8-15C2-4016-B413-3B87ECDA1E7C}" destId="{D9554B12-60B1-4127-AC88-62C53C4F2EA8}" srcOrd="2" destOrd="0" parTransId="{2F428A0C-7E44-4FDC-9DA9-0D4BB9C2EC17}" sibTransId="{ECBC3357-1036-4AD6-B532-A90CB6DC9327}"/>
    <dgm:cxn modelId="{ACCC74AC-F90A-4929-9E69-6956C2470309}" type="presOf" srcId="{2F428A0C-7E44-4FDC-9DA9-0D4BB9C2EC17}" destId="{A3F558A8-6BCD-4AB7-9F30-9CD3AED6ADAD}" srcOrd="1" destOrd="0" presId="urn:microsoft.com/office/officeart/2005/8/layout/radial5"/>
    <dgm:cxn modelId="{D9FD99F2-A5F2-43D3-B243-D85946288E5E}" type="presOf" srcId="{F2310492-E8CC-4142-B289-722D3827BC05}" destId="{ECFDEE4D-158F-46DA-A920-C24C1E7304FD}" srcOrd="0" destOrd="0" presId="urn:microsoft.com/office/officeart/2005/8/layout/radial5"/>
    <dgm:cxn modelId="{3AF4A18E-B99D-496E-AF8D-0C3F6ACC1404}" type="presOf" srcId="{2F428A0C-7E44-4FDC-9DA9-0D4BB9C2EC17}" destId="{6780D35E-C074-4039-B097-A2AEB176EB8A}" srcOrd="0" destOrd="0" presId="urn:microsoft.com/office/officeart/2005/8/layout/radial5"/>
    <dgm:cxn modelId="{A5AEEEE4-A8AA-4074-A610-43715DB07B0D}" srcId="{CE69FAE8-15C2-4016-B413-3B87ECDA1E7C}" destId="{F2310492-E8CC-4142-B289-722D3827BC05}" srcOrd="0" destOrd="0" parTransId="{D4301A56-9DF3-4632-BF49-E7DF203C9D99}" sibTransId="{72BA2937-60C8-4E0B-B817-267C41D1B22F}"/>
    <dgm:cxn modelId="{C11EFD47-82F3-45A1-A4D9-B76FFFE3DA0C}" type="presOf" srcId="{254960CC-B742-47C2-B81C-98D741172CA8}" destId="{D7364D22-5C5B-4B09-83CA-1D87335294BB}" srcOrd="1" destOrd="0" presId="urn:microsoft.com/office/officeart/2005/8/layout/radial5"/>
    <dgm:cxn modelId="{9FB64F07-5A1F-47D8-877B-BECA06491887}" srcId="{341F8166-545B-4727-8DEE-F31B3167ED60}" destId="{CE69FAE8-15C2-4016-B413-3B87ECDA1E7C}" srcOrd="0" destOrd="0" parTransId="{065A6759-B7C8-4603-99B3-B58E04B3F5D3}" sibTransId="{60F45D16-3B87-4D0F-8E80-96D742A3C0FA}"/>
    <dgm:cxn modelId="{FA5267C2-A803-4BBD-87D7-7A3423403482}" type="presOf" srcId="{254960CC-B742-47C2-B81C-98D741172CA8}" destId="{94D2BFA7-AA18-4493-A68A-FAD518DC93B6}" srcOrd="0" destOrd="0" presId="urn:microsoft.com/office/officeart/2005/8/layout/radial5"/>
    <dgm:cxn modelId="{1DE12E15-7E8F-417F-8E22-9CF0FCEEE653}" type="presOf" srcId="{D4301A56-9DF3-4632-BF49-E7DF203C9D99}" destId="{15357B0C-AE40-4000-BA83-B3E8A5612D3B}" srcOrd="1" destOrd="0" presId="urn:microsoft.com/office/officeart/2005/8/layout/radial5"/>
    <dgm:cxn modelId="{41B9D926-DCC7-4636-8FCA-CB4A164B634D}" type="presOf" srcId="{544D1FDB-5791-4BB9-947E-3F73BEE01CB9}" destId="{9CDDD25F-378A-4F73-99BA-259D2C93D440}" srcOrd="1" destOrd="0" presId="urn:microsoft.com/office/officeart/2005/8/layout/radial5"/>
    <dgm:cxn modelId="{003F28AA-66E9-40AA-9E34-030B89B50719}" srcId="{CE69FAE8-15C2-4016-B413-3B87ECDA1E7C}" destId="{662C91B8-8F79-4143-91FB-885E9DA10080}" srcOrd="1" destOrd="0" parTransId="{C625BDFF-495F-485F-A194-F4F93E50805E}" sibTransId="{45AB4C13-9B26-4F8A-B2F4-40F719410594}"/>
    <dgm:cxn modelId="{B1595DFF-6D53-474F-98E0-527E4FD5D6FB}" srcId="{CE69FAE8-15C2-4016-B413-3B87ECDA1E7C}" destId="{4D76E4E7-76F9-4E28-B74B-68FAFD8AAE45}" srcOrd="3" destOrd="0" parTransId="{254960CC-B742-47C2-B81C-98D741172CA8}" sibTransId="{A2BED27D-904A-4D51-8D86-DE73B66EB328}"/>
    <dgm:cxn modelId="{30EC08B9-5C51-429A-9140-26CAA4BB3AAC}" type="presOf" srcId="{CE69FAE8-15C2-4016-B413-3B87ECDA1E7C}" destId="{C8480E55-1649-43DB-B93D-9CBBDF8FF8BA}" srcOrd="0" destOrd="0" presId="urn:microsoft.com/office/officeart/2005/8/layout/radial5"/>
    <dgm:cxn modelId="{D1F87782-16A8-4B5C-9B0C-2FB7F535A5C3}" type="presParOf" srcId="{5B697683-15F1-401B-BCAB-A3C00A27C547}" destId="{C8480E55-1649-43DB-B93D-9CBBDF8FF8BA}" srcOrd="0" destOrd="0" presId="urn:microsoft.com/office/officeart/2005/8/layout/radial5"/>
    <dgm:cxn modelId="{5BD16EF2-BCC4-4F05-A025-AF1C8D1DEB04}" type="presParOf" srcId="{5B697683-15F1-401B-BCAB-A3C00A27C547}" destId="{B9CD07B1-5472-48C6-BB11-89AA381D932E}" srcOrd="1" destOrd="0" presId="urn:microsoft.com/office/officeart/2005/8/layout/radial5"/>
    <dgm:cxn modelId="{CB3A3E02-C602-4005-AA6B-473B056714E9}" type="presParOf" srcId="{B9CD07B1-5472-48C6-BB11-89AA381D932E}" destId="{15357B0C-AE40-4000-BA83-B3E8A5612D3B}" srcOrd="0" destOrd="0" presId="urn:microsoft.com/office/officeart/2005/8/layout/radial5"/>
    <dgm:cxn modelId="{8E6ACD51-3D09-4366-BD73-EAA71B550D8A}" type="presParOf" srcId="{5B697683-15F1-401B-BCAB-A3C00A27C547}" destId="{ECFDEE4D-158F-46DA-A920-C24C1E7304FD}" srcOrd="2" destOrd="0" presId="urn:microsoft.com/office/officeart/2005/8/layout/radial5"/>
    <dgm:cxn modelId="{3F90765A-78F0-4616-8918-8C471799C1A5}" type="presParOf" srcId="{5B697683-15F1-401B-BCAB-A3C00A27C547}" destId="{24E4B2AD-C6FB-4A01-839F-35E62000A4B2}" srcOrd="3" destOrd="0" presId="urn:microsoft.com/office/officeart/2005/8/layout/radial5"/>
    <dgm:cxn modelId="{11B9C3C3-F86C-4A85-8F73-F22393BCE741}" type="presParOf" srcId="{24E4B2AD-C6FB-4A01-839F-35E62000A4B2}" destId="{92ABBFD9-2621-4517-A955-8B81BD1E3440}" srcOrd="0" destOrd="0" presId="urn:microsoft.com/office/officeart/2005/8/layout/radial5"/>
    <dgm:cxn modelId="{F1C6438D-A427-4588-8962-F94BC502A1B4}" type="presParOf" srcId="{5B697683-15F1-401B-BCAB-A3C00A27C547}" destId="{C1C54F5C-3130-46FC-804F-DB0E170EAB74}" srcOrd="4" destOrd="0" presId="urn:microsoft.com/office/officeart/2005/8/layout/radial5"/>
    <dgm:cxn modelId="{B32A798D-D287-4C97-AEB8-6FE9A98C926E}" type="presParOf" srcId="{5B697683-15F1-401B-BCAB-A3C00A27C547}" destId="{6780D35E-C074-4039-B097-A2AEB176EB8A}" srcOrd="5" destOrd="0" presId="urn:microsoft.com/office/officeart/2005/8/layout/radial5"/>
    <dgm:cxn modelId="{90D83A39-1C93-4AED-A2F1-14D49131EE94}" type="presParOf" srcId="{6780D35E-C074-4039-B097-A2AEB176EB8A}" destId="{A3F558A8-6BCD-4AB7-9F30-9CD3AED6ADAD}" srcOrd="0" destOrd="0" presId="urn:microsoft.com/office/officeart/2005/8/layout/radial5"/>
    <dgm:cxn modelId="{3AE7C811-FA05-4EB0-9BB6-053139DD57A3}" type="presParOf" srcId="{5B697683-15F1-401B-BCAB-A3C00A27C547}" destId="{F0F73D6D-8A0C-40E4-AF1D-6834EF32F819}" srcOrd="6" destOrd="0" presId="urn:microsoft.com/office/officeart/2005/8/layout/radial5"/>
    <dgm:cxn modelId="{CC3989FB-337C-4076-8610-7305BE4DC554}" type="presParOf" srcId="{5B697683-15F1-401B-BCAB-A3C00A27C547}" destId="{94D2BFA7-AA18-4493-A68A-FAD518DC93B6}" srcOrd="7" destOrd="0" presId="urn:microsoft.com/office/officeart/2005/8/layout/radial5"/>
    <dgm:cxn modelId="{4B19A500-15A4-4716-A2B6-5B603FAC261E}" type="presParOf" srcId="{94D2BFA7-AA18-4493-A68A-FAD518DC93B6}" destId="{D7364D22-5C5B-4B09-83CA-1D87335294BB}" srcOrd="0" destOrd="0" presId="urn:microsoft.com/office/officeart/2005/8/layout/radial5"/>
    <dgm:cxn modelId="{85B53B97-DDA9-4438-9536-72DF68BD7429}" type="presParOf" srcId="{5B697683-15F1-401B-BCAB-A3C00A27C547}" destId="{C749127C-FA7D-4E2B-94CF-CE6A5B778FC8}" srcOrd="8" destOrd="0" presId="urn:microsoft.com/office/officeart/2005/8/layout/radial5"/>
    <dgm:cxn modelId="{43776D07-5474-42B0-99DE-C366E4AF013F}" type="presParOf" srcId="{5B697683-15F1-401B-BCAB-A3C00A27C547}" destId="{B132153B-235B-40FC-BDC9-5F6E0D05E8EF}" srcOrd="9" destOrd="0" presId="urn:microsoft.com/office/officeart/2005/8/layout/radial5"/>
    <dgm:cxn modelId="{C8B8D7BD-D09D-4C54-9F41-74F94A5CE1C5}" type="presParOf" srcId="{B132153B-235B-40FC-BDC9-5F6E0D05E8EF}" destId="{9CDDD25F-378A-4F73-99BA-259D2C93D440}" srcOrd="0" destOrd="0" presId="urn:microsoft.com/office/officeart/2005/8/layout/radial5"/>
    <dgm:cxn modelId="{F71805B5-1AD9-43BD-9E49-2BE6786C73FE}" type="presParOf" srcId="{5B697683-15F1-401B-BCAB-A3C00A27C547}" destId="{E206E5E3-557E-4D02-88D2-C08AB2E0458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448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179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558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115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09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949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125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077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04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617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257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876DC-CC46-433D-A864-30886A5E4D6E}" type="datetimeFigureOut">
              <a:rPr lang="en-GB" smtClean="0">
                <a:solidFill>
                  <a:prstClr val="black">
                    <a:tint val="75000"/>
                  </a:prstClr>
                </a:solidFill>
              </a:rPr>
              <a:pPr/>
              <a:t>17/05/2016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E5B00-401D-469D-9813-DC362A61DA6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57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3610744" cy="1714202"/>
          </a:xfrm>
        </p:spPr>
        <p:txBody>
          <a:bodyPr/>
          <a:lstStyle/>
          <a:p>
            <a:r>
              <a:rPr lang="en-GB" dirty="0" smtClean="0"/>
              <a:t>Edwards Second Reign</a:t>
            </a:r>
            <a:endParaRPr lang="en-GB" dirty="0"/>
          </a:p>
        </p:txBody>
      </p:sp>
      <p:sp>
        <p:nvSpPr>
          <p:cNvPr id="3" name="Content Placeholder 2"/>
          <p:cNvSpPr>
            <a:spLocks noGrp="1"/>
          </p:cNvSpPr>
          <p:nvPr>
            <p:ph idx="1"/>
          </p:nvPr>
        </p:nvSpPr>
        <p:spPr>
          <a:xfrm>
            <a:off x="1981200" y="2708921"/>
            <a:ext cx="3250704" cy="3417243"/>
          </a:xfrm>
        </p:spPr>
        <p:txBody>
          <a:bodyPr/>
          <a:lstStyle/>
          <a:p>
            <a:r>
              <a:rPr lang="en-GB" dirty="0" smtClean="0"/>
              <a:t>Regional Magnates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260648"/>
            <a:ext cx="4840371"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20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Scotland</a:t>
            </a:r>
            <a:endParaRPr lang="en-GB" dirty="0"/>
          </a:p>
        </p:txBody>
      </p:sp>
      <p:sp>
        <p:nvSpPr>
          <p:cNvPr id="3" name="Content Placeholder 2"/>
          <p:cNvSpPr>
            <a:spLocks noGrp="1"/>
          </p:cNvSpPr>
          <p:nvPr>
            <p:ph idx="1"/>
          </p:nvPr>
        </p:nvSpPr>
        <p:spPr>
          <a:xfrm>
            <a:off x="2209348" y="2156588"/>
            <a:ext cx="4217197" cy="3547601"/>
          </a:xfrm>
        </p:spPr>
        <p:txBody>
          <a:bodyPr>
            <a:normAutofit/>
          </a:bodyPr>
          <a:lstStyle/>
          <a:p>
            <a:r>
              <a:rPr lang="en-GB" sz="1800" dirty="0"/>
              <a:t>In 1480 the Scots had started to raid England again stirred up by Louis.</a:t>
            </a:r>
          </a:p>
          <a:p>
            <a:r>
              <a:rPr lang="en-GB" sz="1800" dirty="0"/>
              <a:t>The Duke of Gloucester retaliated for this and attacked Scotland in 1482.  He captured the James III and Edinburgh but eventually had to withdraw due to a lack of support. </a:t>
            </a:r>
          </a:p>
          <a:p>
            <a:r>
              <a:rPr lang="en-GB" sz="1800" dirty="0"/>
              <a:t>Nevertheless he recaptured Berwick upon Tweed from the Scots on his way back south. </a:t>
            </a:r>
          </a:p>
          <a:p>
            <a:endParaRPr lang="en-GB" sz="1800" dirty="0"/>
          </a:p>
        </p:txBody>
      </p:sp>
    </p:spTree>
    <p:extLst>
      <p:ext uri="{BB962C8B-B14F-4D97-AF65-F5344CB8AC3E}">
        <p14:creationId xmlns:p14="http://schemas.microsoft.com/office/powerpoint/2010/main" val="332581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1052737"/>
            <a:ext cx="7772400" cy="1470025"/>
          </a:xfrm>
        </p:spPr>
        <p:txBody>
          <a:bodyPr>
            <a:normAutofit fontScale="90000"/>
          </a:bodyPr>
          <a:lstStyle/>
          <a:p>
            <a:r>
              <a:rPr lang="en-GB" dirty="0" smtClean="0"/>
              <a:t>Reasons Why Richard III lost the throne (or reasons why Henry Tudor won)</a:t>
            </a:r>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7" y="2348880"/>
            <a:ext cx="2883223" cy="425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120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700"/>
            <a:ext cx="7886700" cy="1325563"/>
          </a:xfrm>
        </p:spPr>
        <p:txBody>
          <a:bodyPr/>
          <a:lstStyle/>
          <a:p>
            <a:r>
              <a:rPr lang="en-GB" dirty="0" smtClean="0"/>
              <a:t>Past questions (</a:t>
            </a:r>
            <a:r>
              <a:rPr lang="en-GB" dirty="0" err="1" smtClean="0"/>
              <a:t>edexcel</a:t>
            </a:r>
            <a:r>
              <a:rPr lang="en-GB" dirty="0" smtClean="0"/>
              <a:t>) </a:t>
            </a:r>
            <a:endParaRPr lang="en-GB" dirty="0"/>
          </a:p>
        </p:txBody>
      </p:sp>
      <p:sp>
        <p:nvSpPr>
          <p:cNvPr id="3" name="Content Placeholder 2"/>
          <p:cNvSpPr>
            <a:spLocks noGrp="1"/>
          </p:cNvSpPr>
          <p:nvPr>
            <p:ph idx="1"/>
          </p:nvPr>
        </p:nvSpPr>
        <p:spPr>
          <a:xfrm>
            <a:off x="1775520" y="1196752"/>
            <a:ext cx="8640960" cy="5661248"/>
          </a:xfrm>
        </p:spPr>
        <p:txBody>
          <a:bodyPr>
            <a:normAutofit fontScale="62500" lnSpcReduction="20000"/>
          </a:bodyPr>
          <a:lstStyle/>
          <a:p>
            <a:r>
              <a:rPr lang="en-GB" sz="4200" dirty="0"/>
              <a:t>It was the weaknesses of Edward IV’s reign rather than the personal ambitions of Richard III which led to the usurpation of the crown in 1483.”How far do you agree with his statement in explaining the events of 1483?</a:t>
            </a:r>
          </a:p>
          <a:p>
            <a:r>
              <a:rPr lang="en-GB" sz="4200" dirty="0"/>
              <a:t>Why was Richard III’s reign so short lived? (June 2011)</a:t>
            </a:r>
          </a:p>
          <a:p>
            <a:r>
              <a:rPr lang="en-GB" sz="4200" dirty="0"/>
              <a:t>Was Richard responsible for his own insecurity? (Jan 2009)</a:t>
            </a:r>
          </a:p>
          <a:p>
            <a:r>
              <a:rPr lang="en-GB" sz="4200" dirty="0"/>
              <a:t>How far was the unpopularity of Richard III responsible for the success of Henry Tudor’s challenge in 1485? (June 2009)</a:t>
            </a:r>
          </a:p>
          <a:p>
            <a:r>
              <a:rPr lang="en-GB" sz="4200" dirty="0"/>
              <a:t>How accurate is it to say that Henry Tudor was able to seize the crown primarily because of Richard III’s inability to secure the support of the great nobles of England?</a:t>
            </a:r>
          </a:p>
          <a:p>
            <a:r>
              <a:rPr lang="en-GB" sz="4200" dirty="0"/>
              <a:t>How far do you agree Richard was responsible for his own downfall (last year) </a:t>
            </a:r>
          </a:p>
          <a:p>
            <a:r>
              <a:rPr lang="en-GB" sz="4200" dirty="0"/>
              <a:t>Why was Edward able to overcome the challenges to his reign in 1471 yet Richard unable to do so in 1485 (2013)</a:t>
            </a:r>
          </a:p>
          <a:p>
            <a:endParaRPr lang="en-GB" dirty="0"/>
          </a:p>
        </p:txBody>
      </p:sp>
    </p:spTree>
    <p:extLst>
      <p:ext uri="{BB962C8B-B14F-4D97-AF65-F5344CB8AC3E}">
        <p14:creationId xmlns:p14="http://schemas.microsoft.com/office/powerpoint/2010/main" val="419468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	Richard </a:t>
            </a:r>
            <a:r>
              <a:rPr lang="en-GB" dirty="0" err="1" smtClean="0"/>
              <a:t>lll’s</a:t>
            </a:r>
            <a:r>
              <a:rPr lang="en-GB" dirty="0" smtClean="0"/>
              <a:t> claim to the throne was never generally accepted.</a:t>
            </a:r>
            <a:endParaRPr lang="en-GB" dirty="0"/>
          </a:p>
        </p:txBody>
      </p:sp>
      <p:sp>
        <p:nvSpPr>
          <p:cNvPr id="3" name="Content Placeholder 2"/>
          <p:cNvSpPr>
            <a:spLocks noGrp="1"/>
          </p:cNvSpPr>
          <p:nvPr>
            <p:ph idx="1"/>
          </p:nvPr>
        </p:nvSpPr>
        <p:spPr>
          <a:xfrm>
            <a:off x="1981200" y="1600200"/>
            <a:ext cx="5122912" cy="4781128"/>
          </a:xfrm>
        </p:spPr>
        <p:txBody>
          <a:bodyPr>
            <a:normAutofit fontScale="92500" lnSpcReduction="10000"/>
          </a:bodyPr>
          <a:lstStyle/>
          <a:p>
            <a:r>
              <a:rPr lang="en-GB" dirty="0" smtClean="0"/>
              <a:t>Edward V was only 12 years old in 1483 and it was easy for Richard to keep him and his brother in the Tower of London and to seize the throne. Richard claimed that they were illegitimate because their father had been </a:t>
            </a:r>
            <a:r>
              <a:rPr lang="en-GB" dirty="0" err="1" smtClean="0"/>
              <a:t>precontracted</a:t>
            </a:r>
            <a:r>
              <a:rPr lang="en-GB" dirty="0" smtClean="0"/>
              <a:t> to marry Eleanor Butler and so was not free to marry their mother Elizabeth Woodville. If this argument were accepted it would mean that Richard himself was the rightful heir of Edward </a:t>
            </a:r>
            <a:r>
              <a:rPr lang="en-GB" dirty="0" err="1" smtClean="0"/>
              <a:t>lV.</a:t>
            </a:r>
            <a:r>
              <a:rPr lang="en-GB" dirty="0" smtClean="0"/>
              <a:t> Most people did not believe this story.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1697360"/>
            <a:ext cx="2931538" cy="196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13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	Richard </a:t>
            </a:r>
            <a:r>
              <a:rPr lang="en-GB" dirty="0" err="1" smtClean="0"/>
              <a:t>lll</a:t>
            </a:r>
            <a:r>
              <a:rPr lang="en-GB" dirty="0" smtClean="0"/>
              <a:t> had an evil reputation.</a:t>
            </a:r>
            <a:endParaRPr lang="en-GB" dirty="0"/>
          </a:p>
        </p:txBody>
      </p:sp>
      <p:sp>
        <p:nvSpPr>
          <p:cNvPr id="3" name="Content Placeholder 2"/>
          <p:cNvSpPr>
            <a:spLocks noGrp="1"/>
          </p:cNvSpPr>
          <p:nvPr>
            <p:ph idx="1"/>
          </p:nvPr>
        </p:nvSpPr>
        <p:spPr>
          <a:xfrm>
            <a:off x="1981200" y="1600200"/>
            <a:ext cx="4330824" cy="4565104"/>
          </a:xfrm>
        </p:spPr>
        <p:txBody>
          <a:bodyPr>
            <a:normAutofit fontScale="92500" lnSpcReduction="10000"/>
          </a:bodyPr>
          <a:lstStyle/>
          <a:p>
            <a:r>
              <a:rPr lang="en-GB" dirty="0" smtClean="0"/>
              <a:t>He executed his own former supporters and relatives of Edward V. Lord Hastings, Earl Rivers, Sir Thomas Grey and the Duke of Buckingham all died without a trial.</a:t>
            </a:r>
          </a:p>
          <a:p>
            <a:endParaRPr lang="en-GB" dirty="0" smtClean="0"/>
          </a:p>
          <a:p>
            <a:r>
              <a:rPr lang="en-GB" dirty="0" smtClean="0"/>
              <a:t>He was considered by many to be a usurper and in addition he was suspected of murdering his two young nephews.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1484784"/>
            <a:ext cx="3998913"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736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r>
              <a:rPr lang="en-GB" dirty="0" smtClean="0"/>
              <a:t>Richard </a:t>
            </a:r>
            <a:r>
              <a:rPr lang="en-GB" dirty="0" err="1" smtClean="0"/>
              <a:t>lll</a:t>
            </a:r>
            <a:r>
              <a:rPr lang="en-GB" dirty="0" smtClean="0"/>
              <a:t> was unpopular in the South.</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1981200" y="1600201"/>
            <a:ext cx="4906888" cy="4349080"/>
          </a:xfrm>
        </p:spPr>
        <p:txBody>
          <a:bodyPr>
            <a:normAutofit fontScale="85000" lnSpcReduction="20000"/>
          </a:bodyPr>
          <a:lstStyle/>
          <a:p>
            <a:r>
              <a:rPr lang="en-GB" dirty="0" smtClean="0"/>
              <a:t> He spent most of his life, up to 1483, in the North. Most of his supporters were              therefore from the midlands and the North and the southerners’ resentment of this was shown by the fact that rebellion broke out in every county south of London in the autumn of 1483. Richard retaliated by giving land and power to his northern supporters in the South. This made him even more unpopular.</a:t>
            </a:r>
          </a:p>
          <a:p>
            <a:r>
              <a:rPr lang="en-GB" dirty="0" smtClean="0"/>
              <a:t>      As far as we know no southern nobles fought for Richard at Bosworth.</a:t>
            </a:r>
          </a:p>
          <a:p>
            <a:endParaRPr lang="en-GB" dirty="0"/>
          </a:p>
        </p:txBody>
      </p:sp>
    </p:spTree>
    <p:extLst>
      <p:ext uri="{BB962C8B-B14F-4D97-AF65-F5344CB8AC3E}">
        <p14:creationId xmlns:p14="http://schemas.microsoft.com/office/powerpoint/2010/main" val="1564349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r>
              <a:rPr lang="en-GB" dirty="0" smtClean="0"/>
              <a:t>	Richard </a:t>
            </a:r>
            <a:r>
              <a:rPr lang="en-GB" dirty="0" err="1" smtClean="0"/>
              <a:t>lll</a:t>
            </a:r>
            <a:r>
              <a:rPr lang="en-GB" dirty="0" smtClean="0"/>
              <a:t> was not supported by the nobility.</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1981200" y="1600200"/>
            <a:ext cx="5266928" cy="4637112"/>
          </a:xfrm>
        </p:spPr>
        <p:txBody>
          <a:bodyPr>
            <a:normAutofit/>
          </a:bodyPr>
          <a:lstStyle/>
          <a:p>
            <a:r>
              <a:rPr lang="en-GB" dirty="0" smtClean="0"/>
              <a:t>Richard is supposed to have been very popular in the North yet the two most powerful northern families, The </a:t>
            </a:r>
            <a:r>
              <a:rPr lang="en-GB" dirty="0" err="1" smtClean="0"/>
              <a:t>Stanleys</a:t>
            </a:r>
            <a:r>
              <a:rPr lang="en-GB" dirty="0" smtClean="0"/>
              <a:t> and the </a:t>
            </a:r>
            <a:r>
              <a:rPr lang="en-GB" dirty="0" err="1" smtClean="0"/>
              <a:t>Percies</a:t>
            </a:r>
            <a:r>
              <a:rPr lang="en-GB" dirty="0" smtClean="0"/>
              <a:t> failed to support him at Bosworth.</a:t>
            </a:r>
          </a:p>
          <a:p>
            <a:r>
              <a:rPr lang="en-GB" dirty="0" smtClean="0"/>
              <a:t>At a decisive point in the battle Sir William Stanley intervened on Henry Tudor’s side.</a:t>
            </a:r>
          </a:p>
          <a:p>
            <a:r>
              <a:rPr lang="en-GB" dirty="0" smtClean="0"/>
              <a:t>Buckingham’s rebellion. </a:t>
            </a:r>
          </a:p>
          <a:p>
            <a:endParaRPr lang="en-GB" dirty="0" smtClean="0"/>
          </a:p>
          <a:p>
            <a:endParaRPr lang="en-GB" dirty="0" smtClean="0"/>
          </a:p>
          <a:p>
            <a:endParaRPr lang="en-GB" dirty="0" smtClean="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7" y="1707648"/>
            <a:ext cx="315411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8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Richard </a:t>
            </a:r>
            <a:r>
              <a:rPr lang="en-GB" dirty="0" err="1" smtClean="0"/>
              <a:t>lll’s</a:t>
            </a:r>
            <a:r>
              <a:rPr lang="en-GB" dirty="0" smtClean="0"/>
              <a:t> strategic errors on the battlefield.</a:t>
            </a:r>
            <a:endParaRPr lang="en-GB" dirty="0"/>
          </a:p>
        </p:txBody>
      </p:sp>
      <p:sp>
        <p:nvSpPr>
          <p:cNvPr id="3" name="Content Placeholder 2"/>
          <p:cNvSpPr>
            <a:spLocks noGrp="1"/>
          </p:cNvSpPr>
          <p:nvPr>
            <p:ph idx="1"/>
          </p:nvPr>
        </p:nvSpPr>
        <p:spPr/>
        <p:txBody>
          <a:bodyPr/>
          <a:lstStyle/>
          <a:p>
            <a:r>
              <a:rPr lang="en-GB" dirty="0" smtClean="0"/>
              <a:t>What were these? </a:t>
            </a:r>
            <a:endParaRPr lang="en-GB" dirty="0"/>
          </a:p>
        </p:txBody>
      </p:sp>
    </p:spTree>
    <p:extLst>
      <p:ext uri="{BB962C8B-B14F-4D97-AF65-F5344CB8AC3E}">
        <p14:creationId xmlns:p14="http://schemas.microsoft.com/office/powerpoint/2010/main" val="1079655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Legacy of the Wars of the Roses.</a:t>
            </a:r>
            <a:endParaRPr lang="en-GB" dirty="0"/>
          </a:p>
        </p:txBody>
      </p:sp>
      <p:sp>
        <p:nvSpPr>
          <p:cNvPr id="3" name="Content Placeholder 2"/>
          <p:cNvSpPr>
            <a:spLocks noGrp="1"/>
          </p:cNvSpPr>
          <p:nvPr>
            <p:ph idx="1"/>
          </p:nvPr>
        </p:nvSpPr>
        <p:spPr>
          <a:xfrm>
            <a:off x="1631504" y="1556792"/>
            <a:ext cx="4824536" cy="5184576"/>
          </a:xfrm>
        </p:spPr>
        <p:txBody>
          <a:bodyPr>
            <a:normAutofit/>
          </a:bodyPr>
          <a:lstStyle/>
          <a:p>
            <a:r>
              <a:rPr lang="en-GB" dirty="0" smtClean="0"/>
              <a:t>After 30 years of civil conflict fewer than half of the English nobility and gentry were prepared to commit themselves to either side. Respect and loyalty to the monarch had declined since the 1450s. The crown was weak and could not command the loyalty of the nobility. There had been frequent changes of monarch in recent years.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40" y="1484784"/>
            <a:ext cx="414511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055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Henry Tudor had French support.</a:t>
            </a:r>
            <a:endParaRPr lang="en-GB" dirty="0"/>
          </a:p>
        </p:txBody>
      </p:sp>
      <p:sp>
        <p:nvSpPr>
          <p:cNvPr id="3" name="Content Placeholder 2"/>
          <p:cNvSpPr>
            <a:spLocks noGrp="1"/>
          </p:cNvSpPr>
          <p:nvPr>
            <p:ph idx="1"/>
          </p:nvPr>
        </p:nvSpPr>
        <p:spPr>
          <a:xfrm>
            <a:off x="1981200" y="1600200"/>
            <a:ext cx="4906888" cy="4781128"/>
          </a:xfrm>
        </p:spPr>
        <p:txBody>
          <a:bodyPr>
            <a:normAutofit/>
          </a:bodyPr>
          <a:lstStyle/>
          <a:p>
            <a:r>
              <a:rPr lang="en-GB" dirty="0" smtClean="0"/>
              <a:t>Charles </a:t>
            </a:r>
            <a:r>
              <a:rPr lang="en-GB" dirty="0" err="1" smtClean="0"/>
              <a:t>Vlll</a:t>
            </a:r>
            <a:r>
              <a:rPr lang="en-GB" dirty="0" smtClean="0"/>
              <a:t> of France gave Henry the money and the army he needed to invade England in 1485. Henry attracted little English support before Bosworth as most nobles refused to commit themselves until they knew who had won so his army was mainly French.</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4" y="1340769"/>
            <a:ext cx="3716006" cy="247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771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Better Government and Financial Management. </a:t>
            </a:r>
            <a:endParaRPr lang="en-GB" dirty="0"/>
          </a:p>
        </p:txBody>
      </p:sp>
      <p:sp>
        <p:nvSpPr>
          <p:cNvPr id="3" name="Content Placeholder 2"/>
          <p:cNvSpPr>
            <a:spLocks noGrp="1"/>
          </p:cNvSpPr>
          <p:nvPr>
            <p:ph idx="1"/>
          </p:nvPr>
        </p:nvSpPr>
        <p:spPr/>
        <p:txBody>
          <a:bodyPr/>
          <a:lstStyle/>
          <a:p>
            <a:r>
              <a:rPr lang="en-GB" dirty="0" smtClean="0"/>
              <a:t>See booklets on law and order and financial management. </a:t>
            </a:r>
            <a:endParaRPr lang="en-GB" dirty="0"/>
          </a:p>
        </p:txBody>
      </p:sp>
    </p:spTree>
    <p:extLst>
      <p:ext uri="{BB962C8B-B14F-4D97-AF65-F5344CB8AC3E}">
        <p14:creationId xmlns:p14="http://schemas.microsoft.com/office/powerpoint/2010/main" val="96956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Richards actions taking the throne had split the </a:t>
            </a:r>
            <a:r>
              <a:rPr lang="en-GB" dirty="0" err="1" smtClean="0"/>
              <a:t>Yorkists</a:t>
            </a:r>
            <a:endParaRPr lang="en-GB" dirty="0"/>
          </a:p>
        </p:txBody>
      </p:sp>
      <p:sp>
        <p:nvSpPr>
          <p:cNvPr id="3" name="Content Placeholder 2"/>
          <p:cNvSpPr>
            <a:spLocks noGrp="1"/>
          </p:cNvSpPr>
          <p:nvPr>
            <p:ph idx="1"/>
          </p:nvPr>
        </p:nvSpPr>
        <p:spPr/>
        <p:txBody>
          <a:bodyPr/>
          <a:lstStyle/>
          <a:p>
            <a:r>
              <a:rPr lang="en-GB" dirty="0" smtClean="0"/>
              <a:t>Henry VII had promised to marry Elizabeth of York, the daughter of Edward </a:t>
            </a:r>
            <a:r>
              <a:rPr lang="en-GB" dirty="0" err="1" smtClean="0"/>
              <a:t>lV</a:t>
            </a:r>
            <a:r>
              <a:rPr lang="en-GB" dirty="0" smtClean="0"/>
              <a:t>, once he was king. Other </a:t>
            </a:r>
            <a:r>
              <a:rPr lang="en-GB" dirty="0" err="1" smtClean="0"/>
              <a:t>Yorkists</a:t>
            </a:r>
            <a:r>
              <a:rPr lang="en-GB" dirty="0" smtClean="0"/>
              <a:t> joined him.</a:t>
            </a:r>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3401944"/>
            <a:ext cx="2448272" cy="322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200" y="3397343"/>
            <a:ext cx="346293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187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919536" y="1628800"/>
            <a:ext cx="8229402" cy="461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87680" y="1576582"/>
            <a:ext cx="2592288" cy="369332"/>
          </a:xfrm>
          <a:prstGeom prst="rect">
            <a:avLst/>
          </a:prstGeom>
          <a:solidFill>
            <a:schemeClr val="bg1"/>
          </a:solidFill>
        </p:spPr>
        <p:txBody>
          <a:bodyPr wrap="square" rtlCol="0">
            <a:spAutoFit/>
          </a:bodyPr>
          <a:lstStyle/>
          <a:p>
            <a:endParaRPr lang="en-GB" dirty="0">
              <a:solidFill>
                <a:prstClr val="black"/>
              </a:solidFill>
            </a:endParaRPr>
          </a:p>
        </p:txBody>
      </p:sp>
      <p:sp>
        <p:nvSpPr>
          <p:cNvPr id="5" name="TextBox 4"/>
          <p:cNvSpPr txBox="1"/>
          <p:nvPr/>
        </p:nvSpPr>
        <p:spPr>
          <a:xfrm>
            <a:off x="1775520" y="260648"/>
            <a:ext cx="2448272" cy="369332"/>
          </a:xfrm>
          <a:prstGeom prst="rect">
            <a:avLst/>
          </a:prstGeom>
          <a:solidFill>
            <a:schemeClr val="bg1"/>
          </a:solidFill>
        </p:spPr>
        <p:txBody>
          <a:bodyPr wrap="square" rtlCol="0">
            <a:spAutoFit/>
          </a:bodyPr>
          <a:lstStyle/>
          <a:p>
            <a:endParaRPr lang="en-GB" dirty="0">
              <a:solidFill>
                <a:prstClr val="black"/>
              </a:solidFill>
            </a:endParaRPr>
          </a:p>
        </p:txBody>
      </p:sp>
      <p:sp>
        <p:nvSpPr>
          <p:cNvPr id="6" name="TextBox 5"/>
          <p:cNvSpPr txBox="1"/>
          <p:nvPr/>
        </p:nvSpPr>
        <p:spPr>
          <a:xfrm>
            <a:off x="2495600" y="332657"/>
            <a:ext cx="6984776" cy="584775"/>
          </a:xfrm>
          <a:prstGeom prst="rect">
            <a:avLst/>
          </a:prstGeom>
          <a:noFill/>
        </p:spPr>
        <p:txBody>
          <a:bodyPr wrap="square" rtlCol="0">
            <a:spAutoFit/>
          </a:bodyPr>
          <a:lstStyle/>
          <a:p>
            <a:pPr algn="ctr"/>
            <a:r>
              <a:rPr lang="en-GB" sz="3200" dirty="0">
                <a:solidFill>
                  <a:prstClr val="black"/>
                </a:solidFill>
              </a:rPr>
              <a:t>Henry VII</a:t>
            </a:r>
          </a:p>
        </p:txBody>
      </p:sp>
    </p:spTree>
    <p:extLst>
      <p:ext uri="{BB962C8B-B14F-4D97-AF65-F5344CB8AC3E}">
        <p14:creationId xmlns:p14="http://schemas.microsoft.com/office/powerpoint/2010/main" val="230334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Henry’s Aims</a:t>
            </a:r>
            <a:endParaRPr lang="en-GB" dirty="0"/>
          </a:p>
        </p:txBody>
      </p:sp>
      <p:sp>
        <p:nvSpPr>
          <p:cNvPr id="3" name="Content Placeholder 2"/>
          <p:cNvSpPr>
            <a:spLocks noGrp="1"/>
          </p:cNvSpPr>
          <p:nvPr>
            <p:ph idx="1"/>
          </p:nvPr>
        </p:nvSpPr>
        <p:spPr/>
        <p:txBody>
          <a:bodyPr>
            <a:normAutofit/>
          </a:bodyPr>
          <a:lstStyle/>
          <a:p>
            <a:r>
              <a:rPr lang="en-GB" sz="3200" dirty="0"/>
              <a:t>1: Secure the kingdom and end the wars of the roses</a:t>
            </a:r>
          </a:p>
          <a:p>
            <a:r>
              <a:rPr lang="en-GB" sz="3200" dirty="0"/>
              <a:t>2: Secure his dynasty by: Financial security, controlling the nobility and by establishing his dynasty as a legitimate power in England. </a:t>
            </a:r>
          </a:p>
        </p:txBody>
      </p:sp>
    </p:spTree>
    <p:extLst>
      <p:ext uri="{BB962C8B-B14F-4D97-AF65-F5344CB8AC3E}">
        <p14:creationId xmlns:p14="http://schemas.microsoft.com/office/powerpoint/2010/main" val="2566321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3" y="404664"/>
            <a:ext cx="6589199" cy="1280890"/>
          </a:xfrm>
        </p:spPr>
        <p:txBody>
          <a:bodyPr>
            <a:normAutofit fontScale="90000"/>
          </a:bodyPr>
          <a:lstStyle/>
          <a:p>
            <a:r>
              <a:rPr lang="en-GB" dirty="0"/>
              <a:t>Why was there unrest in the early years of Henry VII’s reign?</a:t>
            </a:r>
          </a:p>
        </p:txBody>
      </p:sp>
      <p:sp>
        <p:nvSpPr>
          <p:cNvPr id="3" name="Content Placeholder 2"/>
          <p:cNvSpPr>
            <a:spLocks noGrp="1"/>
          </p:cNvSpPr>
          <p:nvPr>
            <p:ph idx="1"/>
          </p:nvPr>
        </p:nvSpPr>
        <p:spPr>
          <a:xfrm>
            <a:off x="2423593" y="2132856"/>
            <a:ext cx="6591985" cy="3777622"/>
          </a:xfrm>
        </p:spPr>
        <p:txBody>
          <a:bodyPr>
            <a:normAutofit fontScale="85000" lnSpcReduction="20000"/>
          </a:bodyPr>
          <a:lstStyle/>
          <a:p>
            <a:r>
              <a:rPr lang="en-GB" dirty="0" smtClean="0"/>
              <a:t>•</a:t>
            </a:r>
            <a:r>
              <a:rPr lang="en-GB" dirty="0"/>
              <a:t>	Henry’s claim to the throne was weak. It came from his mother’s side – Margaret Beaufort who was a descendant of Edward III</a:t>
            </a:r>
          </a:p>
          <a:p>
            <a:r>
              <a:rPr lang="en-GB" dirty="0"/>
              <a:t>•	Henry took the crown by force at the Battle of Bosworth in 1485</a:t>
            </a:r>
          </a:p>
          <a:p>
            <a:r>
              <a:rPr lang="en-GB" dirty="0"/>
              <a:t>•	</a:t>
            </a:r>
            <a:r>
              <a:rPr lang="en-GB" dirty="0" err="1"/>
              <a:t>Yorkists</a:t>
            </a:r>
            <a:r>
              <a:rPr lang="en-GB" dirty="0"/>
              <a:t> would not accept Henry VII’s claim to the throne believing that Richard III had been usurped </a:t>
            </a:r>
          </a:p>
          <a:p>
            <a:r>
              <a:rPr lang="en-GB" dirty="0"/>
              <a:t>•	Henry was largely unknown in England before 1485 but his reputation was damaged by 14 years in exile in France along with French support in taking the English throne</a:t>
            </a:r>
          </a:p>
          <a:p>
            <a:endParaRPr lang="en-GB" dirty="0"/>
          </a:p>
        </p:txBody>
      </p:sp>
    </p:spTree>
    <p:extLst>
      <p:ext uri="{BB962C8B-B14F-4D97-AF65-F5344CB8AC3E}">
        <p14:creationId xmlns:p14="http://schemas.microsoft.com/office/powerpoint/2010/main" val="2315373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756796" y="1094905"/>
          <a:ext cx="8714063" cy="4757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5299940" y="281018"/>
            <a:ext cx="1627773" cy="1627773"/>
          </a:xfrm>
          <a:prstGeom prst="rect">
            <a:avLst/>
          </a:prstGeom>
        </p:spPr>
      </p:pic>
    </p:spTree>
    <p:extLst>
      <p:ext uri="{BB962C8B-B14F-4D97-AF65-F5344CB8AC3E}">
        <p14:creationId xmlns:p14="http://schemas.microsoft.com/office/powerpoint/2010/main" val="407899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548681"/>
            <a:ext cx="7772400" cy="1470025"/>
          </a:xfrm>
        </p:spPr>
        <p:txBody>
          <a:bodyPr/>
          <a:lstStyle/>
          <a:p>
            <a:r>
              <a:rPr lang="en-GB" dirty="0" smtClean="0"/>
              <a:t>Henry and the nobility</a:t>
            </a:r>
            <a:endParaRPr lang="en-GB" dirty="0"/>
          </a:p>
        </p:txBody>
      </p:sp>
      <p:sp>
        <p:nvSpPr>
          <p:cNvPr id="3" name="Subtitle 2"/>
          <p:cNvSpPr>
            <a:spLocks noGrp="1"/>
          </p:cNvSpPr>
          <p:nvPr>
            <p:ph type="subTitle" idx="1"/>
          </p:nvPr>
        </p:nvSpPr>
        <p:spPr>
          <a:xfrm>
            <a:off x="1775520" y="2276872"/>
            <a:ext cx="4392488" cy="4392488"/>
          </a:xfrm>
        </p:spPr>
        <p:txBody>
          <a:bodyPr/>
          <a:lstStyle/>
          <a:p>
            <a:r>
              <a:rPr lang="en-GB" dirty="0" smtClean="0"/>
              <a:t>A wise king would recognise the importance of keeping control of the nobility</a:t>
            </a:r>
          </a:p>
          <a:p>
            <a:endParaRPr lang="en-GB" dirty="0"/>
          </a:p>
          <a:p>
            <a:r>
              <a:rPr lang="en-GB" dirty="0" smtClean="0"/>
              <a:t>Henry used a number of methods to do this.</a:t>
            </a:r>
            <a:endParaRPr lang="en-GB" dirty="0"/>
          </a:p>
        </p:txBody>
      </p:sp>
      <p:pic>
        <p:nvPicPr>
          <p:cNvPr id="41986" name="Picture 2" descr="http://www.tudor.vc/tudor/harritudur2.jpg"/>
          <p:cNvPicPr>
            <a:picLocks noChangeAspect="1" noChangeArrowheads="1"/>
          </p:cNvPicPr>
          <p:nvPr/>
        </p:nvPicPr>
        <p:blipFill>
          <a:blip r:embed="rId2" cstate="print"/>
          <a:srcRect/>
          <a:stretch>
            <a:fillRect/>
          </a:stretch>
        </p:blipFill>
        <p:spPr bwMode="auto">
          <a:xfrm>
            <a:off x="6888088" y="2420888"/>
            <a:ext cx="3162300" cy="4086226"/>
          </a:xfrm>
          <a:prstGeom prst="rect">
            <a:avLst/>
          </a:prstGeom>
          <a:noFill/>
        </p:spPr>
      </p:pic>
    </p:spTree>
    <p:extLst>
      <p:ext uri="{BB962C8B-B14F-4D97-AF65-F5344CB8AC3E}">
        <p14:creationId xmlns:p14="http://schemas.microsoft.com/office/powerpoint/2010/main" val="2410567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229600" cy="1143000"/>
          </a:xfrm>
        </p:spPr>
        <p:txBody>
          <a:bodyPr>
            <a:normAutofit fontScale="90000"/>
          </a:bodyPr>
          <a:lstStyle/>
          <a:p>
            <a:r>
              <a:rPr lang="en-GB" dirty="0" smtClean="0"/>
              <a:t>What does this table show you about the different approaches of Henry VII and Edward IV to the nobility</a:t>
            </a:r>
            <a:endParaRPr lang="en-GB" dirty="0"/>
          </a:p>
        </p:txBody>
      </p:sp>
      <p:graphicFrame>
        <p:nvGraphicFramePr>
          <p:cNvPr id="4" name="Content Placeholder 3"/>
          <p:cNvGraphicFramePr>
            <a:graphicFrameLocks noGrp="1"/>
          </p:cNvGraphicFramePr>
          <p:nvPr>
            <p:ph idx="1"/>
            <p:extLst/>
          </p:nvPr>
        </p:nvGraphicFramePr>
        <p:xfrm>
          <a:off x="1631504" y="3212977"/>
          <a:ext cx="8229600" cy="3312369"/>
        </p:xfrm>
        <a:graphic>
          <a:graphicData uri="http://schemas.openxmlformats.org/drawingml/2006/table">
            <a:tbl>
              <a:tblPr firstRow="1" bandRow="1">
                <a:tableStyleId>{5C22544A-7EE6-4342-B048-85BDC9FD1C3A}</a:tableStyleId>
              </a:tblPr>
              <a:tblGrid>
                <a:gridCol w="1666528"/>
                <a:gridCol w="1625312"/>
                <a:gridCol w="1645920"/>
                <a:gridCol w="1645920"/>
                <a:gridCol w="1645920"/>
              </a:tblGrid>
              <a:tr h="1191579">
                <a:tc>
                  <a:txBody>
                    <a:bodyPr/>
                    <a:lstStyle/>
                    <a:p>
                      <a:endParaRPr lang="en-GB" dirty="0"/>
                    </a:p>
                  </a:txBody>
                  <a:tcPr/>
                </a:tc>
                <a:tc>
                  <a:txBody>
                    <a:bodyPr/>
                    <a:lstStyle/>
                    <a:p>
                      <a:r>
                        <a:rPr lang="en-GB" dirty="0" smtClean="0"/>
                        <a:t>Number</a:t>
                      </a:r>
                      <a:r>
                        <a:rPr lang="en-GB" baseline="0" dirty="0" smtClean="0"/>
                        <a:t> of peers</a:t>
                      </a:r>
                      <a:endParaRPr lang="en-GB" dirty="0"/>
                    </a:p>
                  </a:txBody>
                  <a:tcPr/>
                </a:tc>
                <a:tc>
                  <a:txBody>
                    <a:bodyPr/>
                    <a:lstStyle/>
                    <a:p>
                      <a:endParaRPr lang="en-GB" dirty="0"/>
                    </a:p>
                  </a:txBody>
                  <a:tcPr/>
                </a:tc>
                <a:tc>
                  <a:txBody>
                    <a:bodyPr/>
                    <a:lstStyle/>
                    <a:p>
                      <a:r>
                        <a:rPr lang="en-GB" dirty="0" smtClean="0"/>
                        <a:t>Number of major</a:t>
                      </a:r>
                      <a:r>
                        <a:rPr lang="en-GB" baseline="0" dirty="0" smtClean="0"/>
                        <a:t> peers</a:t>
                      </a:r>
                      <a:endParaRPr lang="en-GB" dirty="0"/>
                    </a:p>
                  </a:txBody>
                  <a:tcPr/>
                </a:tc>
                <a:tc>
                  <a:txBody>
                    <a:bodyPr/>
                    <a:lstStyle/>
                    <a:p>
                      <a:endParaRPr lang="en-GB" dirty="0"/>
                    </a:p>
                  </a:txBody>
                  <a:tcPr/>
                </a:tc>
              </a:tr>
              <a:tr h="706930">
                <a:tc>
                  <a:txBody>
                    <a:bodyPr/>
                    <a:lstStyle/>
                    <a:p>
                      <a:endParaRPr lang="en-GB" dirty="0"/>
                    </a:p>
                  </a:txBody>
                  <a:tcPr/>
                </a:tc>
                <a:tc>
                  <a:txBody>
                    <a:bodyPr/>
                    <a:lstStyle/>
                    <a:p>
                      <a:r>
                        <a:rPr lang="en-GB" dirty="0" smtClean="0"/>
                        <a:t>Start</a:t>
                      </a:r>
                      <a:r>
                        <a:rPr lang="en-GB" baseline="0" dirty="0" smtClean="0"/>
                        <a:t> of reign</a:t>
                      </a:r>
                      <a:endParaRPr lang="en-GB" dirty="0"/>
                    </a:p>
                  </a:txBody>
                  <a:tcPr/>
                </a:tc>
                <a:tc>
                  <a:txBody>
                    <a:bodyPr/>
                    <a:lstStyle/>
                    <a:p>
                      <a:r>
                        <a:rPr lang="en-GB" dirty="0" smtClean="0"/>
                        <a:t>End of reign</a:t>
                      </a:r>
                      <a:endParaRPr lang="en-GB" dirty="0"/>
                    </a:p>
                  </a:txBody>
                  <a:tcPr/>
                </a:tc>
                <a:tc>
                  <a:txBody>
                    <a:bodyPr/>
                    <a:lstStyle/>
                    <a:p>
                      <a:r>
                        <a:rPr lang="en-GB" dirty="0" smtClean="0"/>
                        <a:t>Start of reign</a:t>
                      </a:r>
                      <a:endParaRPr lang="en-GB" dirty="0"/>
                    </a:p>
                  </a:txBody>
                  <a:tcPr/>
                </a:tc>
                <a:tc>
                  <a:txBody>
                    <a:bodyPr/>
                    <a:lstStyle/>
                    <a:p>
                      <a:r>
                        <a:rPr lang="en-GB" dirty="0" smtClean="0"/>
                        <a:t>End of reign</a:t>
                      </a:r>
                      <a:endParaRPr lang="en-GB" dirty="0"/>
                    </a:p>
                  </a:txBody>
                  <a:tcPr/>
                </a:tc>
              </a:tr>
              <a:tr h="706930">
                <a:tc>
                  <a:txBody>
                    <a:bodyPr/>
                    <a:lstStyle/>
                    <a:p>
                      <a:r>
                        <a:rPr lang="en-GB" dirty="0" smtClean="0"/>
                        <a:t>Edward IV</a:t>
                      </a:r>
                      <a:endParaRPr lang="en-GB" dirty="0"/>
                    </a:p>
                  </a:txBody>
                  <a:tcPr/>
                </a:tc>
                <a:tc>
                  <a:txBody>
                    <a:bodyPr/>
                    <a:lstStyle/>
                    <a:p>
                      <a:r>
                        <a:rPr lang="en-GB" dirty="0" smtClean="0"/>
                        <a:t>42</a:t>
                      </a:r>
                      <a:endParaRPr lang="en-GB" dirty="0"/>
                    </a:p>
                  </a:txBody>
                  <a:tcPr/>
                </a:tc>
                <a:tc>
                  <a:txBody>
                    <a:bodyPr/>
                    <a:lstStyle/>
                    <a:p>
                      <a:r>
                        <a:rPr lang="en-GB" dirty="0" smtClean="0"/>
                        <a:t>46</a:t>
                      </a:r>
                      <a:endParaRPr lang="en-GB" dirty="0"/>
                    </a:p>
                  </a:txBody>
                  <a:tcPr/>
                </a:tc>
                <a:tc>
                  <a:txBody>
                    <a:bodyPr/>
                    <a:lstStyle/>
                    <a:p>
                      <a:r>
                        <a:rPr lang="en-GB" dirty="0" smtClean="0"/>
                        <a:t>7</a:t>
                      </a:r>
                      <a:endParaRPr lang="en-GB" dirty="0"/>
                    </a:p>
                  </a:txBody>
                  <a:tcPr/>
                </a:tc>
                <a:tc>
                  <a:txBody>
                    <a:bodyPr/>
                    <a:lstStyle/>
                    <a:p>
                      <a:r>
                        <a:rPr lang="en-GB" dirty="0" smtClean="0"/>
                        <a:t>12</a:t>
                      </a:r>
                      <a:endParaRPr lang="en-GB" dirty="0"/>
                    </a:p>
                  </a:txBody>
                  <a:tcPr/>
                </a:tc>
              </a:tr>
              <a:tr h="706930">
                <a:tc>
                  <a:txBody>
                    <a:bodyPr/>
                    <a:lstStyle/>
                    <a:p>
                      <a:r>
                        <a:rPr lang="en-GB" dirty="0" smtClean="0"/>
                        <a:t>Henry VII</a:t>
                      </a:r>
                      <a:endParaRPr lang="en-GB" dirty="0"/>
                    </a:p>
                  </a:txBody>
                  <a:tcPr/>
                </a:tc>
                <a:tc>
                  <a:txBody>
                    <a:bodyPr/>
                    <a:lstStyle/>
                    <a:p>
                      <a:r>
                        <a:rPr lang="en-GB" dirty="0" smtClean="0"/>
                        <a:t>50</a:t>
                      </a:r>
                      <a:endParaRPr lang="en-GB" dirty="0"/>
                    </a:p>
                  </a:txBody>
                  <a:tcPr/>
                </a:tc>
                <a:tc>
                  <a:txBody>
                    <a:bodyPr/>
                    <a:lstStyle/>
                    <a:p>
                      <a:r>
                        <a:rPr lang="en-GB" dirty="0" smtClean="0"/>
                        <a:t>35</a:t>
                      </a:r>
                      <a:endParaRPr lang="en-GB" dirty="0"/>
                    </a:p>
                  </a:txBody>
                  <a:tcPr/>
                </a:tc>
                <a:tc>
                  <a:txBody>
                    <a:bodyPr/>
                    <a:lstStyle/>
                    <a:p>
                      <a:r>
                        <a:rPr lang="en-GB" dirty="0" smtClean="0"/>
                        <a:t>16</a:t>
                      </a:r>
                      <a:endParaRPr lang="en-GB" dirty="0"/>
                    </a:p>
                  </a:txBody>
                  <a:tcPr/>
                </a:tc>
                <a:tc>
                  <a:txBody>
                    <a:bodyPr/>
                    <a:lstStyle/>
                    <a:p>
                      <a:r>
                        <a:rPr lang="en-GB" dirty="0" smtClean="0"/>
                        <a:t>10</a:t>
                      </a:r>
                      <a:endParaRPr lang="en-GB" dirty="0"/>
                    </a:p>
                  </a:txBody>
                  <a:tcPr/>
                </a:tc>
              </a:tr>
            </a:tbl>
          </a:graphicData>
        </a:graphic>
      </p:graphicFrame>
    </p:spTree>
    <p:extLst>
      <p:ext uri="{BB962C8B-B14F-4D97-AF65-F5344CB8AC3E}">
        <p14:creationId xmlns:p14="http://schemas.microsoft.com/office/powerpoint/2010/main" val="1541269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Size  of the nobility</a:t>
            </a:r>
            <a:endParaRPr lang="en-GB" dirty="0"/>
          </a:p>
        </p:txBody>
      </p:sp>
      <p:sp>
        <p:nvSpPr>
          <p:cNvPr id="3" name="Content Placeholder 2"/>
          <p:cNvSpPr>
            <a:spLocks noGrp="1"/>
          </p:cNvSpPr>
          <p:nvPr>
            <p:ph idx="1"/>
          </p:nvPr>
        </p:nvSpPr>
        <p:spPr>
          <a:xfrm>
            <a:off x="1981200" y="1600201"/>
            <a:ext cx="8435280" cy="4349079"/>
          </a:xfrm>
        </p:spPr>
        <p:txBody>
          <a:bodyPr/>
          <a:lstStyle/>
          <a:p>
            <a:r>
              <a:rPr lang="en-GB" dirty="0" smtClean="0"/>
              <a:t>Henry deliberately refrained from making too many new nobles for three reasons:</a:t>
            </a:r>
          </a:p>
          <a:p>
            <a:r>
              <a:rPr lang="en-GB" dirty="0" smtClean="0"/>
              <a:t>A limited noble class was easier to control</a:t>
            </a:r>
          </a:p>
          <a:p>
            <a:r>
              <a:rPr lang="en-GB" dirty="0" smtClean="0"/>
              <a:t>He so rarely elevated anyone to the peerage that it was regarded as a distinctive honour when it did happen.</a:t>
            </a:r>
          </a:p>
          <a:p>
            <a:r>
              <a:rPr lang="en-GB" dirty="0" smtClean="0"/>
              <a:t>Nobles needed estates and Henry did not want these to come from crown lands.</a:t>
            </a:r>
          </a:p>
        </p:txBody>
      </p:sp>
    </p:spTree>
    <p:extLst>
      <p:ext uri="{BB962C8B-B14F-4D97-AF65-F5344CB8AC3E}">
        <p14:creationId xmlns:p14="http://schemas.microsoft.com/office/powerpoint/2010/main" val="208472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Where as Edward IV created nine new Earls Henry VII created only 3</a:t>
            </a:r>
            <a:endParaRPr lang="en-GB" dirty="0"/>
          </a:p>
        </p:txBody>
      </p:sp>
      <p:sp>
        <p:nvSpPr>
          <p:cNvPr id="3" name="Content Placeholder 2"/>
          <p:cNvSpPr>
            <a:spLocks noGrp="1"/>
          </p:cNvSpPr>
          <p:nvPr>
            <p:ph idx="1"/>
          </p:nvPr>
        </p:nvSpPr>
        <p:spPr/>
        <p:txBody>
          <a:bodyPr/>
          <a:lstStyle/>
          <a:p>
            <a:r>
              <a:rPr lang="en-GB" dirty="0" smtClean="0"/>
              <a:t>One was his stepfather Thomas, Lord Stanley, who became Earl of Derby</a:t>
            </a:r>
          </a:p>
          <a:p>
            <a:pPr>
              <a:buNone/>
            </a:pPr>
            <a:endParaRPr lang="en-GB" dirty="0"/>
          </a:p>
        </p:txBody>
      </p:sp>
    </p:spTree>
    <p:extLst>
      <p:ext uri="{BB962C8B-B14F-4D97-AF65-F5344CB8AC3E}">
        <p14:creationId xmlns:p14="http://schemas.microsoft.com/office/powerpoint/2010/main" val="2852511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Henry Also Used the following to control the nobility</a:t>
            </a:r>
            <a:endParaRPr lang="en-GB" dirty="0"/>
          </a:p>
        </p:txBody>
      </p:sp>
      <p:sp>
        <p:nvSpPr>
          <p:cNvPr id="3" name="Content Placeholder 2"/>
          <p:cNvSpPr>
            <a:spLocks noGrp="1"/>
          </p:cNvSpPr>
          <p:nvPr>
            <p:ph idx="1"/>
          </p:nvPr>
        </p:nvSpPr>
        <p:spPr>
          <a:xfrm>
            <a:off x="2000088" y="1916832"/>
            <a:ext cx="4114800" cy="4637112"/>
          </a:xfrm>
        </p:spPr>
        <p:txBody>
          <a:bodyPr>
            <a:normAutofit fontScale="92500" lnSpcReduction="20000"/>
          </a:bodyPr>
          <a:lstStyle/>
          <a:p>
            <a:pPr marL="137160" indent="0">
              <a:buNone/>
            </a:pPr>
            <a:r>
              <a:rPr lang="en-GB" dirty="0" smtClean="0"/>
              <a:t>Punishments:</a:t>
            </a:r>
          </a:p>
          <a:p>
            <a:endParaRPr lang="en-GB" dirty="0" smtClean="0"/>
          </a:p>
          <a:p>
            <a:r>
              <a:rPr lang="en-GB" dirty="0" smtClean="0"/>
              <a:t>Acts of Attainder – Taking land</a:t>
            </a:r>
          </a:p>
          <a:p>
            <a:r>
              <a:rPr lang="en-GB" dirty="0" smtClean="0"/>
              <a:t>Bonds and Recognisances – A fine which put you in debt to the king</a:t>
            </a:r>
          </a:p>
          <a:p>
            <a:r>
              <a:rPr lang="en-GB" dirty="0" err="1" smtClean="0"/>
              <a:t>Wardship</a:t>
            </a:r>
            <a:r>
              <a:rPr lang="en-GB" dirty="0" smtClean="0"/>
              <a:t> – Placing the estates of minors under royal control</a:t>
            </a:r>
          </a:p>
          <a:p>
            <a:r>
              <a:rPr lang="en-GB" dirty="0" smtClean="0"/>
              <a:t>Tower</a:t>
            </a:r>
          </a:p>
          <a:p>
            <a:r>
              <a:rPr lang="en-GB" dirty="0" smtClean="0"/>
              <a:t>Death</a:t>
            </a:r>
          </a:p>
          <a:p>
            <a:pPr marL="137160" indent="0">
              <a:buNone/>
            </a:pPr>
            <a:endParaRPr lang="en-GB" dirty="0"/>
          </a:p>
        </p:txBody>
      </p:sp>
      <p:sp>
        <p:nvSpPr>
          <p:cNvPr id="4" name="TextBox 3"/>
          <p:cNvSpPr txBox="1"/>
          <p:nvPr/>
        </p:nvSpPr>
        <p:spPr>
          <a:xfrm>
            <a:off x="6816080" y="1916832"/>
            <a:ext cx="3394720" cy="3046988"/>
          </a:xfrm>
          <a:prstGeom prst="rect">
            <a:avLst/>
          </a:prstGeom>
          <a:noFill/>
        </p:spPr>
        <p:txBody>
          <a:bodyPr wrap="square" rtlCol="0">
            <a:spAutoFit/>
          </a:bodyPr>
          <a:lstStyle/>
          <a:p>
            <a:r>
              <a:rPr lang="en-GB" sz="2400" dirty="0">
                <a:solidFill>
                  <a:prstClr val="black"/>
                </a:solidFill>
              </a:rPr>
              <a:t>Rewards:</a:t>
            </a:r>
          </a:p>
          <a:p>
            <a:endParaRPr lang="en-GB" sz="2400" dirty="0">
              <a:solidFill>
                <a:prstClr val="black"/>
              </a:solidFill>
            </a:endParaRPr>
          </a:p>
          <a:p>
            <a:pPr marL="285750" indent="-285750">
              <a:buFont typeface="Arial" panose="020B0604020202020204" pitchFamily="34" charset="0"/>
              <a:buChar char="•"/>
            </a:pPr>
            <a:r>
              <a:rPr lang="en-GB" sz="2400" dirty="0">
                <a:solidFill>
                  <a:prstClr val="black"/>
                </a:solidFill>
              </a:rPr>
              <a:t>Titles</a:t>
            </a:r>
          </a:p>
          <a:p>
            <a:pPr marL="285750" indent="-285750">
              <a:buFont typeface="Arial" panose="020B0604020202020204" pitchFamily="34" charset="0"/>
              <a:buChar char="•"/>
            </a:pPr>
            <a:r>
              <a:rPr lang="en-GB" sz="2400" dirty="0">
                <a:solidFill>
                  <a:prstClr val="black"/>
                </a:solidFill>
              </a:rPr>
              <a:t>Land</a:t>
            </a:r>
          </a:p>
          <a:p>
            <a:pPr marL="285750" indent="-285750">
              <a:buFont typeface="Arial" panose="020B0604020202020204" pitchFamily="34" charset="0"/>
              <a:buChar char="•"/>
            </a:pPr>
            <a:r>
              <a:rPr lang="en-GB" sz="2400" dirty="0">
                <a:solidFill>
                  <a:prstClr val="black"/>
                </a:solidFill>
              </a:rPr>
              <a:t>Act of the Garter </a:t>
            </a:r>
          </a:p>
          <a:p>
            <a:pPr marL="285750" indent="-285750">
              <a:buFont typeface="Arial" panose="020B0604020202020204" pitchFamily="34" charset="0"/>
              <a:buChar char="•"/>
            </a:pPr>
            <a:r>
              <a:rPr lang="en-GB" sz="2400" dirty="0">
                <a:solidFill>
                  <a:prstClr val="black"/>
                </a:solidFill>
              </a:rPr>
              <a:t>Patronage</a:t>
            </a:r>
          </a:p>
          <a:p>
            <a:pPr marL="285750" indent="-285750">
              <a:buFont typeface="Arial" panose="020B0604020202020204" pitchFamily="34" charset="0"/>
              <a:buChar char="•"/>
            </a:pPr>
            <a:r>
              <a:rPr lang="en-GB" sz="2400" dirty="0">
                <a:solidFill>
                  <a:prstClr val="black"/>
                </a:solidFill>
              </a:rPr>
              <a:t>Kings council</a:t>
            </a:r>
          </a:p>
          <a:p>
            <a:pPr marL="285750" indent="-285750">
              <a:buFont typeface="Arial" panose="020B0604020202020204" pitchFamily="34" charset="0"/>
              <a:buChar char="•"/>
            </a:pPr>
            <a:r>
              <a:rPr lang="en-GB" sz="2400" dirty="0">
                <a:solidFill>
                  <a:prstClr val="black"/>
                </a:solidFill>
              </a:rPr>
              <a:t>Great council</a:t>
            </a:r>
          </a:p>
        </p:txBody>
      </p:sp>
    </p:spTree>
    <p:extLst>
      <p:ext uri="{BB962C8B-B14F-4D97-AF65-F5344CB8AC3E}">
        <p14:creationId xmlns:p14="http://schemas.microsoft.com/office/powerpoint/2010/main" val="218853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Involvement</a:t>
            </a:r>
            <a:endParaRPr lang="en-GB" dirty="0"/>
          </a:p>
        </p:txBody>
      </p:sp>
      <p:sp>
        <p:nvSpPr>
          <p:cNvPr id="3" name="Content Placeholder 2"/>
          <p:cNvSpPr>
            <a:spLocks noGrp="1"/>
          </p:cNvSpPr>
          <p:nvPr>
            <p:ph idx="1"/>
          </p:nvPr>
        </p:nvSpPr>
        <p:spPr/>
        <p:txBody>
          <a:bodyPr>
            <a:normAutofit/>
          </a:bodyPr>
          <a:lstStyle/>
          <a:p>
            <a:r>
              <a:rPr lang="en-GB" sz="1800" dirty="0"/>
              <a:t>1461 – Henry, Margaret and Edward flee to Scotland</a:t>
            </a:r>
          </a:p>
          <a:p>
            <a:r>
              <a:rPr lang="en-GB" sz="1800" dirty="0"/>
              <a:t>1464 – French and Scottish support for the Lancastrians at </a:t>
            </a:r>
            <a:r>
              <a:rPr lang="en-GB" sz="1800" dirty="0" err="1"/>
              <a:t>Hedgeley</a:t>
            </a:r>
            <a:r>
              <a:rPr lang="en-GB" sz="1800" dirty="0"/>
              <a:t> Moor and Hexham</a:t>
            </a:r>
          </a:p>
          <a:p>
            <a:r>
              <a:rPr lang="en-GB" sz="1800" dirty="0"/>
              <a:t>1465 – Edward ruins Warwick’s plans for a French alliance by revealing he has married Elizabeth Woodville. Edward allies with Burgundy instead.</a:t>
            </a:r>
          </a:p>
          <a:p>
            <a:r>
              <a:rPr lang="en-GB" sz="1800" dirty="0"/>
              <a:t>1469 – 1471 – The </a:t>
            </a:r>
            <a:r>
              <a:rPr lang="en-GB" sz="1800" dirty="0" err="1"/>
              <a:t>Readeption</a:t>
            </a:r>
            <a:r>
              <a:rPr lang="en-GB" sz="1800" dirty="0"/>
              <a:t>; French and </a:t>
            </a:r>
            <a:r>
              <a:rPr lang="en-GB" sz="1800" dirty="0" err="1"/>
              <a:t>Burgundian</a:t>
            </a:r>
            <a:r>
              <a:rPr lang="en-GB" sz="1800" dirty="0"/>
              <a:t> Involvement.</a:t>
            </a:r>
          </a:p>
          <a:p>
            <a:r>
              <a:rPr lang="en-GB" sz="1800" dirty="0"/>
              <a:t>1475 – Edward Invades France, Treaty of </a:t>
            </a:r>
            <a:r>
              <a:rPr lang="en-GB" sz="1800" dirty="0" err="1"/>
              <a:t>Piquany</a:t>
            </a:r>
            <a:r>
              <a:rPr lang="en-GB" sz="1800" dirty="0"/>
              <a:t> signed.</a:t>
            </a:r>
          </a:p>
          <a:p>
            <a:r>
              <a:rPr lang="en-GB" sz="1800" dirty="0"/>
              <a:t>1480 – Richard Duke of Gloucester invades Scotland with Edwards Blessing.</a:t>
            </a:r>
          </a:p>
          <a:p>
            <a:r>
              <a:rPr lang="en-GB" sz="1800" dirty="0"/>
              <a:t>1485 – The French, and to a lesser extent the Scots, back Henry Tudor at Bosworth. </a:t>
            </a:r>
          </a:p>
          <a:p>
            <a:endParaRPr lang="en-GB" sz="1800" dirty="0"/>
          </a:p>
          <a:p>
            <a:endParaRPr lang="en-GB" sz="1800" dirty="0"/>
          </a:p>
        </p:txBody>
      </p:sp>
    </p:spTree>
    <p:extLst>
      <p:ext uri="{BB962C8B-B14F-4D97-AF65-F5344CB8AC3E}">
        <p14:creationId xmlns:p14="http://schemas.microsoft.com/office/powerpoint/2010/main" val="3406005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817858" y="220048"/>
            <a:ext cx="2304256" cy="2367073"/>
            <a:chOff x="3293858" y="220047"/>
            <a:chExt cx="2304256" cy="2367073"/>
          </a:xfrm>
        </p:grpSpPr>
        <p:sp>
          <p:nvSpPr>
            <p:cNvPr id="4" name="Isosceles Triangle 3"/>
            <p:cNvSpPr/>
            <p:nvPr/>
          </p:nvSpPr>
          <p:spPr>
            <a:xfrm>
              <a:off x="3293858" y="220047"/>
              <a:ext cx="2304256" cy="2367073"/>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3923927" y="1372071"/>
              <a:ext cx="1080121" cy="1200329"/>
            </a:xfrm>
            <a:prstGeom prst="rect">
              <a:avLst/>
            </a:prstGeom>
            <a:solidFill>
              <a:schemeClr val="accent2"/>
            </a:solidFill>
          </p:spPr>
          <p:txBody>
            <a:bodyPr wrap="square" rtlCol="0">
              <a:spAutoFit/>
            </a:bodyPr>
            <a:lstStyle/>
            <a:p>
              <a:pPr algn="ctr"/>
              <a:r>
                <a:rPr lang="en-GB" sz="2400" b="1" dirty="0">
                  <a:solidFill>
                    <a:prstClr val="white"/>
                  </a:solidFill>
                </a:rPr>
                <a:t>King Henry VII</a:t>
              </a:r>
            </a:p>
          </p:txBody>
        </p:sp>
      </p:grpSp>
      <p:grpSp>
        <p:nvGrpSpPr>
          <p:cNvPr id="9" name="Group 8"/>
          <p:cNvGrpSpPr/>
          <p:nvPr/>
        </p:nvGrpSpPr>
        <p:grpSpPr>
          <a:xfrm>
            <a:off x="1849621" y="886273"/>
            <a:ext cx="1764196" cy="1808594"/>
            <a:chOff x="2123728" y="1988840"/>
            <a:chExt cx="1548172" cy="1584176"/>
          </a:xfrm>
        </p:grpSpPr>
        <p:sp>
          <p:nvSpPr>
            <p:cNvPr id="7" name="Vertical Scroll 6"/>
            <p:cNvSpPr/>
            <p:nvPr/>
          </p:nvSpPr>
          <p:spPr>
            <a:xfrm>
              <a:off x="2123728" y="1988840"/>
              <a:ext cx="1548172" cy="158417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2267744" y="2564904"/>
              <a:ext cx="1296144" cy="323504"/>
            </a:xfrm>
            <a:prstGeom prst="rect">
              <a:avLst/>
            </a:prstGeom>
            <a:noFill/>
          </p:spPr>
          <p:txBody>
            <a:bodyPr wrap="square" rtlCol="0">
              <a:spAutoFit/>
            </a:bodyPr>
            <a:lstStyle/>
            <a:p>
              <a:r>
                <a:rPr lang="en-GB" b="1" dirty="0">
                  <a:solidFill>
                    <a:prstClr val="black"/>
                  </a:solidFill>
                </a:rPr>
                <a:t>Parliament</a:t>
              </a:r>
            </a:p>
          </p:txBody>
        </p:sp>
      </p:grpSp>
      <p:grpSp>
        <p:nvGrpSpPr>
          <p:cNvPr id="12" name="Group 11"/>
          <p:cNvGrpSpPr/>
          <p:nvPr/>
        </p:nvGrpSpPr>
        <p:grpSpPr>
          <a:xfrm>
            <a:off x="8133800" y="179449"/>
            <a:ext cx="2160240" cy="2448272"/>
            <a:chOff x="6084168" y="620688"/>
            <a:chExt cx="1944216" cy="2232248"/>
          </a:xfrm>
        </p:grpSpPr>
        <p:sp>
          <p:nvSpPr>
            <p:cNvPr id="10" name="5-Point Star 9"/>
            <p:cNvSpPr/>
            <p:nvPr/>
          </p:nvSpPr>
          <p:spPr>
            <a:xfrm>
              <a:off x="6084168" y="620688"/>
              <a:ext cx="1944216" cy="22322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p:nvSpPr>
          <p:spPr>
            <a:xfrm>
              <a:off x="6372199" y="1527299"/>
              <a:ext cx="1368152" cy="841860"/>
            </a:xfrm>
            <a:prstGeom prst="rect">
              <a:avLst/>
            </a:prstGeom>
            <a:noFill/>
          </p:spPr>
          <p:txBody>
            <a:bodyPr wrap="square" rtlCol="0">
              <a:spAutoFit/>
            </a:bodyPr>
            <a:lstStyle/>
            <a:p>
              <a:pPr algn="ctr"/>
              <a:r>
                <a:rPr lang="en-GB" b="1" dirty="0">
                  <a:solidFill>
                    <a:prstClr val="black"/>
                  </a:solidFill>
                </a:rPr>
                <a:t>Court of the Star </a:t>
              </a:r>
            </a:p>
            <a:p>
              <a:pPr algn="ctr"/>
              <a:r>
                <a:rPr lang="en-GB" b="1" dirty="0">
                  <a:solidFill>
                    <a:prstClr val="black"/>
                  </a:solidFill>
                </a:rPr>
                <a:t>Chamber</a:t>
              </a:r>
            </a:p>
          </p:txBody>
        </p:sp>
      </p:grpSp>
      <p:grpSp>
        <p:nvGrpSpPr>
          <p:cNvPr id="18" name="Group 17"/>
          <p:cNvGrpSpPr/>
          <p:nvPr/>
        </p:nvGrpSpPr>
        <p:grpSpPr>
          <a:xfrm>
            <a:off x="7896200" y="4581128"/>
            <a:ext cx="2376264" cy="1512168"/>
            <a:chOff x="6372200" y="4581128"/>
            <a:chExt cx="2376264" cy="1512168"/>
          </a:xfrm>
        </p:grpSpPr>
        <p:sp>
          <p:nvSpPr>
            <p:cNvPr id="13" name="Horizontal Scroll 12"/>
            <p:cNvSpPr/>
            <p:nvPr/>
          </p:nvSpPr>
          <p:spPr>
            <a:xfrm>
              <a:off x="6372200" y="4581128"/>
              <a:ext cx="2376264" cy="151216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a:off x="6732240" y="5013176"/>
              <a:ext cx="1800200" cy="646331"/>
            </a:xfrm>
            <a:prstGeom prst="rect">
              <a:avLst/>
            </a:prstGeom>
            <a:noFill/>
          </p:spPr>
          <p:txBody>
            <a:bodyPr wrap="square" rtlCol="0">
              <a:spAutoFit/>
            </a:bodyPr>
            <a:lstStyle/>
            <a:p>
              <a:pPr algn="ctr"/>
              <a:r>
                <a:rPr lang="en-GB" b="1" dirty="0">
                  <a:solidFill>
                    <a:prstClr val="black"/>
                  </a:solidFill>
                </a:rPr>
                <a:t>Councils chosen by Henry</a:t>
              </a:r>
            </a:p>
          </p:txBody>
        </p:sp>
      </p:grpSp>
      <p:grpSp>
        <p:nvGrpSpPr>
          <p:cNvPr id="17" name="Group 16"/>
          <p:cNvGrpSpPr/>
          <p:nvPr/>
        </p:nvGrpSpPr>
        <p:grpSpPr>
          <a:xfrm>
            <a:off x="4727848" y="4581128"/>
            <a:ext cx="2844316" cy="1728192"/>
            <a:chOff x="2267744" y="4581128"/>
            <a:chExt cx="2844316" cy="1728192"/>
          </a:xfrm>
        </p:grpSpPr>
        <p:sp>
          <p:nvSpPr>
            <p:cNvPr id="14" name="Curved Up Ribbon 13"/>
            <p:cNvSpPr/>
            <p:nvPr/>
          </p:nvSpPr>
          <p:spPr>
            <a:xfrm>
              <a:off x="2267744" y="4581128"/>
              <a:ext cx="2844316" cy="172819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extBox 15"/>
            <p:cNvSpPr txBox="1"/>
            <p:nvPr/>
          </p:nvSpPr>
          <p:spPr>
            <a:xfrm>
              <a:off x="3073954" y="4984060"/>
              <a:ext cx="1231896" cy="646331"/>
            </a:xfrm>
            <a:prstGeom prst="rect">
              <a:avLst/>
            </a:prstGeom>
            <a:noFill/>
          </p:spPr>
          <p:txBody>
            <a:bodyPr wrap="square" rtlCol="0">
              <a:spAutoFit/>
            </a:bodyPr>
            <a:lstStyle/>
            <a:p>
              <a:pPr algn="ctr"/>
              <a:r>
                <a:rPr lang="en-GB" b="1" dirty="0">
                  <a:solidFill>
                    <a:prstClr val="black"/>
                  </a:solidFill>
                </a:rPr>
                <a:t>Great Councils</a:t>
              </a:r>
            </a:p>
          </p:txBody>
        </p:sp>
      </p:grpSp>
      <p:sp>
        <p:nvSpPr>
          <p:cNvPr id="19" name="Down Arrow 18"/>
          <p:cNvSpPr/>
          <p:nvPr/>
        </p:nvSpPr>
        <p:spPr>
          <a:xfrm>
            <a:off x="5725019" y="2924944"/>
            <a:ext cx="453930" cy="1440160"/>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969365" y="1311940"/>
            <a:ext cx="51276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76660">
            <a:off x="7102256" y="3059490"/>
            <a:ext cx="512763" cy="164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423796" y="915382"/>
            <a:ext cx="51276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27609">
            <a:off x="3798954" y="2335800"/>
            <a:ext cx="51276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Wave 19"/>
          <p:cNvSpPr/>
          <p:nvPr/>
        </p:nvSpPr>
        <p:spPr>
          <a:xfrm>
            <a:off x="1829165" y="3339418"/>
            <a:ext cx="1477001" cy="806147"/>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1849622" y="3545211"/>
            <a:ext cx="1477001" cy="369332"/>
          </a:xfrm>
          <a:prstGeom prst="rect">
            <a:avLst/>
          </a:prstGeom>
          <a:noFill/>
        </p:spPr>
        <p:txBody>
          <a:bodyPr wrap="square" rtlCol="0">
            <a:spAutoFit/>
          </a:bodyPr>
          <a:lstStyle/>
          <a:p>
            <a:r>
              <a:rPr lang="en-GB" dirty="0">
                <a:solidFill>
                  <a:prstClr val="black"/>
                </a:solidFill>
              </a:rPr>
              <a:t>Exchequer</a:t>
            </a: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124983">
            <a:off x="7669868" y="2302386"/>
            <a:ext cx="51276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8796300" y="3421971"/>
            <a:ext cx="1512168" cy="641043"/>
            <a:chOff x="7236296" y="3421970"/>
            <a:chExt cx="1512168" cy="641043"/>
          </a:xfrm>
        </p:grpSpPr>
        <p:sp>
          <p:nvSpPr>
            <p:cNvPr id="22" name="Wave 21"/>
            <p:cNvSpPr/>
            <p:nvPr/>
          </p:nvSpPr>
          <p:spPr>
            <a:xfrm>
              <a:off x="7236296" y="3421970"/>
              <a:ext cx="1512168" cy="64104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TextBox 22"/>
            <p:cNvSpPr txBox="1"/>
            <p:nvPr/>
          </p:nvSpPr>
          <p:spPr>
            <a:xfrm>
              <a:off x="7308304" y="3557825"/>
              <a:ext cx="1440160" cy="369332"/>
            </a:xfrm>
            <a:prstGeom prst="rect">
              <a:avLst/>
            </a:prstGeom>
            <a:noFill/>
          </p:spPr>
          <p:txBody>
            <a:bodyPr wrap="square" rtlCol="0">
              <a:spAutoFit/>
            </a:bodyPr>
            <a:lstStyle/>
            <a:p>
              <a:r>
                <a:rPr lang="en-GB" dirty="0">
                  <a:solidFill>
                    <a:prstClr val="black"/>
                  </a:solidFill>
                </a:rPr>
                <a:t>Secretary</a:t>
              </a:r>
            </a:p>
          </p:txBody>
        </p:sp>
      </p:grpSp>
      <p:grpSp>
        <p:nvGrpSpPr>
          <p:cNvPr id="27" name="Group 26"/>
          <p:cNvGrpSpPr/>
          <p:nvPr/>
        </p:nvGrpSpPr>
        <p:grpSpPr>
          <a:xfrm>
            <a:off x="2207569" y="5013176"/>
            <a:ext cx="2018177" cy="1512168"/>
            <a:chOff x="683568" y="5013176"/>
            <a:chExt cx="2018177" cy="1512168"/>
          </a:xfrm>
        </p:grpSpPr>
        <p:sp>
          <p:nvSpPr>
            <p:cNvPr id="25" name="Oval 24"/>
            <p:cNvSpPr/>
            <p:nvPr/>
          </p:nvSpPr>
          <p:spPr>
            <a:xfrm>
              <a:off x="683568" y="5013176"/>
              <a:ext cx="2018177"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p:cNvSpPr txBox="1"/>
            <p:nvPr/>
          </p:nvSpPr>
          <p:spPr>
            <a:xfrm>
              <a:off x="1043664" y="5337212"/>
              <a:ext cx="1487670" cy="923330"/>
            </a:xfrm>
            <a:prstGeom prst="rect">
              <a:avLst/>
            </a:prstGeom>
            <a:noFill/>
          </p:spPr>
          <p:txBody>
            <a:bodyPr wrap="square" rtlCol="0">
              <a:spAutoFit/>
            </a:bodyPr>
            <a:lstStyle/>
            <a:p>
              <a:r>
                <a:rPr lang="en-GB" dirty="0">
                  <a:solidFill>
                    <a:prstClr val="black"/>
                  </a:solidFill>
                </a:rPr>
                <a:t>Nobles and local government</a:t>
              </a: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31050">
            <a:off x="3255906" y="3721794"/>
            <a:ext cx="235217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7417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inVertic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barn(inVertical)">
                                      <p:cBhvr>
                                        <p:cTn id="37" dur="500"/>
                                        <p:tgtEl>
                                          <p:spTgt spid="20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barn(inVertical)">
                                      <p:cBhvr>
                                        <p:cTn id="57" dur="500"/>
                                        <p:tgtEl>
                                          <p:spTgt spid="205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055"/>
                                        </p:tgtEl>
                                        <p:attrNameLst>
                                          <p:attrName>style.visibility</p:attrName>
                                        </p:attrNameLst>
                                      </p:cBhvr>
                                      <p:to>
                                        <p:strVal val="visible"/>
                                      </p:to>
                                    </p:set>
                                    <p:animEffect transition="in" filter="barn(inVertical)">
                                      <p:cBhvr>
                                        <p:cTn id="62" dur="500"/>
                                        <p:tgtEl>
                                          <p:spTgt spid="205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56"/>
                                        </p:tgtEl>
                                        <p:attrNameLst>
                                          <p:attrName>style.visibility</p:attrName>
                                        </p:attrNameLst>
                                      </p:cBhvr>
                                      <p:to>
                                        <p:strVal val="visible"/>
                                      </p:to>
                                    </p:set>
                                    <p:animEffect transition="in" filter="barn(inVertical)">
                                      <p:cBhvr>
                                        <p:cTn id="72" dur="500"/>
                                        <p:tgtEl>
                                          <p:spTgt spid="205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circle(in)">
                                      <p:cBhvr>
                                        <p:cTn id="7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28850" y="2057400"/>
            <a:ext cx="4318000" cy="1828800"/>
          </a:xfrm>
        </p:spPr>
        <p:txBody>
          <a:bodyPr>
            <a:normAutofit fontScale="90000"/>
          </a:bodyPr>
          <a:lstStyle/>
          <a:p>
            <a:pPr eaLnBrk="1" hangingPunct="1">
              <a:defRPr/>
            </a:pPr>
            <a:r>
              <a:rPr lang="en-GB" dirty="0" smtClean="0"/>
              <a:t>Henry VII Financial policy.</a:t>
            </a:r>
            <a:endParaRPr lang="en-GB" dirty="0" smtClean="0"/>
          </a:p>
        </p:txBody>
      </p:sp>
      <p:sp>
        <p:nvSpPr>
          <p:cNvPr id="2051" name="Rectangle 3"/>
          <p:cNvSpPr>
            <a:spLocks noGrp="1" noChangeArrowheads="1"/>
          </p:cNvSpPr>
          <p:nvPr>
            <p:ph type="subTitle" idx="1"/>
          </p:nvPr>
        </p:nvSpPr>
        <p:spPr>
          <a:xfrm>
            <a:off x="2895600" y="3886200"/>
            <a:ext cx="2984500" cy="1752600"/>
          </a:xfrm>
        </p:spPr>
        <p:txBody>
          <a:bodyPr/>
          <a:lstStyle/>
          <a:p>
            <a:pPr eaLnBrk="1" hangingPunct="1">
              <a:defRPr/>
            </a:pPr>
            <a:r>
              <a:rPr lang="en-GB" dirty="0" smtClean="0"/>
              <a:t>1485 - 1509</a:t>
            </a:r>
          </a:p>
        </p:txBody>
      </p:sp>
      <p:pic>
        <p:nvPicPr>
          <p:cNvPr id="3076" name="Picture 4" descr="15th century counting house"/>
          <p:cNvPicPr>
            <a:picLocks noChangeAspect="1" noChangeArrowheads="1"/>
          </p:cNvPicPr>
          <p:nvPr/>
        </p:nvPicPr>
        <p:blipFill>
          <a:blip r:embed="rId2">
            <a:extLst>
              <a:ext uri="{28A0092B-C50C-407E-A947-70E740481C1C}">
                <a14:useLocalDpi xmlns:a14="http://schemas.microsoft.com/office/drawing/2010/main" val="0"/>
              </a:ext>
            </a:extLst>
          </a:blip>
          <a:srcRect b="13274"/>
          <a:stretch>
            <a:fillRect/>
          </a:stretch>
        </p:blipFill>
        <p:spPr bwMode="auto">
          <a:xfrm>
            <a:off x="7566707" y="1071790"/>
            <a:ext cx="3798887" cy="52736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98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GB" sz="4000"/>
              <a:t>Why was money so important to the king?</a:t>
            </a:r>
          </a:p>
        </p:txBody>
      </p:sp>
      <p:sp>
        <p:nvSpPr>
          <p:cNvPr id="23555" name="Rectangle 3"/>
          <p:cNvSpPr>
            <a:spLocks noGrp="1" noChangeArrowheads="1"/>
          </p:cNvSpPr>
          <p:nvPr>
            <p:ph type="body" idx="1"/>
          </p:nvPr>
        </p:nvSpPr>
        <p:spPr/>
        <p:txBody>
          <a:bodyPr/>
          <a:lstStyle/>
          <a:p>
            <a:pPr eaLnBrk="1" hangingPunct="1">
              <a:defRPr/>
            </a:pPr>
            <a:r>
              <a:rPr lang="en-GB" dirty="0"/>
              <a:t>I</a:t>
            </a:r>
            <a:r>
              <a:rPr lang="en-GB" dirty="0" smtClean="0"/>
              <a:t>mpoverished exile.</a:t>
            </a:r>
          </a:p>
          <a:p>
            <a:pPr eaLnBrk="1" hangingPunct="1">
              <a:defRPr/>
            </a:pPr>
            <a:r>
              <a:rPr lang="en-GB" dirty="0" smtClean="0"/>
              <a:t>Value of financial stability</a:t>
            </a:r>
          </a:p>
          <a:p>
            <a:pPr eaLnBrk="1" hangingPunct="1">
              <a:defRPr/>
            </a:pPr>
            <a:r>
              <a:rPr lang="en-GB" dirty="0" smtClean="0"/>
              <a:t>Soldiers and supporters</a:t>
            </a:r>
          </a:p>
        </p:txBody>
      </p:sp>
    </p:spTree>
    <p:extLst>
      <p:ext uri="{BB962C8B-B14F-4D97-AF65-F5344CB8AC3E}">
        <p14:creationId xmlns:p14="http://schemas.microsoft.com/office/powerpoint/2010/main" val="264384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GB" smtClean="0"/>
              <a:t>Henry’s reputation</a:t>
            </a:r>
          </a:p>
        </p:txBody>
      </p:sp>
      <p:sp>
        <p:nvSpPr>
          <p:cNvPr id="34819" name="Rectangle 3"/>
          <p:cNvSpPr>
            <a:spLocks noGrp="1" noChangeArrowheads="1"/>
          </p:cNvSpPr>
          <p:nvPr>
            <p:ph type="body" idx="1"/>
          </p:nvPr>
        </p:nvSpPr>
        <p:spPr>
          <a:xfrm>
            <a:off x="1981200" y="1557339"/>
            <a:ext cx="8229600" cy="2447925"/>
          </a:xfrm>
        </p:spPr>
        <p:txBody>
          <a:bodyPr/>
          <a:lstStyle/>
          <a:p>
            <a:pPr eaLnBrk="1" hangingPunct="1">
              <a:lnSpc>
                <a:spcPct val="90000"/>
              </a:lnSpc>
              <a:defRPr/>
            </a:pPr>
            <a:r>
              <a:rPr lang="en-GB" dirty="0" smtClean="0"/>
              <a:t>exploited existing revenues</a:t>
            </a:r>
          </a:p>
          <a:p>
            <a:pPr eaLnBrk="1" hangingPunct="1">
              <a:lnSpc>
                <a:spcPct val="90000"/>
              </a:lnSpc>
              <a:defRPr/>
            </a:pPr>
            <a:r>
              <a:rPr lang="en-GB" dirty="0" smtClean="0"/>
              <a:t>determined and systematic</a:t>
            </a:r>
          </a:p>
          <a:p>
            <a:pPr eaLnBrk="1" hangingPunct="1">
              <a:lnSpc>
                <a:spcPct val="90000"/>
              </a:lnSpc>
              <a:defRPr/>
            </a:pPr>
            <a:endParaRPr lang="en-GB" dirty="0" smtClean="0"/>
          </a:p>
        </p:txBody>
      </p:sp>
    </p:spTree>
    <p:extLst>
      <p:ext uri="{BB962C8B-B14F-4D97-AF65-F5344CB8AC3E}">
        <p14:creationId xmlns:p14="http://schemas.microsoft.com/office/powerpoint/2010/main" val="1952497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71664" y="404665"/>
            <a:ext cx="8229600" cy="1031875"/>
          </a:xfrm>
        </p:spPr>
        <p:txBody>
          <a:bodyPr/>
          <a:lstStyle/>
          <a:p>
            <a:pPr eaLnBrk="1" hangingPunct="1">
              <a:defRPr/>
            </a:pPr>
            <a:r>
              <a:rPr lang="en-GB" dirty="0" smtClean="0"/>
              <a:t>Constraints on the King</a:t>
            </a:r>
          </a:p>
        </p:txBody>
      </p:sp>
      <p:sp>
        <p:nvSpPr>
          <p:cNvPr id="24579" name="Rectangle 3"/>
          <p:cNvSpPr>
            <a:spLocks noGrp="1" noChangeArrowheads="1"/>
          </p:cNvSpPr>
          <p:nvPr>
            <p:ph type="body" idx="1"/>
          </p:nvPr>
        </p:nvSpPr>
        <p:spPr>
          <a:xfrm>
            <a:off x="1981200" y="1268413"/>
            <a:ext cx="8229600" cy="2665412"/>
          </a:xfrm>
        </p:spPr>
        <p:txBody>
          <a:bodyPr/>
          <a:lstStyle/>
          <a:p>
            <a:pPr eaLnBrk="1" hangingPunct="1">
              <a:defRPr/>
            </a:pPr>
            <a:r>
              <a:rPr lang="en-GB" dirty="0"/>
              <a:t>Live off their own </a:t>
            </a:r>
          </a:p>
          <a:p>
            <a:pPr eaLnBrk="1" hangingPunct="1">
              <a:defRPr/>
            </a:pPr>
            <a:r>
              <a:rPr lang="en-GB" dirty="0"/>
              <a:t>Taxes</a:t>
            </a:r>
          </a:p>
          <a:p>
            <a:pPr eaLnBrk="1" hangingPunct="1">
              <a:defRPr/>
            </a:pPr>
            <a:endParaRPr lang="en-GB" dirty="0" smtClean="0"/>
          </a:p>
          <a:p>
            <a:pPr eaLnBrk="1" hangingPunct="1">
              <a:defRPr/>
            </a:pPr>
            <a:endParaRPr lang="en-GB" dirty="0" smtClean="0"/>
          </a:p>
        </p:txBody>
      </p:sp>
    </p:spTree>
    <p:extLst>
      <p:ext uri="{BB962C8B-B14F-4D97-AF65-F5344CB8AC3E}">
        <p14:creationId xmlns:p14="http://schemas.microsoft.com/office/powerpoint/2010/main" val="1700742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GB" smtClean="0"/>
              <a:t>Financial Administration</a:t>
            </a:r>
          </a:p>
        </p:txBody>
      </p:sp>
      <p:sp>
        <p:nvSpPr>
          <p:cNvPr id="25603" name="Rectangle 3"/>
          <p:cNvSpPr>
            <a:spLocks noGrp="1" noChangeArrowheads="1"/>
          </p:cNvSpPr>
          <p:nvPr>
            <p:ph type="body" idx="1"/>
          </p:nvPr>
        </p:nvSpPr>
        <p:spPr>
          <a:xfrm>
            <a:off x="1992313" y="1484314"/>
            <a:ext cx="5543550" cy="1800225"/>
          </a:xfrm>
        </p:spPr>
        <p:txBody>
          <a:bodyPr/>
          <a:lstStyle/>
          <a:p>
            <a:pPr eaLnBrk="1" hangingPunct="1">
              <a:defRPr/>
            </a:pPr>
            <a:r>
              <a:rPr lang="en-GB" sz="3200" dirty="0"/>
              <a:t>Exchequer</a:t>
            </a:r>
          </a:p>
          <a:p>
            <a:pPr eaLnBrk="1" hangingPunct="1">
              <a:defRPr/>
            </a:pPr>
            <a:r>
              <a:rPr lang="en-GB" sz="3200" dirty="0"/>
              <a:t>King’s Chamber</a:t>
            </a:r>
          </a:p>
          <a:p>
            <a:pPr eaLnBrk="1" hangingPunct="1">
              <a:defRPr/>
            </a:pPr>
            <a:endParaRPr lang="en-GB" dirty="0" smtClean="0"/>
          </a:p>
          <a:p>
            <a:pPr eaLnBrk="1" hangingPunct="1">
              <a:defRPr/>
            </a:pPr>
            <a:endParaRPr lang="en-GB" dirty="0" smtClean="0"/>
          </a:p>
          <a:p>
            <a:pPr eaLnBrk="1" hangingPunct="1">
              <a:defRPr/>
            </a:pPr>
            <a:endParaRPr lang="en-GB" dirty="0" smtClean="0"/>
          </a:p>
        </p:txBody>
      </p:sp>
      <p:pic>
        <p:nvPicPr>
          <p:cNvPr id="8197" name="Picture 7" descr="cha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3573463"/>
            <a:ext cx="33337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2063750" y="6092825"/>
            <a:ext cx="431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GB" altLang="en-US" sz="1800">
                <a:solidFill>
                  <a:prstClr val="black"/>
                </a:solidFill>
              </a:rPr>
              <a:t>Henry has initialled each entrance into the Book of receipts</a:t>
            </a:r>
          </a:p>
        </p:txBody>
      </p:sp>
    </p:spTree>
    <p:extLst>
      <p:ext uri="{BB962C8B-B14F-4D97-AF65-F5344CB8AC3E}">
        <p14:creationId xmlns:p14="http://schemas.microsoft.com/office/powerpoint/2010/main" val="3604718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383338" y="381000"/>
            <a:ext cx="3827462" cy="1371600"/>
          </a:xfrm>
        </p:spPr>
        <p:txBody>
          <a:bodyPr/>
          <a:lstStyle/>
          <a:p>
            <a:pPr eaLnBrk="1" hangingPunct="1">
              <a:defRPr/>
            </a:pPr>
            <a:r>
              <a:rPr lang="en-GB" smtClean="0"/>
              <a:t>Personnel</a:t>
            </a:r>
          </a:p>
        </p:txBody>
      </p:sp>
      <p:sp>
        <p:nvSpPr>
          <p:cNvPr id="26627" name="Rectangle 3"/>
          <p:cNvSpPr>
            <a:spLocks noGrp="1" noChangeArrowheads="1"/>
          </p:cNvSpPr>
          <p:nvPr>
            <p:ph type="body" idx="1"/>
          </p:nvPr>
        </p:nvSpPr>
        <p:spPr>
          <a:xfrm>
            <a:off x="2050213" y="1628801"/>
            <a:ext cx="4321175" cy="4535487"/>
          </a:xfrm>
        </p:spPr>
        <p:txBody>
          <a:bodyPr/>
          <a:lstStyle/>
          <a:p>
            <a:pPr eaLnBrk="1" hangingPunct="1">
              <a:lnSpc>
                <a:spcPct val="80000"/>
              </a:lnSpc>
              <a:defRPr/>
            </a:pPr>
            <a:r>
              <a:rPr lang="en-GB" dirty="0"/>
              <a:t>Who were Henry’s financial officers?</a:t>
            </a:r>
          </a:p>
          <a:p>
            <a:pPr eaLnBrk="1" hangingPunct="1">
              <a:lnSpc>
                <a:spcPct val="80000"/>
              </a:lnSpc>
              <a:defRPr/>
            </a:pPr>
            <a:r>
              <a:rPr lang="en-GB" dirty="0">
                <a:solidFill>
                  <a:srgbClr val="CC3300"/>
                </a:solidFill>
              </a:rPr>
              <a:t>professionals</a:t>
            </a:r>
            <a:r>
              <a:rPr lang="en-GB" dirty="0"/>
              <a:t>.</a:t>
            </a:r>
          </a:p>
          <a:p>
            <a:pPr eaLnBrk="1" hangingPunct="1">
              <a:lnSpc>
                <a:spcPct val="80000"/>
              </a:lnSpc>
              <a:defRPr/>
            </a:pPr>
            <a:r>
              <a:rPr lang="en-GB" dirty="0"/>
              <a:t>Sir Reginald Bray, </a:t>
            </a:r>
            <a:r>
              <a:rPr lang="en-GB" dirty="0" err="1"/>
              <a:t>Empson</a:t>
            </a:r>
            <a:r>
              <a:rPr lang="en-GB" dirty="0"/>
              <a:t> and Dudley</a:t>
            </a:r>
          </a:p>
          <a:p>
            <a:pPr eaLnBrk="1" hangingPunct="1">
              <a:lnSpc>
                <a:spcPct val="80000"/>
              </a:lnSpc>
              <a:defRPr/>
            </a:pPr>
            <a:r>
              <a:rPr lang="en-GB" dirty="0" err="1"/>
              <a:t>Moreton</a:t>
            </a:r>
            <a:r>
              <a:rPr lang="en-GB" dirty="0"/>
              <a:t> and his fork</a:t>
            </a:r>
          </a:p>
          <a:p>
            <a:pPr eaLnBrk="1" hangingPunct="1">
              <a:lnSpc>
                <a:spcPct val="80000"/>
              </a:lnSpc>
              <a:defRPr/>
            </a:pPr>
            <a:endParaRPr lang="en-GB" dirty="0"/>
          </a:p>
        </p:txBody>
      </p:sp>
      <p:pic>
        <p:nvPicPr>
          <p:cNvPr id="9220" name="Picture 1" descr="http://www.tudorplace.com.ar/images/HenryVII05withE.Dud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1773238"/>
            <a:ext cx="3487738" cy="460851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247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GB" smtClean="0"/>
              <a:t>Ordinary Revenue</a:t>
            </a:r>
          </a:p>
        </p:txBody>
      </p:sp>
      <p:sp>
        <p:nvSpPr>
          <p:cNvPr id="28675" name="Rectangle 3"/>
          <p:cNvSpPr>
            <a:spLocks noGrp="1" noChangeArrowheads="1"/>
          </p:cNvSpPr>
          <p:nvPr>
            <p:ph type="body" idx="1"/>
          </p:nvPr>
        </p:nvSpPr>
        <p:spPr>
          <a:xfrm>
            <a:off x="1919537" y="1905000"/>
            <a:ext cx="6591985" cy="3777622"/>
          </a:xfrm>
        </p:spPr>
        <p:txBody>
          <a:bodyPr>
            <a:normAutofit/>
          </a:bodyPr>
          <a:lstStyle/>
          <a:p>
            <a:pPr eaLnBrk="1" hangingPunct="1">
              <a:defRPr/>
            </a:pPr>
            <a:r>
              <a:rPr lang="en-GB" dirty="0"/>
              <a:t>Crown lands – Henry increased Revenue from these with better management </a:t>
            </a:r>
          </a:p>
          <a:p>
            <a:pPr eaLnBrk="1" hangingPunct="1">
              <a:defRPr/>
            </a:pPr>
            <a:r>
              <a:rPr lang="en-GB" dirty="0"/>
              <a:t>Customs duties – Trade agreements</a:t>
            </a:r>
          </a:p>
          <a:p>
            <a:pPr eaLnBrk="1" hangingPunct="1">
              <a:defRPr/>
            </a:pPr>
            <a:r>
              <a:rPr lang="en-GB" dirty="0"/>
              <a:t>Feudal dues – </a:t>
            </a:r>
            <a:r>
              <a:rPr lang="en-GB" dirty="0" err="1"/>
              <a:t>Wardship</a:t>
            </a:r>
            <a:r>
              <a:rPr lang="en-GB" dirty="0"/>
              <a:t> - Buckingham</a:t>
            </a:r>
          </a:p>
          <a:p>
            <a:pPr eaLnBrk="1" hangingPunct="1">
              <a:defRPr/>
            </a:pPr>
            <a:r>
              <a:rPr lang="en-GB" dirty="0"/>
              <a:t>Profits of Justice</a:t>
            </a:r>
          </a:p>
        </p:txBody>
      </p:sp>
      <p:pic>
        <p:nvPicPr>
          <p:cNvPr id="11268" name="Picture 5" descr="fig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168" y="3816654"/>
            <a:ext cx="3059832" cy="300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henryviifacegr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509" y="841495"/>
            <a:ext cx="1581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843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smtClean="0"/>
              <a:t>Extraordinary Revenue</a:t>
            </a:r>
          </a:p>
        </p:txBody>
      </p:sp>
      <p:sp>
        <p:nvSpPr>
          <p:cNvPr id="29699" name="Rectangle 3"/>
          <p:cNvSpPr>
            <a:spLocks noGrp="1" noChangeArrowheads="1"/>
          </p:cNvSpPr>
          <p:nvPr>
            <p:ph type="body" idx="1"/>
          </p:nvPr>
        </p:nvSpPr>
        <p:spPr>
          <a:xfrm>
            <a:off x="1981200" y="1412876"/>
            <a:ext cx="8229600" cy="4683125"/>
          </a:xfrm>
        </p:spPr>
        <p:txBody>
          <a:bodyPr>
            <a:normAutofit fontScale="92500" lnSpcReduction="10000"/>
          </a:bodyPr>
          <a:lstStyle/>
          <a:p>
            <a:pPr eaLnBrk="1" hangingPunct="1">
              <a:defRPr/>
            </a:pPr>
            <a:r>
              <a:rPr lang="en-GB" dirty="0"/>
              <a:t>Parliamentary grants</a:t>
            </a:r>
          </a:p>
          <a:p>
            <a:pPr eaLnBrk="1" hangingPunct="1">
              <a:defRPr/>
            </a:pPr>
            <a:r>
              <a:rPr lang="en-GB" dirty="0"/>
              <a:t>Loans and benevolences</a:t>
            </a:r>
          </a:p>
          <a:p>
            <a:pPr eaLnBrk="1" hangingPunct="1">
              <a:defRPr/>
            </a:pPr>
            <a:r>
              <a:rPr lang="en-GB" dirty="0"/>
              <a:t>Clerical taxes</a:t>
            </a:r>
          </a:p>
          <a:p>
            <a:pPr eaLnBrk="1" hangingPunct="1">
              <a:defRPr/>
            </a:pPr>
            <a:r>
              <a:rPr lang="en-GB" dirty="0"/>
              <a:t>Feudal obligations</a:t>
            </a:r>
          </a:p>
          <a:p>
            <a:pPr eaLnBrk="1" hangingPunct="1">
              <a:defRPr/>
            </a:pPr>
            <a:r>
              <a:rPr lang="en-GB" dirty="0"/>
              <a:t>French pension</a:t>
            </a:r>
          </a:p>
          <a:p>
            <a:pPr eaLnBrk="1" hangingPunct="1">
              <a:defRPr/>
            </a:pPr>
            <a:r>
              <a:rPr lang="en-GB" dirty="0"/>
              <a:t>Bonds: written agreements in which people promised to pay a sum of money fi they failed to carry out their promise – </a:t>
            </a:r>
            <a:r>
              <a:rPr lang="en-GB" dirty="0" err="1"/>
              <a:t>Willoby</a:t>
            </a:r>
            <a:r>
              <a:rPr lang="en-GB" dirty="0"/>
              <a:t> de Brooke. </a:t>
            </a:r>
          </a:p>
          <a:p>
            <a:pPr eaLnBrk="1" hangingPunct="1">
              <a:defRPr/>
            </a:pPr>
            <a:r>
              <a:rPr lang="en-GB" dirty="0"/>
              <a:t>Recognisances: acknowledgement of a debt or obligation that already existed, money would be paid if the obligation were not met</a:t>
            </a:r>
          </a:p>
        </p:txBody>
      </p:sp>
      <p:pic>
        <p:nvPicPr>
          <p:cNvPr id="12292" name="Picture 4" descr="6C29C-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563" y="1916113"/>
            <a:ext cx="14795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763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476672"/>
            <a:ext cx="7772400" cy="1467594"/>
          </a:xfrm>
        </p:spPr>
        <p:txBody>
          <a:bodyPr/>
          <a:lstStyle/>
          <a:p>
            <a:r>
              <a:rPr lang="en-GB" dirty="0" smtClean="0"/>
              <a:t>Henry </a:t>
            </a:r>
            <a:r>
              <a:rPr lang="en-GB" dirty="0" err="1" smtClean="0"/>
              <a:t>VII’s</a:t>
            </a:r>
            <a:r>
              <a:rPr lang="en-GB" dirty="0" smtClean="0"/>
              <a:t> foreign policy</a:t>
            </a:r>
            <a:endParaRPr lang="en-GB" dirty="0"/>
          </a:p>
        </p:txBody>
      </p:sp>
      <p:sp>
        <p:nvSpPr>
          <p:cNvPr id="3" name="Subtitle 2"/>
          <p:cNvSpPr>
            <a:spLocks noGrp="1"/>
          </p:cNvSpPr>
          <p:nvPr>
            <p:ph type="subTitle" idx="1"/>
          </p:nvPr>
        </p:nvSpPr>
        <p:spPr>
          <a:xfrm>
            <a:off x="6816080" y="1988840"/>
            <a:ext cx="3600400" cy="4320480"/>
          </a:xfrm>
        </p:spPr>
        <p:txBody>
          <a:bodyPr/>
          <a:lstStyle/>
          <a:p>
            <a:r>
              <a:rPr lang="en-GB" dirty="0" smtClean="0"/>
              <a:t>Henry had 3 main aims at the start of his reign.</a:t>
            </a:r>
          </a:p>
          <a:p>
            <a:pPr algn="l">
              <a:buFont typeface="Arial" pitchFamily="34" charset="0"/>
              <a:buChar char="•"/>
            </a:pPr>
            <a:r>
              <a:rPr lang="en-GB" dirty="0"/>
              <a:t> </a:t>
            </a:r>
            <a:r>
              <a:rPr lang="en-GB" dirty="0" smtClean="0"/>
              <a:t>To maintain peace in England.</a:t>
            </a:r>
          </a:p>
          <a:p>
            <a:pPr algn="l">
              <a:buFont typeface="Arial" pitchFamily="34" charset="0"/>
              <a:buChar char="•"/>
            </a:pPr>
            <a:r>
              <a:rPr lang="en-GB" dirty="0" smtClean="0"/>
              <a:t>To avoid war.</a:t>
            </a:r>
          </a:p>
          <a:p>
            <a:pPr algn="l">
              <a:buFont typeface="Arial" pitchFamily="34" charset="0"/>
              <a:buChar char="•"/>
            </a:pPr>
            <a:r>
              <a:rPr lang="en-GB" dirty="0" smtClean="0"/>
              <a:t>To gain allies.</a:t>
            </a:r>
          </a:p>
        </p:txBody>
      </p:sp>
      <p:pic>
        <p:nvPicPr>
          <p:cNvPr id="18434" name="Picture 2" descr="http://1henry6.wikidot.com/local--files/henry-vii/henrytudor.jpg"/>
          <p:cNvPicPr>
            <a:picLocks noChangeAspect="1" noChangeArrowheads="1"/>
          </p:cNvPicPr>
          <p:nvPr/>
        </p:nvPicPr>
        <p:blipFill>
          <a:blip r:embed="rId2" cstate="print"/>
          <a:srcRect/>
          <a:stretch>
            <a:fillRect/>
          </a:stretch>
        </p:blipFill>
        <p:spPr bwMode="auto">
          <a:xfrm>
            <a:off x="2207569" y="1988840"/>
            <a:ext cx="3552825" cy="3514726"/>
          </a:xfrm>
          <a:prstGeom prst="rect">
            <a:avLst/>
          </a:prstGeom>
          <a:noFill/>
        </p:spPr>
      </p:pic>
    </p:spTree>
    <p:extLst>
      <p:ext uri="{BB962C8B-B14F-4D97-AF65-F5344CB8AC3E}">
        <p14:creationId xmlns:p14="http://schemas.microsoft.com/office/powerpoint/2010/main" val="428090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Policy</a:t>
            </a:r>
            <a:endParaRPr lang="en-GB" dirty="0"/>
          </a:p>
        </p:txBody>
      </p:sp>
      <p:sp>
        <p:nvSpPr>
          <p:cNvPr id="3" name="Content Placeholder 2"/>
          <p:cNvSpPr>
            <a:spLocks noGrp="1"/>
          </p:cNvSpPr>
          <p:nvPr>
            <p:ph idx="1"/>
          </p:nvPr>
        </p:nvSpPr>
        <p:spPr>
          <a:xfrm>
            <a:off x="1735611" y="1314450"/>
            <a:ext cx="2485253" cy="4297062"/>
          </a:xfrm>
        </p:spPr>
        <p:txBody>
          <a:bodyPr>
            <a:noAutofit/>
          </a:bodyPr>
          <a:lstStyle/>
          <a:p>
            <a:r>
              <a:rPr lang="en-GB" sz="2100" dirty="0"/>
              <a:t>When Edward became king in 1461 what would his immediate priorities for foreign policy have been? Discuss in pairs for 2 minutes.</a:t>
            </a:r>
          </a:p>
          <a:p>
            <a:r>
              <a:rPr lang="en-GB" sz="2100" dirty="0"/>
              <a:t>Which countries should he have been particularly interested in? </a:t>
            </a:r>
          </a:p>
        </p:txBody>
      </p:sp>
    </p:spTree>
    <p:extLst>
      <p:ext uri="{BB962C8B-B14F-4D97-AF65-F5344CB8AC3E}">
        <p14:creationId xmlns:p14="http://schemas.microsoft.com/office/powerpoint/2010/main" val="83878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114664"/>
            <a:ext cx="7315200" cy="1154097"/>
          </a:xfrm>
        </p:spPr>
        <p:txBody>
          <a:bodyPr/>
          <a:lstStyle/>
          <a:p>
            <a:r>
              <a:rPr lang="en-GB" dirty="0" smtClean="0"/>
              <a:t>Henry’s motives</a:t>
            </a:r>
            <a:endParaRPr lang="en-GB" dirty="0"/>
          </a:p>
        </p:txBody>
      </p:sp>
      <p:sp>
        <p:nvSpPr>
          <p:cNvPr id="3" name="Content Placeholder 2"/>
          <p:cNvSpPr>
            <a:spLocks noGrp="1"/>
          </p:cNvSpPr>
          <p:nvPr>
            <p:ph idx="1"/>
          </p:nvPr>
        </p:nvSpPr>
        <p:spPr>
          <a:xfrm>
            <a:off x="1703512" y="1844824"/>
            <a:ext cx="4618856" cy="4349080"/>
          </a:xfrm>
        </p:spPr>
        <p:txBody>
          <a:bodyPr>
            <a:normAutofit lnSpcReduction="10000"/>
          </a:bodyPr>
          <a:lstStyle/>
          <a:p>
            <a:r>
              <a:rPr lang="en-GB" dirty="0" smtClean="0"/>
              <a:t>The reason he pursued a largely non-interventionist policy was because he had little choice. War was expensive and dangerous, peace was cheaper and gave him a chance to consolidate his power in England.</a:t>
            </a:r>
          </a:p>
          <a:p>
            <a:r>
              <a:rPr lang="en-GB" dirty="0" smtClean="0"/>
              <a:t>As a usurper Henry was very vulnerable and many of Europe's rulers did not expect him to last long.</a:t>
            </a:r>
            <a:endParaRPr lang="en-GB" dirty="0"/>
          </a:p>
        </p:txBody>
      </p:sp>
      <p:pic>
        <p:nvPicPr>
          <p:cNvPr id="16386" name="Picture 2" descr="http://www.richardiii.net/battle%20images/milford%20haven.gif"/>
          <p:cNvPicPr>
            <a:picLocks noChangeAspect="1" noChangeArrowheads="1"/>
          </p:cNvPicPr>
          <p:nvPr/>
        </p:nvPicPr>
        <p:blipFill>
          <a:blip r:embed="rId2" cstate="print"/>
          <a:srcRect/>
          <a:stretch>
            <a:fillRect/>
          </a:stretch>
        </p:blipFill>
        <p:spPr bwMode="auto">
          <a:xfrm>
            <a:off x="6371761" y="1988841"/>
            <a:ext cx="3792183" cy="2610619"/>
          </a:xfrm>
          <a:prstGeom prst="rect">
            <a:avLst/>
          </a:prstGeom>
          <a:noFill/>
        </p:spPr>
      </p:pic>
    </p:spTree>
    <p:extLst>
      <p:ext uri="{BB962C8B-B14F-4D97-AF65-F5344CB8AC3E}">
        <p14:creationId xmlns:p14="http://schemas.microsoft.com/office/powerpoint/2010/main" val="975948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260649"/>
            <a:ext cx="7315200" cy="1154097"/>
          </a:xfrm>
        </p:spPr>
        <p:txBody>
          <a:bodyPr/>
          <a:lstStyle/>
          <a:p>
            <a:r>
              <a:rPr lang="en-GB" dirty="0" smtClean="0"/>
              <a:t>1485 – 1488: First Steps</a:t>
            </a:r>
            <a:endParaRPr lang="en-GB" dirty="0"/>
          </a:p>
        </p:txBody>
      </p:sp>
      <p:sp>
        <p:nvSpPr>
          <p:cNvPr id="3" name="Content Placeholder 2"/>
          <p:cNvSpPr>
            <a:spLocks noGrp="1"/>
          </p:cNvSpPr>
          <p:nvPr>
            <p:ph idx="1"/>
          </p:nvPr>
        </p:nvSpPr>
        <p:spPr>
          <a:xfrm>
            <a:off x="2135560" y="1628800"/>
            <a:ext cx="7920880" cy="4680520"/>
          </a:xfrm>
        </p:spPr>
        <p:txBody>
          <a:bodyPr>
            <a:normAutofit/>
          </a:bodyPr>
          <a:lstStyle/>
          <a:p>
            <a:r>
              <a:rPr lang="en-GB" dirty="0" smtClean="0"/>
              <a:t>France: while England’s traditional enemy, France had ties with the Lancastrians and had helped Henry gain the throne. Henry negotiated a one year truce which was then extended for a further 3 years </a:t>
            </a:r>
          </a:p>
          <a:p>
            <a:r>
              <a:rPr lang="en-GB" dirty="0" smtClean="0"/>
              <a:t>Scotland: In July 1486 Henry succeeded in persuading James III to sign a three year truce. This truce survived James III assassination in 1488.</a:t>
            </a:r>
          </a:p>
          <a:p>
            <a:r>
              <a:rPr lang="en-GB" dirty="0" smtClean="0"/>
              <a:t>Brittany : A long term treaty was signed in 1486 which was more of a commercial relationship.</a:t>
            </a:r>
            <a:endParaRPr lang="en-GB" dirty="0"/>
          </a:p>
        </p:txBody>
      </p:sp>
    </p:spTree>
    <p:extLst>
      <p:ext uri="{BB962C8B-B14F-4D97-AF65-F5344CB8AC3E}">
        <p14:creationId xmlns:p14="http://schemas.microsoft.com/office/powerpoint/2010/main" val="820791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260649"/>
            <a:ext cx="7315200" cy="1154097"/>
          </a:xfrm>
        </p:spPr>
        <p:txBody>
          <a:bodyPr/>
          <a:lstStyle/>
          <a:p>
            <a:r>
              <a:rPr lang="en-GB" dirty="0" smtClean="0"/>
              <a:t>Brittany 1489 - 1492</a:t>
            </a:r>
            <a:endParaRPr lang="en-GB" dirty="0"/>
          </a:p>
        </p:txBody>
      </p:sp>
      <p:sp>
        <p:nvSpPr>
          <p:cNvPr id="3" name="Content Placeholder 2"/>
          <p:cNvSpPr>
            <a:spLocks noGrp="1"/>
          </p:cNvSpPr>
          <p:nvPr>
            <p:ph idx="1"/>
          </p:nvPr>
        </p:nvSpPr>
        <p:spPr>
          <a:xfrm>
            <a:off x="1631504" y="1628800"/>
            <a:ext cx="5482952" cy="4565104"/>
          </a:xfrm>
        </p:spPr>
        <p:txBody>
          <a:bodyPr>
            <a:normAutofit fontScale="85000" lnSpcReduction="20000"/>
          </a:bodyPr>
          <a:lstStyle/>
          <a:p>
            <a:r>
              <a:rPr lang="en-GB" dirty="0" smtClean="0"/>
              <a:t>In 1488 Duke Francis of Brittany had died and left the 12 year old Anne as his heir.</a:t>
            </a:r>
          </a:p>
          <a:p>
            <a:r>
              <a:rPr lang="en-GB" dirty="0" smtClean="0"/>
              <a:t>The French King Charles VIII claimed custody of Anne.</a:t>
            </a:r>
          </a:p>
          <a:p>
            <a:r>
              <a:rPr lang="en-GB" dirty="0" smtClean="0"/>
              <a:t>Why do you think Henry would not have wanted the French to have control of Brittany?</a:t>
            </a:r>
          </a:p>
          <a:p>
            <a:r>
              <a:rPr lang="en-GB" dirty="0" smtClean="0"/>
              <a:t>Henry with the support of Ferdinand of Spain and Maximilian, the Holy Roman emperor, sent 6000 men to support Brittany. Unfortunately  this was too little too late and when the Spanish troops withdrew so did Henry. Anne married Charles in 1491 spelling the end of Brittany's independence.</a:t>
            </a:r>
          </a:p>
          <a:p>
            <a:pPr>
              <a:buNone/>
            </a:pPr>
            <a:endParaRPr lang="en-GB" dirty="0"/>
          </a:p>
        </p:txBody>
      </p:sp>
      <p:pic>
        <p:nvPicPr>
          <p:cNvPr id="4098" name="Picture 2" descr="http://www.ourinns.org/map/Brittany.gif"/>
          <p:cNvPicPr>
            <a:picLocks noChangeAspect="1" noChangeArrowheads="1"/>
          </p:cNvPicPr>
          <p:nvPr/>
        </p:nvPicPr>
        <p:blipFill>
          <a:blip r:embed="rId2" cstate="print"/>
          <a:srcRect/>
          <a:stretch>
            <a:fillRect/>
          </a:stretch>
        </p:blipFill>
        <p:spPr bwMode="auto">
          <a:xfrm>
            <a:off x="6823289" y="1772817"/>
            <a:ext cx="3751146" cy="2200673"/>
          </a:xfrm>
          <a:prstGeom prst="rect">
            <a:avLst/>
          </a:prstGeom>
          <a:noFill/>
        </p:spPr>
      </p:pic>
      <p:pic>
        <p:nvPicPr>
          <p:cNvPr id="4102" name="Picture 6" descr="http://cache3.asset-cache.net/xc/51244698.jpg?v=1&amp;c=IWSAsset&amp;k=2&amp;d=45B0EB3381F7834D9FC2908EF35E4476B36B3E69AD1B6AB6C4D0FC83CBAF8119"/>
          <p:cNvPicPr>
            <a:picLocks noChangeAspect="1" noChangeArrowheads="1"/>
          </p:cNvPicPr>
          <p:nvPr/>
        </p:nvPicPr>
        <p:blipFill>
          <a:blip r:embed="rId3" cstate="print"/>
          <a:srcRect/>
          <a:stretch>
            <a:fillRect/>
          </a:stretch>
        </p:blipFill>
        <p:spPr bwMode="auto">
          <a:xfrm>
            <a:off x="8112225" y="4221088"/>
            <a:ext cx="1862495" cy="2348880"/>
          </a:xfrm>
          <a:prstGeom prst="rect">
            <a:avLst/>
          </a:prstGeom>
          <a:noFill/>
        </p:spPr>
      </p:pic>
    </p:spTree>
    <p:extLst>
      <p:ext uri="{BB962C8B-B14F-4D97-AF65-F5344CB8AC3E}">
        <p14:creationId xmlns:p14="http://schemas.microsoft.com/office/powerpoint/2010/main" val="1730999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476673"/>
            <a:ext cx="7315200" cy="1154097"/>
          </a:xfrm>
        </p:spPr>
        <p:txBody>
          <a:bodyPr>
            <a:normAutofit fontScale="90000"/>
          </a:bodyPr>
          <a:lstStyle/>
          <a:p>
            <a:r>
              <a:rPr lang="en-GB" dirty="0" smtClean="0"/>
              <a:t>France and the treaty of </a:t>
            </a:r>
            <a:r>
              <a:rPr lang="en-GB" dirty="0" err="1" smtClean="0"/>
              <a:t>Etaples</a:t>
            </a:r>
            <a:r>
              <a:rPr lang="en-GB" dirty="0" smtClean="0"/>
              <a:t> 1492</a:t>
            </a:r>
            <a:endParaRPr lang="en-GB" dirty="0"/>
          </a:p>
        </p:txBody>
      </p:sp>
      <p:sp>
        <p:nvSpPr>
          <p:cNvPr id="3" name="Content Placeholder 2"/>
          <p:cNvSpPr>
            <a:spLocks noGrp="1"/>
          </p:cNvSpPr>
          <p:nvPr>
            <p:ph idx="1"/>
          </p:nvPr>
        </p:nvSpPr>
        <p:spPr/>
        <p:txBody>
          <a:bodyPr>
            <a:normAutofit/>
          </a:bodyPr>
          <a:lstStyle/>
          <a:p>
            <a:r>
              <a:rPr lang="en-GB" dirty="0" smtClean="0"/>
              <a:t>Henrys intervention in Brittany had angered the French and in retaliation they supported </a:t>
            </a:r>
            <a:r>
              <a:rPr lang="en-GB" dirty="0" err="1" smtClean="0"/>
              <a:t>Warbeck’s</a:t>
            </a:r>
            <a:r>
              <a:rPr lang="en-GB" dirty="0" smtClean="0"/>
              <a:t> claim to the throne. Henry had to respond to this.</a:t>
            </a:r>
          </a:p>
          <a:p>
            <a:r>
              <a:rPr lang="en-GB" dirty="0" smtClean="0"/>
              <a:t>Henry did not want war and could not afford it but he had to convince the French he was serious.  He landed in Calais with an army of 26000 men hoping the French would back down. He timed this landing for November which some historians see as a signal to Charles that he was willing to negotiate.</a:t>
            </a:r>
          </a:p>
          <a:p>
            <a:endParaRPr lang="en-GB" dirty="0"/>
          </a:p>
        </p:txBody>
      </p:sp>
    </p:spTree>
    <p:extLst>
      <p:ext uri="{BB962C8B-B14F-4D97-AF65-F5344CB8AC3E}">
        <p14:creationId xmlns:p14="http://schemas.microsoft.com/office/powerpoint/2010/main" val="3421585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063552" y="188640"/>
            <a:ext cx="5184576" cy="6264696"/>
          </a:xfrm>
        </p:spPr>
        <p:txBody>
          <a:bodyPr>
            <a:normAutofit fontScale="92500"/>
          </a:bodyPr>
          <a:lstStyle/>
          <a:p>
            <a:r>
              <a:rPr lang="en-GB" dirty="0" smtClean="0"/>
              <a:t>His bluff worked and Charles backed down. Henry managed to negotiate the following:</a:t>
            </a:r>
          </a:p>
          <a:p>
            <a:endParaRPr lang="en-GB" dirty="0" smtClean="0"/>
          </a:p>
          <a:p>
            <a:r>
              <a:rPr lang="en-GB" dirty="0" smtClean="0"/>
              <a:t>The French would give no further aid to English rebels, particularly Warbeck.</a:t>
            </a:r>
          </a:p>
          <a:p>
            <a:endParaRPr lang="en-GB" dirty="0" smtClean="0"/>
          </a:p>
          <a:p>
            <a:r>
              <a:rPr lang="en-GB" dirty="0" smtClean="0"/>
              <a:t>They would pay the cost of Getting Henry’s army back to England.</a:t>
            </a:r>
          </a:p>
          <a:p>
            <a:endParaRPr lang="en-GB" dirty="0" smtClean="0"/>
          </a:p>
          <a:p>
            <a:r>
              <a:rPr lang="en-GB" dirty="0" smtClean="0"/>
              <a:t>They would pay the arrears of the money owed to Edward IV at the treaty of </a:t>
            </a:r>
            <a:r>
              <a:rPr lang="en-GB" dirty="0" err="1" smtClean="0"/>
              <a:t>Picqugny</a:t>
            </a:r>
            <a:r>
              <a:rPr lang="en-GB" dirty="0" smtClean="0"/>
              <a:t> back in 1475.</a:t>
            </a:r>
            <a:endParaRPr lang="en-GB" dirty="0"/>
          </a:p>
        </p:txBody>
      </p:sp>
      <p:pic>
        <p:nvPicPr>
          <p:cNvPr id="2050" name="Picture 2" descr="http://upload.wikimedia.org/wikipedia/commons/e/ef/Charles_VIII_de_france.jpg"/>
          <p:cNvPicPr>
            <a:picLocks noChangeAspect="1" noChangeArrowheads="1"/>
          </p:cNvPicPr>
          <p:nvPr/>
        </p:nvPicPr>
        <p:blipFill>
          <a:blip r:embed="rId2" cstate="print"/>
          <a:srcRect/>
          <a:stretch>
            <a:fillRect/>
          </a:stretch>
        </p:blipFill>
        <p:spPr bwMode="auto">
          <a:xfrm>
            <a:off x="7968209" y="1"/>
            <a:ext cx="2143651" cy="2697427"/>
          </a:xfrm>
          <a:prstGeom prst="rect">
            <a:avLst/>
          </a:prstGeom>
          <a:noFill/>
        </p:spPr>
      </p:pic>
      <p:pic>
        <p:nvPicPr>
          <p:cNvPr id="2052" name="Picture 4" descr="http://history.wisc.edu/sommerville/123/123images/warbeck.jpg"/>
          <p:cNvPicPr>
            <a:picLocks noChangeAspect="1" noChangeArrowheads="1"/>
          </p:cNvPicPr>
          <p:nvPr/>
        </p:nvPicPr>
        <p:blipFill>
          <a:blip r:embed="rId3" cstate="print"/>
          <a:srcRect/>
          <a:stretch>
            <a:fillRect/>
          </a:stretch>
        </p:blipFill>
        <p:spPr bwMode="auto">
          <a:xfrm>
            <a:off x="7824192" y="3356992"/>
            <a:ext cx="2350232" cy="2820278"/>
          </a:xfrm>
          <a:prstGeom prst="rect">
            <a:avLst/>
          </a:prstGeom>
          <a:noFill/>
        </p:spPr>
      </p:pic>
    </p:spTree>
    <p:extLst>
      <p:ext uri="{BB962C8B-B14F-4D97-AF65-F5344CB8AC3E}">
        <p14:creationId xmlns:p14="http://schemas.microsoft.com/office/powerpoint/2010/main" val="2675886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09400"/>
            <a:ext cx="7315200" cy="1154097"/>
          </a:xfrm>
        </p:spPr>
        <p:txBody>
          <a:bodyPr>
            <a:normAutofit/>
          </a:bodyPr>
          <a:lstStyle/>
          <a:p>
            <a:r>
              <a:rPr lang="en-GB" dirty="0" smtClean="0"/>
              <a:t>Burgundy</a:t>
            </a:r>
            <a:endParaRPr lang="en-GB" dirty="0"/>
          </a:p>
        </p:txBody>
      </p:sp>
      <p:sp>
        <p:nvSpPr>
          <p:cNvPr id="3" name="Content Placeholder 2"/>
          <p:cNvSpPr>
            <a:spLocks noGrp="1"/>
          </p:cNvSpPr>
          <p:nvPr>
            <p:ph idx="1"/>
          </p:nvPr>
        </p:nvSpPr>
        <p:spPr>
          <a:xfrm>
            <a:off x="1775520" y="1484784"/>
            <a:ext cx="5482952" cy="4925144"/>
          </a:xfrm>
        </p:spPr>
        <p:txBody>
          <a:bodyPr>
            <a:normAutofit fontScale="85000" lnSpcReduction="20000"/>
          </a:bodyPr>
          <a:lstStyle/>
          <a:p>
            <a:r>
              <a:rPr lang="en-GB" dirty="0" smtClean="0"/>
              <a:t>Traditionally England’s Ally Burgundy had close ties with the house of York and with London merchants.</a:t>
            </a:r>
          </a:p>
          <a:p>
            <a:r>
              <a:rPr lang="en-GB" dirty="0" smtClean="0"/>
              <a:t>Margaret of Burgundy (Edward IV and Richard III sister)  saw Henry as a usurper and was determined to destroy him. 1486 they harboured Lovell and 1487 Lincoln. </a:t>
            </a:r>
          </a:p>
          <a:p>
            <a:r>
              <a:rPr lang="en-GB" dirty="0" smtClean="0"/>
              <a:t>Traditional historians see Margaret of Burgundy’s hatred of Henry as main reason for this but </a:t>
            </a:r>
            <a:r>
              <a:rPr lang="en-GB" dirty="0" err="1" smtClean="0"/>
              <a:t>Burgundian</a:t>
            </a:r>
            <a:r>
              <a:rPr lang="en-GB" dirty="0" smtClean="0"/>
              <a:t> interests were also at stake as they were worried about Henry’s connection to France.</a:t>
            </a:r>
          </a:p>
          <a:p>
            <a:r>
              <a:rPr lang="en-GB" dirty="0" smtClean="0"/>
              <a:t>It is worth noting that Henry’s relationship with Burgundy improved in the later years of his reign. </a:t>
            </a:r>
            <a:endParaRPr lang="en-GB" dirty="0"/>
          </a:p>
        </p:txBody>
      </p:sp>
      <p:pic>
        <p:nvPicPr>
          <p:cNvPr id="5122" name="Picture 2" descr="http://upload.wikimedia.org/wikipedia/commons/3/37/Margaret_of_York.jpg"/>
          <p:cNvPicPr>
            <a:picLocks noChangeAspect="1" noChangeArrowheads="1"/>
          </p:cNvPicPr>
          <p:nvPr/>
        </p:nvPicPr>
        <p:blipFill>
          <a:blip r:embed="rId2" cstate="print"/>
          <a:srcRect/>
          <a:stretch>
            <a:fillRect/>
          </a:stretch>
        </p:blipFill>
        <p:spPr bwMode="auto">
          <a:xfrm>
            <a:off x="7968209" y="116633"/>
            <a:ext cx="2360463" cy="3373824"/>
          </a:xfrm>
          <a:prstGeom prst="rect">
            <a:avLst/>
          </a:prstGeom>
          <a:noFill/>
        </p:spPr>
      </p:pic>
      <p:pic>
        <p:nvPicPr>
          <p:cNvPr id="5124" name="Picture 4" descr="http://warandgame.files.wordpress.com/2007/10/473px-albrecht_durer_084.jpg"/>
          <p:cNvPicPr>
            <a:picLocks noChangeAspect="1" noChangeArrowheads="1"/>
          </p:cNvPicPr>
          <p:nvPr/>
        </p:nvPicPr>
        <p:blipFill>
          <a:blip r:embed="rId3" cstate="print"/>
          <a:srcRect/>
          <a:stretch>
            <a:fillRect/>
          </a:stretch>
        </p:blipFill>
        <p:spPr bwMode="auto">
          <a:xfrm>
            <a:off x="7968209" y="3573016"/>
            <a:ext cx="2447387" cy="3099334"/>
          </a:xfrm>
          <a:prstGeom prst="rect">
            <a:avLst/>
          </a:prstGeom>
          <a:noFill/>
        </p:spPr>
      </p:pic>
    </p:spTree>
    <p:extLst>
      <p:ext uri="{BB962C8B-B14F-4D97-AF65-F5344CB8AC3E}">
        <p14:creationId xmlns:p14="http://schemas.microsoft.com/office/powerpoint/2010/main" val="74522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0" y="620689"/>
            <a:ext cx="7315200" cy="1154097"/>
          </a:xfrm>
        </p:spPr>
        <p:txBody>
          <a:bodyPr/>
          <a:lstStyle/>
          <a:p>
            <a:r>
              <a:rPr lang="en-GB" dirty="0" smtClean="0"/>
              <a:t>Spain</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2204864"/>
            <a:ext cx="6120680" cy="451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608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476673"/>
            <a:ext cx="7315200" cy="1154097"/>
          </a:xfrm>
        </p:spPr>
        <p:txBody>
          <a:bodyPr/>
          <a:lstStyle/>
          <a:p>
            <a:r>
              <a:rPr lang="en-GB" dirty="0" smtClean="0"/>
              <a:t>Spain</a:t>
            </a:r>
            <a:endParaRPr lang="en-GB" dirty="0"/>
          </a:p>
        </p:txBody>
      </p:sp>
      <p:sp>
        <p:nvSpPr>
          <p:cNvPr id="3" name="Content Placeholder 2"/>
          <p:cNvSpPr>
            <a:spLocks noGrp="1"/>
          </p:cNvSpPr>
          <p:nvPr>
            <p:ph idx="1"/>
          </p:nvPr>
        </p:nvSpPr>
        <p:spPr/>
        <p:txBody>
          <a:bodyPr>
            <a:normAutofit/>
          </a:bodyPr>
          <a:lstStyle/>
          <a:p>
            <a:r>
              <a:rPr lang="en-GB" dirty="0" smtClean="0"/>
              <a:t>Henry spotted a useful ally in Ferdinand</a:t>
            </a:r>
          </a:p>
          <a:p>
            <a:r>
              <a:rPr lang="en-GB" dirty="0" smtClean="0"/>
              <a:t>The Treaty of Medina Del Campo was signed in 1489 this agreed:</a:t>
            </a:r>
          </a:p>
          <a:p>
            <a:r>
              <a:rPr lang="en-GB" dirty="0" smtClean="0"/>
              <a:t>1 Spain would not support pretenders to the English throne</a:t>
            </a:r>
          </a:p>
          <a:p>
            <a:r>
              <a:rPr lang="en-GB" dirty="0" smtClean="0"/>
              <a:t>2 They would act together against France in Brittany</a:t>
            </a:r>
          </a:p>
          <a:p>
            <a:r>
              <a:rPr lang="en-GB" dirty="0" smtClean="0"/>
              <a:t>3 Improved trade</a:t>
            </a:r>
          </a:p>
          <a:p>
            <a:r>
              <a:rPr lang="en-GB" dirty="0" smtClean="0"/>
              <a:t>4 Henry’s eldest son Arthur would marry Ferdinand &amp; Isabella’s oldest daughter Catherine when they were old enough.</a:t>
            </a:r>
            <a:endParaRPr lang="en-GB" dirty="0"/>
          </a:p>
        </p:txBody>
      </p:sp>
    </p:spTree>
    <p:extLst>
      <p:ext uri="{BB962C8B-B14F-4D97-AF65-F5344CB8AC3E}">
        <p14:creationId xmlns:p14="http://schemas.microsoft.com/office/powerpoint/2010/main" val="63815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94" y="1160750"/>
            <a:ext cx="5486400" cy="865573"/>
          </a:xfrm>
        </p:spPr>
        <p:txBody>
          <a:bodyPr/>
          <a:lstStyle/>
          <a:p>
            <a:r>
              <a:rPr lang="en-GB" dirty="0" smtClean="0"/>
              <a:t>Scotland</a:t>
            </a:r>
            <a:endParaRPr lang="en-GB" dirty="0"/>
          </a:p>
        </p:txBody>
      </p:sp>
      <p:sp>
        <p:nvSpPr>
          <p:cNvPr id="3" name="Content Placeholder 2"/>
          <p:cNvSpPr>
            <a:spLocks noGrp="1"/>
          </p:cNvSpPr>
          <p:nvPr>
            <p:ph idx="1"/>
          </p:nvPr>
        </p:nvSpPr>
        <p:spPr>
          <a:xfrm>
            <a:off x="2152651" y="2226469"/>
            <a:ext cx="4073096" cy="3263504"/>
          </a:xfrm>
        </p:spPr>
        <p:txBody>
          <a:bodyPr>
            <a:normAutofit fontScale="85000" lnSpcReduction="20000"/>
          </a:bodyPr>
          <a:lstStyle/>
          <a:p>
            <a:r>
              <a:rPr lang="en-GB" dirty="0" smtClean="0"/>
              <a:t>Traditionally rivals – however neither Henry VII nor James III wanted trouble, so a three year truce was initially agreed </a:t>
            </a:r>
          </a:p>
          <a:p>
            <a:endParaRPr lang="en-GB" dirty="0"/>
          </a:p>
          <a:p>
            <a:r>
              <a:rPr lang="en-GB" dirty="0" smtClean="0"/>
              <a:t>In 1488 James III was assassinated and replaced by the 15 year old James IV. James and his advisors were hostile to England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600" y="3858221"/>
            <a:ext cx="2712411" cy="203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034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94" y="1160750"/>
            <a:ext cx="5486400" cy="865573"/>
          </a:xfrm>
        </p:spPr>
        <p:txBody>
          <a:bodyPr/>
          <a:lstStyle/>
          <a:p>
            <a:r>
              <a:rPr lang="en-GB" dirty="0" smtClean="0"/>
              <a:t>Scotland</a:t>
            </a:r>
            <a:endParaRPr lang="en-GB" dirty="0"/>
          </a:p>
        </p:txBody>
      </p:sp>
      <p:sp>
        <p:nvSpPr>
          <p:cNvPr id="3" name="Content Placeholder 2"/>
          <p:cNvSpPr>
            <a:spLocks noGrp="1"/>
          </p:cNvSpPr>
          <p:nvPr>
            <p:ph idx="1"/>
          </p:nvPr>
        </p:nvSpPr>
        <p:spPr>
          <a:xfrm>
            <a:off x="2152651" y="2226469"/>
            <a:ext cx="4073096" cy="3263504"/>
          </a:xfrm>
        </p:spPr>
        <p:txBody>
          <a:bodyPr>
            <a:normAutofit fontScale="55000" lnSpcReduction="20000"/>
          </a:bodyPr>
          <a:lstStyle/>
          <a:p>
            <a:r>
              <a:rPr lang="en-GB" dirty="0" smtClean="0"/>
              <a:t>James IV initially supports Warbeck </a:t>
            </a:r>
          </a:p>
          <a:p>
            <a:endParaRPr lang="en-GB" dirty="0"/>
          </a:p>
          <a:p>
            <a:r>
              <a:rPr lang="en-GB" dirty="0" smtClean="0"/>
              <a:t>In 1496 James IV launched a massive border raid into England with Warbeck, but it achieved nothing as there was no support</a:t>
            </a:r>
          </a:p>
          <a:p>
            <a:endParaRPr lang="en-GB" dirty="0"/>
          </a:p>
          <a:p>
            <a:r>
              <a:rPr lang="en-GB" dirty="0" smtClean="0"/>
              <a:t>By Autumn of 1497 James IV was willing to make peace and they made the Truce of Ayton </a:t>
            </a:r>
          </a:p>
          <a:p>
            <a:endParaRPr lang="en-GB" dirty="0"/>
          </a:p>
          <a:p>
            <a:r>
              <a:rPr lang="en-GB" dirty="0" smtClean="0"/>
              <a:t>This was followed by the ‘Treaty of Perpetual Peace’ in 1502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048" y="1288210"/>
            <a:ext cx="3127530" cy="187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701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Problems France and Scotland</a:t>
            </a:r>
            <a:endParaRPr lang="en-GB" dirty="0"/>
          </a:p>
        </p:txBody>
      </p:sp>
      <p:sp>
        <p:nvSpPr>
          <p:cNvPr id="3" name="Content Placeholder 2"/>
          <p:cNvSpPr>
            <a:spLocks noGrp="1"/>
          </p:cNvSpPr>
          <p:nvPr>
            <p:ph idx="1"/>
          </p:nvPr>
        </p:nvSpPr>
        <p:spPr>
          <a:xfrm>
            <a:off x="2209347" y="2156588"/>
            <a:ext cx="2901203" cy="2973012"/>
          </a:xfrm>
        </p:spPr>
        <p:txBody>
          <a:bodyPr>
            <a:normAutofit fontScale="55000" lnSpcReduction="20000"/>
          </a:bodyPr>
          <a:lstStyle/>
          <a:p>
            <a:r>
              <a:rPr lang="en-GB" dirty="0" smtClean="0"/>
              <a:t>Scotland and France were generally aligned in their dislike of England</a:t>
            </a:r>
          </a:p>
          <a:p>
            <a:r>
              <a:rPr lang="en-GB" dirty="0" smtClean="0"/>
              <a:t>In the early 1460s the Scots half-heartedly supported Henry and Margaret. They supported </a:t>
            </a:r>
            <a:r>
              <a:rPr lang="en-GB" dirty="0" err="1" smtClean="0"/>
              <a:t>Margarets</a:t>
            </a:r>
            <a:r>
              <a:rPr lang="en-GB" dirty="0" smtClean="0"/>
              <a:t> attempted invasion of 1463 but fled alongside her army when confronted by the Earl of Warwick’s forces.</a:t>
            </a:r>
          </a:p>
          <a:p>
            <a:r>
              <a:rPr lang="en-GB" dirty="0" smtClean="0"/>
              <a:t>By the end of 1463 Louis and the Scots had abandoned action against England </a:t>
            </a:r>
            <a:endParaRPr lang="en-GB" dirty="0"/>
          </a:p>
        </p:txBody>
      </p:sp>
      <p:pic>
        <p:nvPicPr>
          <p:cNvPr id="4" name="Picture 3"/>
          <p:cNvPicPr>
            <a:picLocks noChangeAspect="1"/>
          </p:cNvPicPr>
          <p:nvPr/>
        </p:nvPicPr>
        <p:blipFill>
          <a:blip r:embed="rId2"/>
          <a:stretch>
            <a:fillRect/>
          </a:stretch>
        </p:blipFill>
        <p:spPr>
          <a:xfrm>
            <a:off x="6087698" y="2042287"/>
            <a:ext cx="3424946" cy="3854984"/>
          </a:xfrm>
          <a:prstGeom prst="rect">
            <a:avLst/>
          </a:prstGeom>
        </p:spPr>
      </p:pic>
    </p:spTree>
    <p:extLst>
      <p:ext uri="{BB962C8B-B14F-4D97-AF65-F5344CB8AC3E}">
        <p14:creationId xmlns:p14="http://schemas.microsoft.com/office/powerpoint/2010/main" val="3097505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94" y="1160750"/>
            <a:ext cx="5486400" cy="865573"/>
          </a:xfrm>
        </p:spPr>
        <p:txBody>
          <a:bodyPr/>
          <a:lstStyle/>
          <a:p>
            <a:r>
              <a:rPr lang="en-GB" dirty="0" smtClean="0"/>
              <a:t>Scotland</a:t>
            </a:r>
            <a:endParaRPr lang="en-GB" dirty="0"/>
          </a:p>
        </p:txBody>
      </p:sp>
      <p:sp>
        <p:nvSpPr>
          <p:cNvPr id="3" name="Content Placeholder 2"/>
          <p:cNvSpPr>
            <a:spLocks noGrp="1"/>
          </p:cNvSpPr>
          <p:nvPr>
            <p:ph idx="1"/>
          </p:nvPr>
        </p:nvSpPr>
        <p:spPr>
          <a:xfrm>
            <a:off x="2152651" y="2226469"/>
            <a:ext cx="4073096" cy="3263504"/>
          </a:xfrm>
        </p:spPr>
        <p:txBody>
          <a:bodyPr>
            <a:normAutofit fontScale="70000" lnSpcReduction="20000"/>
          </a:bodyPr>
          <a:lstStyle/>
          <a:p>
            <a:r>
              <a:rPr lang="en-GB" dirty="0" smtClean="0"/>
              <a:t>These treaties were a great achievement for Henry – there had been no significant treaty with Scotland since 1328</a:t>
            </a:r>
          </a:p>
          <a:p>
            <a:endParaRPr lang="en-GB" dirty="0"/>
          </a:p>
          <a:p>
            <a:r>
              <a:rPr lang="en-GB" dirty="0" smtClean="0"/>
              <a:t>Henry married his daughter Margaret to James IV in 1503</a:t>
            </a:r>
          </a:p>
          <a:p>
            <a:endParaRPr lang="en-GB" dirty="0"/>
          </a:p>
          <a:p>
            <a:r>
              <a:rPr lang="en-GB" dirty="0" smtClean="0"/>
              <a:t>However Scottish friendship and alliance with France remained – which was always seen as a potential threat to England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048" y="1288210"/>
            <a:ext cx="3127530" cy="187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600" y="3858221"/>
            <a:ext cx="2712411" cy="203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506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94" y="1160750"/>
            <a:ext cx="5486400" cy="865573"/>
          </a:xfrm>
        </p:spPr>
        <p:txBody>
          <a:bodyPr/>
          <a:lstStyle/>
          <a:p>
            <a:r>
              <a:rPr lang="en-GB" dirty="0" smtClean="0"/>
              <a:t>Scotland</a:t>
            </a:r>
            <a:endParaRPr lang="en-GB" dirty="0"/>
          </a:p>
        </p:txBody>
      </p:sp>
      <p:sp>
        <p:nvSpPr>
          <p:cNvPr id="3" name="Content Placeholder 2"/>
          <p:cNvSpPr>
            <a:spLocks noGrp="1"/>
          </p:cNvSpPr>
          <p:nvPr>
            <p:ph idx="1"/>
          </p:nvPr>
        </p:nvSpPr>
        <p:spPr>
          <a:xfrm>
            <a:off x="2152651" y="2226469"/>
            <a:ext cx="4073096" cy="3263504"/>
          </a:xfrm>
        </p:spPr>
        <p:txBody>
          <a:bodyPr>
            <a:normAutofit fontScale="55000" lnSpcReduction="20000"/>
          </a:bodyPr>
          <a:lstStyle/>
          <a:p>
            <a:pPr lvl="0"/>
            <a:r>
              <a:rPr lang="en-GB" dirty="0"/>
              <a:t>Why was Scotland seen as a threat by Henry?</a:t>
            </a:r>
          </a:p>
          <a:p>
            <a:pPr lvl="0"/>
            <a:endParaRPr lang="en-GB" dirty="0" smtClean="0"/>
          </a:p>
          <a:p>
            <a:pPr lvl="0"/>
            <a:r>
              <a:rPr lang="en-GB" dirty="0" smtClean="0"/>
              <a:t>Why </a:t>
            </a:r>
            <a:r>
              <a:rPr lang="en-GB" dirty="0"/>
              <a:t>was 1496 such a difficult year for Henry?</a:t>
            </a:r>
          </a:p>
          <a:p>
            <a:pPr marL="0" indent="0">
              <a:buNone/>
            </a:pPr>
            <a:r>
              <a:rPr lang="en-GB" dirty="0"/>
              <a:t> </a:t>
            </a:r>
          </a:p>
          <a:p>
            <a:pPr lvl="0"/>
            <a:r>
              <a:rPr lang="en-GB" dirty="0"/>
              <a:t>What was the significance of the Truce of Ayton? Consider Henry VII’s foreign policy aims.</a:t>
            </a:r>
          </a:p>
          <a:p>
            <a:endParaRPr lang="en-GB" dirty="0" smtClean="0"/>
          </a:p>
          <a:p>
            <a:r>
              <a:rPr lang="en-GB" dirty="0" smtClean="0"/>
              <a:t>What </a:t>
            </a:r>
            <a:r>
              <a:rPr lang="en-GB" dirty="0"/>
              <a:t>was the significance of the marriage alliance between James IV and Margaret? (Again consider Henry’s foreign policy aims).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048" y="1288210"/>
            <a:ext cx="3127530" cy="187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600" y="3858221"/>
            <a:ext cx="2712411" cy="203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682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62125" y="1000125"/>
          <a:ext cx="8791576" cy="5147713"/>
        </p:xfrm>
        <a:graphic>
          <a:graphicData uri="http://schemas.openxmlformats.org/drawingml/2006/table">
            <a:tbl>
              <a:tblPr firstRow="1" firstCol="1" lastRow="1" lastCol="1" bandRow="1" bandCol="1">
                <a:tableStyleId>{5940675A-B579-460E-94D1-54222C63F5DA}</a:tableStyleId>
              </a:tblPr>
              <a:tblGrid>
                <a:gridCol w="2419386"/>
                <a:gridCol w="2985899"/>
                <a:gridCol w="3386291"/>
              </a:tblGrid>
              <a:tr h="201520">
                <a:tc>
                  <a:txBody>
                    <a:bodyPr/>
                    <a:lstStyle/>
                    <a:p>
                      <a:pPr algn="ctr">
                        <a:lnSpc>
                          <a:spcPct val="115000"/>
                        </a:lnSpc>
                        <a:spcAft>
                          <a:spcPts val="0"/>
                        </a:spcAft>
                      </a:pPr>
                      <a:r>
                        <a:rPr lang="en-GB" sz="900" dirty="0">
                          <a:effectLst/>
                        </a:rPr>
                        <a:t>DESCRIPTION OF HENRY VII’S FOREIGN POLICY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gn="ctr">
                        <a:lnSpc>
                          <a:spcPct val="115000"/>
                        </a:lnSpc>
                        <a:spcAft>
                          <a:spcPts val="0"/>
                        </a:spcAft>
                      </a:pPr>
                      <a:r>
                        <a:rPr lang="en-GB" sz="900">
                          <a:effectLst/>
                        </a:rPr>
                        <a:t>EVIDENCE FOR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gn="ctr">
                        <a:lnSpc>
                          <a:spcPct val="115000"/>
                        </a:lnSpc>
                        <a:spcAft>
                          <a:spcPts val="0"/>
                        </a:spcAft>
                      </a:pPr>
                      <a:r>
                        <a:rPr lang="en-GB" sz="900">
                          <a:effectLst/>
                        </a:rPr>
                        <a:t>EVIDENCE AGAINST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788670">
                <a:tc>
                  <a:txBody>
                    <a:bodyPr/>
                    <a:lstStyle/>
                    <a:p>
                      <a:pPr>
                        <a:lnSpc>
                          <a:spcPct val="115000"/>
                        </a:lnSpc>
                        <a:spcAft>
                          <a:spcPts val="0"/>
                        </a:spcAft>
                      </a:pPr>
                      <a:r>
                        <a:rPr lang="en-GB" sz="900" dirty="0" smtClean="0">
                          <a:effectLst/>
                        </a:rPr>
                        <a:t>Cautious/wary</a:t>
                      </a:r>
                      <a:endParaRPr lang="en-GB" sz="900" dirty="0">
                        <a:effectLst/>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a:effectLst/>
                        </a:rPr>
                        <a:t> </a:t>
                      </a:r>
                      <a:r>
                        <a:rPr lang="en-GB" sz="900" dirty="0" smtClean="0">
                          <a:effectLst/>
                        </a:rPr>
                        <a:t>Didn’t wage</a:t>
                      </a:r>
                      <a:r>
                        <a:rPr lang="en-GB" sz="900" baseline="0" dirty="0" smtClean="0">
                          <a:effectLst/>
                        </a:rPr>
                        <a:t> many wars (no long term ones)</a:t>
                      </a:r>
                    </a:p>
                    <a:p>
                      <a:pPr>
                        <a:lnSpc>
                          <a:spcPct val="115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Tried</a:t>
                      </a: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 to avoid provoking other countries as much as possible – didn’t claim the throne of France when he took the English throne</a:t>
                      </a:r>
                    </a:p>
                    <a:p>
                      <a:pPr>
                        <a:lnSpc>
                          <a:spcPct val="115000"/>
                        </a:lnSpc>
                        <a:spcAft>
                          <a:spcPts val="0"/>
                        </a:spcAft>
                      </a:pP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Spent time and money trying to get hold of Warbeck.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a:effectLst/>
                        </a:rPr>
                        <a:t> </a:t>
                      </a:r>
                      <a:r>
                        <a:rPr lang="en-GB" sz="900" dirty="0" smtClean="0">
                          <a:effectLst/>
                        </a:rPr>
                        <a:t>When he sends an army of 26,000 men to France,</a:t>
                      </a:r>
                      <a:r>
                        <a:rPr lang="en-GB" sz="900" baseline="0" dirty="0" smtClean="0">
                          <a:effectLst/>
                        </a:rPr>
                        <a:t> to try to force them into a position when they will negotiate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604558">
                <a:tc>
                  <a:txBody>
                    <a:bodyPr/>
                    <a:lstStyle/>
                    <a:p>
                      <a:pPr>
                        <a:lnSpc>
                          <a:spcPct val="115000"/>
                        </a:lnSpc>
                        <a:spcAft>
                          <a:spcPts val="0"/>
                        </a:spcAft>
                      </a:pPr>
                      <a:r>
                        <a:rPr lang="en-GB" sz="900" dirty="0" smtClean="0">
                          <a:effectLst/>
                        </a:rPr>
                        <a:t>Defensive</a:t>
                      </a:r>
                      <a:endParaRPr lang="en-GB" sz="900" dirty="0">
                        <a:effectLst/>
                      </a:endParaRP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Trade embargo rather than invasion with Burgundy</a:t>
                      </a:r>
                    </a:p>
                    <a:p>
                      <a:pPr>
                        <a:lnSpc>
                          <a:spcPct val="115000"/>
                        </a:lnSpc>
                        <a:spcAft>
                          <a:spcPts val="0"/>
                        </a:spcAft>
                      </a:pPr>
                      <a:r>
                        <a:rPr lang="en-GB" sz="900" dirty="0" smtClean="0">
                          <a:effectLst/>
                        </a:rPr>
                        <a:t>Marriages and peace treaties as a whole showed his defensive</a:t>
                      </a:r>
                      <a:r>
                        <a:rPr lang="en-GB" sz="900" baseline="0" dirty="0" smtClean="0">
                          <a:effectLst/>
                        </a:rPr>
                        <a:t> mind set</a:t>
                      </a: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Invades</a:t>
                      </a:r>
                      <a:r>
                        <a:rPr lang="en-GB" sz="900" baseline="0" dirty="0" smtClean="0">
                          <a:effectLst/>
                        </a:rPr>
                        <a:t> France to force a positive position in negotiations </a:t>
                      </a: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705317">
                <a:tc>
                  <a:txBody>
                    <a:bodyPr/>
                    <a:lstStyle/>
                    <a:p>
                      <a:pPr>
                        <a:lnSpc>
                          <a:spcPct val="115000"/>
                        </a:lnSpc>
                        <a:spcAft>
                          <a:spcPts val="0"/>
                        </a:spcAft>
                      </a:pPr>
                      <a:r>
                        <a:rPr lang="en-GB" sz="900" dirty="0">
                          <a:effectLst/>
                        </a:rPr>
                        <a:t>Pragmatic</a:t>
                      </a:r>
                    </a:p>
                    <a:p>
                      <a:pPr>
                        <a:lnSpc>
                          <a:spcPct val="115000"/>
                        </a:lnSpc>
                        <a:spcAft>
                          <a:spcPts val="0"/>
                        </a:spcAft>
                      </a:pPr>
                      <a:r>
                        <a:rPr lang="en-GB" sz="900" dirty="0">
                          <a:effectLst/>
                        </a:rPr>
                        <a:t>Practical/sensible</a:t>
                      </a:r>
                    </a:p>
                    <a:p>
                      <a:pPr>
                        <a:lnSpc>
                          <a:spcPct val="115000"/>
                        </a:lnSpc>
                        <a:spcAft>
                          <a:spcPts val="0"/>
                        </a:spcAft>
                      </a:pPr>
                      <a:r>
                        <a:rPr lang="en-GB" sz="900" dirty="0">
                          <a:effectLst/>
                        </a:rPr>
                        <a:t> </a:t>
                      </a: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Doesn’t retaliate with war to the Scottish border raid </a:t>
                      </a:r>
                    </a:p>
                    <a:p>
                      <a:pPr>
                        <a:lnSpc>
                          <a:spcPct val="115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Marriage of Margaret to James IV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latin typeface="+mn-lt"/>
                          <a:ea typeface="+mn-ea"/>
                          <a:cs typeface="+mn-cs"/>
                        </a:rPr>
                        <a:t>Treaty</a:t>
                      </a:r>
                      <a:r>
                        <a:rPr lang="en-GB" sz="900" baseline="0" dirty="0" smtClean="0">
                          <a:effectLst/>
                          <a:latin typeface="+mn-lt"/>
                          <a:ea typeface="+mn-ea"/>
                          <a:cs typeface="+mn-cs"/>
                        </a:rPr>
                        <a:t> of Windsor and alienating Ferdinand in the final years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503798">
                <a:tc>
                  <a:txBody>
                    <a:bodyPr/>
                    <a:lstStyle/>
                    <a:p>
                      <a:pPr>
                        <a:lnSpc>
                          <a:spcPct val="115000"/>
                        </a:lnSpc>
                        <a:spcAft>
                          <a:spcPts val="0"/>
                        </a:spcAft>
                      </a:pPr>
                      <a:r>
                        <a:rPr lang="en-GB" sz="900" dirty="0">
                          <a:effectLst/>
                        </a:rPr>
                        <a:t>Realistic</a:t>
                      </a:r>
                    </a:p>
                    <a:p>
                      <a:pPr>
                        <a:lnSpc>
                          <a:spcPct val="115000"/>
                        </a:lnSpc>
                        <a:spcAft>
                          <a:spcPts val="0"/>
                        </a:spcAft>
                      </a:pPr>
                      <a:r>
                        <a:rPr lang="en-GB" sz="900" dirty="0">
                          <a:effectLst/>
                        </a:rPr>
                        <a:t> </a:t>
                      </a: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a:effectLst/>
                        </a:rPr>
                        <a:t> </a:t>
                      </a:r>
                      <a:r>
                        <a:rPr lang="en-GB" sz="900" dirty="0" smtClean="0">
                          <a:effectLst/>
                        </a:rPr>
                        <a:t>Didn’t try to regain the French</a:t>
                      </a:r>
                      <a:r>
                        <a:rPr lang="en-GB" sz="900" baseline="0" dirty="0" smtClean="0">
                          <a:effectLst/>
                        </a:rPr>
                        <a:t> land that had been lost. </a:t>
                      </a:r>
                    </a:p>
                    <a:p>
                      <a:pPr>
                        <a:lnSpc>
                          <a:spcPct val="115000"/>
                        </a:lnSpc>
                        <a:spcAft>
                          <a:spcPts val="0"/>
                        </a:spcAft>
                      </a:pP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Treaty </a:t>
                      </a:r>
                      <a:r>
                        <a:rPr lang="en-GB" sz="900" baseline="0" dirty="0" err="1" smtClean="0">
                          <a:effectLst/>
                          <a:latin typeface="Calibri" panose="020F0502020204030204" pitchFamily="34" charset="0"/>
                          <a:ea typeface="Calibri" panose="020F0502020204030204" pitchFamily="34" charset="0"/>
                          <a:cs typeface="Times New Roman" panose="02020603050405020304" pitchFamily="18" charset="0"/>
                        </a:rPr>
                        <a:t>Etaples</a:t>
                      </a: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 – accepts that he is going to lose Brittany, but sees the pension as at least he’s getting something out of it.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a:effectLst/>
                        </a:rPr>
                        <a:t> </a:t>
                      </a:r>
                      <a:r>
                        <a:rPr lang="en-GB" sz="900" dirty="0" smtClean="0">
                          <a:effectLst/>
                        </a:rPr>
                        <a:t>He believed he could make peace with everyone and not</a:t>
                      </a:r>
                      <a:r>
                        <a:rPr lang="en-GB" sz="900" baseline="0" dirty="0" smtClean="0">
                          <a:effectLst/>
                        </a:rPr>
                        <a:t> have them turn on him – actually by the end of his life most of his foreign policy ends up at least partially failing. England ends up isolated.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630936">
                <a:tc>
                  <a:txBody>
                    <a:bodyPr/>
                    <a:lstStyle/>
                    <a:p>
                      <a:pPr>
                        <a:lnSpc>
                          <a:spcPct val="115000"/>
                        </a:lnSpc>
                        <a:spcAft>
                          <a:spcPts val="0"/>
                        </a:spcAft>
                      </a:pPr>
                      <a:r>
                        <a:rPr lang="en-GB" sz="900" dirty="0">
                          <a:effectLst/>
                        </a:rPr>
                        <a:t>Forward thinking/</a:t>
                      </a:r>
                    </a:p>
                    <a:p>
                      <a:pPr>
                        <a:lnSpc>
                          <a:spcPct val="115000"/>
                        </a:lnSpc>
                        <a:spcAft>
                          <a:spcPts val="0"/>
                        </a:spcAft>
                      </a:pPr>
                      <a:r>
                        <a:rPr lang="en-GB" sz="900" dirty="0">
                          <a:effectLst/>
                        </a:rPr>
                        <a:t>Strategically </a:t>
                      </a:r>
                      <a:r>
                        <a:rPr lang="en-GB" sz="900" dirty="0" smtClean="0">
                          <a:effectLst/>
                        </a:rPr>
                        <a:t>sound</a:t>
                      </a:r>
                      <a:endParaRPr lang="en-GB" sz="900" dirty="0">
                        <a:effectLst/>
                      </a:endParaRPr>
                    </a:p>
                    <a:p>
                      <a:pPr>
                        <a:lnSpc>
                          <a:spcPct val="115000"/>
                        </a:lnSpc>
                        <a:spcAft>
                          <a:spcPts val="0"/>
                        </a:spcAft>
                      </a:pPr>
                      <a:r>
                        <a:rPr lang="en-GB" sz="900" dirty="0">
                          <a:effectLst/>
                        </a:rPr>
                        <a:t> </a:t>
                      </a:r>
                    </a:p>
                    <a:p>
                      <a:pP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latin typeface="+mn-lt"/>
                          <a:ea typeface="+mn-ea"/>
                          <a:cs typeface="+mn-cs"/>
                        </a:rPr>
                        <a:t>Sending</a:t>
                      </a:r>
                      <a:r>
                        <a:rPr lang="en-GB" sz="900" baseline="0" dirty="0" smtClean="0">
                          <a:effectLst/>
                          <a:latin typeface="+mn-lt"/>
                          <a:ea typeface="+mn-ea"/>
                          <a:cs typeface="+mn-cs"/>
                        </a:rPr>
                        <a:t> volunteers to Brittany – to try to stop it from going to France</a:t>
                      </a:r>
                    </a:p>
                    <a:p>
                      <a:pPr>
                        <a:lnSpc>
                          <a:spcPct val="115000"/>
                        </a:lnSpc>
                        <a:spcAft>
                          <a:spcPts val="0"/>
                        </a:spcAft>
                      </a:pPr>
                      <a:r>
                        <a:rPr lang="en-GB" sz="900" baseline="0" dirty="0" smtClean="0">
                          <a:effectLst/>
                          <a:latin typeface="+mn-lt"/>
                          <a:ea typeface="+mn-ea"/>
                          <a:cs typeface="+mn-cs"/>
                        </a:rPr>
                        <a:t>Treaties and marriages were thinking long term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Alienated Ferdinand in the final years</a:t>
                      </a:r>
                      <a:r>
                        <a:rPr lang="en-GB" sz="900" baseline="0" dirty="0" smtClean="0">
                          <a:effectLst/>
                        </a:rPr>
                        <a:t> and was excluded from international relations at </a:t>
                      </a:r>
                      <a:r>
                        <a:rPr lang="en-GB" sz="900" baseline="0" dirty="0" err="1" smtClean="0">
                          <a:effectLst/>
                        </a:rPr>
                        <a:t>Cambrai</a:t>
                      </a:r>
                      <a:r>
                        <a:rPr lang="en-GB" sz="900" baseline="0" dirty="0" smtClean="0">
                          <a:effectLst/>
                        </a:rPr>
                        <a:t> in 1508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604558">
                <a:tc>
                  <a:txBody>
                    <a:bodyPr/>
                    <a:lstStyle/>
                    <a:p>
                      <a:pPr>
                        <a:lnSpc>
                          <a:spcPct val="115000"/>
                        </a:lnSpc>
                        <a:spcAft>
                          <a:spcPts val="0"/>
                        </a:spcAft>
                      </a:pPr>
                      <a:r>
                        <a:rPr lang="en-GB" sz="900" dirty="0">
                          <a:effectLst/>
                        </a:rPr>
                        <a:t>Unambitious</a:t>
                      </a:r>
                    </a:p>
                    <a:p>
                      <a:pPr>
                        <a:lnSpc>
                          <a:spcPct val="115000"/>
                        </a:lnSpc>
                        <a:spcAft>
                          <a:spcPts val="0"/>
                        </a:spcAft>
                      </a:pPr>
                      <a:r>
                        <a:rPr lang="en-GB" sz="900" dirty="0">
                          <a:effectLst/>
                        </a:rPr>
                        <a:t> </a:t>
                      </a: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a:effectLst/>
                        </a:rPr>
                        <a:t> </a:t>
                      </a:r>
                      <a:r>
                        <a:rPr lang="en-GB" sz="900" dirty="0" smtClean="0">
                          <a:effectLst/>
                        </a:rPr>
                        <a:t>Accepts the loss of Burgundy</a:t>
                      </a:r>
                    </a:p>
                    <a:p>
                      <a:pPr>
                        <a:lnSpc>
                          <a:spcPct val="115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Never remarries after loss of Elizabeth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Tries to ransom France for a pension</a:t>
                      </a:r>
                    </a:p>
                    <a:p>
                      <a:pPr>
                        <a:lnSpc>
                          <a:spcPct val="115000"/>
                        </a:lnSpc>
                        <a:spcAft>
                          <a:spcPts val="0"/>
                        </a:spcAft>
                      </a:pPr>
                      <a:r>
                        <a:rPr lang="en-GB" sz="900" dirty="0" smtClean="0">
                          <a:effectLst/>
                        </a:rPr>
                        <a:t>Alliance</a:t>
                      </a:r>
                      <a:r>
                        <a:rPr lang="en-GB" sz="900" baseline="0" dirty="0" smtClean="0">
                          <a:effectLst/>
                        </a:rPr>
                        <a:t> with Spain – very ambitious</a:t>
                      </a: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503798">
                <a:tc>
                  <a:txBody>
                    <a:bodyPr/>
                    <a:lstStyle/>
                    <a:p>
                      <a:pPr>
                        <a:lnSpc>
                          <a:spcPct val="115000"/>
                        </a:lnSpc>
                        <a:spcAft>
                          <a:spcPts val="0"/>
                        </a:spcAft>
                      </a:pPr>
                      <a:r>
                        <a:rPr lang="en-GB" sz="900" dirty="0">
                          <a:effectLst/>
                        </a:rPr>
                        <a:t>Opportunistic</a:t>
                      </a:r>
                    </a:p>
                    <a:p>
                      <a:pPr>
                        <a:lnSpc>
                          <a:spcPct val="115000"/>
                        </a:lnSpc>
                        <a:spcAft>
                          <a:spcPts val="0"/>
                        </a:spcAft>
                      </a:pPr>
                      <a:r>
                        <a:rPr lang="en-GB" sz="900" dirty="0">
                          <a:effectLst/>
                        </a:rPr>
                        <a:t> </a:t>
                      </a:r>
                    </a:p>
                    <a:p>
                      <a:pPr>
                        <a:lnSpc>
                          <a:spcPct val="115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a:effectLst/>
                        </a:rPr>
                        <a:t> </a:t>
                      </a:r>
                      <a:r>
                        <a:rPr lang="en-GB" sz="900" dirty="0" smtClean="0">
                          <a:effectLst/>
                        </a:rPr>
                        <a:t>Treaty of Windsor – when bad weather makes Philip</a:t>
                      </a:r>
                      <a:r>
                        <a:rPr lang="en-GB" sz="900" baseline="0" dirty="0" smtClean="0">
                          <a:effectLst/>
                        </a:rPr>
                        <a:t> of Burgundy land, he negotiates a treaty with him. </a:t>
                      </a:r>
                    </a:p>
                    <a:p>
                      <a:pPr>
                        <a:lnSpc>
                          <a:spcPct val="115000"/>
                        </a:lnSpc>
                        <a:spcAft>
                          <a:spcPts val="0"/>
                        </a:spcAft>
                      </a:pP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James IV being unmarried, marries Margaret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Could have intervened a lot more than he did</a:t>
                      </a:r>
                      <a:r>
                        <a:rPr lang="en-GB" sz="900" baseline="0" dirty="0" smtClean="0">
                          <a:effectLst/>
                        </a:rPr>
                        <a:t>, e.g. in Italy, or France or </a:t>
                      </a:r>
                      <a:r>
                        <a:rPr lang="en-GB" sz="900" baseline="0" dirty="0" err="1" smtClean="0">
                          <a:effectLst/>
                        </a:rPr>
                        <a:t>Brittanny</a:t>
                      </a:r>
                      <a:r>
                        <a:rPr lang="en-GB" sz="900" baseline="0" dirty="0" smtClean="0">
                          <a:effectLst/>
                        </a:rPr>
                        <a:t> </a:t>
                      </a: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r h="604558">
                <a:tc>
                  <a:txBody>
                    <a:bodyPr/>
                    <a:lstStyle/>
                    <a:p>
                      <a:pPr>
                        <a:lnSpc>
                          <a:spcPct val="115000"/>
                        </a:lnSpc>
                        <a:spcAft>
                          <a:spcPts val="0"/>
                        </a:spcAft>
                      </a:pPr>
                      <a:r>
                        <a:rPr lang="en-GB" sz="900" dirty="0">
                          <a:effectLst/>
                        </a:rPr>
                        <a:t>INSERT YOUR OWN DESCRIPTION HERE!</a:t>
                      </a:r>
                    </a:p>
                    <a:p>
                      <a:pPr>
                        <a:lnSpc>
                          <a:spcPct val="115000"/>
                        </a:lnSpc>
                        <a:spcAft>
                          <a:spcPts val="0"/>
                        </a:spcAft>
                      </a:pPr>
                      <a:r>
                        <a:rPr lang="en-GB" sz="900" dirty="0" smtClean="0">
                          <a:effectLst/>
                        </a:rPr>
                        <a:t>Secure</a:t>
                      </a:r>
                      <a:endParaRPr lang="en-GB" sz="900" dirty="0">
                        <a:effectLst/>
                      </a:endParaRPr>
                    </a:p>
                    <a:p>
                      <a:pPr>
                        <a:lnSpc>
                          <a:spcPct val="115000"/>
                        </a:lnSpc>
                        <a:spcAft>
                          <a:spcPts val="0"/>
                        </a:spcAft>
                      </a:pPr>
                      <a:endParaRPr lang="en-GB" sz="900" dirty="0">
                        <a:effectLst/>
                      </a:endParaRPr>
                    </a:p>
                  </a:txBody>
                  <a:tcPr marL="22171" marR="22171" marT="0" marB="0"/>
                </a:tc>
                <a:tc>
                  <a:txBody>
                    <a:bodyPr/>
                    <a:lstStyle/>
                    <a:p>
                      <a:pPr>
                        <a:lnSpc>
                          <a:spcPct val="115000"/>
                        </a:lnSpc>
                        <a:spcAft>
                          <a:spcPts val="0"/>
                        </a:spcAft>
                      </a:pPr>
                      <a:r>
                        <a:rPr lang="en-GB" sz="900" dirty="0" smtClean="0">
                          <a:effectLst/>
                        </a:rPr>
                        <a:t>Constantly</a:t>
                      </a:r>
                      <a:r>
                        <a:rPr lang="en-GB" sz="900" baseline="0" dirty="0" smtClean="0">
                          <a:effectLst/>
                        </a:rPr>
                        <a:t> trying to make peace with everyone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c>
                  <a:txBody>
                    <a:bodyPr/>
                    <a:lstStyle/>
                    <a:p>
                      <a:pPr>
                        <a:lnSpc>
                          <a:spcPct val="115000"/>
                        </a:lnSpc>
                        <a:spcAft>
                          <a:spcPts val="0"/>
                        </a:spcAft>
                      </a:pPr>
                      <a:r>
                        <a:rPr lang="en-GB" sz="900" dirty="0" smtClean="0">
                          <a:effectLst/>
                        </a:rPr>
                        <a:t>Nearly collapsed at the end of his reign. </a:t>
                      </a: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171" marR="22171" marT="0" marB="0"/>
                </a:tc>
              </a:tr>
            </a:tbl>
          </a:graphicData>
        </a:graphic>
      </p:graphicFrame>
    </p:spTree>
    <p:extLst>
      <p:ext uri="{BB962C8B-B14F-4D97-AF65-F5344CB8AC3E}">
        <p14:creationId xmlns:p14="http://schemas.microsoft.com/office/powerpoint/2010/main" val="56144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alliances</a:t>
            </a:r>
            <a:endParaRPr lang="en-GB" dirty="0"/>
          </a:p>
        </p:txBody>
      </p:sp>
      <p:sp>
        <p:nvSpPr>
          <p:cNvPr id="3" name="Content Placeholder 2"/>
          <p:cNvSpPr>
            <a:spLocks noGrp="1"/>
          </p:cNvSpPr>
          <p:nvPr>
            <p:ph idx="1"/>
          </p:nvPr>
        </p:nvSpPr>
        <p:spPr>
          <a:xfrm>
            <a:off x="2209347" y="2156587"/>
            <a:ext cx="4143056" cy="3352982"/>
          </a:xfrm>
        </p:spPr>
        <p:txBody>
          <a:bodyPr>
            <a:normAutofit fontScale="70000" lnSpcReduction="20000"/>
          </a:bodyPr>
          <a:lstStyle/>
          <a:p>
            <a:r>
              <a:rPr lang="en-GB" dirty="0" smtClean="0"/>
              <a:t>Warwick was negotiating a French match for Edward by 1464 but this was dashed by his marriage to Elizabeth Woodville.</a:t>
            </a:r>
          </a:p>
          <a:p>
            <a:r>
              <a:rPr lang="en-GB" dirty="0" smtClean="0"/>
              <a:t>As Edwards security on the throne grew so too did the willingness of others to make treaties with him. Treaties were made with Castile, Aragon, Denmark, Naples and the Holy Roman Empire.</a:t>
            </a:r>
          </a:p>
          <a:p>
            <a:endParaRPr lang="en-GB" dirty="0"/>
          </a:p>
          <a:p>
            <a:r>
              <a:rPr lang="en-GB" dirty="0" smtClean="0"/>
              <a:t>Mark these on your map. How does this link to French hostility. </a:t>
            </a:r>
            <a:endParaRPr lang="en-GB" dirty="0"/>
          </a:p>
        </p:txBody>
      </p:sp>
      <p:pic>
        <p:nvPicPr>
          <p:cNvPr id="4" name="Picture 3"/>
          <p:cNvPicPr>
            <a:picLocks noChangeAspect="1"/>
          </p:cNvPicPr>
          <p:nvPr/>
        </p:nvPicPr>
        <p:blipFill>
          <a:blip r:embed="rId2"/>
          <a:stretch>
            <a:fillRect/>
          </a:stretch>
        </p:blipFill>
        <p:spPr>
          <a:xfrm>
            <a:off x="6744635" y="2042289"/>
            <a:ext cx="3147978" cy="3825861"/>
          </a:xfrm>
          <a:prstGeom prst="rect">
            <a:avLst/>
          </a:prstGeom>
        </p:spPr>
      </p:pic>
    </p:spTree>
    <p:extLst>
      <p:ext uri="{BB962C8B-B14F-4D97-AF65-F5344CB8AC3E}">
        <p14:creationId xmlns:p14="http://schemas.microsoft.com/office/powerpoint/2010/main" val="149085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From 1466 – 67 Both France and Burgundy were trying to ally with England against each other.</a:t>
            </a:r>
            <a:endParaRPr lang="en-GB" dirty="0"/>
          </a:p>
        </p:txBody>
      </p:sp>
      <p:sp>
        <p:nvSpPr>
          <p:cNvPr id="3" name="Content Placeholder 2"/>
          <p:cNvSpPr>
            <a:spLocks noGrp="1"/>
          </p:cNvSpPr>
          <p:nvPr>
            <p:ph idx="1"/>
          </p:nvPr>
        </p:nvSpPr>
        <p:spPr>
          <a:xfrm>
            <a:off x="6222658" y="2442004"/>
            <a:ext cx="3797895" cy="2777182"/>
          </a:xfrm>
        </p:spPr>
        <p:txBody>
          <a:bodyPr>
            <a:noAutofit/>
          </a:bodyPr>
          <a:lstStyle/>
          <a:p>
            <a:r>
              <a:rPr lang="en-GB" dirty="0" smtClean="0"/>
              <a:t>Warwick favoured France but Edward chose Burgundy due to the trade links and traditional alliance with the country. The following year Edwards sister Margaret married the Duke of Burgundy Charles the Bold.</a:t>
            </a:r>
          </a:p>
          <a:p>
            <a:r>
              <a:rPr lang="en-GB" dirty="0" smtClean="0"/>
              <a:t>The counter side to this was French anger. They supported an attack by Jasper Tudor in </a:t>
            </a:r>
            <a:r>
              <a:rPr lang="en-GB" dirty="0"/>
              <a:t>W</a:t>
            </a:r>
            <a:r>
              <a:rPr lang="en-GB" dirty="0" smtClean="0"/>
              <a:t>est Wales. This was dealt with by Edward’s supporters</a:t>
            </a:r>
          </a:p>
          <a:p>
            <a:r>
              <a:rPr lang="en-GB" dirty="0" smtClean="0"/>
              <a:t>Far more dangerously though Louis then brought Margaret and Warwick together and played a role in the </a:t>
            </a:r>
            <a:r>
              <a:rPr lang="en-GB" dirty="0" err="1" smtClean="0"/>
              <a:t>readeption</a:t>
            </a:r>
            <a:r>
              <a:rPr lang="en-GB" dirty="0" smtClean="0"/>
              <a:t>.</a:t>
            </a:r>
          </a:p>
          <a:p>
            <a:endParaRPr lang="en-GB" dirty="0"/>
          </a:p>
        </p:txBody>
      </p:sp>
      <p:pic>
        <p:nvPicPr>
          <p:cNvPr id="4" name="Picture 3"/>
          <p:cNvPicPr>
            <a:picLocks noChangeAspect="1"/>
          </p:cNvPicPr>
          <p:nvPr/>
        </p:nvPicPr>
        <p:blipFill>
          <a:blip r:embed="rId2"/>
          <a:stretch>
            <a:fillRect/>
          </a:stretch>
        </p:blipFill>
        <p:spPr>
          <a:xfrm>
            <a:off x="3942835" y="2321526"/>
            <a:ext cx="2279822" cy="3464985"/>
          </a:xfrm>
          <a:prstGeom prst="rect">
            <a:avLst/>
          </a:prstGeom>
        </p:spPr>
      </p:pic>
      <p:pic>
        <p:nvPicPr>
          <p:cNvPr id="5" name="Picture 4"/>
          <p:cNvPicPr>
            <a:picLocks noChangeAspect="1"/>
          </p:cNvPicPr>
          <p:nvPr/>
        </p:nvPicPr>
        <p:blipFill>
          <a:blip r:embed="rId3"/>
          <a:stretch>
            <a:fillRect/>
          </a:stretch>
        </p:blipFill>
        <p:spPr>
          <a:xfrm>
            <a:off x="1616677" y="2321525"/>
            <a:ext cx="2216353" cy="3442937"/>
          </a:xfrm>
          <a:prstGeom prst="rect">
            <a:avLst/>
          </a:prstGeom>
        </p:spPr>
      </p:pic>
    </p:spTree>
    <p:extLst>
      <p:ext uri="{BB962C8B-B14F-4D97-AF65-F5344CB8AC3E}">
        <p14:creationId xmlns:p14="http://schemas.microsoft.com/office/powerpoint/2010/main" val="374439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1471 – 1483 Foreign Policy in Edward’s Second Reign</a:t>
            </a:r>
            <a:endParaRPr lang="en-GB" dirty="0"/>
          </a:p>
        </p:txBody>
      </p:sp>
      <p:sp>
        <p:nvSpPr>
          <p:cNvPr id="3" name="Content Placeholder 2"/>
          <p:cNvSpPr>
            <a:spLocks noGrp="1"/>
          </p:cNvSpPr>
          <p:nvPr>
            <p:ph idx="1"/>
          </p:nvPr>
        </p:nvSpPr>
        <p:spPr>
          <a:xfrm>
            <a:off x="424542" y="1722979"/>
            <a:ext cx="4060371" cy="4394791"/>
          </a:xfrm>
        </p:spPr>
        <p:txBody>
          <a:bodyPr>
            <a:noAutofit/>
          </a:bodyPr>
          <a:lstStyle/>
          <a:p>
            <a:r>
              <a:rPr lang="en-GB" dirty="0" smtClean="0"/>
              <a:t>In his second reign Edward was more aggressively anti-French.</a:t>
            </a:r>
            <a:endParaRPr lang="en-GB" dirty="0"/>
          </a:p>
          <a:p>
            <a:r>
              <a:rPr lang="en-GB" dirty="0" smtClean="0"/>
              <a:t>Read pages 111 and 113</a:t>
            </a:r>
          </a:p>
          <a:p>
            <a:endParaRPr lang="en-GB" dirty="0"/>
          </a:p>
          <a:p>
            <a:r>
              <a:rPr lang="en-GB" dirty="0" smtClean="0"/>
              <a:t>In pairs write a speech from either the point of view of Edward or Louis saying why the Treaty of </a:t>
            </a:r>
            <a:r>
              <a:rPr lang="en-GB" dirty="0" err="1" smtClean="0"/>
              <a:t>Picquigny</a:t>
            </a:r>
            <a:r>
              <a:rPr lang="en-GB" dirty="0" smtClean="0"/>
              <a:t> has been a success for your side. </a:t>
            </a:r>
            <a:endParaRPr lang="en-GB" dirty="0"/>
          </a:p>
        </p:txBody>
      </p:sp>
      <p:pic>
        <p:nvPicPr>
          <p:cNvPr id="5" name="Picture 4"/>
          <p:cNvPicPr>
            <a:picLocks noChangeAspect="1"/>
          </p:cNvPicPr>
          <p:nvPr/>
        </p:nvPicPr>
        <p:blipFill>
          <a:blip r:embed="rId2"/>
          <a:stretch>
            <a:fillRect/>
          </a:stretch>
        </p:blipFill>
        <p:spPr>
          <a:xfrm>
            <a:off x="4776917" y="2156587"/>
            <a:ext cx="5922755" cy="2926674"/>
          </a:xfrm>
          <a:prstGeom prst="rect">
            <a:avLst/>
          </a:prstGeom>
        </p:spPr>
      </p:pic>
    </p:spTree>
    <p:extLst>
      <p:ext uri="{BB962C8B-B14F-4D97-AF65-F5344CB8AC3E}">
        <p14:creationId xmlns:p14="http://schemas.microsoft.com/office/powerpoint/2010/main" val="124146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433" y="1082761"/>
            <a:ext cx="7765322" cy="727838"/>
          </a:xfrm>
        </p:spPr>
        <p:txBody>
          <a:bodyPr/>
          <a:lstStyle/>
          <a:p>
            <a:r>
              <a:rPr lang="en-GB" dirty="0" smtClean="0"/>
              <a:t>Burgundy after 1475</a:t>
            </a:r>
            <a:endParaRPr lang="en-GB" dirty="0"/>
          </a:p>
        </p:txBody>
      </p:sp>
      <p:sp>
        <p:nvSpPr>
          <p:cNvPr id="3" name="Content Placeholder 2"/>
          <p:cNvSpPr>
            <a:spLocks noGrp="1"/>
          </p:cNvSpPr>
          <p:nvPr>
            <p:ph idx="1"/>
          </p:nvPr>
        </p:nvSpPr>
        <p:spPr>
          <a:xfrm>
            <a:off x="2209348" y="2156588"/>
            <a:ext cx="2576837" cy="3204701"/>
          </a:xfrm>
        </p:spPr>
        <p:txBody>
          <a:bodyPr>
            <a:normAutofit fontScale="62500" lnSpcReduction="20000"/>
          </a:bodyPr>
          <a:lstStyle/>
          <a:p>
            <a:r>
              <a:rPr lang="en-GB" dirty="0" smtClean="0"/>
              <a:t>In 1477 Charles the Bold of Burgundy died. </a:t>
            </a:r>
          </a:p>
          <a:p>
            <a:r>
              <a:rPr lang="en-GB" dirty="0" smtClean="0"/>
              <a:t>This left a vulnerable situation in Burgundy which Louis took advantage of. In 1482 the two countries signed the Treaty of Arras and Louis stopped paying the Pension to Edward as he no longer feared an Anglo-Burgundian move against him. </a:t>
            </a:r>
            <a:endParaRPr lang="en-GB" dirty="0"/>
          </a:p>
        </p:txBody>
      </p:sp>
    </p:spTree>
    <p:extLst>
      <p:ext uri="{BB962C8B-B14F-4D97-AF65-F5344CB8AC3E}">
        <p14:creationId xmlns:p14="http://schemas.microsoft.com/office/powerpoint/2010/main" val="60486139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2633</Words>
  <Application>Microsoft Office PowerPoint</Application>
  <PresentationFormat>Widescreen</PresentationFormat>
  <Paragraphs>291</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Tahoma</vt:lpstr>
      <vt:lpstr>Times New Roman</vt:lpstr>
      <vt:lpstr>1_Office Theme</vt:lpstr>
      <vt:lpstr>Edwards Second Reign</vt:lpstr>
      <vt:lpstr>Better Government and Financial Management. </vt:lpstr>
      <vt:lpstr>Foreign Involvement</vt:lpstr>
      <vt:lpstr>Foreign Policy</vt:lpstr>
      <vt:lpstr>The Problems France and Scotland</vt:lpstr>
      <vt:lpstr>Foreign alliances</vt:lpstr>
      <vt:lpstr>From 1466 – 67 Both France and Burgundy were trying to ally with England against each other.</vt:lpstr>
      <vt:lpstr>1471 – 1483 Foreign Policy in Edward’s Second Reign</vt:lpstr>
      <vt:lpstr>Burgundy after 1475</vt:lpstr>
      <vt:lpstr>Scotland</vt:lpstr>
      <vt:lpstr>Reasons Why Richard III lost the throne (or reasons why Henry Tudor won)</vt:lpstr>
      <vt:lpstr>Past questions (edexcel) </vt:lpstr>
      <vt:lpstr>1. Richard lll’s claim to the throne was never generally accepted.</vt:lpstr>
      <vt:lpstr>2. Richard lll had an evil reputation.</vt:lpstr>
      <vt:lpstr>  Richard lll was unpopular in the South.  </vt:lpstr>
      <vt:lpstr>   Richard lll was not supported by the nobility.  </vt:lpstr>
      <vt:lpstr> Richard lll’s strategic errors on the battlefield.</vt:lpstr>
      <vt:lpstr>Legacy of the Wars of the Roses.</vt:lpstr>
      <vt:lpstr>Henry Tudor had French support.</vt:lpstr>
      <vt:lpstr>Richards actions taking the throne had split the Yorkists</vt:lpstr>
      <vt:lpstr>PowerPoint Presentation</vt:lpstr>
      <vt:lpstr>Henry’s Aims</vt:lpstr>
      <vt:lpstr>Why was there unrest in the early years of Henry VII’s reign?</vt:lpstr>
      <vt:lpstr>PowerPoint Presentation</vt:lpstr>
      <vt:lpstr>Henry and the nobility</vt:lpstr>
      <vt:lpstr>What does this table show you about the different approaches of Henry VII and Edward IV to the nobility</vt:lpstr>
      <vt:lpstr>Size  of the nobility</vt:lpstr>
      <vt:lpstr>Where as Edward IV created nine new Earls Henry VII created only 3</vt:lpstr>
      <vt:lpstr>Henry Also Used the following to control the nobility</vt:lpstr>
      <vt:lpstr>PowerPoint Presentation</vt:lpstr>
      <vt:lpstr>Henry VII Financial policy.</vt:lpstr>
      <vt:lpstr>Why was money so important to the king?</vt:lpstr>
      <vt:lpstr>Henry’s reputation</vt:lpstr>
      <vt:lpstr>Constraints on the King</vt:lpstr>
      <vt:lpstr>Financial Administration</vt:lpstr>
      <vt:lpstr>Personnel</vt:lpstr>
      <vt:lpstr>Ordinary Revenue</vt:lpstr>
      <vt:lpstr>Extraordinary Revenue</vt:lpstr>
      <vt:lpstr>Henry VII’s foreign policy</vt:lpstr>
      <vt:lpstr>Henry’s motives</vt:lpstr>
      <vt:lpstr>1485 – 1488: First Steps</vt:lpstr>
      <vt:lpstr>Brittany 1489 - 1492</vt:lpstr>
      <vt:lpstr>France and the treaty of Etaples 1492</vt:lpstr>
      <vt:lpstr>PowerPoint Presentation</vt:lpstr>
      <vt:lpstr>Burgundy</vt:lpstr>
      <vt:lpstr>Spain</vt:lpstr>
      <vt:lpstr>Spain</vt:lpstr>
      <vt:lpstr>Scotland</vt:lpstr>
      <vt:lpstr>Scotland</vt:lpstr>
      <vt:lpstr>Scotland</vt:lpstr>
      <vt:lpstr>Scotland</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Edwards Second Reign</dc:title>
  <dc:creator>Alex Winfrow</dc:creator>
  <cp:lastModifiedBy>Alex Winfrow</cp:lastModifiedBy>
  <cp:revision>2</cp:revision>
  <dcterms:created xsi:type="dcterms:W3CDTF">2016-05-17T09:30:53Z</dcterms:created>
  <dcterms:modified xsi:type="dcterms:W3CDTF">2016-05-17T09:36:22Z</dcterms:modified>
</cp:coreProperties>
</file>