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4" r:id="rId3"/>
    <p:sldId id="265" r:id="rId4"/>
    <p:sldId id="258" r:id="rId5"/>
    <p:sldId id="260" r:id="rId6"/>
    <p:sldId id="271" r:id="rId7"/>
    <p:sldId id="269" r:id="rId8"/>
    <p:sldId id="272" r:id="rId9"/>
    <p:sldId id="276" r:id="rId10"/>
    <p:sldId id="277" r:id="rId11"/>
    <p:sldId id="279" r:id="rId12"/>
    <p:sldId id="281" r:id="rId13"/>
    <p:sldId id="289" r:id="rId14"/>
    <p:sldId id="278" r:id="rId15"/>
    <p:sldId id="285" r:id="rId16"/>
    <p:sldId id="357" r:id="rId17"/>
    <p:sldId id="290" r:id="rId18"/>
    <p:sldId id="292" r:id="rId19"/>
    <p:sldId id="293" r:id="rId20"/>
    <p:sldId id="297" r:id="rId21"/>
    <p:sldId id="300" r:id="rId22"/>
    <p:sldId id="261" r:id="rId23"/>
    <p:sldId id="304" r:id="rId24"/>
    <p:sldId id="305" r:id="rId25"/>
    <p:sldId id="307" r:id="rId26"/>
    <p:sldId id="308" r:id="rId27"/>
    <p:sldId id="309" r:id="rId28"/>
    <p:sldId id="311" r:id="rId29"/>
    <p:sldId id="314" r:id="rId30"/>
    <p:sldId id="319" r:id="rId31"/>
    <p:sldId id="322" r:id="rId32"/>
    <p:sldId id="340" r:id="rId33"/>
    <p:sldId id="341" r:id="rId34"/>
    <p:sldId id="331" r:id="rId35"/>
    <p:sldId id="332" r:id="rId36"/>
    <p:sldId id="334" r:id="rId37"/>
    <p:sldId id="336" r:id="rId38"/>
    <p:sldId id="337" r:id="rId39"/>
    <p:sldId id="323" r:id="rId40"/>
    <p:sldId id="338" r:id="rId41"/>
    <p:sldId id="339" r:id="rId42"/>
    <p:sldId id="326" r:id="rId43"/>
    <p:sldId id="354" r:id="rId44"/>
    <p:sldId id="352" r:id="rId45"/>
    <p:sldId id="355" r:id="rId46"/>
    <p:sldId id="389" r:id="rId47"/>
    <p:sldId id="381" r:id="rId48"/>
    <p:sldId id="382" r:id="rId49"/>
    <p:sldId id="383" r:id="rId50"/>
    <p:sldId id="384" r:id="rId51"/>
    <p:sldId id="385" r:id="rId52"/>
    <p:sldId id="386" r:id="rId53"/>
    <p:sldId id="387" r:id="rId54"/>
    <p:sldId id="377" r:id="rId55"/>
    <p:sldId id="262" r:id="rId56"/>
    <p:sldId id="361" r:id="rId57"/>
    <p:sldId id="362" r:id="rId58"/>
    <p:sldId id="364" r:id="rId59"/>
    <p:sldId id="365" r:id="rId60"/>
    <p:sldId id="366" r:id="rId61"/>
    <p:sldId id="367" r:id="rId62"/>
    <p:sldId id="368" r:id="rId63"/>
    <p:sldId id="369" r:id="rId64"/>
    <p:sldId id="374" r:id="rId65"/>
    <p:sldId id="37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8631E-7C63-455B-BC43-99A11FC5DF52}" type="datetimeFigureOut">
              <a:rPr lang="en-GB" smtClean="0"/>
              <a:t>08/06/2017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5110F-8320-4FA1-A131-5AACBC2409FB}" type="slidenum">
              <a:rPr lang="en-GB" smtClean="0"/>
              <a:t>‹#›</a:t>
            </a:fld>
            <a:endParaRPr lang="en-GB"/>
          </a:p>
        </p:txBody>
      </p:sp>
    </p:spTree>
    <p:extLst>
      <p:ext uri="{BB962C8B-B14F-4D97-AF65-F5344CB8AC3E}">
        <p14:creationId xmlns:p14="http://schemas.microsoft.com/office/powerpoint/2010/main" val="129362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5364" name="Slide Number Placeholder 3"/>
          <p:cNvSpPr>
            <a:spLocks noGrp="1"/>
          </p:cNvSpPr>
          <p:nvPr>
            <p:ph type="sldNum" sz="quarter" idx="5"/>
          </p:nvPr>
        </p:nvSpPr>
        <p:spPr>
          <a:noFill/>
        </p:spPr>
        <p:txBody>
          <a:bodyPr/>
          <a:lstStyle/>
          <a:p>
            <a:fld id="{41E0338D-E4CF-45A9-AF4B-6332DB9F4962}" type="slidenum">
              <a:rPr lang="en-GB" smtClean="0">
                <a:latin typeface="Times New Roman" pitchFamily="18" charset="0"/>
              </a:rPr>
              <a:pPr/>
              <a:t>9</a:t>
            </a:fld>
            <a:endParaRPr lang="en-GB" smtClean="0">
              <a:latin typeface="Times New Roman" pitchFamily="18" charset="0"/>
            </a:endParaRPr>
          </a:p>
        </p:txBody>
      </p:sp>
    </p:spTree>
    <p:extLst>
      <p:ext uri="{BB962C8B-B14F-4D97-AF65-F5344CB8AC3E}">
        <p14:creationId xmlns:p14="http://schemas.microsoft.com/office/powerpoint/2010/main" val="4006791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for</a:t>
            </a:r>
            <a:r>
              <a:rPr lang="en-GB" baseline="0" dirty="0" smtClean="0"/>
              <a:t> the roughly 2m of DNA to be contained in the nucleus of each cell, it must be compacted and packaged so that it becomes small enough.</a:t>
            </a:r>
          </a:p>
          <a:p>
            <a:endParaRPr lang="en-GB" baseline="0" dirty="0" smtClean="0"/>
          </a:p>
          <a:p>
            <a:r>
              <a:rPr lang="en-GB" baseline="0" dirty="0" smtClean="0"/>
              <a:t>Initially, DNA is wrapped 1.7 times around a 8 core histone proteins (a H3-H4 tetramer and two H2A-H2B dimers) to create a nucleosome; arrays of nucleosomes are known as chromatin. It is the tails are histone proteins that are relatively free in this structure and become chemically tagged with marks that affect gene expression profiles. </a:t>
            </a:r>
          </a:p>
          <a:p>
            <a:endParaRPr lang="en-GB" baseline="0" dirty="0" smtClean="0"/>
          </a:p>
          <a:p>
            <a:r>
              <a:rPr lang="en-GB" baseline="0" dirty="0" smtClean="0"/>
              <a:t>Following this, the nucleosome chromatin fibre is further compacted to create a 30nm wide fibre which becomes more condensed at each level of packaging before forming a 1400nm wide mitotic chromosome.</a:t>
            </a:r>
          </a:p>
        </p:txBody>
      </p:sp>
      <p:sp>
        <p:nvSpPr>
          <p:cNvPr id="4" name="Slide Number Placeholder 3"/>
          <p:cNvSpPr>
            <a:spLocks noGrp="1"/>
          </p:cNvSpPr>
          <p:nvPr>
            <p:ph type="sldNum" sz="quarter" idx="10"/>
          </p:nvPr>
        </p:nvSpPr>
        <p:spPr/>
        <p:txBody>
          <a:bodyPr/>
          <a:lstStyle/>
          <a:p>
            <a:fld id="{8B6CE478-41A8-4A84-A9EF-7750F5B9D27B}" type="slidenum">
              <a:rPr lang="en-GB" smtClean="0"/>
              <a:t>31</a:t>
            </a:fld>
            <a:endParaRPr lang="en-GB"/>
          </a:p>
        </p:txBody>
      </p:sp>
    </p:spTree>
    <p:extLst>
      <p:ext uri="{BB962C8B-B14F-4D97-AF65-F5344CB8AC3E}">
        <p14:creationId xmlns:p14="http://schemas.microsoft.com/office/powerpoint/2010/main" val="131646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79750" y="4715125"/>
            <a:ext cx="5438125" cy="44669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781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79750" y="4715125"/>
            <a:ext cx="5438125" cy="44669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83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addition of the epigenetic</a:t>
            </a:r>
            <a:r>
              <a:rPr lang="en-GB" baseline="0" dirty="0" smtClean="0"/>
              <a:t> tags directly alters the interaction between negative DNA (due to the sugar-phosphate background) and the basic (positively charged) histone proteins. </a:t>
            </a:r>
          </a:p>
          <a:p>
            <a:endParaRPr lang="en-GB" baseline="0" dirty="0" smtClean="0"/>
          </a:p>
          <a:p>
            <a:r>
              <a:rPr lang="en-GB" baseline="0" dirty="0" smtClean="0"/>
              <a:t>By altering the pattern of modifications, the overall structure of chromatin is changed meaning that areas that were previously condensed become decondensed and vice-versa meaning that genes can change between active and inactive states.</a:t>
            </a:r>
          </a:p>
          <a:p>
            <a:endParaRPr lang="en-GB" baseline="0" dirty="0" smtClean="0"/>
          </a:p>
          <a:p>
            <a:r>
              <a:rPr lang="en-GB" baseline="0" dirty="0" smtClean="0"/>
              <a:t>There are two main types of epigenetic modification: histone modification and DNA methylation.</a:t>
            </a:r>
          </a:p>
          <a:p>
            <a:endParaRPr lang="en-GB" baseline="0" dirty="0" smtClean="0"/>
          </a:p>
          <a:p>
            <a:r>
              <a:rPr lang="en-GB" baseline="0" dirty="0" smtClean="0"/>
              <a:t>DNA methylation is catalysed by enzymes known as DNA methyltransferases on position 5 (C5) of cytosine residues in the DNA sequence to form 5-methyl cytosine. This acts as a binding site for other enzymes which then modify histones.</a:t>
            </a:r>
          </a:p>
          <a:p>
            <a:endParaRPr lang="en-GB" baseline="0" dirty="0" smtClean="0"/>
          </a:p>
          <a:p>
            <a:r>
              <a:rPr lang="en-GB" baseline="0" dirty="0" smtClean="0"/>
              <a:t>Histone modification is performed by multiple enzyme families. Histone acetylation is performed by histone acetyltransferases (HATs) which add an acetyl group to lysine residues in the histone tail. This masks the positive charge of the residue, loosening the interaction between DNA and histones allowing gene activation.</a:t>
            </a:r>
          </a:p>
          <a:p>
            <a:endParaRPr lang="en-GB" baseline="0" dirty="0" smtClean="0"/>
          </a:p>
          <a:p>
            <a:r>
              <a:rPr lang="en-GB" baseline="0" dirty="0" smtClean="0"/>
              <a:t>This reaction is reversed through the action of histone deacetylases (HDACs) which remove the acetyl group, causing an increase in the attraction between DNA and histones and chromatin condensation, preventing gene activation.</a:t>
            </a:r>
          </a:p>
          <a:p>
            <a:endParaRPr lang="en-GB" baseline="0" dirty="0" smtClean="0"/>
          </a:p>
          <a:p>
            <a:r>
              <a:rPr lang="en-GB" baseline="0" dirty="0" smtClean="0"/>
              <a:t>Methylation of histones can occur on lysine or arginine residues and can occur in three ways: mono- (one), di- (two) or tri- (three) methylation events. This mark doesn’t alter the charge of residues and tends to be associated with gene inactivation, although in some cases it can be associated with gene activation.</a:t>
            </a:r>
          </a:p>
          <a:p>
            <a:endParaRPr lang="en-GB" baseline="0" dirty="0" smtClean="0"/>
          </a:p>
          <a:p>
            <a:r>
              <a:rPr lang="en-GB" baseline="0" dirty="0" smtClean="0"/>
              <a:t>Finally, phosphorylation can be performed by an enzyme family known as kinases which causes the addition of a phosphate group from ATP to be added to histone tails. Since phosphate is a negatively charged ion, this neutralises the positive charge of histones, reducing the interaction between DNA and the proteins, allowing gene activation.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B6CE478-41A8-4A84-A9EF-7750F5B9D27B}" type="slidenum">
              <a:rPr lang="en-GB" smtClean="0"/>
              <a:t>39</a:t>
            </a:fld>
            <a:endParaRPr lang="en-GB"/>
          </a:p>
        </p:txBody>
      </p:sp>
    </p:spTree>
    <p:extLst>
      <p:ext uri="{BB962C8B-B14F-4D97-AF65-F5344CB8AC3E}">
        <p14:creationId xmlns:p14="http://schemas.microsoft.com/office/powerpoint/2010/main" val="262510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Historically, it was</a:t>
            </a:r>
            <a:r>
              <a:rPr lang="en-GB" baseline="0" dirty="0" smtClean="0"/>
              <a:t> through that disease was caused through direct mutation of the genome. However, there are very few diseases that have been shown to be associated with mutation meaning that the vast majority of diseases must be caused by other alterations.</a:t>
            </a:r>
          </a:p>
          <a:p>
            <a:endParaRPr lang="en-GB" baseline="0" dirty="0" smtClean="0"/>
          </a:p>
          <a:p>
            <a:r>
              <a:rPr lang="en-GB" baseline="0" dirty="0" smtClean="0"/>
              <a:t>Environmental conditions can cause disease through changing the epigenome of individual cell types or the individual itself which would later cause disease. This means that epigenetics explains how the environment can change a cell without causing mutations to the genome to induce disease.</a:t>
            </a:r>
          </a:p>
          <a:p>
            <a:endParaRPr lang="en-GB" baseline="0" dirty="0" smtClean="0"/>
          </a:p>
          <a:p>
            <a:r>
              <a:rPr lang="en-GB" baseline="0" dirty="0" smtClean="0"/>
              <a:t>Recent evidence suggests that epigenetic modifications can be passed down from generation to generation i.e. from parent to child to grandchild, in a process known as transgenerational inheritance. This has direct implications on health because it means disease could be caused in a person due to what their grandparents were exposed to, even if they weren’t directly exposed to it themselves.</a:t>
            </a:r>
            <a:endParaRPr lang="en-GB" dirty="0"/>
          </a:p>
        </p:txBody>
      </p:sp>
      <p:sp>
        <p:nvSpPr>
          <p:cNvPr id="4" name="Slide Number Placeholder 3"/>
          <p:cNvSpPr>
            <a:spLocks noGrp="1"/>
          </p:cNvSpPr>
          <p:nvPr>
            <p:ph type="sldNum" sz="quarter" idx="10"/>
          </p:nvPr>
        </p:nvSpPr>
        <p:spPr/>
        <p:txBody>
          <a:bodyPr/>
          <a:lstStyle/>
          <a:p>
            <a:fld id="{8B6CE478-41A8-4A84-A9EF-7750F5B9D27B}" type="slidenum">
              <a:rPr lang="en-GB" smtClean="0"/>
              <a:t>42</a:t>
            </a:fld>
            <a:endParaRPr lang="en-GB"/>
          </a:p>
        </p:txBody>
      </p:sp>
    </p:spTree>
    <p:extLst>
      <p:ext uri="{BB962C8B-B14F-4D97-AF65-F5344CB8AC3E}">
        <p14:creationId xmlns:p14="http://schemas.microsoft.com/office/powerpoint/2010/main" val="364623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79750" y="4715125"/>
            <a:ext cx="5438125" cy="44669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0" name="Shape 340"/>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79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46</a:t>
            </a:fld>
            <a:endParaRPr lang="en-US" dirty="0"/>
          </a:p>
        </p:txBody>
      </p:sp>
    </p:spTree>
    <p:extLst>
      <p:ext uri="{BB962C8B-B14F-4D97-AF65-F5344CB8AC3E}">
        <p14:creationId xmlns:p14="http://schemas.microsoft.com/office/powerpoint/2010/main" val="314063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47</a:t>
            </a:fld>
            <a:endParaRPr lang="en-US" dirty="0"/>
          </a:p>
        </p:txBody>
      </p:sp>
    </p:spTree>
    <p:extLst>
      <p:ext uri="{BB962C8B-B14F-4D97-AF65-F5344CB8AC3E}">
        <p14:creationId xmlns:p14="http://schemas.microsoft.com/office/powerpoint/2010/main" val="22312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48</a:t>
            </a:fld>
            <a:endParaRPr lang="en-US" dirty="0"/>
          </a:p>
        </p:txBody>
      </p:sp>
    </p:spTree>
    <p:extLst>
      <p:ext uri="{BB962C8B-B14F-4D97-AF65-F5344CB8AC3E}">
        <p14:creationId xmlns:p14="http://schemas.microsoft.com/office/powerpoint/2010/main" val="144963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49</a:t>
            </a:fld>
            <a:endParaRPr lang="en-US" dirty="0"/>
          </a:p>
        </p:txBody>
      </p:sp>
    </p:spTree>
    <p:extLst>
      <p:ext uri="{BB962C8B-B14F-4D97-AF65-F5344CB8AC3E}">
        <p14:creationId xmlns:p14="http://schemas.microsoft.com/office/powerpoint/2010/main" val="51593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57B14C0B-87B7-4F48-870A-9A1407D9A203}" type="slidenum">
              <a:rPr lang="en-GB" smtClean="0">
                <a:latin typeface="Times New Roman" pitchFamily="18" charset="0"/>
              </a:rPr>
              <a:pPr/>
              <a:t>10</a:t>
            </a:fld>
            <a:endParaRPr lang="en-GB" smtClean="0">
              <a:latin typeface="Times New Roman" pitchFamily="18" charset="0"/>
            </a:endParaRPr>
          </a:p>
        </p:txBody>
      </p:sp>
    </p:spTree>
    <p:extLst>
      <p:ext uri="{BB962C8B-B14F-4D97-AF65-F5344CB8AC3E}">
        <p14:creationId xmlns:p14="http://schemas.microsoft.com/office/powerpoint/2010/main" val="313088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50</a:t>
            </a:fld>
            <a:endParaRPr lang="en-US" dirty="0"/>
          </a:p>
        </p:txBody>
      </p:sp>
    </p:spTree>
    <p:extLst>
      <p:ext uri="{BB962C8B-B14F-4D97-AF65-F5344CB8AC3E}">
        <p14:creationId xmlns:p14="http://schemas.microsoft.com/office/powerpoint/2010/main" val="398626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51</a:t>
            </a:fld>
            <a:endParaRPr lang="en-US" dirty="0"/>
          </a:p>
        </p:txBody>
      </p:sp>
    </p:spTree>
    <p:extLst>
      <p:ext uri="{BB962C8B-B14F-4D97-AF65-F5344CB8AC3E}">
        <p14:creationId xmlns:p14="http://schemas.microsoft.com/office/powerpoint/2010/main" val="272421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52</a:t>
            </a:fld>
            <a:endParaRPr lang="en-US" dirty="0"/>
          </a:p>
        </p:txBody>
      </p:sp>
    </p:spTree>
    <p:extLst>
      <p:ext uri="{BB962C8B-B14F-4D97-AF65-F5344CB8AC3E}">
        <p14:creationId xmlns:p14="http://schemas.microsoft.com/office/powerpoint/2010/main" val="2727987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53</a:t>
            </a:fld>
            <a:endParaRPr lang="en-US" dirty="0"/>
          </a:p>
        </p:txBody>
      </p:sp>
    </p:spTree>
    <p:extLst>
      <p:ext uri="{BB962C8B-B14F-4D97-AF65-F5344CB8AC3E}">
        <p14:creationId xmlns:p14="http://schemas.microsoft.com/office/powerpoint/2010/main" val="242556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p:txBody>
          <a:bodyPr/>
          <a:lstStyle/>
          <a:p>
            <a:pPr marL="211021" indent="-211021">
              <a:lnSpc>
                <a:spcPct val="80000"/>
              </a:lnSpc>
              <a:spcBef>
                <a:spcPct val="0"/>
              </a:spcBef>
            </a:pPr>
            <a:r>
              <a:rPr lang="en-US" altLang="en-US" sz="900" b="1"/>
              <a:t>What is a stem cell?</a:t>
            </a:r>
          </a:p>
          <a:p>
            <a:pPr marL="211021" indent="-211021">
              <a:lnSpc>
                <a:spcPct val="80000"/>
              </a:lnSpc>
              <a:spcBef>
                <a:spcPct val="0"/>
              </a:spcBef>
            </a:pPr>
            <a:r>
              <a:rPr lang="en-US" altLang="en-US" sz="900" b="1" i="1"/>
              <a:t>Note: </a:t>
            </a:r>
            <a:r>
              <a:rPr lang="en-US" altLang="en-US" sz="900"/>
              <a:t>The next slide provides an alternative version of this diagram that some younger audiences may find easier to understand. It aims to avoid the misconception that a stem cell always makes one copy of itself and one specialized cell when it divides (see below). The concept of a stem cell is very well explained in the short film, “A Stem Cell Story” at www.eurostemcell.org/films</a:t>
            </a:r>
          </a:p>
          <a:p>
            <a:pPr marL="211021" indent="-211021">
              <a:lnSpc>
                <a:spcPct val="80000"/>
              </a:lnSpc>
              <a:spcBef>
                <a:spcPct val="0"/>
              </a:spcBef>
            </a:pPr>
            <a:endParaRPr lang="en-US" altLang="en-US" sz="900"/>
          </a:p>
          <a:p>
            <a:pPr marL="211021" indent="-211021">
              <a:lnSpc>
                <a:spcPct val="80000"/>
              </a:lnSpc>
              <a:spcBef>
                <a:spcPct val="0"/>
              </a:spcBef>
            </a:pPr>
            <a:r>
              <a:rPr lang="en-US" altLang="en-US" sz="900" b="1"/>
              <a:t>What the diagram shows</a:t>
            </a:r>
          </a:p>
          <a:p>
            <a:pPr marL="211021" indent="-211021">
              <a:lnSpc>
                <a:spcPct val="80000"/>
              </a:lnSpc>
              <a:spcBef>
                <a:spcPct val="0"/>
              </a:spcBef>
            </a:pPr>
            <a:r>
              <a:rPr lang="en-US" altLang="en-US" sz="900"/>
              <a:t>Stem cells are different from other cells of the body because stem cells can both:</a:t>
            </a:r>
          </a:p>
          <a:p>
            <a:pPr marL="211021" indent="-211021">
              <a:lnSpc>
                <a:spcPct val="80000"/>
              </a:lnSpc>
              <a:spcBef>
                <a:spcPct val="0"/>
              </a:spcBef>
              <a:buFontTx/>
              <a:buAutoNum type="arabicParenR"/>
            </a:pPr>
            <a:r>
              <a:rPr lang="en-US" altLang="en-US" sz="900"/>
              <a:t>Self-renew: Make copies of themselves </a:t>
            </a:r>
          </a:p>
          <a:p>
            <a:pPr marL="211021" indent="-211021">
              <a:lnSpc>
                <a:spcPct val="80000"/>
              </a:lnSpc>
              <a:spcBef>
                <a:spcPct val="0"/>
              </a:spcBef>
            </a:pPr>
            <a:r>
              <a:rPr lang="en-US" altLang="en-US" sz="900"/>
              <a:t>AND </a:t>
            </a:r>
          </a:p>
          <a:p>
            <a:pPr marL="211021" indent="-211021">
              <a:lnSpc>
                <a:spcPct val="80000"/>
              </a:lnSpc>
              <a:spcBef>
                <a:spcPct val="0"/>
              </a:spcBef>
            </a:pPr>
            <a:r>
              <a:rPr lang="en-US" altLang="en-US" sz="900"/>
              <a:t>2) Differentiate: Make other types of cells – specialized cells of the body.</a:t>
            </a:r>
          </a:p>
          <a:p>
            <a:pPr marL="211021" indent="-211021">
              <a:lnSpc>
                <a:spcPct val="80000"/>
              </a:lnSpc>
              <a:spcBef>
                <a:spcPct val="0"/>
              </a:spcBef>
            </a:pPr>
            <a:endParaRPr lang="en-US" altLang="en-US" sz="900"/>
          </a:p>
          <a:p>
            <a:pPr marL="211021" indent="-211021">
              <a:lnSpc>
                <a:spcPct val="80000"/>
              </a:lnSpc>
              <a:spcBef>
                <a:spcPct val="0"/>
              </a:spcBef>
            </a:pPr>
            <a:r>
              <a:rPr lang="en-US" altLang="en-US" sz="900"/>
              <a:t>‘Specialized’ or ‘differentiated’ cells play particular roles in the body, e.g. blood cells, nerve cells, muscle cells. </a:t>
            </a:r>
            <a:r>
              <a:rPr lang="en-GB" altLang="en-US" sz="900"/>
              <a:t>Specialized cells cannot divide to make copies of themselves. This makes stem cells very important. The body needs stem cells to replace specialized cells that die, are damaged or get used up. </a:t>
            </a:r>
          </a:p>
          <a:p>
            <a:pPr marL="211021" indent="-211021">
              <a:lnSpc>
                <a:spcPct val="80000"/>
              </a:lnSpc>
              <a:spcBef>
                <a:spcPct val="0"/>
              </a:spcBef>
            </a:pPr>
            <a:endParaRPr lang="en-GB" altLang="en-US" sz="900"/>
          </a:p>
          <a:p>
            <a:pPr marL="211021" indent="-211021">
              <a:lnSpc>
                <a:spcPct val="80000"/>
              </a:lnSpc>
              <a:spcBef>
                <a:spcPct val="0"/>
              </a:spcBef>
            </a:pPr>
            <a:r>
              <a:rPr lang="en-GB" altLang="en-US" sz="900" b="1"/>
              <a:t>Cell division - possible questions</a:t>
            </a:r>
          </a:p>
          <a:p>
            <a:pPr marL="211021" indent="-211021">
              <a:spcBef>
                <a:spcPct val="0"/>
              </a:spcBef>
            </a:pPr>
            <a:r>
              <a:rPr lang="en-GB" altLang="en-US" sz="900"/>
              <a:t>1) 16+ year old students may remember learning about 2 kinds of cell division – mitosis and meiosis. They may have learnt that mitosis happens in wound healing or to replace short-lived cells, but probably won’t have discussed stem cells in this context. You might therefore need to explain that most specialized cells cannot undergo mitosis. There are a few exceptions (e.g. liver cells or T-cells) but in general specialized cells can no longer divide. Skin cells, red blood cells or gut lining cells cannot undergo mitosis. Stem cells do divide by mitosis and this makes them very important for replacing lost or damaged specialized cells. </a:t>
            </a:r>
          </a:p>
          <a:p>
            <a:pPr marL="211021" indent="-211021">
              <a:lnSpc>
                <a:spcPct val="80000"/>
              </a:lnSpc>
              <a:spcBef>
                <a:spcPct val="0"/>
              </a:spcBef>
            </a:pPr>
            <a:r>
              <a:rPr lang="en-GB" altLang="en-US" sz="900"/>
              <a:t>2)  Should mitosis be discussed, you may wish to note the following: In mitosis, the DNA in the daughter cells is identical to the DNA in the dividing cell. This is true for dividing stem cells, both in self-renewal and in differentiation. In differentiation, the daughter cells are more specialized than the original stem cell. So, the daughter cells behave differently even though they have the same DNA as the stem cell. This is because there are lots of other molecules inside and around the cells that can change the way the cells behave.</a:t>
            </a:r>
            <a:endParaRPr lang="en-US" altLang="en-US" sz="900"/>
          </a:p>
          <a:p>
            <a:pPr marL="211021" indent="-211021">
              <a:lnSpc>
                <a:spcPct val="80000"/>
              </a:lnSpc>
              <a:spcBef>
                <a:spcPct val="0"/>
              </a:spcBef>
            </a:pPr>
            <a:r>
              <a:rPr lang="en-US" altLang="en-US" sz="900"/>
              <a:t>3) Scientists think that when human stem cells divide they probably make EITHER two stem cells, OR two more specialized cells. In fruit flies, stem cells can divide to make one stem cell and one more specialized cell in a single division.</a:t>
            </a:r>
          </a:p>
          <a:p>
            <a:pPr marL="211021" indent="-211021">
              <a:lnSpc>
                <a:spcPct val="80000"/>
              </a:lnSpc>
              <a:spcBef>
                <a:spcPct val="0"/>
              </a:spcBef>
            </a:pPr>
            <a:endParaRPr lang="en-GB" altLang="en-US" sz="90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70A59991-A8CA-4C3F-A296-3B08B287539F}" type="slidenum">
              <a:rPr lang="en-US" altLang="en-US" sz="1200"/>
              <a:pPr eaLnBrk="1" hangingPunct="1"/>
              <a:t>11</a:t>
            </a:fld>
            <a:endParaRPr lang="en-US" altLang="en-US" sz="1200"/>
          </a:p>
        </p:txBody>
      </p:sp>
    </p:spTree>
    <p:extLst>
      <p:ext uri="{BB962C8B-B14F-4D97-AF65-F5344CB8AC3E}">
        <p14:creationId xmlns:p14="http://schemas.microsoft.com/office/powerpoint/2010/main" val="54189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p:txBody>
          <a:bodyPr/>
          <a:lstStyle/>
          <a:p>
            <a:pPr marL="211021" indent="-211021">
              <a:lnSpc>
                <a:spcPct val="90000"/>
              </a:lnSpc>
              <a:spcBef>
                <a:spcPct val="0"/>
              </a:spcBef>
            </a:pPr>
            <a:r>
              <a:rPr lang="en-US" altLang="en-US" b="1" smtClean="0"/>
              <a:t>Why self-renew AND differentiate?</a:t>
            </a:r>
          </a:p>
          <a:p>
            <a:pPr marL="211021" indent="-211021">
              <a:lnSpc>
                <a:spcPct val="90000"/>
              </a:lnSpc>
              <a:spcBef>
                <a:spcPct val="0"/>
              </a:spcBef>
            </a:pPr>
            <a:r>
              <a:rPr lang="en-US" altLang="en-US" smtClean="0"/>
              <a:t>1)  Self renewal is needed because if the stem cells didn’t copy themselves, you would quickly run out. It is important for the body to maintain a pool of stem cells to use throughout your life.</a:t>
            </a:r>
          </a:p>
          <a:p>
            <a:pPr marL="211021" indent="-211021">
              <a:lnSpc>
                <a:spcPct val="90000"/>
              </a:lnSpc>
              <a:spcBef>
                <a:spcPct val="0"/>
              </a:spcBef>
            </a:pPr>
            <a:r>
              <a:rPr lang="en-US" altLang="en-US" smtClean="0"/>
              <a:t>2)  Differentiation is important because specialized cells are used up, damaged or die all the time during your life. Specialized cells cannot divide and make copies of themselves, but they need to be replaced for your body to carry on working. For example, your body needs 100,000 million new blood cells every day. Of course, differentiation is also important for making all the different kinds of cell in the body during development of an embryo from a single fertilized egg.</a:t>
            </a:r>
          </a:p>
          <a:p>
            <a:pPr marL="211021" indent="-211021">
              <a:lnSpc>
                <a:spcPct val="90000"/>
              </a:lnSpc>
              <a:spcBef>
                <a:spcPct val="0"/>
              </a:spcBef>
              <a:buFontTx/>
              <a:buAutoNum type="arabicPeriod"/>
            </a:pPr>
            <a:endParaRPr lang="en-US" altLang="en-US" smtClean="0"/>
          </a:p>
          <a:p>
            <a:pPr marL="211021" indent="-211021">
              <a:lnSpc>
                <a:spcPct val="90000"/>
              </a:lnSpc>
              <a:spcBef>
                <a:spcPct val="0"/>
              </a:spcBef>
            </a:pPr>
            <a:r>
              <a:rPr lang="en-GB" altLang="en-US" b="1" smtClean="0"/>
              <a:t>Possible questions or misconceptions</a:t>
            </a:r>
          </a:p>
          <a:p>
            <a:pPr marL="211021" indent="-211021">
              <a:lnSpc>
                <a:spcPct val="90000"/>
              </a:lnSpc>
              <a:spcBef>
                <a:spcPct val="0"/>
              </a:spcBef>
            </a:pPr>
            <a:r>
              <a:rPr lang="en-US" altLang="en-US" smtClean="0"/>
              <a:t>1)  School students may have learnt simply that ‘cells undergo mitosis to make copies of themselves to heal wounds or replace blood cells’. You may need to explain that specialized cells like skin, red blood or gut cells cannot undergo mitosis, which is why you need stem cells. </a:t>
            </a:r>
            <a:r>
              <a:rPr lang="en-GB" altLang="en-US" smtClean="0"/>
              <a:t>There are a few exceptions (e.g. liver cells or T-cells) but in general specialized cells can no longer divide. </a:t>
            </a:r>
            <a:r>
              <a:rPr lang="en-US" altLang="en-US" smtClean="0"/>
              <a:t>For adult audiences, this could be expanded to cover the idea that there are intermediate cells (progenitors) between stem cells and specialized cells that divide to allow a large number of new cells to be made (see slide 26 on renewing tissues)</a:t>
            </a:r>
          </a:p>
          <a:p>
            <a:pPr marL="211021" indent="-211021">
              <a:lnSpc>
                <a:spcPct val="90000"/>
              </a:lnSpc>
              <a:spcBef>
                <a:spcPct val="0"/>
              </a:spcBef>
            </a:pPr>
            <a:endParaRPr lang="en-US" altLang="en-US" smtClean="0"/>
          </a:p>
          <a:p>
            <a:pPr marL="211021" indent="-211021">
              <a:lnSpc>
                <a:spcPct val="90000"/>
              </a:lnSpc>
              <a:spcBef>
                <a:spcPct val="0"/>
              </a:spcBef>
            </a:pPr>
            <a:r>
              <a:rPr lang="en-US" altLang="en-US" smtClean="0"/>
              <a:t>2)  Scientists think that stem cells in the human body don’t generally divide to produce one stem cell and one specialized cell at the same time. They probably divide to make EITHER two stem cells, OR two more specialized cells. In fruit flies, stem cells can divide to make one stem cell and one more specialized cell.</a:t>
            </a:r>
          </a:p>
          <a:p>
            <a:pPr marL="211021" indent="-211021">
              <a:lnSpc>
                <a:spcPct val="90000"/>
              </a:lnSpc>
              <a:spcBef>
                <a:spcPct val="0"/>
              </a:spcBef>
            </a:pPr>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41A95AE6-80FC-4F33-BC1F-CFBCF1981419}" type="slidenum">
              <a:rPr lang="en-US" altLang="en-US" sz="1200"/>
              <a:pPr eaLnBrk="1" hangingPunct="1"/>
              <a:t>12</a:t>
            </a:fld>
            <a:endParaRPr lang="en-US" altLang="en-US" sz="1200"/>
          </a:p>
        </p:txBody>
      </p:sp>
    </p:spTree>
    <p:extLst>
      <p:ext uri="{BB962C8B-B14F-4D97-AF65-F5344CB8AC3E}">
        <p14:creationId xmlns:p14="http://schemas.microsoft.com/office/powerpoint/2010/main" val="49328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t>Stem cell jargon</a:t>
            </a:r>
          </a:p>
          <a:p>
            <a:pPr eaLnBrk="1" hangingPunct="1">
              <a:spcBef>
                <a:spcPct val="0"/>
              </a:spcBef>
            </a:pPr>
            <a:r>
              <a:rPr lang="en-US" altLang="en-US" smtClean="0"/>
              <a:t>Scientists use the words </a:t>
            </a:r>
            <a:r>
              <a:rPr lang="en-US" altLang="en-US" b="1" smtClean="0"/>
              <a:t>pluripotent</a:t>
            </a:r>
            <a:r>
              <a:rPr lang="en-US" altLang="en-US" smtClean="0"/>
              <a:t> and </a:t>
            </a:r>
            <a:r>
              <a:rPr lang="en-US" altLang="en-US" b="1" smtClean="0"/>
              <a:t>multipotent</a:t>
            </a:r>
            <a:r>
              <a:rPr lang="en-US" altLang="en-US" smtClean="0"/>
              <a:t> to help them describe stem cells. ALL stem cells can both self-renew and differentiate, BUT some stem cells can make more kinds of specialized cells than others. The terms on the slide are the key ones to remember. There are also stem cells that are:</a:t>
            </a:r>
          </a:p>
          <a:p>
            <a:pPr eaLnBrk="1" hangingPunct="1">
              <a:spcBef>
                <a:spcPct val="0"/>
              </a:spcBef>
            </a:pPr>
            <a:endParaRPr lang="en-US" altLang="en-US" smtClean="0"/>
          </a:p>
          <a:p>
            <a:pPr eaLnBrk="1" hangingPunct="1">
              <a:spcBef>
                <a:spcPct val="0"/>
              </a:spcBef>
            </a:pPr>
            <a:r>
              <a:rPr lang="en-US" altLang="en-US" smtClean="0"/>
              <a:t>TOTIPOTENT: can differentiate into all types of specialized cells in the body PLUS cells that are needed during development of the embryo only: placenta, yolk sac, umbilical cord.</a:t>
            </a:r>
          </a:p>
          <a:p>
            <a:pPr eaLnBrk="1" hangingPunct="1">
              <a:spcBef>
                <a:spcPct val="0"/>
              </a:spcBef>
            </a:pPr>
            <a:endParaRPr lang="en-US" altLang="en-US" smtClean="0"/>
          </a:p>
          <a:p>
            <a:pPr eaLnBrk="1" hangingPunct="1">
              <a:spcBef>
                <a:spcPct val="0"/>
              </a:spcBef>
            </a:pPr>
            <a:r>
              <a:rPr lang="en-US" altLang="en-US" smtClean="0"/>
              <a:t>UNIPOTENT: can only differentiate into one type of specialized cell. For example, </a:t>
            </a:r>
            <a:r>
              <a:rPr lang="en-GB" altLang="en-US" smtClean="0"/>
              <a:t>spermatogonial stem cells (found in the testicles) are unipotent because they can only form sperm cells. </a:t>
            </a:r>
            <a:endParaRPr lang="en-US" altLang="en-US" smtClean="0"/>
          </a:p>
          <a:p>
            <a:pPr eaLnBrk="1" hangingPunct="1">
              <a:spcBef>
                <a:spcPct val="0"/>
              </a:spcBef>
            </a:pPr>
            <a:endParaRPr lang="en-US" altLang="en-US" smtClean="0"/>
          </a:p>
          <a:p>
            <a:pPr eaLnBrk="1" hangingPunct="1">
              <a:spcBef>
                <a:spcPct val="0"/>
              </a:spcBef>
            </a:pPr>
            <a:r>
              <a:rPr lang="en-US" altLang="en-US" smtClean="0"/>
              <a:t>A useful place to look up other words and phrases to do with stem cells is the EuroStemCell online glossary: www.eurostemcell.org/glossary</a:t>
            </a:r>
          </a:p>
          <a:p>
            <a:pPr eaLnBrk="1" hangingPunct="1">
              <a:spcBef>
                <a:spcPct val="0"/>
              </a:spcBef>
            </a:pPr>
            <a:endParaRPr lang="en-US" altLang="en-US" smtClean="0"/>
          </a:p>
          <a:p>
            <a:pPr eaLnBrk="1" hangingPunct="1">
              <a:spcBef>
                <a:spcPct val="0"/>
              </a:spcBef>
            </a:pPr>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D8CBB831-6977-4C7C-A153-4BF55E5BC1A8}" type="slidenum">
              <a:rPr lang="en-US" altLang="en-US" sz="1200"/>
              <a:pPr eaLnBrk="1" hangingPunct="1"/>
              <a:t>13</a:t>
            </a:fld>
            <a:endParaRPr lang="en-US" altLang="en-US" sz="1200"/>
          </a:p>
        </p:txBody>
      </p:sp>
    </p:spTree>
    <p:extLst>
      <p:ext uri="{BB962C8B-B14F-4D97-AF65-F5344CB8AC3E}">
        <p14:creationId xmlns:p14="http://schemas.microsoft.com/office/powerpoint/2010/main" val="199685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Tissue stem cells: Haematopoietic stem cells (HSCs)</a:t>
            </a:r>
          </a:p>
          <a:p>
            <a:pPr eaLnBrk="1" hangingPunct="1"/>
            <a:r>
              <a:rPr lang="en-US" altLang="en-US" smtClean="0"/>
              <a:t>HSCs = blood stem cells</a:t>
            </a:r>
          </a:p>
          <a:p>
            <a:pPr eaLnBrk="1" hangingPunct="1"/>
            <a:r>
              <a:rPr lang="en-US" altLang="en-US" smtClean="0"/>
              <a:t>HSCs are isolated from the bone marrow. They give rise to committed progenitors, which then give rise to all specialized blood cell types.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6DFBD065-CA55-4057-AA20-5C3A22E0C142}" type="slidenum">
              <a:rPr lang="en-US" altLang="en-US" sz="1200"/>
              <a:pPr eaLnBrk="1" hangingPunct="1"/>
              <a:t>15</a:t>
            </a:fld>
            <a:endParaRPr lang="en-US" altLang="en-US" sz="1200"/>
          </a:p>
        </p:txBody>
      </p:sp>
    </p:spTree>
    <p:extLst>
      <p:ext uri="{BB962C8B-B14F-4D97-AF65-F5344CB8AC3E}">
        <p14:creationId xmlns:p14="http://schemas.microsoft.com/office/powerpoint/2010/main" val="30313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Embryonic stem cells: What they can do</a:t>
            </a:r>
          </a:p>
          <a:p>
            <a:pPr eaLnBrk="1" hangingPunct="1"/>
            <a:r>
              <a:rPr lang="en-US" altLang="en-US" smtClean="0"/>
              <a:t>Embryonic stem cells are exciting because they can make all the different types of cell in the body – scientists say these cells are </a:t>
            </a:r>
            <a:r>
              <a:rPr lang="en-US" altLang="en-US" b="1" smtClean="0"/>
              <a:t>pluripotent.</a:t>
            </a:r>
          </a:p>
          <a:p>
            <a:pPr eaLnBrk="1" hangingPunct="1"/>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1A87A410-930D-4C0C-B6BA-4DE23161F7F5}" type="slidenum">
              <a:rPr lang="en-US" altLang="en-US" sz="1200"/>
              <a:pPr eaLnBrk="1" hangingPunct="1"/>
              <a:t>18</a:t>
            </a:fld>
            <a:endParaRPr lang="en-US" altLang="en-US" sz="1200"/>
          </a:p>
        </p:txBody>
      </p:sp>
    </p:spTree>
    <p:extLst>
      <p:ext uri="{BB962C8B-B14F-4D97-AF65-F5344CB8AC3E}">
        <p14:creationId xmlns:p14="http://schemas.microsoft.com/office/powerpoint/2010/main" val="116974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Embryonic stem cells: Challenges</a:t>
            </a:r>
          </a:p>
          <a:p>
            <a:pPr eaLnBrk="1" hangingPunct="1"/>
            <a:r>
              <a:rPr lang="en-US" altLang="en-US" smtClean="0"/>
              <a:t>Scientists around the world are trying to understand how and why embryonic stem cells produce skin, blood, nerve or any other particular kind of specialized cell. What controls the process so that the stem cells make the right amount of each cell type, at the right time?</a:t>
            </a:r>
          </a:p>
          <a:p>
            <a:pPr eaLnBrk="1" hangingPunct="1"/>
            <a:endParaRPr lang="en-US" altLang="en-US" smtClean="0"/>
          </a:p>
          <a:p>
            <a:pPr eaLnBrk="1" hangingPunct="1"/>
            <a:r>
              <a:rPr lang="en-US" altLang="en-US" smtClean="0"/>
              <a:t>The big challenge for scientists is to learn how to control these fascinating cells. If we could force embryonic stem cells to make whatever kind of cell we want, then we would have a powerful tool for developing treatments for disease. For example, perhaps we could grow new insulin-producing cells to transplant into a patient with diabetes. But there is a great deal to learn before such therapies can be developed. Scientists also want to use stem cells to:</a:t>
            </a:r>
          </a:p>
          <a:p>
            <a:pPr eaLnBrk="1" hangingPunct="1">
              <a:buFontTx/>
              <a:buChar char="•"/>
            </a:pPr>
            <a:r>
              <a:rPr lang="en-US" altLang="en-US" smtClean="0"/>
              <a:t>Understand how diseases develop (disease modelling)</a:t>
            </a:r>
          </a:p>
          <a:p>
            <a:pPr eaLnBrk="1" hangingPunct="1">
              <a:buFontTx/>
              <a:buChar char="•"/>
            </a:pPr>
            <a:r>
              <a:rPr lang="en-US" altLang="en-US" smtClean="0"/>
              <a:t>Test drugs in the laboratory</a:t>
            </a:r>
          </a:p>
          <a:p>
            <a:pPr eaLnBrk="1" hangingPunct="1"/>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E8A8AA08-7EDF-42EA-97B1-8AEA021A39EA}" type="slidenum">
              <a:rPr lang="en-US" altLang="en-US" sz="1200"/>
              <a:pPr eaLnBrk="1" hangingPunct="1"/>
              <a:t>19</a:t>
            </a:fld>
            <a:endParaRPr lang="en-US" altLang="en-US" sz="1200"/>
          </a:p>
        </p:txBody>
      </p:sp>
    </p:spTree>
    <p:extLst>
      <p:ext uri="{BB962C8B-B14F-4D97-AF65-F5344CB8AC3E}">
        <p14:creationId xmlns:p14="http://schemas.microsoft.com/office/powerpoint/2010/main" val="128341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xfrm>
            <a:off x="381000" y="685800"/>
            <a:ext cx="6096000" cy="3429000"/>
          </a:xfrm>
          <a:noFill/>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p:txBody>
          <a:bodyPr/>
          <a:lstStyle/>
          <a:p>
            <a:pPr marL="211021" indent="-211021"/>
            <a:r>
              <a:rPr lang="en-US" altLang="en-US" b="1" smtClean="0"/>
              <a:t>Induced pluripotent stem cells (iPS cells)</a:t>
            </a:r>
          </a:p>
          <a:p>
            <a:pPr marL="211021" indent="-211021"/>
            <a:r>
              <a:rPr lang="en-US" altLang="en-US" b="1" i="1" smtClean="0"/>
              <a:t>Note: </a:t>
            </a:r>
            <a:r>
              <a:rPr lang="en-US" altLang="en-US" smtClean="0"/>
              <a:t>This slide contains a lot of information and may be too complex for some audiences unless there is plenty of time for explanations and discussions. </a:t>
            </a:r>
          </a:p>
          <a:p>
            <a:pPr marL="211021" indent="-211021"/>
            <a:r>
              <a:rPr lang="en-US" altLang="en-US" b="1" i="1" smtClean="0"/>
              <a:t>What are iPS cells?</a:t>
            </a:r>
          </a:p>
          <a:p>
            <a:pPr marL="211021" indent="-211021"/>
            <a:r>
              <a:rPr lang="en-US" altLang="en-US" smtClean="0"/>
              <a:t>In 2006, scientists discovered that it is possible to make a new kind of stem cell in the laboratory. They found that they could transform adult skin cells from a mouse into cells that behave just like embryonic stem cells. In 2007, researchers did this with human cells too. The new stem cells that are made in the lab are called </a:t>
            </a:r>
            <a:r>
              <a:rPr lang="en-US" altLang="en-US" b="1" smtClean="0"/>
              <a:t>induced pluripotent stem cells</a:t>
            </a:r>
            <a:r>
              <a:rPr lang="en-US" altLang="en-US" smtClean="0"/>
              <a:t>. Just like embryonic stem cells, they can make all the different types of cell in the body – so we say they are </a:t>
            </a:r>
            <a:r>
              <a:rPr lang="en-US" altLang="en-US" b="1" smtClean="0"/>
              <a:t>pluripotent</a:t>
            </a:r>
            <a:r>
              <a:rPr lang="en-US" altLang="en-US" smtClean="0"/>
              <a:t>. </a:t>
            </a:r>
          </a:p>
          <a:p>
            <a:pPr marL="211021" indent="-211021"/>
            <a:r>
              <a:rPr lang="en-US" altLang="en-US" smtClean="0"/>
              <a:t>Making induced pluripotent stem (iPS) cells is a bit like turning back time. Scientists add particular genes to adult cells to make them behave like embryonic stem cells. Genes give cells instructions about how to behave. So, this process is a bit like changing the instructions in a computer programme to make the computer do a new task. Scientists call the process they use to make iPS cells ‘genetic reprogramming’. </a:t>
            </a:r>
          </a:p>
          <a:p>
            <a:pPr marL="211021" indent="-211021"/>
            <a:r>
              <a:rPr lang="en-US" altLang="en-US" b="1" i="1" smtClean="0"/>
              <a:t>Why are they exciting?</a:t>
            </a:r>
          </a:p>
          <a:p>
            <a:pPr marL="211021" indent="-211021"/>
            <a:r>
              <a:rPr lang="en-US" altLang="en-US" smtClean="0"/>
              <a:t>Researchers hope that one day they might be able to use iPS cells to help treat diseases like Parkinson’s or Alzheimer’s. They hope to:</a:t>
            </a:r>
          </a:p>
          <a:p>
            <a:pPr marL="211021" indent="-211021">
              <a:buFont typeface="Calibri" pitchFamily="34" charset="0"/>
              <a:buAutoNum type="arabicParenR"/>
            </a:pPr>
            <a:r>
              <a:rPr lang="en-US" altLang="en-US" smtClean="0"/>
              <a:t>Take adult cells like skin cells from a patient</a:t>
            </a:r>
          </a:p>
          <a:p>
            <a:pPr marL="211021" indent="-211021">
              <a:buFont typeface="Calibri" pitchFamily="34" charset="0"/>
              <a:buAutoNum type="arabicParenR"/>
            </a:pPr>
            <a:r>
              <a:rPr lang="en-US" altLang="en-US" smtClean="0"/>
              <a:t>Make iPS cells</a:t>
            </a:r>
          </a:p>
          <a:p>
            <a:pPr marL="211021" indent="-211021">
              <a:buFont typeface="Calibri" pitchFamily="34" charset="0"/>
              <a:buAutoNum type="arabicParenR"/>
            </a:pPr>
            <a:r>
              <a:rPr lang="en-US" altLang="en-US" smtClean="0"/>
              <a:t>Use those iPS cells to grow the specialized cells the patient needs to recover from the disease, e.g. certain brain cells. These cells would be made from the patient’s own skin cells so the body would not reject them.</a:t>
            </a:r>
          </a:p>
          <a:p>
            <a:pPr marL="211021" indent="-211021"/>
            <a:r>
              <a:rPr lang="en-US" altLang="en-US" smtClean="0"/>
              <a:t>There is a long way to go before scientists can do this, but iPS cells are an exciting discovery.</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11" eaLnBrk="0" hangingPunct="0">
              <a:defRPr sz="2200">
                <a:solidFill>
                  <a:schemeClr val="tx1"/>
                </a:solidFill>
                <a:latin typeface="Arial" charset="0"/>
                <a:ea typeface="MS PGothic" pitchFamily="34" charset="-128"/>
              </a:defRPr>
            </a:lvl1pPr>
            <a:lvl2pPr marL="35014775" indent="-34592734" defTabSz="457211" eaLnBrk="0" hangingPunct="0">
              <a:defRPr sz="2200">
                <a:solidFill>
                  <a:schemeClr val="tx1"/>
                </a:solidFill>
                <a:latin typeface="Arial" charset="0"/>
                <a:ea typeface="MS PGothic" pitchFamily="34" charset="-128"/>
              </a:defRPr>
            </a:lvl2pPr>
            <a:lvl3pPr eaLnBrk="0" hangingPunct="0">
              <a:defRPr sz="2200">
                <a:solidFill>
                  <a:schemeClr val="tx1"/>
                </a:solidFill>
                <a:latin typeface="Arial" charset="0"/>
                <a:ea typeface="MS PGothic" pitchFamily="34" charset="-128"/>
              </a:defRPr>
            </a:lvl3pPr>
            <a:lvl4pPr eaLnBrk="0" hangingPunct="0">
              <a:defRPr sz="2200">
                <a:solidFill>
                  <a:schemeClr val="tx1"/>
                </a:solidFill>
                <a:latin typeface="Arial" charset="0"/>
                <a:ea typeface="MS PGothic" pitchFamily="34" charset="-128"/>
              </a:defRPr>
            </a:lvl4pPr>
            <a:lvl5pPr eaLnBrk="0" hangingPunct="0">
              <a:defRPr sz="2200">
                <a:solidFill>
                  <a:schemeClr val="tx1"/>
                </a:solidFill>
                <a:latin typeface="Arial" charset="0"/>
                <a:ea typeface="MS PGothic" pitchFamily="34" charset="-128"/>
              </a:defRPr>
            </a:lvl5pPr>
            <a:lvl6pPr marL="422041" eaLnBrk="0" fontAlgn="base" hangingPunct="0">
              <a:spcBef>
                <a:spcPct val="0"/>
              </a:spcBef>
              <a:spcAft>
                <a:spcPct val="0"/>
              </a:spcAft>
              <a:defRPr sz="2200">
                <a:solidFill>
                  <a:schemeClr val="tx1"/>
                </a:solidFill>
                <a:latin typeface="Arial" charset="0"/>
                <a:ea typeface="MS PGothic" pitchFamily="34" charset="-128"/>
              </a:defRPr>
            </a:lvl6pPr>
            <a:lvl7pPr marL="844083" eaLnBrk="0" fontAlgn="base" hangingPunct="0">
              <a:spcBef>
                <a:spcPct val="0"/>
              </a:spcBef>
              <a:spcAft>
                <a:spcPct val="0"/>
              </a:spcAft>
              <a:defRPr sz="2200">
                <a:solidFill>
                  <a:schemeClr val="tx1"/>
                </a:solidFill>
                <a:latin typeface="Arial" charset="0"/>
                <a:ea typeface="MS PGothic" pitchFamily="34" charset="-128"/>
              </a:defRPr>
            </a:lvl7pPr>
            <a:lvl8pPr marL="1266124" eaLnBrk="0" fontAlgn="base" hangingPunct="0">
              <a:spcBef>
                <a:spcPct val="0"/>
              </a:spcBef>
              <a:spcAft>
                <a:spcPct val="0"/>
              </a:spcAft>
              <a:defRPr sz="2200">
                <a:solidFill>
                  <a:schemeClr val="tx1"/>
                </a:solidFill>
                <a:latin typeface="Arial" charset="0"/>
                <a:ea typeface="MS PGothic" pitchFamily="34" charset="-128"/>
              </a:defRPr>
            </a:lvl8pPr>
            <a:lvl9pPr marL="1688165" eaLnBrk="0" fontAlgn="base" hangingPunct="0">
              <a:spcBef>
                <a:spcPct val="0"/>
              </a:spcBef>
              <a:spcAft>
                <a:spcPct val="0"/>
              </a:spcAft>
              <a:defRPr sz="2200">
                <a:solidFill>
                  <a:schemeClr val="tx1"/>
                </a:solidFill>
                <a:latin typeface="Arial" charset="0"/>
                <a:ea typeface="MS PGothic" pitchFamily="34" charset="-128"/>
              </a:defRPr>
            </a:lvl9pPr>
          </a:lstStyle>
          <a:p>
            <a:pPr eaLnBrk="1" hangingPunct="1"/>
            <a:fld id="{67951444-8E22-44A1-87E4-F31FA0050A3E}" type="slidenum">
              <a:rPr lang="en-US" altLang="en-US" sz="1200"/>
              <a:pPr eaLnBrk="1" hangingPunct="1"/>
              <a:t>20</a:t>
            </a:fld>
            <a:endParaRPr lang="en-US" altLang="en-US" sz="1200"/>
          </a:p>
        </p:txBody>
      </p:sp>
    </p:spTree>
    <p:extLst>
      <p:ext uri="{BB962C8B-B14F-4D97-AF65-F5344CB8AC3E}">
        <p14:creationId xmlns:p14="http://schemas.microsoft.com/office/powerpoint/2010/main" val="258424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0131A-AD91-4CCE-9F3C-907562751019}"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5783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0131A-AD91-4CCE-9F3C-907562751019}"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349279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0131A-AD91-4CCE-9F3C-907562751019}"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2048732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720000" y="1731713"/>
            <a:ext cx="10726933"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2635251" y="6617829"/>
            <a:ext cx="35712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smtClean="0"/>
              <a:t>Copyright © 2016 AQA and its licensors. All rights reserved.</a:t>
            </a:r>
            <a:endParaRPr lang="en-US" dirty="0"/>
          </a:p>
        </p:txBody>
      </p:sp>
    </p:spTree>
    <p:extLst>
      <p:ext uri="{BB962C8B-B14F-4D97-AF65-F5344CB8AC3E}">
        <p14:creationId xmlns:p14="http://schemas.microsoft.com/office/powerpoint/2010/main" val="2565412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GB" smtClean="0"/>
              <a:t>Copyright © 2016 AQA and its licensors. All rights reserved.</a:t>
            </a:r>
            <a:endParaRPr lang="en-US" dirty="0"/>
          </a:p>
        </p:txBody>
      </p:sp>
      <p:sp>
        <p:nvSpPr>
          <p:cNvPr id="7" name="Content Placeholder 6"/>
          <p:cNvSpPr>
            <a:spLocks noGrp="1"/>
          </p:cNvSpPr>
          <p:nvPr>
            <p:ph sz="quarter" idx="12"/>
          </p:nvPr>
        </p:nvSpPr>
        <p:spPr>
          <a:xfrm>
            <a:off x="720000" y="1731600"/>
            <a:ext cx="10728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68306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GB" smtClean="0"/>
              <a:t>Copyright © 2016 AQA and its licensors. All rights reserved.</a:t>
            </a:r>
            <a:endParaRPr lang="en-US" dirty="0"/>
          </a:p>
        </p:txBody>
      </p:sp>
      <p:sp>
        <p:nvSpPr>
          <p:cNvPr id="5" name="Content Placeholder 2"/>
          <p:cNvSpPr>
            <a:spLocks noGrp="1"/>
          </p:cNvSpPr>
          <p:nvPr>
            <p:ph idx="1"/>
          </p:nvPr>
        </p:nvSpPr>
        <p:spPr>
          <a:xfrm>
            <a:off x="720000" y="1731713"/>
            <a:ext cx="10726933"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4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5537" y="6246646"/>
            <a:ext cx="11728224"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892053"/>
            <a:ext cx="11728224"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720001" y="1303335"/>
            <a:ext cx="5486068"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720001" y="2611489"/>
            <a:ext cx="5486068"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1" y="1191693"/>
            <a:ext cx="6193367"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 y="2433050"/>
            <a:ext cx="6193367"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11446933"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10433389" y="6455754"/>
            <a:ext cx="1294835"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Content Placeholder 10"/>
          <p:cNvSpPr>
            <a:spLocks noGrp="1"/>
          </p:cNvSpPr>
          <p:nvPr>
            <p:ph sz="quarter" idx="12" hasCustomPrompt="1"/>
          </p:nvPr>
        </p:nvSpPr>
        <p:spPr>
          <a:xfrm>
            <a:off x="719668" y="3058062"/>
            <a:ext cx="54864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667" y="278675"/>
            <a:ext cx="2157984" cy="557784"/>
          </a:xfrm>
          <a:prstGeom prst="rect">
            <a:avLst/>
          </a:prstGeom>
        </p:spPr>
      </p:pic>
      <p:sp>
        <p:nvSpPr>
          <p:cNvPr id="16" name="Footer Placeholder 4"/>
          <p:cNvSpPr>
            <a:spLocks noGrp="1"/>
          </p:cNvSpPr>
          <p:nvPr>
            <p:ph type="ftr" sz="quarter" idx="3"/>
          </p:nvPr>
        </p:nvSpPr>
        <p:spPr>
          <a:xfrm>
            <a:off x="2635251" y="6617829"/>
            <a:ext cx="35712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smtClean="0"/>
              <a:t>Copyright © 2016 AQA and its licensors. All rights reserved.</a:t>
            </a:r>
            <a:endParaRPr lang="en-US" dirty="0"/>
          </a:p>
        </p:txBody>
      </p:sp>
    </p:spTree>
    <p:extLst>
      <p:ext uri="{BB962C8B-B14F-4D97-AF65-F5344CB8AC3E}">
        <p14:creationId xmlns:p14="http://schemas.microsoft.com/office/powerpoint/2010/main" val="3209784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0131A-AD91-4CCE-9F3C-907562751019}"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44368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0131A-AD91-4CCE-9F3C-907562751019}" type="datetimeFigureOut">
              <a:rPr lang="en-GB" smtClean="0"/>
              <a:t>08/06/2017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23559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0131A-AD91-4CCE-9F3C-907562751019}"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1117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0131A-AD91-4CCE-9F3C-907562751019}" type="datetimeFigureOut">
              <a:rPr lang="en-GB" smtClean="0"/>
              <a:t>08/06/2017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31160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0131A-AD91-4CCE-9F3C-907562751019}" type="datetimeFigureOut">
              <a:rPr lang="en-GB" smtClean="0"/>
              <a:t>08/06/2017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24115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0131A-AD91-4CCE-9F3C-907562751019}" type="datetimeFigureOut">
              <a:rPr lang="en-GB" smtClean="0"/>
              <a:t>08/06/2017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50644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0131A-AD91-4CCE-9F3C-907562751019}"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23071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0131A-AD91-4CCE-9F3C-907562751019}" type="datetimeFigureOut">
              <a:rPr lang="en-GB" smtClean="0"/>
              <a:t>08/06/2017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1EDA80-A2A3-46A9-BD13-AE4AE6474F94}" type="slidenum">
              <a:rPr lang="en-GB" smtClean="0"/>
              <a:t>‹#›</a:t>
            </a:fld>
            <a:endParaRPr lang="en-GB"/>
          </a:p>
        </p:txBody>
      </p:sp>
    </p:spTree>
    <p:extLst>
      <p:ext uri="{BB962C8B-B14F-4D97-AF65-F5344CB8AC3E}">
        <p14:creationId xmlns:p14="http://schemas.microsoft.com/office/powerpoint/2010/main" val="145481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0131A-AD91-4CCE-9F3C-907562751019}" type="datetimeFigureOut">
              <a:rPr lang="en-GB" smtClean="0"/>
              <a:t>08/06/2017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EDA80-A2A3-46A9-BD13-AE4AE6474F94}" type="slidenum">
              <a:rPr lang="en-GB" smtClean="0"/>
              <a:t>‹#›</a:t>
            </a:fld>
            <a:endParaRPr lang="en-GB"/>
          </a:p>
        </p:txBody>
      </p:sp>
    </p:spTree>
    <p:extLst>
      <p:ext uri="{BB962C8B-B14F-4D97-AF65-F5344CB8AC3E}">
        <p14:creationId xmlns:p14="http://schemas.microsoft.com/office/powerpoint/2010/main" val="2216647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uk/url?sa=i&amp;rct=j&amp;q=&amp;esrc=s&amp;source=images&amp;cd=&amp;cad=rja&amp;uact=8&amp;ved=0ahUKEwiKuMjZhuzSAhVMwBQKHftHDvsQjRwIBw&amp;url=https://coeuretmaladiescoronariennes.wordpress.com/tag/cardiomyocyte/&amp;psig=AFQjCNGaCvbYqpfVrpQbMYxGL6zI1-SdoA&amp;ust=1490338676189102"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www.google.co.uk/url?sa=i&amp;rct=j&amp;q=&amp;esrc=s&amp;source=images&amp;cd=&amp;cad=rja&amp;uact=8&amp;ved=0ahUKEwjmn7j3huzSAhUG7xQKHZ1ECsQQjRwIBw&amp;url=http://dev.biologists.org/content/141/23/4418&amp;psig=AFQjCNGaCvbYqpfVrpQbMYxGL6zI1-SdoA&amp;ust=149033867618910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7.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2" Type="http://schemas.openxmlformats.org/officeDocument/2006/relationships/notesSlide" Target="../notesSlides/notesSlide9.xml"/><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 Id="rId8"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google.co.uk/url?sa=i&amp;rct=j&amp;q=&amp;esrc=s&amp;source=images&amp;cd=&amp;cad=rja&amp;uact=8&amp;ved=0ahUKEwju5NLYuOPSAhUsBsAKHacbAhcQjRwIBw&amp;url=http://www.nature.com/nrm/journal/v13/n11/fig_tab/nrm3448_F1.html&amp;bvm=bv.149760088,bs.1,d.cGc&amp;psig=AFQjCNG-WU-pxqGNYnRHGMKrcE69MlyacA&amp;ust=1490042921110509"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emf"/><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emf"/><Relationship Id="rId5" Type="http://schemas.openxmlformats.org/officeDocument/2006/relationships/image" Target="../media/image116.png"/><Relationship Id="rId10" Type="http://schemas.openxmlformats.org/officeDocument/2006/relationships/image" Target="../media/image121.emf"/><Relationship Id="rId4" Type="http://schemas.openxmlformats.org/officeDocument/2006/relationships/image" Target="../media/image115.png"/><Relationship Id="rId9" Type="http://schemas.openxmlformats.org/officeDocument/2006/relationships/image" Target="../media/image1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z4PmUoePSAhVJCMAKHbyCCnYQjRwIBw&amp;url=http://www.articlesweb.org/health/human-body-tissues-different-types-and-their-importance&amp;bvm=bv.150120842,bs.2,d.dGo&amp;psig=AFQjCNGDmpYuzGqkr04nKnOZ6Q0GXvBjVA&amp;ust=1490036625918267"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macmillan.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jz4PmUoePSAhVJCMAKHbyCCnYQjRwIBw&amp;url=http://www.articlesweb.org/health/human-body-tissues-different-types-and-their-importance&amp;bvm=bv.150120842,bs.2,d.dGo&amp;psig=AFQjCNGDmpYuzGqkr04nKnOZ6Q0GXvBjVA&amp;ust=14900366259182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042" y="-853394"/>
            <a:ext cx="10036629" cy="2387600"/>
          </a:xfrm>
        </p:spPr>
        <p:txBody>
          <a:bodyPr>
            <a:normAutofit/>
          </a:bodyPr>
          <a:lstStyle/>
          <a:p>
            <a:r>
              <a:rPr lang="en-GB" sz="4400" dirty="0" smtClean="0"/>
              <a:t>3.8.1 Alteration in the sequence of bases in DNA can alter the structure of proteins</a:t>
            </a:r>
            <a:endParaRPr lang="en-GB" sz="4400" dirty="0"/>
          </a:p>
        </p:txBody>
      </p:sp>
      <p:pic>
        <p:nvPicPr>
          <p:cNvPr id="4" name="Picture 3"/>
          <p:cNvPicPr>
            <a:picLocks noChangeAspect="1"/>
          </p:cNvPicPr>
          <p:nvPr/>
        </p:nvPicPr>
        <p:blipFill>
          <a:blip r:embed="rId2"/>
          <a:stretch>
            <a:fillRect/>
          </a:stretch>
        </p:blipFill>
        <p:spPr>
          <a:xfrm>
            <a:off x="1098762" y="1534206"/>
            <a:ext cx="9923023" cy="5190766"/>
          </a:xfrm>
          <a:prstGeom prst="rect">
            <a:avLst/>
          </a:prstGeom>
        </p:spPr>
      </p:pic>
    </p:spTree>
    <p:extLst>
      <p:ext uri="{BB962C8B-B14F-4D97-AF65-F5344CB8AC3E}">
        <p14:creationId xmlns:p14="http://schemas.microsoft.com/office/powerpoint/2010/main" val="73736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defRPr/>
            </a:pPr>
            <a:r>
              <a:rPr lang="en-US" b="1" dirty="0" smtClean="0">
                <a:solidFill>
                  <a:srgbClr val="FF99CC"/>
                </a:solidFill>
                <a:effectLst>
                  <a:outerShdw blurRad="38100" dist="38100" dir="2700000" algn="tl">
                    <a:srgbClr val="000000">
                      <a:alpha val="43137"/>
                    </a:srgbClr>
                  </a:outerShdw>
                </a:effectLst>
              </a:rPr>
              <a:t>… Differentiation</a:t>
            </a:r>
          </a:p>
        </p:txBody>
      </p:sp>
      <p:sp>
        <p:nvSpPr>
          <p:cNvPr id="22531" name="Rectangle 3"/>
          <p:cNvSpPr>
            <a:spLocks noGrp="1" noChangeArrowheads="1"/>
          </p:cNvSpPr>
          <p:nvPr>
            <p:ph type="body" idx="4294967295"/>
          </p:nvPr>
        </p:nvSpPr>
        <p:spPr/>
        <p:txBody>
          <a:bodyPr>
            <a:normAutofit/>
          </a:bodyPr>
          <a:lstStyle/>
          <a:p>
            <a:pPr eaLnBrk="1" hangingPunct="1">
              <a:lnSpc>
                <a:spcPct val="90000"/>
              </a:lnSpc>
              <a:defRPr/>
            </a:pPr>
            <a:r>
              <a:rPr lang="en-US" dirty="0" smtClean="0"/>
              <a:t>During the process of differentiation cellular features are changed:</a:t>
            </a:r>
          </a:p>
          <a:p>
            <a:pPr lvl="1" eaLnBrk="1" hangingPunct="1">
              <a:lnSpc>
                <a:spcPct val="90000"/>
              </a:lnSpc>
              <a:defRPr/>
            </a:pPr>
            <a:r>
              <a:rPr lang="en-US" dirty="0" smtClean="0"/>
              <a:t>size</a:t>
            </a:r>
          </a:p>
          <a:p>
            <a:pPr lvl="1" eaLnBrk="1" hangingPunct="1">
              <a:lnSpc>
                <a:spcPct val="90000"/>
              </a:lnSpc>
              <a:defRPr/>
            </a:pPr>
            <a:r>
              <a:rPr lang="en-US" dirty="0" smtClean="0"/>
              <a:t>shape</a:t>
            </a:r>
          </a:p>
          <a:p>
            <a:pPr lvl="1" eaLnBrk="1" hangingPunct="1">
              <a:lnSpc>
                <a:spcPct val="90000"/>
              </a:lnSpc>
              <a:defRPr/>
            </a:pPr>
            <a:r>
              <a:rPr lang="en-US" dirty="0" smtClean="0"/>
              <a:t>metabolism</a:t>
            </a:r>
          </a:p>
          <a:p>
            <a:pPr eaLnBrk="1" hangingPunct="1">
              <a:lnSpc>
                <a:spcPct val="90000"/>
              </a:lnSpc>
              <a:defRPr/>
            </a:pPr>
            <a:r>
              <a:rPr lang="en-US" dirty="0" smtClean="0"/>
              <a:t>In mammals differentiation is generally not reversible. However, it can be reversed in plants.</a:t>
            </a:r>
          </a:p>
          <a:p>
            <a:pPr eaLnBrk="1" hangingPunct="1">
              <a:lnSpc>
                <a:spcPct val="90000"/>
              </a:lnSpc>
              <a:defRPr/>
            </a:pPr>
            <a:r>
              <a:rPr lang="en-US" dirty="0" smtClean="0"/>
              <a:t>Cells that can differentiate are called:</a:t>
            </a:r>
          </a:p>
          <a:p>
            <a:pPr lvl="1" eaLnBrk="1" hangingPunct="1">
              <a:lnSpc>
                <a:spcPct val="90000"/>
              </a:lnSpc>
              <a:defRPr/>
            </a:pPr>
            <a:r>
              <a:rPr lang="en-US" dirty="0" smtClean="0"/>
              <a:t>stem cells in animals.</a:t>
            </a:r>
          </a:p>
          <a:p>
            <a:pPr lvl="1" eaLnBrk="1" hangingPunct="1">
              <a:lnSpc>
                <a:spcPct val="90000"/>
              </a:lnSpc>
              <a:defRPr/>
            </a:pPr>
            <a:r>
              <a:rPr lang="en-US" dirty="0" err="1" smtClean="0"/>
              <a:t>meristematic</a:t>
            </a:r>
            <a:r>
              <a:rPr lang="en-US" dirty="0" smtClean="0"/>
              <a:t> cells in plants.</a:t>
            </a:r>
          </a:p>
          <a:p>
            <a:pPr eaLnBrk="1" hangingPunct="1">
              <a:lnSpc>
                <a:spcPct val="90000"/>
              </a:lnSpc>
              <a:defRPr/>
            </a:pPr>
            <a:endParaRPr lang="en-US" dirty="0" smtClean="0"/>
          </a:p>
        </p:txBody>
      </p:sp>
    </p:spTree>
    <p:extLst>
      <p:ext uri="{BB962C8B-B14F-4D97-AF65-F5344CB8AC3E}">
        <p14:creationId xmlns:p14="http://schemas.microsoft.com/office/powerpoint/2010/main" val="1661998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dissolve">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dissolve">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dissolve">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dissolve">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dissolve">
                                      <p:cBhvr>
                                        <p:cTn id="37" dur="500"/>
                                        <p:tgtEl>
                                          <p:spTgt spid="22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dissolve">
                                      <p:cBhvr>
                                        <p:cTn id="4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a:grpSpLocks/>
          </p:cNvGrpSpPr>
          <p:nvPr/>
        </p:nvGrpSpPr>
        <p:grpSpPr bwMode="auto">
          <a:xfrm>
            <a:off x="5109632" y="800100"/>
            <a:ext cx="3243009" cy="1447800"/>
            <a:chOff x="3832225" y="800100"/>
            <a:chExt cx="2432257" cy="1447800"/>
          </a:xfrm>
        </p:grpSpPr>
        <p:grpSp>
          <p:nvGrpSpPr>
            <p:cNvPr id="35866" name="Group 3"/>
            <p:cNvGrpSpPr>
              <a:grpSpLocks/>
            </p:cNvGrpSpPr>
            <p:nvPr/>
          </p:nvGrpSpPr>
          <p:grpSpPr bwMode="auto">
            <a:xfrm>
              <a:off x="3832225" y="800100"/>
              <a:ext cx="1371600" cy="1447800"/>
              <a:chOff x="3810000" y="838200"/>
              <a:chExt cx="1371600" cy="1447800"/>
            </a:xfrm>
          </p:grpSpPr>
          <p:sp>
            <p:nvSpPr>
              <p:cNvPr id="2" name="Oval 1"/>
              <p:cNvSpPr>
                <a:spLocks noChangeArrowheads="1"/>
              </p:cNvSpPr>
              <p:nvPr/>
            </p:nvSpPr>
            <p:spPr bwMode="auto">
              <a:xfrm>
                <a:off x="3810000" y="838200"/>
                <a:ext cx="1371600" cy="1447800"/>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Oval 2"/>
              <p:cNvSpPr>
                <a:spLocks noChangeArrowheads="1"/>
              </p:cNvSpPr>
              <p:nvPr/>
            </p:nvSpPr>
            <p:spPr bwMode="auto">
              <a:xfrm>
                <a:off x="4267200" y="137160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35867" name="TextBox 19"/>
            <p:cNvSpPr txBox="1">
              <a:spLocks noChangeArrowheads="1"/>
            </p:cNvSpPr>
            <p:nvPr/>
          </p:nvSpPr>
          <p:spPr bwMode="auto">
            <a:xfrm>
              <a:off x="5294313" y="1104900"/>
              <a:ext cx="97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a:latin typeface="Calibri" pitchFamily="34" charset="0"/>
                </a:rPr>
                <a:t>stem cell</a:t>
              </a:r>
            </a:p>
          </p:txBody>
        </p:sp>
      </p:grpSp>
      <p:sp>
        <p:nvSpPr>
          <p:cNvPr id="35843" name="TextBox 30"/>
          <p:cNvSpPr txBox="1">
            <a:spLocks noChangeArrowheads="1"/>
          </p:cNvSpPr>
          <p:nvPr/>
        </p:nvSpPr>
        <p:spPr bwMode="auto">
          <a:xfrm>
            <a:off x="3005667" y="1"/>
            <a:ext cx="44078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4000" b="1" dirty="0">
                <a:latin typeface="Calibri" pitchFamily="34" charset="0"/>
              </a:rPr>
              <a:t>What is a stem cell?</a:t>
            </a:r>
          </a:p>
        </p:txBody>
      </p:sp>
      <p:grpSp>
        <p:nvGrpSpPr>
          <p:cNvPr id="8" name="Group 38"/>
          <p:cNvGrpSpPr>
            <a:grpSpLocks/>
          </p:cNvGrpSpPr>
          <p:nvPr/>
        </p:nvGrpSpPr>
        <p:grpSpPr bwMode="auto">
          <a:xfrm>
            <a:off x="1475318" y="2247900"/>
            <a:ext cx="3634316" cy="3414415"/>
            <a:chOff x="1106488" y="2247900"/>
            <a:chExt cx="2725737" cy="3414415"/>
          </a:xfrm>
        </p:grpSpPr>
        <p:sp>
          <p:nvSpPr>
            <p:cNvPr id="35860" name="TextBox 20"/>
            <p:cNvSpPr txBox="1">
              <a:spLocks noChangeArrowheads="1"/>
            </p:cNvSpPr>
            <p:nvPr/>
          </p:nvSpPr>
          <p:spPr bwMode="auto">
            <a:xfrm>
              <a:off x="1698625" y="5200650"/>
              <a:ext cx="97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a:latin typeface="Calibri" pitchFamily="34" charset="0"/>
                </a:rPr>
                <a:t>stem cell</a:t>
              </a:r>
            </a:p>
          </p:txBody>
        </p:sp>
        <p:grpSp>
          <p:nvGrpSpPr>
            <p:cNvPr id="35861" name="Group 35"/>
            <p:cNvGrpSpPr>
              <a:grpSpLocks/>
            </p:cNvGrpSpPr>
            <p:nvPr/>
          </p:nvGrpSpPr>
          <p:grpSpPr bwMode="auto">
            <a:xfrm>
              <a:off x="1106488" y="2247900"/>
              <a:ext cx="2725737" cy="2762250"/>
              <a:chOff x="1106488" y="2247900"/>
              <a:chExt cx="2725737" cy="2762250"/>
            </a:xfrm>
          </p:grpSpPr>
          <p:sp>
            <p:nvSpPr>
              <p:cNvPr id="6" name="Oval 5"/>
              <p:cNvSpPr>
                <a:spLocks noChangeArrowheads="1"/>
              </p:cNvSpPr>
              <p:nvPr/>
            </p:nvSpPr>
            <p:spPr bwMode="auto">
              <a:xfrm>
                <a:off x="1698625" y="3562350"/>
                <a:ext cx="1371600" cy="1447800"/>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Oval 6"/>
              <p:cNvSpPr>
                <a:spLocks noChangeArrowheads="1"/>
              </p:cNvSpPr>
              <p:nvPr/>
            </p:nvSpPr>
            <p:spPr bwMode="auto">
              <a:xfrm>
                <a:off x="2155825" y="428625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37" name="Straight Arrow Connector 36"/>
              <p:cNvCxnSpPr>
                <a:cxnSpLocks noChangeShapeType="1"/>
              </p:cNvCxnSpPr>
              <p:nvPr/>
            </p:nvCxnSpPr>
            <p:spPr bwMode="auto">
              <a:xfrm rot="5400000">
                <a:off x="2706687" y="2341561"/>
                <a:ext cx="1190626" cy="106045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865" name="TextBox 22"/>
              <p:cNvSpPr txBox="1">
                <a:spLocks noChangeArrowheads="1"/>
              </p:cNvSpPr>
              <p:nvPr/>
            </p:nvSpPr>
            <p:spPr bwMode="auto">
              <a:xfrm>
                <a:off x="1106488" y="2247900"/>
                <a:ext cx="15775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a:solidFill>
                      <a:srgbClr val="FF0000"/>
                    </a:solidFill>
                    <a:latin typeface="Calibri" pitchFamily="34" charset="0"/>
                  </a:rPr>
                  <a:t>SELF-RENEWAL</a:t>
                </a:r>
              </a:p>
              <a:p>
                <a:pPr eaLnBrk="1" hangingPunct="1"/>
                <a:r>
                  <a:rPr lang="en-US" altLang="en-US" b="1">
                    <a:solidFill>
                      <a:srgbClr val="FF0000"/>
                    </a:solidFill>
                    <a:latin typeface="Calibri" pitchFamily="34" charset="0"/>
                  </a:rPr>
                  <a:t>(copying)</a:t>
                </a:r>
              </a:p>
            </p:txBody>
          </p:sp>
        </p:grpSp>
      </p:grpSp>
      <p:grpSp>
        <p:nvGrpSpPr>
          <p:cNvPr id="10" name="Group 40"/>
          <p:cNvGrpSpPr>
            <a:grpSpLocks/>
          </p:cNvGrpSpPr>
          <p:nvPr/>
        </p:nvGrpSpPr>
        <p:grpSpPr bwMode="auto">
          <a:xfrm>
            <a:off x="6938432" y="2247901"/>
            <a:ext cx="4081714" cy="3612297"/>
            <a:chOff x="5203826" y="2247900"/>
            <a:chExt cx="3061285" cy="3612297"/>
          </a:xfrm>
        </p:grpSpPr>
        <p:cxnSp>
          <p:nvCxnSpPr>
            <p:cNvPr id="38" name="Straight Arrow Connector 37"/>
            <p:cNvCxnSpPr>
              <a:cxnSpLocks noChangeShapeType="1"/>
            </p:cNvCxnSpPr>
            <p:nvPr/>
          </p:nvCxnSpPr>
          <p:spPr bwMode="auto">
            <a:xfrm rot="16200000" flipH="1">
              <a:off x="5122862" y="2357436"/>
              <a:ext cx="1190627" cy="10287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5847" name="Group 39"/>
            <p:cNvGrpSpPr>
              <a:grpSpLocks/>
            </p:cNvGrpSpPr>
            <p:nvPr/>
          </p:nvGrpSpPr>
          <p:grpSpPr bwMode="auto">
            <a:xfrm>
              <a:off x="5684838" y="3467100"/>
              <a:ext cx="2580273" cy="2393097"/>
              <a:chOff x="5684838" y="3467100"/>
              <a:chExt cx="2580273" cy="2393097"/>
            </a:xfrm>
          </p:grpSpPr>
          <p:grpSp>
            <p:nvGrpSpPr>
              <p:cNvPr id="35849" name="Group 34"/>
              <p:cNvGrpSpPr>
                <a:grpSpLocks/>
              </p:cNvGrpSpPr>
              <p:nvPr/>
            </p:nvGrpSpPr>
            <p:grpSpPr bwMode="auto">
              <a:xfrm>
                <a:off x="5889625" y="3467100"/>
                <a:ext cx="1651000" cy="1562100"/>
                <a:chOff x="5156200" y="3390900"/>
                <a:chExt cx="1651000" cy="1562100"/>
              </a:xfrm>
            </p:grpSpPr>
            <p:sp>
              <p:nvSpPr>
                <p:cNvPr id="25" name="Freeform 24"/>
                <p:cNvSpPr>
                  <a:spLocks noChangeArrowheads="1"/>
                </p:cNvSpPr>
                <p:nvPr/>
              </p:nvSpPr>
              <p:spPr bwMode="auto">
                <a:xfrm>
                  <a:off x="5156200" y="3441700"/>
                  <a:ext cx="342900" cy="482600"/>
                </a:xfrm>
                <a:custGeom>
                  <a:avLst/>
                  <a:gdLst>
                    <a:gd name="T0" fmla="*/ 342900 w 342900"/>
                    <a:gd name="T1" fmla="*/ 0 h 482600"/>
                    <a:gd name="T2" fmla="*/ 228600 w 342900"/>
                    <a:gd name="T3" fmla="*/ 342900 h 482600"/>
                    <a:gd name="T4" fmla="*/ 0 w 342900"/>
                    <a:gd name="T5" fmla="*/ 482600 h 482600"/>
                    <a:gd name="T6" fmla="*/ 0 w 342900"/>
                    <a:gd name="T7" fmla="*/ 482600 h 482600"/>
                    <a:gd name="T8" fmla="*/ 0 w 342900"/>
                    <a:gd name="T9" fmla="*/ 482600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6" name="Freeform 25"/>
                <p:cNvSpPr>
                  <a:spLocks noChangeArrowheads="1"/>
                </p:cNvSpPr>
                <p:nvPr/>
              </p:nvSpPr>
              <p:spPr bwMode="auto">
                <a:xfrm>
                  <a:off x="5156200" y="3911600"/>
                  <a:ext cx="298450" cy="584200"/>
                </a:xfrm>
                <a:custGeom>
                  <a:avLst/>
                  <a:gdLst>
                    <a:gd name="T0" fmla="*/ 0 w 298450"/>
                    <a:gd name="T1" fmla="*/ 0 h 584200"/>
                    <a:gd name="T2" fmla="*/ 279400 w 298450"/>
                    <a:gd name="T3" fmla="*/ 165100 h 584200"/>
                    <a:gd name="T4" fmla="*/ 114300 w 298450"/>
                    <a:gd name="T5" fmla="*/ 584200 h 584200"/>
                    <a:gd name="T6" fmla="*/ 114300 w 298450"/>
                    <a:gd name="T7" fmla="*/ 584200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7" name="Freeform 26"/>
                <p:cNvSpPr>
                  <a:spLocks noChangeArrowheads="1"/>
                </p:cNvSpPr>
                <p:nvPr/>
              </p:nvSpPr>
              <p:spPr bwMode="auto">
                <a:xfrm>
                  <a:off x="5232400" y="4437063"/>
                  <a:ext cx="596900" cy="515937"/>
                </a:xfrm>
                <a:custGeom>
                  <a:avLst/>
                  <a:gdLst>
                    <a:gd name="T0" fmla="*/ 0 w 596900"/>
                    <a:gd name="T1" fmla="*/ 84580 h 516467"/>
                    <a:gd name="T2" fmla="*/ 444500 w 596900"/>
                    <a:gd name="T3" fmla="*/ 71893 h 516467"/>
                    <a:gd name="T4" fmla="*/ 596900 w 596900"/>
                    <a:gd name="T5" fmla="*/ 515937 h 516467"/>
                    <a:gd name="T6" fmla="*/ 596900 w 596900"/>
                    <a:gd name="T7" fmla="*/ 515937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8" name="Freeform 27"/>
                <p:cNvSpPr>
                  <a:spLocks noChangeArrowheads="1"/>
                </p:cNvSpPr>
                <p:nvPr/>
              </p:nvSpPr>
              <p:spPr bwMode="auto">
                <a:xfrm>
                  <a:off x="5829300" y="4586288"/>
                  <a:ext cx="685800" cy="366712"/>
                </a:xfrm>
                <a:custGeom>
                  <a:avLst/>
                  <a:gdLst>
                    <a:gd name="T0" fmla="*/ 0 w 685800"/>
                    <a:gd name="T1" fmla="*/ 366712 h 315383"/>
                    <a:gd name="T2" fmla="*/ 342900 w 685800"/>
                    <a:gd name="T3" fmla="*/ 12305 h 315383"/>
                    <a:gd name="T4" fmla="*/ 685800 w 685800"/>
                    <a:gd name="T5" fmla="*/ 292877 h 315383"/>
                    <a:gd name="T6" fmla="*/ 685800 w 685800"/>
                    <a:gd name="T7" fmla="*/ 292877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9" name="Freeform 28"/>
                <p:cNvSpPr>
                  <a:spLocks noChangeArrowheads="1"/>
                </p:cNvSpPr>
                <p:nvPr/>
              </p:nvSpPr>
              <p:spPr bwMode="auto">
                <a:xfrm>
                  <a:off x="6502400" y="4330700"/>
                  <a:ext cx="304800" cy="546100"/>
                </a:xfrm>
                <a:custGeom>
                  <a:avLst/>
                  <a:gdLst>
                    <a:gd name="T0" fmla="*/ 0 w 304800"/>
                    <a:gd name="T1" fmla="*/ 546100 h 495300"/>
                    <a:gd name="T2" fmla="*/ 114300 w 304800"/>
                    <a:gd name="T3" fmla="*/ 168031 h 495300"/>
                    <a:gd name="T4" fmla="*/ 304800 w 304800"/>
                    <a:gd name="T5" fmla="*/ 0 h 495300"/>
                    <a:gd name="T6" fmla="*/ 304800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0" name="Freeform 29"/>
                <p:cNvSpPr>
                  <a:spLocks noChangeArrowheads="1"/>
                </p:cNvSpPr>
                <p:nvPr/>
              </p:nvSpPr>
              <p:spPr bwMode="auto">
                <a:xfrm>
                  <a:off x="6503988" y="3759200"/>
                  <a:ext cx="303212" cy="571500"/>
                </a:xfrm>
                <a:custGeom>
                  <a:avLst/>
                  <a:gdLst>
                    <a:gd name="T0" fmla="*/ 303212 w 302683"/>
                    <a:gd name="T1" fmla="*/ 571500 h 571500"/>
                    <a:gd name="T2" fmla="*/ 23324 w 302683"/>
                    <a:gd name="T3" fmla="*/ 393700 h 571500"/>
                    <a:gd name="T4" fmla="*/ 163268 w 302683"/>
                    <a:gd name="T5" fmla="*/ 0 h 571500"/>
                    <a:gd name="T6" fmla="*/ 163268 w 302683"/>
                    <a:gd name="T7" fmla="*/ 0 h 571500"/>
                    <a:gd name="T8" fmla="*/ 163268 w 302683"/>
                    <a:gd name="T9" fmla="*/ 0 h 571500"/>
                    <a:gd name="T10" fmla="*/ 163268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2" name="Freeform 31"/>
                <p:cNvSpPr>
                  <a:spLocks noChangeArrowheads="1"/>
                </p:cNvSpPr>
                <p:nvPr/>
              </p:nvSpPr>
              <p:spPr bwMode="auto">
                <a:xfrm>
                  <a:off x="6108700" y="3390900"/>
                  <a:ext cx="546100" cy="506413"/>
                </a:xfrm>
                <a:custGeom>
                  <a:avLst/>
                  <a:gdLst>
                    <a:gd name="T0" fmla="*/ 546100 w 546100"/>
                    <a:gd name="T1" fmla="*/ 368686 h 505883"/>
                    <a:gd name="T2" fmla="*/ 203200 w 546100"/>
                    <a:gd name="T3" fmla="*/ 444966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3" name="Freeform 32"/>
                <p:cNvSpPr>
                  <a:spLocks noChangeArrowheads="1"/>
                </p:cNvSpPr>
                <p:nvPr/>
              </p:nvSpPr>
              <p:spPr bwMode="auto">
                <a:xfrm>
                  <a:off x="5473700" y="3390900"/>
                  <a:ext cx="622300" cy="363538"/>
                </a:xfrm>
                <a:custGeom>
                  <a:avLst/>
                  <a:gdLst>
                    <a:gd name="T0" fmla="*/ 622300 w 622300"/>
                    <a:gd name="T1" fmla="*/ 0 h 364067"/>
                    <a:gd name="T2" fmla="*/ 304800 w 622300"/>
                    <a:gd name="T3" fmla="*/ 355083 h 364067"/>
                    <a:gd name="T4" fmla="*/ 0 w 622300"/>
                    <a:gd name="T5" fmla="*/ 50726 h 364067"/>
                    <a:gd name="T6" fmla="*/ 0 w 622300"/>
                    <a:gd name="T7" fmla="*/ 50726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4" name="Oval 33"/>
                <p:cNvSpPr>
                  <a:spLocks noChangeArrowheads="1"/>
                </p:cNvSpPr>
                <p:nvPr/>
              </p:nvSpPr>
              <p:spPr bwMode="auto">
                <a:xfrm>
                  <a:off x="5829300" y="391160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35850" name="TextBox 21"/>
              <p:cNvSpPr txBox="1">
                <a:spLocks noChangeArrowheads="1"/>
              </p:cNvSpPr>
              <p:nvPr/>
            </p:nvSpPr>
            <p:spPr bwMode="auto">
              <a:xfrm>
                <a:off x="5684838" y="5029200"/>
                <a:ext cx="25802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a:latin typeface="Calibri" pitchFamily="34" charset="0"/>
                  </a:rPr>
                  <a:t>specialized cell</a:t>
                </a:r>
              </a:p>
              <a:p>
                <a:pPr eaLnBrk="1" hangingPunct="1"/>
                <a:r>
                  <a:rPr lang="en-US" altLang="en-US">
                    <a:latin typeface="Calibri" pitchFamily="34" charset="0"/>
                  </a:rPr>
                  <a:t>e.g. muscle cell, nerve cell</a:t>
                </a:r>
              </a:p>
            </p:txBody>
          </p:sp>
        </p:grpSp>
        <p:sp>
          <p:nvSpPr>
            <p:cNvPr id="35848" name="TextBox 23"/>
            <p:cNvSpPr txBox="1">
              <a:spLocks noChangeArrowheads="1"/>
            </p:cNvSpPr>
            <p:nvPr/>
          </p:nvSpPr>
          <p:spPr bwMode="auto">
            <a:xfrm>
              <a:off x="5965825" y="2247900"/>
              <a:ext cx="1844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a:solidFill>
                    <a:srgbClr val="FF0000"/>
                  </a:solidFill>
                  <a:latin typeface="Calibri" pitchFamily="34" charset="0"/>
                </a:rPr>
                <a:t>DIFFERENTIATION</a:t>
              </a:r>
            </a:p>
            <a:p>
              <a:pPr eaLnBrk="1" hangingPunct="1"/>
              <a:r>
                <a:rPr lang="en-US" altLang="en-US" b="1">
                  <a:solidFill>
                    <a:srgbClr val="FF0000"/>
                  </a:solidFill>
                  <a:latin typeface="Calibri" pitchFamily="34" charset="0"/>
                </a:rPr>
                <a:t>(specializing)</a:t>
              </a:r>
            </a:p>
          </p:txBody>
        </p:sp>
      </p:grpSp>
      <p:sp>
        <p:nvSpPr>
          <p:cNvPr id="5" name="Rectangle 4"/>
          <p:cNvSpPr/>
          <p:nvPr/>
        </p:nvSpPr>
        <p:spPr>
          <a:xfrm>
            <a:off x="332235" y="5716149"/>
            <a:ext cx="8699497" cy="978729"/>
          </a:xfrm>
          <a:prstGeom prst="rect">
            <a:avLst/>
          </a:prstGeom>
        </p:spPr>
        <p:txBody>
          <a:bodyPr wrap="square">
            <a:spAutoFit/>
          </a:bodyPr>
          <a:lstStyle/>
          <a:p>
            <a:pPr marL="228600" indent="-228600">
              <a:lnSpc>
                <a:spcPct val="80000"/>
              </a:lnSpc>
              <a:spcBef>
                <a:spcPct val="0"/>
              </a:spcBef>
            </a:pPr>
            <a:r>
              <a:rPr lang="en-US" altLang="en-US" dirty="0" smtClean="0"/>
              <a:t>Stem </a:t>
            </a:r>
            <a:r>
              <a:rPr lang="en-US" altLang="en-US" dirty="0"/>
              <a:t>cells are different from other cells of the body because stem cells can both:</a:t>
            </a:r>
          </a:p>
          <a:p>
            <a:pPr marL="228600" indent="-228600">
              <a:lnSpc>
                <a:spcPct val="80000"/>
              </a:lnSpc>
              <a:spcBef>
                <a:spcPct val="0"/>
              </a:spcBef>
              <a:buFontTx/>
              <a:buAutoNum type="arabicParenR"/>
            </a:pPr>
            <a:r>
              <a:rPr lang="en-US" altLang="en-US" dirty="0"/>
              <a:t>Self-renew: Make copies of themselves </a:t>
            </a:r>
          </a:p>
          <a:p>
            <a:pPr marL="228600" indent="-228600">
              <a:lnSpc>
                <a:spcPct val="80000"/>
              </a:lnSpc>
              <a:spcBef>
                <a:spcPct val="0"/>
              </a:spcBef>
            </a:pPr>
            <a:r>
              <a:rPr lang="en-US" altLang="en-US" dirty="0"/>
              <a:t>AND </a:t>
            </a:r>
          </a:p>
          <a:p>
            <a:pPr marL="228600" indent="-228600">
              <a:lnSpc>
                <a:spcPct val="80000"/>
              </a:lnSpc>
              <a:spcBef>
                <a:spcPct val="0"/>
              </a:spcBef>
            </a:pPr>
            <a:r>
              <a:rPr lang="en-US" altLang="en-US" dirty="0"/>
              <a:t>2) Differentiate: Make other types of cells – specialized cells of the body.</a:t>
            </a:r>
          </a:p>
        </p:txBody>
      </p:sp>
    </p:spTree>
    <p:extLst>
      <p:ext uri="{BB962C8B-B14F-4D97-AF65-F5344CB8AC3E}">
        <p14:creationId xmlns:p14="http://schemas.microsoft.com/office/powerpoint/2010/main" val="3420983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ounded Rectangle 166"/>
          <p:cNvSpPr/>
          <p:nvPr/>
        </p:nvSpPr>
        <p:spPr bwMode="auto">
          <a:xfrm>
            <a:off x="2118" y="4422776"/>
            <a:ext cx="4093633" cy="1522413"/>
          </a:xfrm>
          <a:prstGeom prst="round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39" name="TextBox 159"/>
          <p:cNvSpPr txBox="1">
            <a:spLocks noChangeArrowheads="1"/>
          </p:cNvSpPr>
          <p:nvPr/>
        </p:nvSpPr>
        <p:spPr bwMode="auto">
          <a:xfrm>
            <a:off x="101600" y="46132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b="1">
                <a:latin typeface="Calibri" pitchFamily="34" charset="0"/>
              </a:rPr>
              <a:t>1 stem cell</a:t>
            </a:r>
          </a:p>
        </p:txBody>
      </p:sp>
      <p:sp>
        <p:nvSpPr>
          <p:cNvPr id="39940" name="TextBox 162"/>
          <p:cNvSpPr txBox="1">
            <a:spLocks noChangeArrowheads="1"/>
          </p:cNvSpPr>
          <p:nvPr/>
        </p:nvSpPr>
        <p:spPr bwMode="auto">
          <a:xfrm>
            <a:off x="101601" y="5172075"/>
            <a:ext cx="3994151"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b="1" u="sng">
                <a:latin typeface="Calibri" pitchFamily="34" charset="0"/>
              </a:rPr>
              <a:t>Self renewal</a:t>
            </a:r>
            <a:r>
              <a:rPr lang="en-US" altLang="en-US" sz="2000" b="1">
                <a:latin typeface="Calibri" pitchFamily="34" charset="0"/>
              </a:rPr>
              <a:t> - maintains the stem cell pool</a:t>
            </a:r>
          </a:p>
          <a:p>
            <a:pPr eaLnBrk="1" hangingPunct="1"/>
            <a:endParaRPr lang="en-US" altLang="en-US" sz="1800" b="1">
              <a:latin typeface="Calibri" pitchFamily="34" charset="0"/>
            </a:endParaRPr>
          </a:p>
        </p:txBody>
      </p:sp>
      <p:grpSp>
        <p:nvGrpSpPr>
          <p:cNvPr id="39941" name="Group 3"/>
          <p:cNvGrpSpPr>
            <a:grpSpLocks/>
          </p:cNvGrpSpPr>
          <p:nvPr/>
        </p:nvGrpSpPr>
        <p:grpSpPr bwMode="auto">
          <a:xfrm>
            <a:off x="6345767" y="712789"/>
            <a:ext cx="590551" cy="484187"/>
            <a:chOff x="3810000" y="838200"/>
            <a:chExt cx="1371600" cy="1447800"/>
          </a:xfrm>
        </p:grpSpPr>
        <p:sp>
          <p:nvSpPr>
            <p:cNvPr id="18" name="Oval 17"/>
            <p:cNvSpPr>
              <a:spLocks noChangeArrowheads="1"/>
            </p:cNvSpPr>
            <p:nvPr/>
          </p:nvSpPr>
          <p:spPr bwMode="auto">
            <a:xfrm>
              <a:off x="3810000" y="838200"/>
              <a:ext cx="1371600" cy="1447800"/>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9" name="Oval 2"/>
            <p:cNvSpPr>
              <a:spLocks noChangeArrowheads="1"/>
            </p:cNvSpPr>
            <p:nvPr/>
          </p:nvSpPr>
          <p:spPr bwMode="auto">
            <a:xfrm>
              <a:off x="4267201" y="1369852"/>
              <a:ext cx="457198" cy="460447"/>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177" name="Rounded Rectangle 176"/>
          <p:cNvSpPr>
            <a:spLocks noChangeArrowheads="1"/>
          </p:cNvSpPr>
          <p:nvPr/>
        </p:nvSpPr>
        <p:spPr bwMode="auto">
          <a:xfrm rot="-3188385">
            <a:off x="4351337" y="2363260"/>
            <a:ext cx="4606925" cy="1871133"/>
          </a:xfrm>
          <a:prstGeom prst="roundRect">
            <a:avLst>
              <a:gd name="adj" fmla="val 16667"/>
            </a:avLst>
          </a:prstGeom>
          <a:solidFill>
            <a:srgbClr val="D9D9D9"/>
          </a:solidFill>
          <a:ln w="9525">
            <a:noFill/>
            <a:round/>
            <a:headEnd/>
            <a:tailEnd/>
          </a:ln>
        </p:spPr>
        <p:txBody>
          <a:bodyPr vert="eaVert" anchor="ctr"/>
          <a:lstStyle/>
          <a:p>
            <a:pPr algn="ctr" fontAlgn="auto">
              <a:spcBef>
                <a:spcPts val="0"/>
              </a:spcBef>
              <a:spcAft>
                <a:spcPts val="0"/>
              </a:spcAft>
              <a:defRPr/>
            </a:pPr>
            <a:endParaRPr lang="en-US">
              <a:solidFill>
                <a:schemeClr val="lt1"/>
              </a:solidFill>
              <a:latin typeface="+mn-lt"/>
              <a:ea typeface="+mn-ea"/>
            </a:endParaRPr>
          </a:p>
        </p:txBody>
      </p:sp>
      <p:sp>
        <p:nvSpPr>
          <p:cNvPr id="175" name="Rounded Rectangle 174"/>
          <p:cNvSpPr/>
          <p:nvPr/>
        </p:nvSpPr>
        <p:spPr bwMode="auto">
          <a:xfrm>
            <a:off x="4165601" y="4422776"/>
            <a:ext cx="4087284" cy="1522413"/>
          </a:xfrm>
          <a:prstGeom prst="round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Rounded Rectangle 175"/>
          <p:cNvSpPr/>
          <p:nvPr/>
        </p:nvSpPr>
        <p:spPr bwMode="auto">
          <a:xfrm>
            <a:off x="7315200" y="1104900"/>
            <a:ext cx="4472517" cy="4840288"/>
          </a:xfrm>
          <a:prstGeom prst="round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5" name="TextBox 177"/>
          <p:cNvSpPr txBox="1">
            <a:spLocks noChangeArrowheads="1"/>
          </p:cNvSpPr>
          <p:nvPr/>
        </p:nvSpPr>
        <p:spPr bwMode="auto">
          <a:xfrm>
            <a:off x="5336117" y="4584700"/>
            <a:ext cx="2423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a:latin typeface="Calibri" pitchFamily="34" charset="0"/>
              </a:rPr>
              <a:t>4 specialized cells</a:t>
            </a:r>
          </a:p>
        </p:txBody>
      </p:sp>
      <p:sp>
        <p:nvSpPr>
          <p:cNvPr id="39946" name="TextBox 178"/>
          <p:cNvSpPr txBox="1">
            <a:spLocks noChangeArrowheads="1"/>
          </p:cNvSpPr>
          <p:nvPr/>
        </p:nvSpPr>
        <p:spPr bwMode="auto">
          <a:xfrm>
            <a:off x="5164667" y="5105401"/>
            <a:ext cx="4753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b="1" u="sng">
                <a:latin typeface="Calibri" pitchFamily="34" charset="0"/>
              </a:rPr>
              <a:t>Differentiation</a:t>
            </a:r>
            <a:r>
              <a:rPr lang="en-US" altLang="en-US" sz="2000" b="1">
                <a:latin typeface="Calibri" pitchFamily="34" charset="0"/>
              </a:rPr>
              <a:t> - replaces dead or damaged</a:t>
            </a:r>
          </a:p>
          <a:p>
            <a:pPr eaLnBrk="1" hangingPunct="1"/>
            <a:r>
              <a:rPr lang="en-US" altLang="en-US" sz="2000" b="1">
                <a:latin typeface="Calibri" pitchFamily="34" charset="0"/>
              </a:rPr>
              <a:t>cells throughout your life</a:t>
            </a:r>
          </a:p>
        </p:txBody>
      </p:sp>
      <p:sp>
        <p:nvSpPr>
          <p:cNvPr id="180" name="Rectangle 179"/>
          <p:cNvSpPr/>
          <p:nvPr/>
        </p:nvSpPr>
        <p:spPr bwMode="auto">
          <a:xfrm>
            <a:off x="6559551" y="3297239"/>
            <a:ext cx="1411816" cy="131127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77"/>
          <p:cNvGrpSpPr>
            <a:grpSpLocks/>
          </p:cNvGrpSpPr>
          <p:nvPr/>
        </p:nvGrpSpPr>
        <p:grpSpPr bwMode="auto">
          <a:xfrm>
            <a:off x="5342467" y="1177925"/>
            <a:ext cx="2516717" cy="990600"/>
            <a:chOff x="4070350" y="1019175"/>
            <a:chExt cx="1887538" cy="990500"/>
          </a:xfrm>
        </p:grpSpPr>
        <p:sp>
          <p:nvSpPr>
            <p:cNvPr id="4" name="Oval 3"/>
            <p:cNvSpPr>
              <a:spLocks noChangeArrowheads="1"/>
            </p:cNvSpPr>
            <p:nvPr/>
          </p:nvSpPr>
          <p:spPr bwMode="auto">
            <a:xfrm>
              <a:off x="4070350" y="1501726"/>
              <a:ext cx="442913" cy="482551"/>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 name="Oval 4"/>
            <p:cNvSpPr>
              <a:spLocks noChangeArrowheads="1"/>
            </p:cNvSpPr>
            <p:nvPr/>
          </p:nvSpPr>
          <p:spPr bwMode="auto">
            <a:xfrm>
              <a:off x="4217988" y="1679508"/>
              <a:ext cx="147637" cy="152385"/>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40000" name="Group 34"/>
            <p:cNvGrpSpPr>
              <a:grpSpLocks/>
            </p:cNvGrpSpPr>
            <p:nvPr/>
          </p:nvGrpSpPr>
          <p:grpSpPr bwMode="auto">
            <a:xfrm>
              <a:off x="5424488" y="1489026"/>
              <a:ext cx="533400" cy="520649"/>
              <a:chOff x="5156200" y="3390900"/>
              <a:chExt cx="1651000" cy="1562100"/>
            </a:xfrm>
          </p:grpSpPr>
          <p:sp>
            <p:nvSpPr>
              <p:cNvPr id="9" name="Freeform 8"/>
              <p:cNvSpPr>
                <a:spLocks noChangeArrowheads="1"/>
              </p:cNvSpPr>
              <p:nvPr/>
            </p:nvSpPr>
            <p:spPr bwMode="auto">
              <a:xfrm>
                <a:off x="5156200" y="3443295"/>
                <a:ext cx="343958" cy="481009"/>
              </a:xfrm>
              <a:custGeom>
                <a:avLst/>
                <a:gdLst>
                  <a:gd name="T0" fmla="*/ 343958 w 342900"/>
                  <a:gd name="T1" fmla="*/ 0 h 482600"/>
                  <a:gd name="T2" fmla="*/ 229305 w 342900"/>
                  <a:gd name="T3" fmla="*/ 341770 h 482600"/>
                  <a:gd name="T4" fmla="*/ 0 w 342900"/>
                  <a:gd name="T5" fmla="*/ 481009 h 482600"/>
                  <a:gd name="T6" fmla="*/ 0 w 342900"/>
                  <a:gd name="T7" fmla="*/ 481009 h 482600"/>
                  <a:gd name="T8" fmla="*/ 0 w 342900"/>
                  <a:gd name="T9" fmla="*/ 481009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0" name="Freeform 9"/>
              <p:cNvSpPr>
                <a:spLocks noChangeArrowheads="1"/>
              </p:cNvSpPr>
              <p:nvPr/>
            </p:nvSpPr>
            <p:spPr bwMode="auto">
              <a:xfrm>
                <a:off x="5156200" y="3910018"/>
                <a:ext cx="299734" cy="585784"/>
              </a:xfrm>
              <a:custGeom>
                <a:avLst/>
                <a:gdLst>
                  <a:gd name="T0" fmla="*/ 0 w 298450"/>
                  <a:gd name="T1" fmla="*/ 0 h 584200"/>
                  <a:gd name="T2" fmla="*/ 280602 w 298450"/>
                  <a:gd name="T3" fmla="*/ 165548 h 584200"/>
                  <a:gd name="T4" fmla="*/ 114792 w 298450"/>
                  <a:gd name="T5" fmla="*/ 585784 h 584200"/>
                  <a:gd name="T6" fmla="*/ 114792 w 298450"/>
                  <a:gd name="T7" fmla="*/ 585784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 name="Freeform 10"/>
              <p:cNvSpPr>
                <a:spLocks noChangeArrowheads="1"/>
              </p:cNvSpPr>
              <p:nvPr/>
            </p:nvSpPr>
            <p:spPr bwMode="auto">
              <a:xfrm>
                <a:off x="5234819" y="4438652"/>
                <a:ext cx="594555" cy="514348"/>
              </a:xfrm>
              <a:custGeom>
                <a:avLst/>
                <a:gdLst>
                  <a:gd name="T0" fmla="*/ 0 w 596900"/>
                  <a:gd name="T1" fmla="*/ 84320 h 516467"/>
                  <a:gd name="T2" fmla="*/ 442754 w 596900"/>
                  <a:gd name="T3" fmla="*/ 71672 h 516467"/>
                  <a:gd name="T4" fmla="*/ 594555 w 596900"/>
                  <a:gd name="T5" fmla="*/ 514348 h 516467"/>
                  <a:gd name="T6" fmla="*/ 594555 w 596900"/>
                  <a:gd name="T7" fmla="*/ 514348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2" name="Freeform 11"/>
              <p:cNvSpPr>
                <a:spLocks noChangeArrowheads="1"/>
              </p:cNvSpPr>
              <p:nvPr/>
            </p:nvSpPr>
            <p:spPr bwMode="auto">
              <a:xfrm>
                <a:off x="5829374" y="4586290"/>
                <a:ext cx="687917" cy="366710"/>
              </a:xfrm>
              <a:custGeom>
                <a:avLst/>
                <a:gdLst>
                  <a:gd name="T0" fmla="*/ 0 w 685800"/>
                  <a:gd name="T1" fmla="*/ 366710 h 315383"/>
                  <a:gd name="T2" fmla="*/ 343959 w 685800"/>
                  <a:gd name="T3" fmla="*/ 12305 h 315383"/>
                  <a:gd name="T4" fmla="*/ 687917 w 685800"/>
                  <a:gd name="T5" fmla="*/ 292876 h 315383"/>
                  <a:gd name="T6" fmla="*/ 687917 w 685800"/>
                  <a:gd name="T7" fmla="*/ 292876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3" name="Freeform 12"/>
              <p:cNvSpPr>
                <a:spLocks noChangeArrowheads="1"/>
              </p:cNvSpPr>
              <p:nvPr/>
            </p:nvSpPr>
            <p:spPr bwMode="auto">
              <a:xfrm>
                <a:off x="6502551" y="4329116"/>
                <a:ext cx="304649" cy="547684"/>
              </a:xfrm>
              <a:custGeom>
                <a:avLst/>
                <a:gdLst>
                  <a:gd name="T0" fmla="*/ 0 w 304800"/>
                  <a:gd name="T1" fmla="*/ 547684 h 495300"/>
                  <a:gd name="T2" fmla="*/ 114243 w 304800"/>
                  <a:gd name="T3" fmla="*/ 168518 h 495300"/>
                  <a:gd name="T4" fmla="*/ 304649 w 304800"/>
                  <a:gd name="T5" fmla="*/ 0 h 495300"/>
                  <a:gd name="T6" fmla="*/ 304649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4" name="Freeform 13"/>
              <p:cNvSpPr>
                <a:spLocks noChangeArrowheads="1"/>
              </p:cNvSpPr>
              <p:nvPr/>
            </p:nvSpPr>
            <p:spPr bwMode="auto">
              <a:xfrm>
                <a:off x="6502551" y="3757619"/>
                <a:ext cx="304649" cy="571498"/>
              </a:xfrm>
              <a:custGeom>
                <a:avLst/>
                <a:gdLst>
                  <a:gd name="T0" fmla="*/ 304649 w 302683"/>
                  <a:gd name="T1" fmla="*/ 571498 h 571500"/>
                  <a:gd name="T2" fmla="*/ 23434 w 302683"/>
                  <a:gd name="T3" fmla="*/ 393699 h 571500"/>
                  <a:gd name="T4" fmla="*/ 164042 w 302683"/>
                  <a:gd name="T5" fmla="*/ 0 h 571500"/>
                  <a:gd name="T6" fmla="*/ 164042 w 302683"/>
                  <a:gd name="T7" fmla="*/ 0 h 571500"/>
                  <a:gd name="T8" fmla="*/ 164042 w 302683"/>
                  <a:gd name="T9" fmla="*/ 0 h 571500"/>
                  <a:gd name="T10" fmla="*/ 164042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5" name="Freeform 14"/>
              <p:cNvSpPr>
                <a:spLocks noChangeArrowheads="1"/>
              </p:cNvSpPr>
              <p:nvPr/>
            </p:nvSpPr>
            <p:spPr bwMode="auto">
              <a:xfrm>
                <a:off x="6109456" y="3390906"/>
                <a:ext cx="545418" cy="504823"/>
              </a:xfrm>
              <a:custGeom>
                <a:avLst/>
                <a:gdLst>
                  <a:gd name="T0" fmla="*/ 545418 w 546100"/>
                  <a:gd name="T1" fmla="*/ 367528 h 505883"/>
                  <a:gd name="T2" fmla="*/ 202946 w 546100"/>
                  <a:gd name="T3" fmla="*/ 443569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6" name="Freeform 15"/>
              <p:cNvSpPr>
                <a:spLocks noChangeArrowheads="1"/>
              </p:cNvSpPr>
              <p:nvPr/>
            </p:nvSpPr>
            <p:spPr bwMode="auto">
              <a:xfrm>
                <a:off x="5475588" y="3390906"/>
                <a:ext cx="619125" cy="361949"/>
              </a:xfrm>
              <a:custGeom>
                <a:avLst/>
                <a:gdLst>
                  <a:gd name="T0" fmla="*/ 619125 w 622300"/>
                  <a:gd name="T1" fmla="*/ 0 h 364067"/>
                  <a:gd name="T2" fmla="*/ 303245 w 622300"/>
                  <a:gd name="T3" fmla="*/ 353531 h 364067"/>
                  <a:gd name="T4" fmla="*/ 0 w 622300"/>
                  <a:gd name="T5" fmla="*/ 50504 h 364067"/>
                  <a:gd name="T6" fmla="*/ 0 w 622300"/>
                  <a:gd name="T7" fmla="*/ 50504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7" name="Oval 16"/>
              <p:cNvSpPr>
                <a:spLocks noChangeArrowheads="1"/>
              </p:cNvSpPr>
              <p:nvPr/>
            </p:nvSpPr>
            <p:spPr bwMode="auto">
              <a:xfrm>
                <a:off x="5829374" y="3910018"/>
                <a:ext cx="456975" cy="457198"/>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cxnSp>
          <p:nvCxnSpPr>
            <p:cNvPr id="7" name="Straight Arrow Connector 6"/>
            <p:cNvCxnSpPr>
              <a:cxnSpLocks noChangeShapeType="1"/>
            </p:cNvCxnSpPr>
            <p:nvPr/>
          </p:nvCxnSpPr>
          <p:spPr bwMode="auto">
            <a:xfrm rot="5400000">
              <a:off x="4359296" y="1025504"/>
              <a:ext cx="406359" cy="3937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16200000" flipH="1">
              <a:off x="5221309" y="1025504"/>
              <a:ext cx="406359" cy="3937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 name="Group 111"/>
          <p:cNvGrpSpPr>
            <a:grpSpLocks/>
          </p:cNvGrpSpPr>
          <p:nvPr/>
        </p:nvGrpSpPr>
        <p:grpSpPr bwMode="auto">
          <a:xfrm>
            <a:off x="2540001" y="2162175"/>
            <a:ext cx="4440767" cy="2997200"/>
            <a:chOff x="1905000" y="2390931"/>
            <a:chExt cx="3330722" cy="2996915"/>
          </a:xfrm>
        </p:grpSpPr>
        <p:grpSp>
          <p:nvGrpSpPr>
            <p:cNvPr id="39953" name="Group 20"/>
            <p:cNvGrpSpPr>
              <a:grpSpLocks/>
            </p:cNvGrpSpPr>
            <p:nvPr/>
          </p:nvGrpSpPr>
          <p:grpSpPr bwMode="auto">
            <a:xfrm>
              <a:off x="3348313" y="2390931"/>
              <a:ext cx="1887409" cy="991514"/>
              <a:chOff x="5105400" y="776452"/>
              <a:chExt cx="2590800" cy="1280948"/>
            </a:xfrm>
          </p:grpSpPr>
          <p:sp>
            <p:nvSpPr>
              <p:cNvPr id="22" name="Oval 21"/>
              <p:cNvSpPr>
                <a:spLocks noChangeArrowheads="1"/>
              </p:cNvSpPr>
              <p:nvPr/>
            </p:nvSpPr>
            <p:spPr bwMode="auto">
              <a:xfrm>
                <a:off x="5105110" y="1399869"/>
                <a:ext cx="608001" cy="625469"/>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Oval 22"/>
              <p:cNvSpPr>
                <a:spLocks noChangeArrowheads="1"/>
              </p:cNvSpPr>
              <p:nvPr/>
            </p:nvSpPr>
            <p:spPr bwMode="auto">
              <a:xfrm>
                <a:off x="5307777" y="1631601"/>
                <a:ext cx="202668" cy="196869"/>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39986" name="Group 34"/>
              <p:cNvGrpSpPr>
                <a:grpSpLocks/>
              </p:cNvGrpSpPr>
              <p:nvPr/>
            </p:nvGrpSpPr>
            <p:grpSpPr bwMode="auto">
              <a:xfrm>
                <a:off x="6964018" y="1384081"/>
                <a:ext cx="732184" cy="673319"/>
                <a:chOff x="5156200" y="3390900"/>
                <a:chExt cx="1651000" cy="1562100"/>
              </a:xfrm>
            </p:grpSpPr>
            <p:sp>
              <p:nvSpPr>
                <p:cNvPr id="27" name="Freeform 26"/>
                <p:cNvSpPr>
                  <a:spLocks noChangeArrowheads="1"/>
                </p:cNvSpPr>
                <p:nvPr/>
              </p:nvSpPr>
              <p:spPr bwMode="auto">
                <a:xfrm>
                  <a:off x="5156120" y="3441803"/>
                  <a:ext cx="343974" cy="480522"/>
                </a:xfrm>
                <a:custGeom>
                  <a:avLst/>
                  <a:gdLst>
                    <a:gd name="T0" fmla="*/ 343974 w 342900"/>
                    <a:gd name="T1" fmla="*/ 0 h 482600"/>
                    <a:gd name="T2" fmla="*/ 229316 w 342900"/>
                    <a:gd name="T3" fmla="*/ 341424 h 482600"/>
                    <a:gd name="T4" fmla="*/ 0 w 342900"/>
                    <a:gd name="T5" fmla="*/ 480522 h 482600"/>
                    <a:gd name="T6" fmla="*/ 0 w 342900"/>
                    <a:gd name="T7" fmla="*/ 480522 h 482600"/>
                    <a:gd name="T8" fmla="*/ 0 w 342900"/>
                    <a:gd name="T9" fmla="*/ 480522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8" name="Freeform 27"/>
                <p:cNvSpPr>
                  <a:spLocks noChangeArrowheads="1"/>
                </p:cNvSpPr>
                <p:nvPr/>
              </p:nvSpPr>
              <p:spPr bwMode="auto">
                <a:xfrm>
                  <a:off x="5156120" y="3912810"/>
                  <a:ext cx="299750" cy="585193"/>
                </a:xfrm>
                <a:custGeom>
                  <a:avLst/>
                  <a:gdLst>
                    <a:gd name="T0" fmla="*/ 0 w 298450"/>
                    <a:gd name="T1" fmla="*/ 0 h 584200"/>
                    <a:gd name="T2" fmla="*/ 280617 w 298450"/>
                    <a:gd name="T3" fmla="*/ 165381 h 584200"/>
                    <a:gd name="T4" fmla="*/ 114798 w 298450"/>
                    <a:gd name="T5" fmla="*/ 585193 h 584200"/>
                    <a:gd name="T6" fmla="*/ 114798 w 298450"/>
                    <a:gd name="T7" fmla="*/ 585193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29" name="Freeform 28"/>
                <p:cNvSpPr>
                  <a:spLocks noChangeArrowheads="1"/>
                </p:cNvSpPr>
                <p:nvPr/>
              </p:nvSpPr>
              <p:spPr bwMode="auto">
                <a:xfrm>
                  <a:off x="5234742" y="4436152"/>
                  <a:ext cx="594585" cy="518586"/>
                </a:xfrm>
                <a:custGeom>
                  <a:avLst/>
                  <a:gdLst>
                    <a:gd name="T0" fmla="*/ 0 w 596900"/>
                    <a:gd name="T1" fmla="*/ 85014 h 516467"/>
                    <a:gd name="T2" fmla="*/ 442776 w 596900"/>
                    <a:gd name="T3" fmla="*/ 72262 h 516467"/>
                    <a:gd name="T4" fmla="*/ 594585 w 596900"/>
                    <a:gd name="T5" fmla="*/ 518586 h 516467"/>
                    <a:gd name="T6" fmla="*/ 594585 w 596900"/>
                    <a:gd name="T7" fmla="*/ 518586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0" name="Freeform 29"/>
                <p:cNvSpPr>
                  <a:spLocks noChangeArrowheads="1"/>
                </p:cNvSpPr>
                <p:nvPr/>
              </p:nvSpPr>
              <p:spPr bwMode="auto">
                <a:xfrm>
                  <a:off x="5829327" y="4588397"/>
                  <a:ext cx="687948" cy="366341"/>
                </a:xfrm>
                <a:custGeom>
                  <a:avLst/>
                  <a:gdLst>
                    <a:gd name="T0" fmla="*/ 0 w 685800"/>
                    <a:gd name="T1" fmla="*/ 366341 h 315383"/>
                    <a:gd name="T2" fmla="*/ 343974 w 685800"/>
                    <a:gd name="T3" fmla="*/ 12293 h 315383"/>
                    <a:gd name="T4" fmla="*/ 687948 w 685800"/>
                    <a:gd name="T5" fmla="*/ 292581 h 315383"/>
                    <a:gd name="T6" fmla="*/ 687948 w 685800"/>
                    <a:gd name="T7" fmla="*/ 292581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1" name="Freeform 30"/>
                <p:cNvSpPr>
                  <a:spLocks noChangeArrowheads="1"/>
                </p:cNvSpPr>
                <p:nvPr/>
              </p:nvSpPr>
              <p:spPr bwMode="auto">
                <a:xfrm>
                  <a:off x="6502531" y="4331484"/>
                  <a:ext cx="304663" cy="547132"/>
                </a:xfrm>
                <a:custGeom>
                  <a:avLst/>
                  <a:gdLst>
                    <a:gd name="T0" fmla="*/ 0 w 304800"/>
                    <a:gd name="T1" fmla="*/ 547132 h 495300"/>
                    <a:gd name="T2" fmla="*/ 114249 w 304800"/>
                    <a:gd name="T3" fmla="*/ 168348 h 495300"/>
                    <a:gd name="T4" fmla="*/ 304663 w 304800"/>
                    <a:gd name="T5" fmla="*/ 0 h 495300"/>
                    <a:gd name="T6" fmla="*/ 304663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2" name="Freeform 31"/>
                <p:cNvSpPr>
                  <a:spLocks noChangeArrowheads="1"/>
                </p:cNvSpPr>
                <p:nvPr/>
              </p:nvSpPr>
              <p:spPr bwMode="auto">
                <a:xfrm>
                  <a:off x="6502531" y="3760565"/>
                  <a:ext cx="304663" cy="570919"/>
                </a:xfrm>
                <a:custGeom>
                  <a:avLst/>
                  <a:gdLst>
                    <a:gd name="T0" fmla="*/ 304663 w 302683"/>
                    <a:gd name="T1" fmla="*/ 570919 h 571500"/>
                    <a:gd name="T2" fmla="*/ 23435 w 302683"/>
                    <a:gd name="T3" fmla="*/ 393300 h 571500"/>
                    <a:gd name="T4" fmla="*/ 164049 w 302683"/>
                    <a:gd name="T5" fmla="*/ 0 h 571500"/>
                    <a:gd name="T6" fmla="*/ 164049 w 302683"/>
                    <a:gd name="T7" fmla="*/ 0 h 571500"/>
                    <a:gd name="T8" fmla="*/ 164049 w 302683"/>
                    <a:gd name="T9" fmla="*/ 0 h 571500"/>
                    <a:gd name="T10" fmla="*/ 164049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3" name="Freeform 32"/>
                <p:cNvSpPr>
                  <a:spLocks noChangeArrowheads="1"/>
                </p:cNvSpPr>
                <p:nvPr/>
              </p:nvSpPr>
              <p:spPr bwMode="auto">
                <a:xfrm>
                  <a:off x="6109418" y="3389467"/>
                  <a:ext cx="545446" cy="509071"/>
                </a:xfrm>
                <a:custGeom>
                  <a:avLst/>
                  <a:gdLst>
                    <a:gd name="T0" fmla="*/ 545446 w 546100"/>
                    <a:gd name="T1" fmla="*/ 370621 h 505883"/>
                    <a:gd name="T2" fmla="*/ 202957 w 546100"/>
                    <a:gd name="T3" fmla="*/ 447301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4" name="Freeform 33"/>
                <p:cNvSpPr>
                  <a:spLocks noChangeArrowheads="1"/>
                </p:cNvSpPr>
                <p:nvPr/>
              </p:nvSpPr>
              <p:spPr bwMode="auto">
                <a:xfrm>
                  <a:off x="5475525" y="3389467"/>
                  <a:ext cx="619153" cy="366341"/>
                </a:xfrm>
                <a:custGeom>
                  <a:avLst/>
                  <a:gdLst>
                    <a:gd name="T0" fmla="*/ 619153 w 622300"/>
                    <a:gd name="T1" fmla="*/ 0 h 364067"/>
                    <a:gd name="T2" fmla="*/ 303259 w 622300"/>
                    <a:gd name="T3" fmla="*/ 357821 h 364067"/>
                    <a:gd name="T4" fmla="*/ 0 w 622300"/>
                    <a:gd name="T5" fmla="*/ 51117 h 364067"/>
                    <a:gd name="T6" fmla="*/ 0 w 622300"/>
                    <a:gd name="T7" fmla="*/ 51117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35" name="Oval 34"/>
                <p:cNvSpPr>
                  <a:spLocks noChangeArrowheads="1"/>
                </p:cNvSpPr>
                <p:nvPr/>
              </p:nvSpPr>
              <p:spPr bwMode="auto">
                <a:xfrm>
                  <a:off x="5829327" y="3912810"/>
                  <a:ext cx="456992" cy="456735"/>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cxnSp>
            <p:nvCxnSpPr>
              <p:cNvPr id="25" name="Straight Arrow Connector 24"/>
              <p:cNvCxnSpPr>
                <a:cxnSpLocks noChangeShapeType="1"/>
              </p:cNvCxnSpPr>
              <p:nvPr/>
            </p:nvCxnSpPr>
            <p:spPr bwMode="auto">
              <a:xfrm rot="5400000">
                <a:off x="5518177" y="768720"/>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rot="16200000" flipH="1">
                <a:off x="6701491" y="768720"/>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9954" name="Group 35"/>
            <p:cNvGrpSpPr>
              <a:grpSpLocks/>
            </p:cNvGrpSpPr>
            <p:nvPr/>
          </p:nvGrpSpPr>
          <p:grpSpPr bwMode="auto">
            <a:xfrm>
              <a:off x="2626657" y="3393632"/>
              <a:ext cx="1887409" cy="991514"/>
              <a:chOff x="5105400" y="776452"/>
              <a:chExt cx="2590800" cy="1280948"/>
            </a:xfrm>
          </p:grpSpPr>
          <p:sp>
            <p:nvSpPr>
              <p:cNvPr id="37" name="Oval 36"/>
              <p:cNvSpPr>
                <a:spLocks noChangeArrowheads="1"/>
              </p:cNvSpPr>
              <p:nvPr/>
            </p:nvSpPr>
            <p:spPr bwMode="auto">
              <a:xfrm>
                <a:off x="5106344" y="1400520"/>
                <a:ext cx="608001" cy="623417"/>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8" name="Oval 37"/>
              <p:cNvSpPr>
                <a:spLocks noChangeArrowheads="1"/>
              </p:cNvSpPr>
              <p:nvPr/>
            </p:nvSpPr>
            <p:spPr bwMode="auto">
              <a:xfrm>
                <a:off x="5309011" y="1630200"/>
                <a:ext cx="202668" cy="196869"/>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39972" name="Group 34"/>
              <p:cNvGrpSpPr>
                <a:grpSpLocks/>
              </p:cNvGrpSpPr>
              <p:nvPr/>
            </p:nvGrpSpPr>
            <p:grpSpPr bwMode="auto">
              <a:xfrm>
                <a:off x="6964016" y="1384081"/>
                <a:ext cx="732184" cy="673319"/>
                <a:chOff x="5156200" y="3390900"/>
                <a:chExt cx="1651000" cy="1562100"/>
              </a:xfrm>
            </p:grpSpPr>
            <p:sp>
              <p:nvSpPr>
                <p:cNvPr id="42" name="Freeform 41"/>
                <p:cNvSpPr>
                  <a:spLocks noChangeArrowheads="1"/>
                </p:cNvSpPr>
                <p:nvPr/>
              </p:nvSpPr>
              <p:spPr bwMode="auto">
                <a:xfrm>
                  <a:off x="5153996" y="3443314"/>
                  <a:ext cx="343974" cy="480522"/>
                </a:xfrm>
                <a:custGeom>
                  <a:avLst/>
                  <a:gdLst>
                    <a:gd name="T0" fmla="*/ 343974 w 342900"/>
                    <a:gd name="T1" fmla="*/ 0 h 482600"/>
                    <a:gd name="T2" fmla="*/ 229316 w 342900"/>
                    <a:gd name="T3" fmla="*/ 341424 h 482600"/>
                    <a:gd name="T4" fmla="*/ 0 w 342900"/>
                    <a:gd name="T5" fmla="*/ 480522 h 482600"/>
                    <a:gd name="T6" fmla="*/ 0 w 342900"/>
                    <a:gd name="T7" fmla="*/ 480522 h 482600"/>
                    <a:gd name="T8" fmla="*/ 0 w 342900"/>
                    <a:gd name="T9" fmla="*/ 480522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3" name="Freeform 42"/>
                <p:cNvSpPr>
                  <a:spLocks noChangeArrowheads="1"/>
                </p:cNvSpPr>
                <p:nvPr/>
              </p:nvSpPr>
              <p:spPr bwMode="auto">
                <a:xfrm>
                  <a:off x="5153996" y="3909564"/>
                  <a:ext cx="299747" cy="585190"/>
                </a:xfrm>
                <a:custGeom>
                  <a:avLst/>
                  <a:gdLst>
                    <a:gd name="T0" fmla="*/ 0 w 298450"/>
                    <a:gd name="T1" fmla="*/ 0 h 584200"/>
                    <a:gd name="T2" fmla="*/ 280614 w 298450"/>
                    <a:gd name="T3" fmla="*/ 165380 h 584200"/>
                    <a:gd name="T4" fmla="*/ 114797 w 298450"/>
                    <a:gd name="T5" fmla="*/ 585190 h 584200"/>
                    <a:gd name="T6" fmla="*/ 114797 w 298450"/>
                    <a:gd name="T7" fmla="*/ 585190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4" name="Freeform 43"/>
                <p:cNvSpPr>
                  <a:spLocks noChangeArrowheads="1"/>
                </p:cNvSpPr>
                <p:nvPr/>
              </p:nvSpPr>
              <p:spPr bwMode="auto">
                <a:xfrm>
                  <a:off x="5232619" y="4437663"/>
                  <a:ext cx="594582" cy="513827"/>
                </a:xfrm>
                <a:custGeom>
                  <a:avLst/>
                  <a:gdLst>
                    <a:gd name="T0" fmla="*/ 0 w 596900"/>
                    <a:gd name="T1" fmla="*/ 84234 h 516467"/>
                    <a:gd name="T2" fmla="*/ 442774 w 596900"/>
                    <a:gd name="T3" fmla="*/ 71599 h 516467"/>
                    <a:gd name="T4" fmla="*/ 594582 w 596900"/>
                    <a:gd name="T5" fmla="*/ 513827 h 516467"/>
                    <a:gd name="T6" fmla="*/ 594582 w 596900"/>
                    <a:gd name="T7" fmla="*/ 513827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5" name="Freeform 44"/>
                <p:cNvSpPr>
                  <a:spLocks noChangeArrowheads="1"/>
                </p:cNvSpPr>
                <p:nvPr/>
              </p:nvSpPr>
              <p:spPr bwMode="auto">
                <a:xfrm>
                  <a:off x="5827200" y="4585151"/>
                  <a:ext cx="687948" cy="366338"/>
                </a:xfrm>
                <a:custGeom>
                  <a:avLst/>
                  <a:gdLst>
                    <a:gd name="T0" fmla="*/ 0 w 685800"/>
                    <a:gd name="T1" fmla="*/ 366338 h 315383"/>
                    <a:gd name="T2" fmla="*/ 343974 w 685800"/>
                    <a:gd name="T3" fmla="*/ 12293 h 315383"/>
                    <a:gd name="T4" fmla="*/ 687948 w 685800"/>
                    <a:gd name="T5" fmla="*/ 292579 h 315383"/>
                    <a:gd name="T6" fmla="*/ 687948 w 685800"/>
                    <a:gd name="T7" fmla="*/ 292579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6" name="Freeform 45"/>
                <p:cNvSpPr>
                  <a:spLocks noChangeArrowheads="1"/>
                </p:cNvSpPr>
                <p:nvPr/>
              </p:nvSpPr>
              <p:spPr bwMode="auto">
                <a:xfrm>
                  <a:off x="6500408" y="4328238"/>
                  <a:ext cx="304663" cy="547129"/>
                </a:xfrm>
                <a:custGeom>
                  <a:avLst/>
                  <a:gdLst>
                    <a:gd name="T0" fmla="*/ 0 w 304800"/>
                    <a:gd name="T1" fmla="*/ 547129 h 495300"/>
                    <a:gd name="T2" fmla="*/ 114249 w 304800"/>
                    <a:gd name="T3" fmla="*/ 168347 h 495300"/>
                    <a:gd name="T4" fmla="*/ 304663 w 304800"/>
                    <a:gd name="T5" fmla="*/ 0 h 495300"/>
                    <a:gd name="T6" fmla="*/ 304663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7" name="Freeform 46"/>
                <p:cNvSpPr>
                  <a:spLocks noChangeArrowheads="1"/>
                </p:cNvSpPr>
                <p:nvPr/>
              </p:nvSpPr>
              <p:spPr bwMode="auto">
                <a:xfrm>
                  <a:off x="6500408" y="3757319"/>
                  <a:ext cx="304663" cy="570919"/>
                </a:xfrm>
                <a:custGeom>
                  <a:avLst/>
                  <a:gdLst>
                    <a:gd name="T0" fmla="*/ 304663 w 302683"/>
                    <a:gd name="T1" fmla="*/ 570919 h 571500"/>
                    <a:gd name="T2" fmla="*/ 23435 w 302683"/>
                    <a:gd name="T3" fmla="*/ 393300 h 571500"/>
                    <a:gd name="T4" fmla="*/ 164049 w 302683"/>
                    <a:gd name="T5" fmla="*/ 0 h 571500"/>
                    <a:gd name="T6" fmla="*/ 164049 w 302683"/>
                    <a:gd name="T7" fmla="*/ 0 h 571500"/>
                    <a:gd name="T8" fmla="*/ 164049 w 302683"/>
                    <a:gd name="T9" fmla="*/ 0 h 571500"/>
                    <a:gd name="T10" fmla="*/ 164049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8" name="Freeform 47"/>
                <p:cNvSpPr>
                  <a:spLocks noChangeArrowheads="1"/>
                </p:cNvSpPr>
                <p:nvPr/>
              </p:nvSpPr>
              <p:spPr bwMode="auto">
                <a:xfrm>
                  <a:off x="6107295" y="3390978"/>
                  <a:ext cx="545443" cy="504312"/>
                </a:xfrm>
                <a:custGeom>
                  <a:avLst/>
                  <a:gdLst>
                    <a:gd name="T0" fmla="*/ 545443 w 546100"/>
                    <a:gd name="T1" fmla="*/ 367156 h 505883"/>
                    <a:gd name="T2" fmla="*/ 202956 w 546100"/>
                    <a:gd name="T3" fmla="*/ 443120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49" name="Freeform 48"/>
                <p:cNvSpPr>
                  <a:spLocks noChangeArrowheads="1"/>
                </p:cNvSpPr>
                <p:nvPr/>
              </p:nvSpPr>
              <p:spPr bwMode="auto">
                <a:xfrm>
                  <a:off x="5473399" y="3390978"/>
                  <a:ext cx="619153" cy="361582"/>
                </a:xfrm>
                <a:custGeom>
                  <a:avLst/>
                  <a:gdLst>
                    <a:gd name="T0" fmla="*/ 619153 w 622300"/>
                    <a:gd name="T1" fmla="*/ 0 h 364067"/>
                    <a:gd name="T2" fmla="*/ 303259 w 622300"/>
                    <a:gd name="T3" fmla="*/ 353173 h 364067"/>
                    <a:gd name="T4" fmla="*/ 0 w 622300"/>
                    <a:gd name="T5" fmla="*/ 50453 h 364067"/>
                    <a:gd name="T6" fmla="*/ 0 w 622300"/>
                    <a:gd name="T7" fmla="*/ 50453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50" name="Oval 49"/>
                <p:cNvSpPr>
                  <a:spLocks noChangeArrowheads="1"/>
                </p:cNvSpPr>
                <p:nvPr/>
              </p:nvSpPr>
              <p:spPr bwMode="auto">
                <a:xfrm>
                  <a:off x="5827200" y="3909564"/>
                  <a:ext cx="456995" cy="456735"/>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cxnSp>
            <p:nvCxnSpPr>
              <p:cNvPr id="40" name="Straight Arrow Connector 39"/>
              <p:cNvCxnSpPr>
                <a:cxnSpLocks noChangeShapeType="1"/>
              </p:cNvCxnSpPr>
              <p:nvPr/>
            </p:nvCxnSpPr>
            <p:spPr bwMode="auto">
              <a:xfrm rot="5400000">
                <a:off x="5519411" y="769371"/>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rot="16200000" flipH="1">
                <a:off x="6700547" y="769371"/>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9955" name="Group 50"/>
            <p:cNvGrpSpPr>
              <a:grpSpLocks/>
            </p:cNvGrpSpPr>
            <p:nvPr/>
          </p:nvGrpSpPr>
          <p:grpSpPr bwMode="auto">
            <a:xfrm>
              <a:off x="1905000" y="4396332"/>
              <a:ext cx="1887409" cy="991514"/>
              <a:chOff x="5105400" y="776452"/>
              <a:chExt cx="2590800" cy="1280948"/>
            </a:xfrm>
          </p:grpSpPr>
          <p:sp>
            <p:nvSpPr>
              <p:cNvPr id="52" name="Oval 51"/>
              <p:cNvSpPr>
                <a:spLocks noChangeArrowheads="1"/>
              </p:cNvSpPr>
              <p:nvPr/>
            </p:nvSpPr>
            <p:spPr bwMode="auto">
              <a:xfrm>
                <a:off x="5105400" y="1399121"/>
                <a:ext cx="608003" cy="625467"/>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53" name="Oval 52"/>
              <p:cNvSpPr>
                <a:spLocks noChangeArrowheads="1"/>
              </p:cNvSpPr>
              <p:nvPr/>
            </p:nvSpPr>
            <p:spPr bwMode="auto">
              <a:xfrm>
                <a:off x="5308068" y="1630851"/>
                <a:ext cx="202667" cy="196869"/>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39958" name="Group 34"/>
              <p:cNvGrpSpPr>
                <a:grpSpLocks/>
              </p:cNvGrpSpPr>
              <p:nvPr/>
            </p:nvGrpSpPr>
            <p:grpSpPr bwMode="auto">
              <a:xfrm>
                <a:off x="6964014" y="1384081"/>
                <a:ext cx="732184" cy="673319"/>
                <a:chOff x="5156200" y="3390900"/>
                <a:chExt cx="1651000" cy="1562100"/>
              </a:xfrm>
            </p:grpSpPr>
            <p:sp>
              <p:nvSpPr>
                <p:cNvPr id="57" name="Freeform 56"/>
                <p:cNvSpPr>
                  <a:spLocks noChangeArrowheads="1"/>
                </p:cNvSpPr>
                <p:nvPr/>
              </p:nvSpPr>
              <p:spPr bwMode="auto">
                <a:xfrm>
                  <a:off x="5156785" y="3392488"/>
                  <a:ext cx="343974" cy="528101"/>
                </a:xfrm>
                <a:custGeom>
                  <a:avLst/>
                  <a:gdLst>
                    <a:gd name="T0" fmla="*/ 343974 w 342900"/>
                    <a:gd name="T1" fmla="*/ 0 h 482600"/>
                    <a:gd name="T2" fmla="*/ 229316 w 342900"/>
                    <a:gd name="T3" fmla="*/ 375230 h 482600"/>
                    <a:gd name="T4" fmla="*/ 0 w 342900"/>
                    <a:gd name="T5" fmla="*/ 528101 h 482600"/>
                    <a:gd name="T6" fmla="*/ 0 w 342900"/>
                    <a:gd name="T7" fmla="*/ 528101 h 482600"/>
                    <a:gd name="T8" fmla="*/ 0 w 342900"/>
                    <a:gd name="T9" fmla="*/ 528101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58" name="Freeform 57"/>
                <p:cNvSpPr>
                  <a:spLocks noChangeArrowheads="1"/>
                </p:cNvSpPr>
                <p:nvPr/>
              </p:nvSpPr>
              <p:spPr bwMode="auto">
                <a:xfrm>
                  <a:off x="5156785" y="3911075"/>
                  <a:ext cx="299747" cy="585190"/>
                </a:xfrm>
                <a:custGeom>
                  <a:avLst/>
                  <a:gdLst>
                    <a:gd name="T0" fmla="*/ 0 w 298450"/>
                    <a:gd name="T1" fmla="*/ 0 h 584200"/>
                    <a:gd name="T2" fmla="*/ 280614 w 298450"/>
                    <a:gd name="T3" fmla="*/ 165380 h 584200"/>
                    <a:gd name="T4" fmla="*/ 114797 w 298450"/>
                    <a:gd name="T5" fmla="*/ 585190 h 584200"/>
                    <a:gd name="T6" fmla="*/ 114797 w 298450"/>
                    <a:gd name="T7" fmla="*/ 585190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59" name="Freeform 58"/>
                <p:cNvSpPr>
                  <a:spLocks noChangeArrowheads="1"/>
                </p:cNvSpPr>
                <p:nvPr/>
              </p:nvSpPr>
              <p:spPr bwMode="auto">
                <a:xfrm>
                  <a:off x="5235408" y="4434417"/>
                  <a:ext cx="594582" cy="518583"/>
                </a:xfrm>
                <a:custGeom>
                  <a:avLst/>
                  <a:gdLst>
                    <a:gd name="T0" fmla="*/ 0 w 596900"/>
                    <a:gd name="T1" fmla="*/ 85014 h 516467"/>
                    <a:gd name="T2" fmla="*/ 442774 w 596900"/>
                    <a:gd name="T3" fmla="*/ 72262 h 516467"/>
                    <a:gd name="T4" fmla="*/ 594582 w 596900"/>
                    <a:gd name="T5" fmla="*/ 518583 h 516467"/>
                    <a:gd name="T6" fmla="*/ 594582 w 596900"/>
                    <a:gd name="T7" fmla="*/ 518583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0" name="Freeform 59"/>
                <p:cNvSpPr>
                  <a:spLocks noChangeArrowheads="1"/>
                </p:cNvSpPr>
                <p:nvPr/>
              </p:nvSpPr>
              <p:spPr bwMode="auto">
                <a:xfrm>
                  <a:off x="5829989" y="4586662"/>
                  <a:ext cx="687948" cy="366338"/>
                </a:xfrm>
                <a:custGeom>
                  <a:avLst/>
                  <a:gdLst>
                    <a:gd name="T0" fmla="*/ 0 w 685800"/>
                    <a:gd name="T1" fmla="*/ 366338 h 315383"/>
                    <a:gd name="T2" fmla="*/ 343974 w 685800"/>
                    <a:gd name="T3" fmla="*/ 12293 h 315383"/>
                    <a:gd name="T4" fmla="*/ 687948 w 685800"/>
                    <a:gd name="T5" fmla="*/ 292579 h 315383"/>
                    <a:gd name="T6" fmla="*/ 687948 w 685800"/>
                    <a:gd name="T7" fmla="*/ 292579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1" name="Freeform 60"/>
                <p:cNvSpPr>
                  <a:spLocks noChangeArrowheads="1"/>
                </p:cNvSpPr>
                <p:nvPr/>
              </p:nvSpPr>
              <p:spPr bwMode="auto">
                <a:xfrm>
                  <a:off x="6503197" y="4329748"/>
                  <a:ext cx="304663" cy="547129"/>
                </a:xfrm>
                <a:custGeom>
                  <a:avLst/>
                  <a:gdLst>
                    <a:gd name="T0" fmla="*/ 0 w 304800"/>
                    <a:gd name="T1" fmla="*/ 547129 h 495300"/>
                    <a:gd name="T2" fmla="*/ 114249 w 304800"/>
                    <a:gd name="T3" fmla="*/ 168347 h 495300"/>
                    <a:gd name="T4" fmla="*/ 304663 w 304800"/>
                    <a:gd name="T5" fmla="*/ 0 h 495300"/>
                    <a:gd name="T6" fmla="*/ 304663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2" name="Freeform 61"/>
                <p:cNvSpPr>
                  <a:spLocks noChangeArrowheads="1"/>
                </p:cNvSpPr>
                <p:nvPr/>
              </p:nvSpPr>
              <p:spPr bwMode="auto">
                <a:xfrm>
                  <a:off x="6503197" y="3711253"/>
                  <a:ext cx="304663" cy="618495"/>
                </a:xfrm>
                <a:custGeom>
                  <a:avLst/>
                  <a:gdLst>
                    <a:gd name="T0" fmla="*/ 304663 w 302683"/>
                    <a:gd name="T1" fmla="*/ 618495 h 571500"/>
                    <a:gd name="T2" fmla="*/ 23435 w 302683"/>
                    <a:gd name="T3" fmla="*/ 426074 h 571500"/>
                    <a:gd name="T4" fmla="*/ 164049 w 302683"/>
                    <a:gd name="T5" fmla="*/ 0 h 571500"/>
                    <a:gd name="T6" fmla="*/ 164049 w 302683"/>
                    <a:gd name="T7" fmla="*/ 0 h 571500"/>
                    <a:gd name="T8" fmla="*/ 164049 w 302683"/>
                    <a:gd name="T9" fmla="*/ 0 h 571500"/>
                    <a:gd name="T10" fmla="*/ 164049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3" name="Freeform 62"/>
                <p:cNvSpPr>
                  <a:spLocks noChangeArrowheads="1"/>
                </p:cNvSpPr>
                <p:nvPr/>
              </p:nvSpPr>
              <p:spPr bwMode="auto">
                <a:xfrm>
                  <a:off x="6110084" y="3340156"/>
                  <a:ext cx="545443" cy="556644"/>
                </a:xfrm>
                <a:custGeom>
                  <a:avLst/>
                  <a:gdLst>
                    <a:gd name="T0" fmla="*/ 545443 w 546100"/>
                    <a:gd name="T1" fmla="*/ 405256 h 505883"/>
                    <a:gd name="T2" fmla="*/ 202956 w 546100"/>
                    <a:gd name="T3" fmla="*/ 489102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4" name="Freeform 63"/>
                <p:cNvSpPr>
                  <a:spLocks noChangeArrowheads="1"/>
                </p:cNvSpPr>
                <p:nvPr/>
              </p:nvSpPr>
              <p:spPr bwMode="auto">
                <a:xfrm>
                  <a:off x="5476188" y="3340156"/>
                  <a:ext cx="619153" cy="366338"/>
                </a:xfrm>
                <a:custGeom>
                  <a:avLst/>
                  <a:gdLst>
                    <a:gd name="T0" fmla="*/ 619153 w 622300"/>
                    <a:gd name="T1" fmla="*/ 0 h 364067"/>
                    <a:gd name="T2" fmla="*/ 303259 w 622300"/>
                    <a:gd name="T3" fmla="*/ 357818 h 364067"/>
                    <a:gd name="T4" fmla="*/ 0 w 622300"/>
                    <a:gd name="T5" fmla="*/ 51117 h 364067"/>
                    <a:gd name="T6" fmla="*/ 0 w 622300"/>
                    <a:gd name="T7" fmla="*/ 51117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65" name="Oval 64"/>
                <p:cNvSpPr>
                  <a:spLocks noChangeArrowheads="1"/>
                </p:cNvSpPr>
                <p:nvPr/>
              </p:nvSpPr>
              <p:spPr bwMode="auto">
                <a:xfrm>
                  <a:off x="5829989" y="3911075"/>
                  <a:ext cx="456995" cy="456735"/>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cxnSp>
            <p:nvCxnSpPr>
              <p:cNvPr id="55" name="Straight Arrow Connector 54"/>
              <p:cNvCxnSpPr>
                <a:cxnSpLocks noChangeShapeType="1"/>
              </p:cNvCxnSpPr>
              <p:nvPr/>
            </p:nvCxnSpPr>
            <p:spPr bwMode="auto">
              <a:xfrm rot="5400000">
                <a:off x="5518466" y="767972"/>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16200000" flipH="1">
                <a:off x="6701782" y="767972"/>
                <a:ext cx="524983" cy="54044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39950" name="TextBox 66"/>
          <p:cNvSpPr txBox="1">
            <a:spLocks noChangeArrowheads="1"/>
          </p:cNvSpPr>
          <p:nvPr/>
        </p:nvSpPr>
        <p:spPr bwMode="auto">
          <a:xfrm>
            <a:off x="1456268" y="1"/>
            <a:ext cx="7636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4000" b="1">
                <a:latin typeface="Calibri" pitchFamily="34" charset="0"/>
              </a:rPr>
              <a:t>Why self-renew AND differentiate?</a:t>
            </a:r>
          </a:p>
        </p:txBody>
      </p:sp>
      <p:sp>
        <p:nvSpPr>
          <p:cNvPr id="39951" name="TextBox 158"/>
          <p:cNvSpPr txBox="1">
            <a:spLocks noChangeArrowheads="1"/>
          </p:cNvSpPr>
          <p:nvPr/>
        </p:nvSpPr>
        <p:spPr bwMode="auto">
          <a:xfrm>
            <a:off x="4095751" y="661988"/>
            <a:ext cx="1541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a:latin typeface="Calibri" pitchFamily="34" charset="0"/>
              </a:rPr>
              <a:t>1 stem cell</a:t>
            </a:r>
          </a:p>
        </p:txBody>
      </p:sp>
      <p:sp>
        <p:nvSpPr>
          <p:cNvPr id="39952" name="Text Box 80"/>
          <p:cNvSpPr txBox="1">
            <a:spLocks noChangeArrowheads="1"/>
          </p:cNvSpPr>
          <p:nvPr/>
        </p:nvSpPr>
        <p:spPr bwMode="auto">
          <a:xfrm>
            <a:off x="4199467" y="995363"/>
            <a:ext cx="14647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defTabSz="914400" eaLnBrk="1" hangingPunct="1">
              <a:spcBef>
                <a:spcPct val="50000"/>
              </a:spcBef>
            </a:pPr>
            <a:endParaRPr lang="en-GB" altLang="en-US" sz="1800"/>
          </a:p>
        </p:txBody>
      </p:sp>
    </p:spTree>
    <p:extLst>
      <p:ext uri="{BB962C8B-B14F-4D97-AF65-F5344CB8AC3E}">
        <p14:creationId xmlns:p14="http://schemas.microsoft.com/office/powerpoint/2010/main" val="2141084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4548542" y="-7938"/>
            <a:ext cx="3581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4000" b="1">
                <a:latin typeface="Calibri" pitchFamily="34" charset="0"/>
              </a:rPr>
              <a:t>Stem cell jargon</a:t>
            </a:r>
          </a:p>
        </p:txBody>
      </p:sp>
      <p:sp>
        <p:nvSpPr>
          <p:cNvPr id="64515" name="TextBox 4"/>
          <p:cNvSpPr txBox="1">
            <a:spLocks noChangeArrowheads="1"/>
          </p:cNvSpPr>
          <p:nvPr/>
        </p:nvSpPr>
        <p:spPr bwMode="auto">
          <a:xfrm>
            <a:off x="508000" y="1341438"/>
            <a:ext cx="115824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dirty="0">
                <a:latin typeface="Calibri" pitchFamily="34" charset="0"/>
              </a:rPr>
              <a:t>Potency</a:t>
            </a:r>
            <a:r>
              <a:rPr lang="en-US" altLang="en-US" b="1" dirty="0">
                <a:solidFill>
                  <a:srgbClr val="FF0000"/>
                </a:solidFill>
                <a:latin typeface="Calibri" pitchFamily="34" charset="0"/>
              </a:rPr>
              <a:t>	</a:t>
            </a:r>
            <a:r>
              <a:rPr lang="en-US" altLang="en-US" sz="2000" b="1" dirty="0" smtClean="0">
                <a:latin typeface="Calibri" pitchFamily="34" charset="0"/>
              </a:rPr>
              <a:t>A </a:t>
            </a:r>
            <a:r>
              <a:rPr lang="en-US" altLang="en-US" sz="2000" b="1" dirty="0">
                <a:latin typeface="Calibri" pitchFamily="34" charset="0"/>
              </a:rPr>
              <a:t>measure of how many types of specialized cell a stem cell 	</a:t>
            </a:r>
            <a:r>
              <a:rPr lang="en-US" altLang="en-US" sz="2000" b="1" dirty="0" smtClean="0">
                <a:latin typeface="Calibri" pitchFamily="34" charset="0"/>
              </a:rPr>
              <a:t>can make</a:t>
            </a:r>
          </a:p>
          <a:p>
            <a:pPr eaLnBrk="1" hangingPunct="1"/>
            <a:endParaRPr lang="en-US" altLang="en-US" sz="2000" b="1" dirty="0">
              <a:latin typeface="Calibri" pitchFamily="34" charset="0"/>
            </a:endParaRPr>
          </a:p>
          <a:p>
            <a:pPr eaLnBrk="1" hangingPunct="1"/>
            <a:r>
              <a:rPr lang="en-US" altLang="en-US" b="1" dirty="0" smtClean="0">
                <a:solidFill>
                  <a:srgbClr val="FF0000"/>
                </a:solidFill>
                <a:latin typeface="Calibri" pitchFamily="34" charset="0"/>
              </a:rPr>
              <a:t>Toti</a:t>
            </a:r>
            <a:r>
              <a:rPr lang="en-US" altLang="en-US" b="1" dirty="0" smtClean="0">
                <a:latin typeface="Calibri" pitchFamily="34" charset="0"/>
              </a:rPr>
              <a:t>potent	</a:t>
            </a:r>
            <a:r>
              <a:rPr lang="en-US" altLang="en-US" sz="2000" b="1" dirty="0" smtClean="0">
                <a:latin typeface="Calibri" pitchFamily="34" charset="0"/>
              </a:rPr>
              <a:t>Can make all the specialized cells in the body, </a:t>
            </a:r>
            <a:r>
              <a:rPr lang="en-US" altLang="en-US" sz="2000" b="1" i="1" dirty="0" smtClean="0">
                <a:latin typeface="Calibri" pitchFamily="34" charset="0"/>
              </a:rPr>
              <a:t>and</a:t>
            </a:r>
            <a:r>
              <a:rPr lang="en-US" altLang="en-US" sz="2000" b="1" dirty="0" smtClean="0">
                <a:latin typeface="Calibri" pitchFamily="34" charset="0"/>
              </a:rPr>
              <a:t> the cells in the extra-embryonic 			membranes (chorion, amnion, placenta).  Embryonic cells within the first couple of 			divisions are totipotent</a:t>
            </a:r>
            <a:endParaRPr lang="en-US" altLang="en-US" b="1" dirty="0">
              <a:latin typeface="Calibri" pitchFamily="34" charset="0"/>
            </a:endParaRPr>
          </a:p>
          <a:p>
            <a:pPr eaLnBrk="1" hangingPunct="1"/>
            <a:endParaRPr lang="en-US" altLang="en-US" sz="1800" b="1" dirty="0">
              <a:latin typeface="Calibri" pitchFamily="34" charset="0"/>
            </a:endParaRPr>
          </a:p>
          <a:p>
            <a:pPr eaLnBrk="1" hangingPunct="1"/>
            <a:r>
              <a:rPr lang="en-US" altLang="en-US" b="1" dirty="0">
                <a:solidFill>
                  <a:srgbClr val="FF0000"/>
                </a:solidFill>
                <a:latin typeface="Calibri" pitchFamily="34" charset="0"/>
              </a:rPr>
              <a:t>Pluri</a:t>
            </a:r>
            <a:r>
              <a:rPr lang="en-US" altLang="en-US" b="1" dirty="0">
                <a:latin typeface="Calibri" pitchFamily="34" charset="0"/>
              </a:rPr>
              <a:t>potent</a:t>
            </a:r>
            <a:r>
              <a:rPr lang="en-US" altLang="en-US" sz="2000" dirty="0">
                <a:latin typeface="Calibri" pitchFamily="34" charset="0"/>
              </a:rPr>
              <a:t>	</a:t>
            </a:r>
            <a:r>
              <a:rPr lang="en-US" altLang="en-US" sz="2000" b="1" dirty="0">
                <a:latin typeface="Calibri" pitchFamily="34" charset="0"/>
              </a:rPr>
              <a:t>Can make </a:t>
            </a:r>
            <a:r>
              <a:rPr lang="en-US" altLang="en-US" sz="2000" b="1" dirty="0">
                <a:solidFill>
                  <a:srgbClr val="FF3300"/>
                </a:solidFill>
                <a:latin typeface="Calibri" pitchFamily="34" charset="0"/>
              </a:rPr>
              <a:t>all</a:t>
            </a:r>
            <a:r>
              <a:rPr lang="en-US" altLang="en-US" sz="2000" b="1" dirty="0">
                <a:latin typeface="Calibri" pitchFamily="34" charset="0"/>
              </a:rPr>
              <a:t> types of specialized cells in the body 							Embryonic stem cells are pluripotent</a:t>
            </a:r>
          </a:p>
          <a:p>
            <a:pPr eaLnBrk="1" hangingPunct="1"/>
            <a:endParaRPr lang="en-US" altLang="en-US" sz="2000" b="1" dirty="0">
              <a:latin typeface="Calibri" pitchFamily="34" charset="0"/>
            </a:endParaRPr>
          </a:p>
          <a:p>
            <a:pPr eaLnBrk="1" hangingPunct="1"/>
            <a:endParaRPr lang="en-US" altLang="en-US" sz="2000" dirty="0">
              <a:solidFill>
                <a:srgbClr val="FF0000"/>
              </a:solidFill>
              <a:latin typeface="Calibri" pitchFamily="34" charset="0"/>
            </a:endParaRPr>
          </a:p>
          <a:p>
            <a:pPr eaLnBrk="1" hangingPunct="1"/>
            <a:r>
              <a:rPr lang="en-US" altLang="en-US" b="1" dirty="0">
                <a:solidFill>
                  <a:srgbClr val="FF0000"/>
                </a:solidFill>
                <a:latin typeface="Calibri" pitchFamily="34" charset="0"/>
              </a:rPr>
              <a:t>Multi</a:t>
            </a:r>
            <a:r>
              <a:rPr lang="en-US" altLang="en-US" b="1" dirty="0">
                <a:latin typeface="Calibri" pitchFamily="34" charset="0"/>
              </a:rPr>
              <a:t>potent</a:t>
            </a:r>
            <a:r>
              <a:rPr lang="en-US" altLang="en-US" sz="2000" dirty="0">
                <a:latin typeface="Calibri" pitchFamily="34" charset="0"/>
              </a:rPr>
              <a:t>	</a:t>
            </a:r>
            <a:r>
              <a:rPr lang="en-US" altLang="en-US" sz="2000" b="1" dirty="0">
                <a:latin typeface="Calibri" pitchFamily="34" charset="0"/>
              </a:rPr>
              <a:t>Can make </a:t>
            </a:r>
            <a:r>
              <a:rPr lang="en-US" altLang="en-US" sz="2000" b="1" dirty="0">
                <a:solidFill>
                  <a:srgbClr val="FF3300"/>
                </a:solidFill>
                <a:latin typeface="Calibri" pitchFamily="34" charset="0"/>
              </a:rPr>
              <a:t>multiple</a:t>
            </a:r>
            <a:r>
              <a:rPr lang="en-US" altLang="en-US" sz="2000" b="1" dirty="0">
                <a:latin typeface="Calibri" pitchFamily="34" charset="0"/>
              </a:rPr>
              <a:t> types of specialized cells, but not all </a:t>
            </a:r>
            <a:r>
              <a:rPr lang="en-US" altLang="en-US" sz="2000" b="1" dirty="0" smtClean="0">
                <a:latin typeface="Calibri" pitchFamily="34" charset="0"/>
              </a:rPr>
              <a:t>types</a:t>
            </a:r>
          </a:p>
          <a:p>
            <a:pPr eaLnBrk="1" hangingPunct="1"/>
            <a:r>
              <a:rPr lang="en-US" altLang="en-US" sz="2000" b="1" dirty="0">
                <a:latin typeface="Calibri" pitchFamily="34" charset="0"/>
              </a:rPr>
              <a:t>		</a:t>
            </a:r>
            <a:r>
              <a:rPr lang="en-US" altLang="en-US" sz="2000" b="1" dirty="0" smtClean="0">
                <a:latin typeface="Calibri" pitchFamily="34" charset="0"/>
              </a:rPr>
              <a:t>Tissue </a:t>
            </a:r>
            <a:r>
              <a:rPr lang="en-US" altLang="en-US" sz="2000" b="1" dirty="0">
                <a:latin typeface="Calibri" pitchFamily="34" charset="0"/>
              </a:rPr>
              <a:t>stem cells are </a:t>
            </a:r>
            <a:r>
              <a:rPr lang="en-US" altLang="en-US" sz="2000" b="1" dirty="0" smtClean="0">
                <a:latin typeface="Calibri" pitchFamily="34" charset="0"/>
              </a:rPr>
              <a:t>multipotent</a:t>
            </a:r>
          </a:p>
          <a:p>
            <a:pPr eaLnBrk="1" hangingPunct="1"/>
            <a:endParaRPr lang="en-US" altLang="en-US" b="1" dirty="0" smtClean="0">
              <a:solidFill>
                <a:srgbClr val="FF0000"/>
              </a:solidFill>
              <a:latin typeface="Calibri" pitchFamily="34" charset="0"/>
            </a:endParaRPr>
          </a:p>
          <a:p>
            <a:pPr eaLnBrk="1" hangingPunct="1"/>
            <a:r>
              <a:rPr lang="en-US" altLang="en-US" b="1" dirty="0" err="1" smtClean="0">
                <a:solidFill>
                  <a:srgbClr val="FF0000"/>
                </a:solidFill>
                <a:latin typeface="Calibri" pitchFamily="34" charset="0"/>
              </a:rPr>
              <a:t>Uni</a:t>
            </a:r>
            <a:r>
              <a:rPr lang="en-US" altLang="en-US" b="1" dirty="0" err="1" smtClean="0">
                <a:latin typeface="Calibri" pitchFamily="34" charset="0"/>
              </a:rPr>
              <a:t>potent</a:t>
            </a:r>
            <a:r>
              <a:rPr lang="en-US" altLang="en-US" b="1" dirty="0" smtClean="0">
                <a:latin typeface="Calibri" pitchFamily="34" charset="0"/>
              </a:rPr>
              <a:t> 	</a:t>
            </a:r>
            <a:r>
              <a:rPr lang="en-US" altLang="en-US" sz="2000" b="1" dirty="0" smtClean="0">
                <a:latin typeface="Calibri" pitchFamily="34" charset="0"/>
              </a:rPr>
              <a:t>Can differentiate along only one lineage, and can produce only 1 type of cell</a:t>
            </a:r>
            <a:endParaRPr lang="en-US" altLang="en-US" sz="2000" b="1" dirty="0">
              <a:latin typeface="Calibri" pitchFamily="34" charset="0"/>
            </a:endParaRPr>
          </a:p>
          <a:p>
            <a:pPr eaLnBrk="1" hangingPunct="1"/>
            <a:endParaRPr lang="en-US" altLang="en-US" sz="2000" b="1" dirty="0">
              <a:latin typeface="Calibri" pitchFamily="34" charset="0"/>
            </a:endParaRPr>
          </a:p>
          <a:p>
            <a:pPr eaLnBrk="1" hangingPunct="1"/>
            <a:r>
              <a:rPr lang="en-US" altLang="en-US" sz="2000" dirty="0">
                <a:latin typeface="Calibri" pitchFamily="34" charset="0"/>
              </a:rPr>
              <a:t>	</a:t>
            </a:r>
          </a:p>
          <a:p>
            <a:pPr eaLnBrk="1" hangingPunct="1"/>
            <a:endParaRPr lang="en-US" altLang="en-US" sz="2000" dirty="0">
              <a:latin typeface="Calibri" pitchFamily="34" charset="0"/>
            </a:endParaRPr>
          </a:p>
        </p:txBody>
      </p:sp>
    </p:spTree>
    <p:extLst>
      <p:ext uri="{BB962C8B-B14F-4D97-AF65-F5344CB8AC3E}">
        <p14:creationId xmlns:p14="http://schemas.microsoft.com/office/powerpoint/2010/main" val="394999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patentbaristas.com/wp/wp-content/uploads/2007/04/stem-cells.jpg"/>
          <p:cNvPicPr>
            <a:picLocks noChangeAspect="1" noChangeArrowheads="1"/>
          </p:cNvPicPr>
          <p:nvPr/>
        </p:nvPicPr>
        <p:blipFill>
          <a:blip r:embed="rId2" cstate="print"/>
          <a:srcRect/>
          <a:stretch>
            <a:fillRect/>
          </a:stretch>
        </p:blipFill>
        <p:spPr bwMode="auto">
          <a:xfrm>
            <a:off x="815413" y="260648"/>
            <a:ext cx="10465163" cy="6290812"/>
          </a:xfrm>
          <a:prstGeom prst="rect">
            <a:avLst/>
          </a:prstGeom>
          <a:noFill/>
        </p:spPr>
      </p:pic>
    </p:spTree>
    <p:extLst>
      <p:ext uri="{BB962C8B-B14F-4D97-AF65-F5344CB8AC3E}">
        <p14:creationId xmlns:p14="http://schemas.microsoft.com/office/powerpoint/2010/main" val="3262021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1802436" y="1"/>
            <a:ext cx="84834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4000" b="1" dirty="0" smtClean="0"/>
              <a:t>Multipotent stem cells example:</a:t>
            </a:r>
            <a:endParaRPr lang="en-US" altLang="en-US" sz="4000" b="1" dirty="0"/>
          </a:p>
          <a:p>
            <a:pPr algn="ctr" eaLnBrk="1" hangingPunct="1"/>
            <a:r>
              <a:rPr lang="en-US" altLang="en-US" sz="4000" b="1" dirty="0" err="1">
                <a:solidFill>
                  <a:srgbClr val="31859C"/>
                </a:solidFill>
              </a:rPr>
              <a:t>Haematopoietic</a:t>
            </a:r>
            <a:r>
              <a:rPr lang="en-US" altLang="en-US" sz="4000" b="1" dirty="0">
                <a:solidFill>
                  <a:srgbClr val="31859C"/>
                </a:solidFill>
              </a:rPr>
              <a:t> stem cells (HSCs)</a:t>
            </a:r>
          </a:p>
        </p:txBody>
      </p:sp>
      <p:grpSp>
        <p:nvGrpSpPr>
          <p:cNvPr id="82947" name="Group 2"/>
          <p:cNvGrpSpPr>
            <a:grpSpLocks/>
          </p:cNvGrpSpPr>
          <p:nvPr/>
        </p:nvGrpSpPr>
        <p:grpSpPr bwMode="auto">
          <a:xfrm>
            <a:off x="1873251" y="3171826"/>
            <a:ext cx="463549" cy="206375"/>
            <a:chOff x="4416" y="3984"/>
            <a:chExt cx="288" cy="192"/>
          </a:xfrm>
        </p:grpSpPr>
        <p:sp>
          <p:nvSpPr>
            <p:cNvPr id="83086" name="Oval 3"/>
            <p:cNvSpPr>
              <a:spLocks noChangeArrowheads="1"/>
            </p:cNvSpPr>
            <p:nvPr/>
          </p:nvSpPr>
          <p:spPr bwMode="auto">
            <a:xfrm>
              <a:off x="4416" y="3984"/>
              <a:ext cx="288"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87" name="Oval 4"/>
            <p:cNvSpPr>
              <a:spLocks noChangeArrowheads="1"/>
            </p:cNvSpPr>
            <p:nvPr/>
          </p:nvSpPr>
          <p:spPr bwMode="auto">
            <a:xfrm>
              <a:off x="4512" y="4032"/>
              <a:ext cx="144" cy="96"/>
            </a:xfrm>
            <a:prstGeom prst="ellipse">
              <a:avLst/>
            </a:prstGeom>
            <a:solidFill>
              <a:schemeClr val="bg2"/>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2948" name="Text Box 283"/>
          <p:cNvSpPr txBox="1">
            <a:spLocks noChangeArrowheads="1"/>
          </p:cNvSpPr>
          <p:nvPr/>
        </p:nvSpPr>
        <p:spPr bwMode="auto">
          <a:xfrm>
            <a:off x="1712384" y="3363913"/>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800">
                <a:latin typeface="Calibri" pitchFamily="34" charset="0"/>
              </a:rPr>
              <a:t>HSC</a:t>
            </a:r>
          </a:p>
        </p:txBody>
      </p:sp>
      <p:grpSp>
        <p:nvGrpSpPr>
          <p:cNvPr id="82949" name="Group 151"/>
          <p:cNvGrpSpPr>
            <a:grpSpLocks/>
          </p:cNvGrpSpPr>
          <p:nvPr/>
        </p:nvGrpSpPr>
        <p:grpSpPr bwMode="auto">
          <a:xfrm>
            <a:off x="4804834" y="1382713"/>
            <a:ext cx="5018617" cy="4510087"/>
            <a:chOff x="3410572" y="1508909"/>
            <a:chExt cx="3800712" cy="5419070"/>
          </a:xfrm>
        </p:grpSpPr>
        <p:sp>
          <p:nvSpPr>
            <p:cNvPr id="83004" name="Line 254"/>
            <p:cNvSpPr>
              <a:spLocks noChangeShapeType="1"/>
            </p:cNvSpPr>
            <p:nvPr/>
          </p:nvSpPr>
          <p:spPr bwMode="auto">
            <a:xfrm flipV="1">
              <a:off x="4463077" y="1508909"/>
              <a:ext cx="0" cy="993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83005" name="AutoShape 257"/>
            <p:cNvCxnSpPr>
              <a:cxnSpLocks noChangeShapeType="1"/>
              <a:stCxn id="83004" idx="1"/>
            </p:cNvCxnSpPr>
            <p:nvPr/>
          </p:nvCxnSpPr>
          <p:spPr bwMode="auto">
            <a:xfrm>
              <a:off x="4463077" y="1508909"/>
              <a:ext cx="274820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006" name="Line 289"/>
            <p:cNvSpPr>
              <a:spLocks noChangeShapeType="1"/>
            </p:cNvSpPr>
            <p:nvPr/>
          </p:nvSpPr>
          <p:spPr bwMode="auto">
            <a:xfrm>
              <a:off x="4170714" y="3081616"/>
              <a:ext cx="3040569"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3007" name="AutoShape 291"/>
            <p:cNvSpPr>
              <a:spLocks/>
            </p:cNvSpPr>
            <p:nvPr/>
          </p:nvSpPr>
          <p:spPr bwMode="auto">
            <a:xfrm rot="-5400000">
              <a:off x="5016761" y="5240690"/>
              <a:ext cx="62081" cy="2572789"/>
            </a:xfrm>
            <a:prstGeom prst="leftBrace">
              <a:avLst>
                <a:gd name="adj1" fmla="val 366651"/>
                <a:gd name="adj2" fmla="val 4994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08" name="Group 181"/>
            <p:cNvGrpSpPr>
              <a:grpSpLocks/>
            </p:cNvGrpSpPr>
            <p:nvPr/>
          </p:nvGrpSpPr>
          <p:grpSpPr bwMode="auto">
            <a:xfrm>
              <a:off x="3410572" y="1881392"/>
              <a:ext cx="2773782" cy="5046587"/>
              <a:chOff x="3410572" y="1881392"/>
              <a:chExt cx="2773782" cy="5046587"/>
            </a:xfrm>
          </p:grpSpPr>
          <p:grpSp>
            <p:nvGrpSpPr>
              <p:cNvPr id="83009" name="Group 134"/>
              <p:cNvGrpSpPr>
                <a:grpSpLocks/>
              </p:cNvGrpSpPr>
              <p:nvPr/>
            </p:nvGrpSpPr>
            <p:grpSpPr bwMode="auto">
              <a:xfrm>
                <a:off x="5632526" y="3433405"/>
                <a:ext cx="350835" cy="248322"/>
                <a:chOff x="4416" y="3984"/>
                <a:chExt cx="288" cy="192"/>
              </a:xfrm>
            </p:grpSpPr>
            <p:sp>
              <p:nvSpPr>
                <p:cNvPr id="83084" name="Oval 135"/>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85" name="Oval 136"/>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10" name="Oval 137"/>
              <p:cNvSpPr>
                <a:spLocks noChangeArrowheads="1"/>
              </p:cNvSpPr>
              <p:nvPr/>
            </p:nvSpPr>
            <p:spPr bwMode="auto">
              <a:xfrm>
                <a:off x="5749471" y="3495486"/>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11" name="Group 185"/>
              <p:cNvGrpSpPr>
                <a:grpSpLocks/>
              </p:cNvGrpSpPr>
              <p:nvPr/>
            </p:nvGrpSpPr>
            <p:grpSpPr bwMode="auto">
              <a:xfrm>
                <a:off x="3995297" y="2378036"/>
                <a:ext cx="350835" cy="248322"/>
                <a:chOff x="2304" y="1056"/>
                <a:chExt cx="288" cy="192"/>
              </a:xfrm>
            </p:grpSpPr>
            <p:grpSp>
              <p:nvGrpSpPr>
                <p:cNvPr id="83080" name="Group 138"/>
                <p:cNvGrpSpPr>
                  <a:grpSpLocks/>
                </p:cNvGrpSpPr>
                <p:nvPr/>
              </p:nvGrpSpPr>
              <p:grpSpPr bwMode="auto">
                <a:xfrm>
                  <a:off x="2304" y="1056"/>
                  <a:ext cx="288" cy="192"/>
                  <a:chOff x="4416" y="3984"/>
                  <a:chExt cx="288" cy="192"/>
                </a:xfrm>
              </p:grpSpPr>
              <p:sp>
                <p:nvSpPr>
                  <p:cNvPr id="83082" name="Oval 139"/>
                  <p:cNvSpPr>
                    <a:spLocks noChangeArrowheads="1"/>
                  </p:cNvSpPr>
                  <p:nvPr/>
                </p:nvSpPr>
                <p:spPr bwMode="auto">
                  <a:xfrm>
                    <a:off x="4416" y="3984"/>
                    <a:ext cx="288" cy="192"/>
                  </a:xfrm>
                  <a:prstGeom prst="ellipse">
                    <a:avLst/>
                  </a:prstGeom>
                  <a:solidFill>
                    <a:srgbClr val="326A99"/>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83" name="Oval 140"/>
                  <p:cNvSpPr>
                    <a:spLocks noChangeArrowheads="1"/>
                  </p:cNvSpPr>
                  <p:nvPr/>
                </p:nvSpPr>
                <p:spPr bwMode="auto">
                  <a:xfrm>
                    <a:off x="4512" y="4032"/>
                    <a:ext cx="144" cy="96"/>
                  </a:xfrm>
                  <a:prstGeom prst="ellipse">
                    <a:avLst/>
                  </a:prstGeom>
                  <a:solidFill>
                    <a:srgbClr val="326A99"/>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81" name="Oval 141"/>
                <p:cNvSpPr>
                  <a:spLocks noChangeArrowheads="1"/>
                </p:cNvSpPr>
                <p:nvPr/>
              </p:nvSpPr>
              <p:spPr bwMode="auto">
                <a:xfrm>
                  <a:off x="2400" y="1104"/>
                  <a:ext cx="144" cy="96"/>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grpSp>
            <p:nvGrpSpPr>
              <p:cNvPr id="83012" name="Group 186"/>
              <p:cNvGrpSpPr>
                <a:grpSpLocks/>
              </p:cNvGrpSpPr>
              <p:nvPr/>
            </p:nvGrpSpPr>
            <p:grpSpPr bwMode="auto">
              <a:xfrm>
                <a:off x="3995297" y="4737096"/>
                <a:ext cx="350835" cy="248322"/>
                <a:chOff x="2304" y="2880"/>
                <a:chExt cx="288" cy="192"/>
              </a:xfrm>
            </p:grpSpPr>
            <p:grpSp>
              <p:nvGrpSpPr>
                <p:cNvPr id="83076" name="Group 142"/>
                <p:cNvGrpSpPr>
                  <a:grpSpLocks/>
                </p:cNvGrpSpPr>
                <p:nvPr/>
              </p:nvGrpSpPr>
              <p:grpSpPr bwMode="auto">
                <a:xfrm>
                  <a:off x="2304" y="2880"/>
                  <a:ext cx="288" cy="192"/>
                  <a:chOff x="4416" y="3984"/>
                  <a:chExt cx="288" cy="192"/>
                </a:xfrm>
              </p:grpSpPr>
              <p:sp>
                <p:nvSpPr>
                  <p:cNvPr id="83078" name="Oval 143"/>
                  <p:cNvSpPr>
                    <a:spLocks noChangeArrowheads="1"/>
                  </p:cNvSpPr>
                  <p:nvPr/>
                </p:nvSpPr>
                <p:spPr bwMode="auto">
                  <a:xfrm>
                    <a:off x="4416" y="3984"/>
                    <a:ext cx="288" cy="192"/>
                  </a:xfrm>
                  <a:prstGeom prst="ellipse">
                    <a:avLst/>
                  </a:prstGeom>
                  <a:solidFill>
                    <a:srgbClr val="326A99"/>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79" name="Oval 144"/>
                  <p:cNvSpPr>
                    <a:spLocks noChangeArrowheads="1"/>
                  </p:cNvSpPr>
                  <p:nvPr/>
                </p:nvSpPr>
                <p:spPr bwMode="auto">
                  <a:xfrm>
                    <a:off x="4512" y="4032"/>
                    <a:ext cx="144" cy="96"/>
                  </a:xfrm>
                  <a:prstGeom prst="ellipse">
                    <a:avLst/>
                  </a:prstGeom>
                  <a:solidFill>
                    <a:srgbClr val="326A99"/>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77" name="Oval 145"/>
                <p:cNvSpPr>
                  <a:spLocks noChangeArrowheads="1"/>
                </p:cNvSpPr>
                <p:nvPr/>
              </p:nvSpPr>
              <p:spPr bwMode="auto">
                <a:xfrm>
                  <a:off x="2400" y="2928"/>
                  <a:ext cx="144" cy="96"/>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grpSp>
            <p:nvGrpSpPr>
              <p:cNvPr id="83013" name="Group 146"/>
              <p:cNvGrpSpPr>
                <a:grpSpLocks/>
              </p:cNvGrpSpPr>
              <p:nvPr/>
            </p:nvGrpSpPr>
            <p:grpSpPr bwMode="auto">
              <a:xfrm>
                <a:off x="4813912" y="3743808"/>
                <a:ext cx="350835" cy="248322"/>
                <a:chOff x="4416" y="3984"/>
                <a:chExt cx="288" cy="192"/>
              </a:xfrm>
            </p:grpSpPr>
            <p:sp>
              <p:nvSpPr>
                <p:cNvPr id="83074" name="Oval 147"/>
                <p:cNvSpPr>
                  <a:spLocks noChangeArrowheads="1"/>
                </p:cNvSpPr>
                <p:nvPr/>
              </p:nvSpPr>
              <p:spPr bwMode="auto">
                <a:xfrm>
                  <a:off x="4416" y="3984"/>
                  <a:ext cx="288" cy="192"/>
                </a:xfrm>
                <a:prstGeom prst="ellipse">
                  <a:avLst/>
                </a:prstGeom>
                <a:solidFill>
                  <a:srgbClr val="7EB4B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75" name="Oval 148"/>
                <p:cNvSpPr>
                  <a:spLocks noChangeArrowheads="1"/>
                </p:cNvSpPr>
                <p:nvPr/>
              </p:nvSpPr>
              <p:spPr bwMode="auto">
                <a:xfrm>
                  <a:off x="4512" y="4032"/>
                  <a:ext cx="144" cy="96"/>
                </a:xfrm>
                <a:prstGeom prst="ellipse">
                  <a:avLst/>
                </a:prstGeom>
                <a:solidFill>
                  <a:srgbClr val="7EB4B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14" name="Oval 149"/>
              <p:cNvSpPr>
                <a:spLocks noChangeArrowheads="1"/>
              </p:cNvSpPr>
              <p:nvPr/>
            </p:nvSpPr>
            <p:spPr bwMode="auto">
              <a:xfrm>
                <a:off x="4930857" y="3805888"/>
                <a:ext cx="175417" cy="124161"/>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15" name="Group 150"/>
              <p:cNvGrpSpPr>
                <a:grpSpLocks/>
              </p:cNvGrpSpPr>
              <p:nvPr/>
            </p:nvGrpSpPr>
            <p:grpSpPr bwMode="auto">
              <a:xfrm>
                <a:off x="4813912" y="4737096"/>
                <a:ext cx="350835" cy="248322"/>
                <a:chOff x="4416" y="3984"/>
                <a:chExt cx="288" cy="192"/>
              </a:xfrm>
            </p:grpSpPr>
            <p:sp>
              <p:nvSpPr>
                <p:cNvPr id="83072" name="Oval 151"/>
                <p:cNvSpPr>
                  <a:spLocks noChangeArrowheads="1"/>
                </p:cNvSpPr>
                <p:nvPr/>
              </p:nvSpPr>
              <p:spPr bwMode="auto">
                <a:xfrm>
                  <a:off x="4416" y="3984"/>
                  <a:ext cx="288" cy="192"/>
                </a:xfrm>
                <a:prstGeom prst="ellipse">
                  <a:avLst/>
                </a:prstGeom>
                <a:solidFill>
                  <a:srgbClr val="7EB4B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73" name="Oval 152"/>
                <p:cNvSpPr>
                  <a:spLocks noChangeArrowheads="1"/>
                </p:cNvSpPr>
                <p:nvPr/>
              </p:nvSpPr>
              <p:spPr bwMode="auto">
                <a:xfrm>
                  <a:off x="4512" y="4032"/>
                  <a:ext cx="144" cy="96"/>
                </a:xfrm>
                <a:prstGeom prst="ellipse">
                  <a:avLst/>
                </a:prstGeom>
                <a:solidFill>
                  <a:srgbClr val="7EB4B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16" name="Oval 153"/>
              <p:cNvSpPr>
                <a:spLocks noChangeArrowheads="1"/>
              </p:cNvSpPr>
              <p:nvPr/>
            </p:nvSpPr>
            <p:spPr bwMode="auto">
              <a:xfrm>
                <a:off x="4930857" y="4799177"/>
                <a:ext cx="175417" cy="124161"/>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17" name="Group 154"/>
              <p:cNvGrpSpPr>
                <a:grpSpLocks/>
              </p:cNvGrpSpPr>
              <p:nvPr/>
            </p:nvGrpSpPr>
            <p:grpSpPr bwMode="auto">
              <a:xfrm>
                <a:off x="4813912" y="1881392"/>
                <a:ext cx="350835" cy="248322"/>
                <a:chOff x="4416" y="3984"/>
                <a:chExt cx="288" cy="192"/>
              </a:xfrm>
            </p:grpSpPr>
            <p:sp>
              <p:nvSpPr>
                <p:cNvPr id="83070" name="Oval 155"/>
                <p:cNvSpPr>
                  <a:spLocks noChangeArrowheads="1"/>
                </p:cNvSpPr>
                <p:nvPr/>
              </p:nvSpPr>
              <p:spPr bwMode="auto">
                <a:xfrm>
                  <a:off x="4416" y="3984"/>
                  <a:ext cx="288" cy="192"/>
                </a:xfrm>
                <a:prstGeom prst="ellipse">
                  <a:avLst/>
                </a:prstGeom>
                <a:solidFill>
                  <a:srgbClr val="7EB4B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71" name="Oval 156"/>
                <p:cNvSpPr>
                  <a:spLocks noChangeArrowheads="1"/>
                </p:cNvSpPr>
                <p:nvPr/>
              </p:nvSpPr>
              <p:spPr bwMode="auto">
                <a:xfrm>
                  <a:off x="4512" y="4032"/>
                  <a:ext cx="144" cy="96"/>
                </a:xfrm>
                <a:prstGeom prst="ellipse">
                  <a:avLst/>
                </a:prstGeom>
                <a:solidFill>
                  <a:srgbClr val="7EB4B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18" name="Oval 157"/>
              <p:cNvSpPr>
                <a:spLocks noChangeArrowheads="1"/>
              </p:cNvSpPr>
              <p:nvPr/>
            </p:nvSpPr>
            <p:spPr bwMode="auto">
              <a:xfrm>
                <a:off x="4930857" y="1943473"/>
                <a:ext cx="175417" cy="124161"/>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19" name="Group 158"/>
              <p:cNvGrpSpPr>
                <a:grpSpLocks/>
              </p:cNvGrpSpPr>
              <p:nvPr/>
            </p:nvGrpSpPr>
            <p:grpSpPr bwMode="auto">
              <a:xfrm>
                <a:off x="4813912" y="2378036"/>
                <a:ext cx="350835" cy="248322"/>
                <a:chOff x="4416" y="3984"/>
                <a:chExt cx="288" cy="192"/>
              </a:xfrm>
            </p:grpSpPr>
            <p:sp>
              <p:nvSpPr>
                <p:cNvPr id="83068" name="Oval 159"/>
                <p:cNvSpPr>
                  <a:spLocks noChangeArrowheads="1"/>
                </p:cNvSpPr>
                <p:nvPr/>
              </p:nvSpPr>
              <p:spPr bwMode="auto">
                <a:xfrm>
                  <a:off x="4416" y="3984"/>
                  <a:ext cx="288" cy="192"/>
                </a:xfrm>
                <a:prstGeom prst="ellipse">
                  <a:avLst/>
                </a:prstGeom>
                <a:solidFill>
                  <a:srgbClr val="7EB4B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69" name="Oval 160"/>
                <p:cNvSpPr>
                  <a:spLocks noChangeArrowheads="1"/>
                </p:cNvSpPr>
                <p:nvPr/>
              </p:nvSpPr>
              <p:spPr bwMode="auto">
                <a:xfrm>
                  <a:off x="4512" y="4032"/>
                  <a:ext cx="144" cy="96"/>
                </a:xfrm>
                <a:prstGeom prst="ellipse">
                  <a:avLst/>
                </a:prstGeom>
                <a:solidFill>
                  <a:srgbClr val="7EB4B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20" name="Oval 161"/>
              <p:cNvSpPr>
                <a:spLocks noChangeArrowheads="1"/>
              </p:cNvSpPr>
              <p:nvPr/>
            </p:nvSpPr>
            <p:spPr bwMode="auto">
              <a:xfrm>
                <a:off x="4930857" y="2440117"/>
                <a:ext cx="175417" cy="124161"/>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21" name="Group 162"/>
              <p:cNvGrpSpPr>
                <a:grpSpLocks/>
              </p:cNvGrpSpPr>
              <p:nvPr/>
            </p:nvGrpSpPr>
            <p:grpSpPr bwMode="auto">
              <a:xfrm>
                <a:off x="5632526" y="4985418"/>
                <a:ext cx="350835" cy="248322"/>
                <a:chOff x="4416" y="3984"/>
                <a:chExt cx="288" cy="192"/>
              </a:xfrm>
            </p:grpSpPr>
            <p:sp>
              <p:nvSpPr>
                <p:cNvPr id="83066" name="Oval 163"/>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67" name="Oval 164"/>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22" name="Oval 165"/>
              <p:cNvSpPr>
                <a:spLocks noChangeArrowheads="1"/>
              </p:cNvSpPr>
              <p:nvPr/>
            </p:nvSpPr>
            <p:spPr bwMode="auto">
              <a:xfrm>
                <a:off x="5749471" y="5047499"/>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23" name="Group 166"/>
              <p:cNvGrpSpPr>
                <a:grpSpLocks/>
              </p:cNvGrpSpPr>
              <p:nvPr/>
            </p:nvGrpSpPr>
            <p:grpSpPr bwMode="auto">
              <a:xfrm>
                <a:off x="5632526" y="4426694"/>
                <a:ext cx="350835" cy="248322"/>
                <a:chOff x="4416" y="3984"/>
                <a:chExt cx="288" cy="192"/>
              </a:xfrm>
            </p:grpSpPr>
            <p:sp>
              <p:nvSpPr>
                <p:cNvPr id="83064" name="Oval 167"/>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65" name="Oval 168"/>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24" name="Oval 169"/>
              <p:cNvSpPr>
                <a:spLocks noChangeArrowheads="1"/>
              </p:cNvSpPr>
              <p:nvPr/>
            </p:nvSpPr>
            <p:spPr bwMode="auto">
              <a:xfrm>
                <a:off x="5749471" y="4488774"/>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25" name="Group 170"/>
              <p:cNvGrpSpPr>
                <a:grpSpLocks/>
              </p:cNvGrpSpPr>
              <p:nvPr/>
            </p:nvGrpSpPr>
            <p:grpSpPr bwMode="auto">
              <a:xfrm>
                <a:off x="5632526" y="3992130"/>
                <a:ext cx="350835" cy="248322"/>
                <a:chOff x="4416" y="3984"/>
                <a:chExt cx="288" cy="192"/>
              </a:xfrm>
            </p:grpSpPr>
            <p:sp>
              <p:nvSpPr>
                <p:cNvPr id="83062" name="Oval 171"/>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63" name="Oval 172"/>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26" name="Oval 173"/>
              <p:cNvSpPr>
                <a:spLocks noChangeArrowheads="1"/>
              </p:cNvSpPr>
              <p:nvPr/>
            </p:nvSpPr>
            <p:spPr bwMode="auto">
              <a:xfrm>
                <a:off x="5749471" y="4054211"/>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27" name="Group 174"/>
              <p:cNvGrpSpPr>
                <a:grpSpLocks/>
              </p:cNvGrpSpPr>
              <p:nvPr/>
            </p:nvGrpSpPr>
            <p:grpSpPr bwMode="auto">
              <a:xfrm>
                <a:off x="5632526" y="5544143"/>
                <a:ext cx="350835" cy="248322"/>
                <a:chOff x="4416" y="3984"/>
                <a:chExt cx="288" cy="192"/>
              </a:xfrm>
            </p:grpSpPr>
            <p:sp>
              <p:nvSpPr>
                <p:cNvPr id="83060" name="Oval 175"/>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61" name="Oval 176"/>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28" name="Oval 177"/>
              <p:cNvSpPr>
                <a:spLocks noChangeArrowheads="1"/>
              </p:cNvSpPr>
              <p:nvPr/>
            </p:nvSpPr>
            <p:spPr bwMode="auto">
              <a:xfrm>
                <a:off x="5749471" y="5606224"/>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nvGrpSpPr>
              <p:cNvPr id="83029" name="Group 178"/>
              <p:cNvGrpSpPr>
                <a:grpSpLocks/>
              </p:cNvGrpSpPr>
              <p:nvPr/>
            </p:nvGrpSpPr>
            <p:grpSpPr bwMode="auto">
              <a:xfrm>
                <a:off x="5632526" y="6040787"/>
                <a:ext cx="350835" cy="248322"/>
                <a:chOff x="4416" y="3984"/>
                <a:chExt cx="288" cy="192"/>
              </a:xfrm>
            </p:grpSpPr>
            <p:sp>
              <p:nvSpPr>
                <p:cNvPr id="83058" name="Oval 179"/>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59" name="Oval 180"/>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30" name="Oval 181"/>
              <p:cNvSpPr>
                <a:spLocks noChangeArrowheads="1"/>
              </p:cNvSpPr>
              <p:nvPr/>
            </p:nvSpPr>
            <p:spPr bwMode="auto">
              <a:xfrm>
                <a:off x="5749471" y="6102868"/>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31" name="Line 214"/>
              <p:cNvSpPr>
                <a:spLocks noChangeShapeType="1"/>
              </p:cNvSpPr>
              <p:nvPr/>
            </p:nvSpPr>
            <p:spPr bwMode="auto">
              <a:xfrm>
                <a:off x="3527517" y="2502197"/>
                <a:ext cx="0" cy="23590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32" name="Line 215"/>
              <p:cNvSpPr>
                <a:spLocks noChangeShapeType="1"/>
              </p:cNvSpPr>
              <p:nvPr/>
            </p:nvSpPr>
            <p:spPr bwMode="auto">
              <a:xfrm>
                <a:off x="3410572" y="3743808"/>
                <a:ext cx="116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83033" name="AutoShape 216"/>
              <p:cNvCxnSpPr>
                <a:cxnSpLocks noChangeShapeType="1"/>
                <a:stCxn id="83031" idx="0"/>
              </p:cNvCxnSpPr>
              <p:nvPr/>
            </p:nvCxnSpPr>
            <p:spPr bwMode="auto">
              <a:xfrm>
                <a:off x="3527517" y="2502197"/>
                <a:ext cx="35083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34" name="AutoShape 217"/>
              <p:cNvCxnSpPr>
                <a:cxnSpLocks noChangeShapeType="1"/>
                <a:stCxn id="83031" idx="1"/>
              </p:cNvCxnSpPr>
              <p:nvPr/>
            </p:nvCxnSpPr>
            <p:spPr bwMode="auto">
              <a:xfrm>
                <a:off x="3527517" y="4861257"/>
                <a:ext cx="35083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035" name="Line 218"/>
              <p:cNvSpPr>
                <a:spLocks noChangeShapeType="1"/>
              </p:cNvSpPr>
              <p:nvPr/>
            </p:nvSpPr>
            <p:spPr bwMode="auto">
              <a:xfrm>
                <a:off x="4580022" y="3867969"/>
                <a:ext cx="0" cy="22969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36" name="Line 219"/>
              <p:cNvSpPr>
                <a:spLocks noChangeShapeType="1"/>
              </p:cNvSpPr>
              <p:nvPr/>
            </p:nvSpPr>
            <p:spPr bwMode="auto">
              <a:xfrm>
                <a:off x="4463077" y="4861257"/>
                <a:ext cx="116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83037" name="AutoShape 220"/>
              <p:cNvCxnSpPr>
                <a:cxnSpLocks noChangeShapeType="1"/>
                <a:stCxn id="83035" idx="0"/>
              </p:cNvCxnSpPr>
              <p:nvPr/>
            </p:nvCxnSpPr>
            <p:spPr bwMode="auto">
              <a:xfrm>
                <a:off x="4580022" y="3867969"/>
                <a:ext cx="11694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38" name="AutoShape 221"/>
              <p:cNvCxnSpPr>
                <a:cxnSpLocks noChangeShapeType="1"/>
              </p:cNvCxnSpPr>
              <p:nvPr/>
            </p:nvCxnSpPr>
            <p:spPr bwMode="auto">
              <a:xfrm>
                <a:off x="4580022" y="4861257"/>
                <a:ext cx="11694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39" name="AutoShape 222"/>
              <p:cNvCxnSpPr>
                <a:cxnSpLocks noChangeShapeType="1"/>
                <a:stCxn id="83035" idx="1"/>
              </p:cNvCxnSpPr>
              <p:nvPr/>
            </p:nvCxnSpPr>
            <p:spPr bwMode="auto">
              <a:xfrm>
                <a:off x="4580022" y="6164948"/>
                <a:ext cx="877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40" name="AutoShape 223"/>
              <p:cNvCxnSpPr>
                <a:cxnSpLocks noChangeShapeType="1"/>
              </p:cNvCxnSpPr>
              <p:nvPr/>
            </p:nvCxnSpPr>
            <p:spPr bwMode="auto">
              <a:xfrm>
                <a:off x="4580022" y="5668304"/>
                <a:ext cx="87708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041" name="Line 224"/>
              <p:cNvSpPr>
                <a:spLocks noChangeShapeType="1"/>
              </p:cNvSpPr>
              <p:nvPr/>
            </p:nvSpPr>
            <p:spPr bwMode="auto">
              <a:xfrm>
                <a:off x="5340164" y="3557566"/>
                <a:ext cx="0" cy="55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42" name="Line 225"/>
              <p:cNvSpPr>
                <a:spLocks noChangeShapeType="1"/>
              </p:cNvSpPr>
              <p:nvPr/>
            </p:nvSpPr>
            <p:spPr bwMode="auto">
              <a:xfrm>
                <a:off x="5340164" y="4550855"/>
                <a:ext cx="0" cy="558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43" name="Line 226"/>
              <p:cNvSpPr>
                <a:spLocks noChangeShapeType="1"/>
              </p:cNvSpPr>
              <p:nvPr/>
            </p:nvSpPr>
            <p:spPr bwMode="auto">
              <a:xfrm flipH="1">
                <a:off x="5223219" y="3867969"/>
                <a:ext cx="116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44" name="Line 227"/>
              <p:cNvSpPr>
                <a:spLocks noChangeShapeType="1"/>
              </p:cNvSpPr>
              <p:nvPr/>
            </p:nvSpPr>
            <p:spPr bwMode="auto">
              <a:xfrm flipH="1">
                <a:off x="5223219" y="4861257"/>
                <a:ext cx="1169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83045" name="AutoShape 228"/>
              <p:cNvCxnSpPr>
                <a:cxnSpLocks noChangeShapeType="1"/>
                <a:stCxn id="83041" idx="0"/>
              </p:cNvCxnSpPr>
              <p:nvPr/>
            </p:nvCxnSpPr>
            <p:spPr bwMode="auto">
              <a:xfrm>
                <a:off x="5340164" y="3557566"/>
                <a:ext cx="17541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46" name="AutoShape 229"/>
              <p:cNvCxnSpPr>
                <a:cxnSpLocks noChangeShapeType="1"/>
              </p:cNvCxnSpPr>
              <p:nvPr/>
            </p:nvCxnSpPr>
            <p:spPr bwMode="auto">
              <a:xfrm>
                <a:off x="5340164" y="4116291"/>
                <a:ext cx="17541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47" name="AutoShape 230"/>
              <p:cNvCxnSpPr>
                <a:cxnSpLocks noChangeShapeType="1"/>
              </p:cNvCxnSpPr>
              <p:nvPr/>
            </p:nvCxnSpPr>
            <p:spPr bwMode="auto">
              <a:xfrm>
                <a:off x="5340164" y="4550855"/>
                <a:ext cx="17541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48" name="AutoShape 231"/>
              <p:cNvCxnSpPr>
                <a:cxnSpLocks noChangeShapeType="1"/>
              </p:cNvCxnSpPr>
              <p:nvPr/>
            </p:nvCxnSpPr>
            <p:spPr bwMode="auto">
              <a:xfrm>
                <a:off x="5340164" y="5109579"/>
                <a:ext cx="17541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3049" name="Group 242"/>
              <p:cNvGrpSpPr>
                <a:grpSpLocks/>
              </p:cNvGrpSpPr>
              <p:nvPr/>
            </p:nvGrpSpPr>
            <p:grpSpPr bwMode="auto">
              <a:xfrm>
                <a:off x="5632526" y="2378036"/>
                <a:ext cx="350835" cy="248322"/>
                <a:chOff x="4416" y="3984"/>
                <a:chExt cx="288" cy="192"/>
              </a:xfrm>
            </p:grpSpPr>
            <p:sp>
              <p:nvSpPr>
                <p:cNvPr id="83056" name="Oval 243"/>
                <p:cNvSpPr>
                  <a:spLocks noChangeArrowheads="1"/>
                </p:cNvSpPr>
                <p:nvPr/>
              </p:nvSpPr>
              <p:spPr bwMode="auto">
                <a:xfrm>
                  <a:off x="4416" y="3984"/>
                  <a:ext cx="288" cy="192"/>
                </a:xfrm>
                <a:prstGeom prst="ellipse">
                  <a:avLst/>
                </a:prstGeom>
                <a:solidFill>
                  <a:srgbClr val="71ABC0"/>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3057" name="Oval 244"/>
                <p:cNvSpPr>
                  <a:spLocks noChangeArrowheads="1"/>
                </p:cNvSpPr>
                <p:nvPr/>
              </p:nvSpPr>
              <p:spPr bwMode="auto">
                <a:xfrm>
                  <a:off x="4512" y="4032"/>
                  <a:ext cx="144" cy="96"/>
                </a:xfrm>
                <a:prstGeom prst="ellipse">
                  <a:avLst/>
                </a:prstGeom>
                <a:solidFill>
                  <a:srgbClr val="71ABC0"/>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3050" name="Oval 245"/>
              <p:cNvSpPr>
                <a:spLocks noChangeArrowheads="1"/>
              </p:cNvSpPr>
              <p:nvPr/>
            </p:nvSpPr>
            <p:spPr bwMode="auto">
              <a:xfrm>
                <a:off x="5749471" y="2440117"/>
                <a:ext cx="175417" cy="124161"/>
              </a:xfrm>
              <a:prstGeom prst="ellipse">
                <a:avLst/>
              </a:prstGeom>
              <a:solidFill>
                <a:srgbClr val="53535B"/>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cxnSp>
            <p:nvCxnSpPr>
              <p:cNvPr id="83051" name="AutoShape 252"/>
              <p:cNvCxnSpPr>
                <a:cxnSpLocks noChangeShapeType="1"/>
              </p:cNvCxnSpPr>
              <p:nvPr/>
            </p:nvCxnSpPr>
            <p:spPr bwMode="auto">
              <a:xfrm>
                <a:off x="4463077" y="2502197"/>
                <a:ext cx="23389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52" name="AutoShape 253"/>
              <p:cNvCxnSpPr>
                <a:cxnSpLocks noChangeShapeType="1"/>
              </p:cNvCxnSpPr>
              <p:nvPr/>
            </p:nvCxnSpPr>
            <p:spPr bwMode="auto">
              <a:xfrm>
                <a:off x="5281691" y="2502197"/>
                <a:ext cx="23389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3053" name="AutoShape 256"/>
              <p:cNvCxnSpPr>
                <a:cxnSpLocks noChangeShapeType="1"/>
              </p:cNvCxnSpPr>
              <p:nvPr/>
            </p:nvCxnSpPr>
            <p:spPr bwMode="auto">
              <a:xfrm>
                <a:off x="4463077" y="2005553"/>
                <a:ext cx="23389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054" name="Line 287"/>
              <p:cNvSpPr>
                <a:spLocks noChangeShapeType="1"/>
              </p:cNvSpPr>
              <p:nvPr/>
            </p:nvSpPr>
            <p:spPr bwMode="auto">
              <a:xfrm>
                <a:off x="4170714" y="2833294"/>
                <a:ext cx="0" cy="180033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3055" name="Text Box 294"/>
              <p:cNvSpPr txBox="1">
                <a:spLocks noChangeArrowheads="1"/>
              </p:cNvSpPr>
              <p:nvPr/>
            </p:nvSpPr>
            <p:spPr bwMode="auto">
              <a:xfrm>
                <a:off x="3962400" y="6558125"/>
                <a:ext cx="2221954" cy="36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altLang="en-US" sz="1400" b="1">
                    <a:latin typeface="Calibri" pitchFamily="34" charset="0"/>
                  </a:rPr>
                  <a:t>committed progenitors</a:t>
                </a:r>
                <a:endParaRPr lang="en-US" altLang="en-US" sz="1800" b="1">
                  <a:latin typeface="Calibri" pitchFamily="34" charset="0"/>
                </a:endParaRPr>
              </a:p>
            </p:txBody>
          </p:sp>
        </p:grpSp>
      </p:grpSp>
      <p:grpSp>
        <p:nvGrpSpPr>
          <p:cNvPr id="82950" name="Group 144"/>
          <p:cNvGrpSpPr>
            <a:grpSpLocks/>
          </p:cNvGrpSpPr>
          <p:nvPr/>
        </p:nvGrpSpPr>
        <p:grpSpPr bwMode="auto">
          <a:xfrm>
            <a:off x="7274984" y="1143001"/>
            <a:ext cx="4002616" cy="4746625"/>
            <a:chOff x="3437" y="720"/>
            <a:chExt cx="1891" cy="2990"/>
          </a:xfrm>
        </p:grpSpPr>
        <p:sp>
          <p:nvSpPr>
            <p:cNvPr id="82961" name="Text Box 267"/>
            <p:cNvSpPr txBox="1">
              <a:spLocks noChangeArrowheads="1"/>
            </p:cNvSpPr>
            <p:nvPr/>
          </p:nvSpPr>
          <p:spPr bwMode="auto">
            <a:xfrm>
              <a:off x="4554" y="2789"/>
              <a:ext cx="7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altLang="en-US" sz="1200">
                  <a:latin typeface="Calibri" pitchFamily="34" charset="0"/>
                </a:rPr>
                <a:t>neutrophil</a:t>
              </a:r>
              <a:endParaRPr lang="en-US" altLang="en-US" sz="1800">
                <a:latin typeface="Calibri" pitchFamily="34" charset="0"/>
              </a:endParaRPr>
            </a:p>
          </p:txBody>
        </p:sp>
        <p:grpSp>
          <p:nvGrpSpPr>
            <p:cNvPr id="82962" name="Group 182"/>
            <p:cNvGrpSpPr>
              <a:grpSpLocks/>
            </p:cNvGrpSpPr>
            <p:nvPr/>
          </p:nvGrpSpPr>
          <p:grpSpPr bwMode="auto">
            <a:xfrm>
              <a:off x="3437" y="720"/>
              <a:ext cx="1891" cy="2990"/>
              <a:chOff x="5281691" y="1219200"/>
              <a:chExt cx="3031610" cy="5705017"/>
            </a:xfrm>
          </p:grpSpPr>
          <p:pic>
            <p:nvPicPr>
              <p:cNvPr id="82963" name="Picture 182"/>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21029" y="5999400"/>
                <a:ext cx="574979" cy="4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183"/>
              <p:cNvPicPr>
                <a:picLocks noChangeAspect="1" noChangeArrowheads="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60010" y="5482063"/>
                <a:ext cx="506762" cy="4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5" name="Picture 191"/>
              <p:cNvPicPr>
                <a:picLocks noChangeAspect="1" noChangeArrowheads="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79501" y="4923338"/>
                <a:ext cx="448289" cy="4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6" name="Picture 192"/>
              <p:cNvPicPr>
                <a:picLocks noChangeAspect="1" noChangeArrowheads="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451141" y="4364613"/>
                <a:ext cx="448289" cy="4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7" name="Picture 193"/>
              <p:cNvPicPr>
                <a:picLocks noChangeAspect="1" noChangeArrowheads="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79501" y="4364613"/>
                <a:ext cx="448289" cy="4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8" name="Picture 194"/>
              <p:cNvPicPr>
                <a:picLocks noChangeAspect="1" noChangeArrowheads="1"/>
              </p:cNvPicPr>
              <p:nvPr/>
            </p:nvPicPr>
            <p:blipFill>
              <a:blip r:embed="rId8">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69756" y="3992130"/>
                <a:ext cx="506762" cy="2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69" name="Group 195"/>
              <p:cNvGrpSpPr>
                <a:grpSpLocks/>
              </p:cNvGrpSpPr>
              <p:nvPr/>
            </p:nvGrpSpPr>
            <p:grpSpPr bwMode="auto">
              <a:xfrm>
                <a:off x="6334196" y="3247164"/>
                <a:ext cx="760142" cy="496644"/>
                <a:chOff x="240" y="528"/>
                <a:chExt cx="752" cy="480"/>
              </a:xfrm>
            </p:grpSpPr>
            <p:pic>
              <p:nvPicPr>
                <p:cNvPr id="83002" name="Picture 196"/>
                <p:cNvPicPr>
                  <a:picLocks noChangeAspect="1" noChangeArrowheads="1"/>
                </p:cNvPicPr>
                <p:nvPr/>
              </p:nvPicPr>
              <p:blipFill>
                <a:blip r:embed="rId9">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0" y="528"/>
                  <a:ext cx="752"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3" name="Rectangle 197"/>
                <p:cNvSpPr>
                  <a:spLocks noChangeArrowheads="1"/>
                </p:cNvSpPr>
                <p:nvPr/>
              </p:nvSpPr>
              <p:spPr bwMode="auto">
                <a:xfrm>
                  <a:off x="528" y="912"/>
                  <a:ext cx="14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pic>
            <p:nvPicPr>
              <p:cNvPr id="82970" name="Picture 198"/>
              <p:cNvPicPr>
                <a:picLocks noChangeAspect="1" noChangeArrowheads="1"/>
              </p:cNvPicPr>
              <p:nvPr/>
            </p:nvPicPr>
            <p:blipFill>
              <a:blip r:embed="rId10">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11283" y="3443752"/>
                <a:ext cx="613961" cy="3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1" name="Rectangle 200"/>
              <p:cNvSpPr>
                <a:spLocks noChangeArrowheads="1"/>
              </p:cNvSpPr>
              <p:nvPr/>
            </p:nvSpPr>
            <p:spPr bwMode="auto">
              <a:xfrm flipV="1">
                <a:off x="7269756" y="3681727"/>
                <a:ext cx="409307" cy="62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2972" name="Rectangle 202"/>
              <p:cNvSpPr>
                <a:spLocks noChangeArrowheads="1"/>
              </p:cNvSpPr>
              <p:nvPr/>
            </p:nvSpPr>
            <p:spPr bwMode="auto">
              <a:xfrm>
                <a:off x="6568086" y="3185083"/>
                <a:ext cx="58472" cy="124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2973" name="Rectangle 203"/>
              <p:cNvSpPr>
                <a:spLocks noChangeArrowheads="1"/>
              </p:cNvSpPr>
              <p:nvPr/>
            </p:nvSpPr>
            <p:spPr bwMode="auto">
              <a:xfrm>
                <a:off x="7035866" y="3185083"/>
                <a:ext cx="116945" cy="124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cxnSp>
            <p:nvCxnSpPr>
              <p:cNvPr id="82974" name="AutoShape 233"/>
              <p:cNvCxnSpPr>
                <a:cxnSpLocks noChangeShapeType="1"/>
              </p:cNvCxnSpPr>
              <p:nvPr/>
            </p:nvCxnSpPr>
            <p:spPr bwMode="auto">
              <a:xfrm>
                <a:off x="6100306" y="6164948"/>
                <a:ext cx="111097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75" name="AutoShape 234"/>
              <p:cNvCxnSpPr>
                <a:cxnSpLocks noChangeShapeType="1"/>
              </p:cNvCxnSpPr>
              <p:nvPr/>
            </p:nvCxnSpPr>
            <p:spPr bwMode="auto">
              <a:xfrm>
                <a:off x="6100306" y="5668304"/>
                <a:ext cx="111097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76" name="AutoShape 235"/>
              <p:cNvCxnSpPr>
                <a:cxnSpLocks noChangeShapeType="1"/>
              </p:cNvCxnSpPr>
              <p:nvPr/>
            </p:nvCxnSpPr>
            <p:spPr bwMode="auto">
              <a:xfrm>
                <a:off x="6100306" y="5109579"/>
                <a:ext cx="111097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77" name="AutoShape 236"/>
              <p:cNvCxnSpPr>
                <a:cxnSpLocks noChangeShapeType="1"/>
              </p:cNvCxnSpPr>
              <p:nvPr/>
            </p:nvCxnSpPr>
            <p:spPr bwMode="auto">
              <a:xfrm>
                <a:off x="6100306" y="4550855"/>
                <a:ext cx="2923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78" name="AutoShape 237"/>
              <p:cNvCxnSpPr>
                <a:cxnSpLocks noChangeShapeType="1"/>
              </p:cNvCxnSpPr>
              <p:nvPr/>
            </p:nvCxnSpPr>
            <p:spPr bwMode="auto">
              <a:xfrm>
                <a:off x="6918921" y="4550855"/>
                <a:ext cx="2923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79" name="AutoShape 238"/>
              <p:cNvCxnSpPr>
                <a:cxnSpLocks noChangeShapeType="1"/>
              </p:cNvCxnSpPr>
              <p:nvPr/>
            </p:nvCxnSpPr>
            <p:spPr bwMode="auto">
              <a:xfrm>
                <a:off x="6041834" y="3557566"/>
                <a:ext cx="2923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80" name="AutoShape 239"/>
              <p:cNvCxnSpPr>
                <a:cxnSpLocks noChangeShapeType="1"/>
              </p:cNvCxnSpPr>
              <p:nvPr/>
            </p:nvCxnSpPr>
            <p:spPr bwMode="auto">
              <a:xfrm>
                <a:off x="6918921" y="3557566"/>
                <a:ext cx="2923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81" name="AutoShape 241"/>
              <p:cNvCxnSpPr>
                <a:cxnSpLocks noChangeShapeType="1"/>
              </p:cNvCxnSpPr>
              <p:nvPr/>
            </p:nvCxnSpPr>
            <p:spPr bwMode="auto">
              <a:xfrm>
                <a:off x="6100306" y="4116291"/>
                <a:ext cx="111097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82982" name="Picture 246"/>
              <p:cNvPicPr>
                <a:picLocks noChangeAspect="1" noChangeArrowheads="1"/>
              </p:cNvPicPr>
              <p:nvPr/>
            </p:nvPicPr>
            <p:blipFill>
              <a:blip r:embed="rId11">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89247" y="2315956"/>
                <a:ext cx="448289" cy="4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3" name="Picture 247"/>
              <p:cNvPicPr>
                <a:picLocks noChangeAspect="1" noChangeArrowheads="1"/>
              </p:cNvPicPr>
              <p:nvPr/>
            </p:nvPicPr>
            <p:blipFill>
              <a:blip r:embed="rId1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89247" y="1777925"/>
                <a:ext cx="448289" cy="47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4" name="Picture 248"/>
              <p:cNvPicPr>
                <a:picLocks noChangeAspect="1" noChangeArrowheads="1"/>
              </p:cNvPicPr>
              <p:nvPr/>
            </p:nvPicPr>
            <p:blipFill>
              <a:blip r:embed="rId1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89247" y="1219200"/>
                <a:ext cx="565234" cy="5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985" name="AutoShape 249"/>
              <p:cNvCxnSpPr>
                <a:cxnSpLocks noChangeShapeType="1"/>
              </p:cNvCxnSpPr>
              <p:nvPr/>
            </p:nvCxnSpPr>
            <p:spPr bwMode="auto">
              <a:xfrm>
                <a:off x="6100306" y="2502197"/>
                <a:ext cx="111097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986" name="AutoShape 251"/>
              <p:cNvCxnSpPr>
                <a:cxnSpLocks noChangeShapeType="1"/>
              </p:cNvCxnSpPr>
              <p:nvPr/>
            </p:nvCxnSpPr>
            <p:spPr bwMode="auto">
              <a:xfrm>
                <a:off x="5281691" y="2005553"/>
                <a:ext cx="19295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2987" name="Group 258"/>
              <p:cNvGrpSpPr>
                <a:grpSpLocks/>
              </p:cNvGrpSpPr>
              <p:nvPr/>
            </p:nvGrpSpPr>
            <p:grpSpPr bwMode="auto">
              <a:xfrm>
                <a:off x="7035866" y="2688439"/>
                <a:ext cx="935560" cy="651845"/>
                <a:chOff x="720" y="2832"/>
                <a:chExt cx="1040" cy="504"/>
              </a:xfrm>
            </p:grpSpPr>
            <p:pic>
              <p:nvPicPr>
                <p:cNvPr id="83000" name="Picture 259"/>
                <p:cNvPicPr>
                  <a:picLocks noChangeAspect="1" noChangeArrowheads="1"/>
                </p:cNvPicPr>
                <p:nvPr/>
              </p:nvPicPr>
              <p:blipFill>
                <a:blip r:embed="rId1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0" y="2832"/>
                  <a:ext cx="104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1" name="Rectangle 260"/>
                <p:cNvSpPr>
                  <a:spLocks noChangeArrowheads="1"/>
                </p:cNvSpPr>
                <p:nvPr/>
              </p:nvSpPr>
              <p:spPr bwMode="auto">
                <a:xfrm>
                  <a:off x="1392" y="3120"/>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2988" name="Text Box 261"/>
              <p:cNvSpPr txBox="1">
                <a:spLocks noChangeArrowheads="1"/>
              </p:cNvSpPr>
              <p:nvPr/>
            </p:nvSpPr>
            <p:spPr bwMode="auto">
              <a:xfrm>
                <a:off x="7284374" y="1595071"/>
                <a:ext cx="733724"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NK cell</a:t>
                </a:r>
                <a:endParaRPr lang="en-US" altLang="en-US" sz="1800">
                  <a:latin typeface="Calibri" pitchFamily="34" charset="0"/>
                </a:endParaRPr>
              </a:p>
            </p:txBody>
          </p:sp>
          <p:sp>
            <p:nvSpPr>
              <p:cNvPr id="82989" name="Text Box 262"/>
              <p:cNvSpPr txBox="1">
                <a:spLocks noChangeArrowheads="1"/>
              </p:cNvSpPr>
              <p:nvPr/>
            </p:nvSpPr>
            <p:spPr bwMode="auto">
              <a:xfrm>
                <a:off x="7072441" y="4100329"/>
                <a:ext cx="1178336" cy="33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erythrocytes</a:t>
                </a:r>
                <a:endParaRPr lang="en-US" altLang="en-US" sz="1800">
                  <a:latin typeface="Calibri" pitchFamily="34" charset="0"/>
                </a:endParaRPr>
              </a:p>
            </p:txBody>
          </p:sp>
          <p:sp>
            <p:nvSpPr>
              <p:cNvPr id="82990" name="Text Box 263"/>
              <p:cNvSpPr txBox="1">
                <a:spLocks noChangeArrowheads="1"/>
              </p:cNvSpPr>
              <p:nvPr/>
            </p:nvSpPr>
            <p:spPr bwMode="auto">
              <a:xfrm>
                <a:off x="6995234" y="3151975"/>
                <a:ext cx="1318067"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dendritic cell</a:t>
                </a:r>
                <a:endParaRPr lang="en-US" altLang="en-US" sz="1800">
                  <a:latin typeface="Calibri" pitchFamily="34" charset="0"/>
                </a:endParaRPr>
              </a:p>
            </p:txBody>
          </p:sp>
          <p:sp>
            <p:nvSpPr>
              <p:cNvPr id="82991" name="Text Box 264"/>
              <p:cNvSpPr txBox="1">
                <a:spLocks noChangeArrowheads="1"/>
              </p:cNvSpPr>
              <p:nvPr/>
            </p:nvSpPr>
            <p:spPr bwMode="auto">
              <a:xfrm>
                <a:off x="7189058" y="3609888"/>
                <a:ext cx="806815"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platelets</a:t>
                </a:r>
                <a:endParaRPr lang="en-US" altLang="en-US" sz="1800">
                  <a:latin typeface="Calibri" pitchFamily="34" charset="0"/>
                </a:endParaRPr>
              </a:p>
            </p:txBody>
          </p:sp>
          <p:sp>
            <p:nvSpPr>
              <p:cNvPr id="82992" name="Text Box 265"/>
              <p:cNvSpPr txBox="1">
                <a:spLocks noChangeArrowheads="1"/>
              </p:cNvSpPr>
              <p:nvPr/>
            </p:nvSpPr>
            <p:spPr bwMode="auto">
              <a:xfrm>
                <a:off x="6072058" y="3619505"/>
                <a:ext cx="1422019" cy="33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megakaryocyte</a:t>
                </a:r>
                <a:endParaRPr lang="en-US" altLang="en-US" sz="1800">
                  <a:latin typeface="Calibri" pitchFamily="34" charset="0"/>
                </a:endParaRPr>
              </a:p>
            </p:txBody>
          </p:sp>
          <p:sp>
            <p:nvSpPr>
              <p:cNvPr id="82993" name="Text Box 266"/>
              <p:cNvSpPr txBox="1">
                <a:spLocks noChangeArrowheads="1"/>
              </p:cNvSpPr>
              <p:nvPr/>
            </p:nvSpPr>
            <p:spPr bwMode="auto">
              <a:xfrm>
                <a:off x="7072441" y="4550625"/>
                <a:ext cx="1160701" cy="44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macrophage</a:t>
                </a:r>
                <a:r>
                  <a:rPr lang="en-US" altLang="en-US" sz="1800">
                    <a:latin typeface="Calibri" pitchFamily="34" charset="0"/>
                  </a:rPr>
                  <a:t> </a:t>
                </a:r>
              </a:p>
            </p:txBody>
          </p:sp>
          <p:sp>
            <p:nvSpPr>
              <p:cNvPr id="82994" name="Text Box 268"/>
              <p:cNvSpPr txBox="1">
                <a:spLocks noChangeArrowheads="1"/>
              </p:cNvSpPr>
              <p:nvPr/>
            </p:nvSpPr>
            <p:spPr bwMode="auto">
              <a:xfrm>
                <a:off x="7072207" y="5716288"/>
                <a:ext cx="1039684"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eosinophil</a:t>
                </a:r>
                <a:endParaRPr lang="en-US" altLang="en-US" sz="1800">
                  <a:latin typeface="Calibri" pitchFamily="34" charset="0"/>
                </a:endParaRPr>
              </a:p>
            </p:txBody>
          </p:sp>
          <p:sp>
            <p:nvSpPr>
              <p:cNvPr id="82995" name="Text Box 269"/>
              <p:cNvSpPr txBox="1">
                <a:spLocks noChangeArrowheads="1"/>
              </p:cNvSpPr>
              <p:nvPr/>
            </p:nvSpPr>
            <p:spPr bwMode="auto">
              <a:xfrm>
                <a:off x="7149394" y="6206797"/>
                <a:ext cx="1032446" cy="33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basophil</a:t>
                </a:r>
                <a:endParaRPr lang="en-US" altLang="en-US" sz="1800">
                  <a:latin typeface="Calibri" pitchFamily="34" charset="0"/>
                </a:endParaRPr>
              </a:p>
            </p:txBody>
          </p:sp>
          <p:sp>
            <p:nvSpPr>
              <p:cNvPr id="82996" name="Text Box 272"/>
              <p:cNvSpPr txBox="1">
                <a:spLocks noChangeArrowheads="1"/>
              </p:cNvSpPr>
              <p:nvPr/>
            </p:nvSpPr>
            <p:spPr bwMode="auto">
              <a:xfrm>
                <a:off x="7287730" y="2510897"/>
                <a:ext cx="708142"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B cell</a:t>
                </a:r>
                <a:endParaRPr lang="en-US" altLang="en-US" sz="1800">
                  <a:latin typeface="Calibri" pitchFamily="34" charset="0"/>
                </a:endParaRPr>
              </a:p>
            </p:txBody>
          </p:sp>
          <p:sp>
            <p:nvSpPr>
              <p:cNvPr id="82997" name="Text Box 273"/>
              <p:cNvSpPr txBox="1">
                <a:spLocks noChangeArrowheads="1"/>
              </p:cNvSpPr>
              <p:nvPr/>
            </p:nvSpPr>
            <p:spPr bwMode="auto">
              <a:xfrm>
                <a:off x="7295039" y="2052984"/>
                <a:ext cx="700833" cy="3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200">
                    <a:latin typeface="Calibri" pitchFamily="34" charset="0"/>
                  </a:rPr>
                  <a:t>T cell</a:t>
                </a:r>
                <a:endParaRPr lang="en-US" altLang="en-US" sz="1800">
                  <a:latin typeface="Calibri" pitchFamily="34" charset="0"/>
                </a:endParaRPr>
              </a:p>
            </p:txBody>
          </p:sp>
          <p:sp>
            <p:nvSpPr>
              <p:cNvPr id="82998" name="AutoShape 290"/>
              <p:cNvSpPr>
                <a:spLocks/>
              </p:cNvSpPr>
              <p:nvPr/>
            </p:nvSpPr>
            <p:spPr bwMode="auto">
              <a:xfrm rot="-5400000">
                <a:off x="7121771" y="5766942"/>
                <a:ext cx="62081" cy="1520285"/>
              </a:xfrm>
              <a:prstGeom prst="leftBrace">
                <a:avLst>
                  <a:gd name="adj1" fmla="val 216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2999" name="Text Box 295"/>
              <p:cNvSpPr txBox="1">
                <a:spLocks noChangeArrowheads="1"/>
              </p:cNvSpPr>
              <p:nvPr/>
            </p:nvSpPr>
            <p:spPr bwMode="auto">
              <a:xfrm>
                <a:off x="6533773" y="6557875"/>
                <a:ext cx="1627226" cy="3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400" b="1">
                    <a:latin typeface="Calibri" pitchFamily="34" charset="0"/>
                  </a:rPr>
                  <a:t>specialized cells</a:t>
                </a:r>
                <a:endParaRPr lang="en-US" altLang="en-US" sz="1800" b="1">
                  <a:latin typeface="Calibri" pitchFamily="34" charset="0"/>
                </a:endParaRPr>
              </a:p>
            </p:txBody>
          </p:sp>
        </p:grpSp>
      </p:grpSp>
      <p:grpSp>
        <p:nvGrpSpPr>
          <p:cNvPr id="82951" name="Group 155"/>
          <p:cNvGrpSpPr>
            <a:grpSpLocks/>
          </p:cNvGrpSpPr>
          <p:nvPr/>
        </p:nvGrpSpPr>
        <p:grpSpPr bwMode="auto">
          <a:xfrm>
            <a:off x="1352551" y="2925764"/>
            <a:ext cx="3236383" cy="517525"/>
            <a:chOff x="793745" y="3362525"/>
            <a:chExt cx="2452690" cy="620805"/>
          </a:xfrm>
        </p:grpSpPr>
        <p:grpSp>
          <p:nvGrpSpPr>
            <p:cNvPr id="82954" name="Group 185"/>
            <p:cNvGrpSpPr>
              <a:grpSpLocks/>
            </p:cNvGrpSpPr>
            <p:nvPr/>
          </p:nvGrpSpPr>
          <p:grpSpPr bwMode="auto">
            <a:xfrm>
              <a:off x="2895600" y="3637878"/>
              <a:ext cx="350835" cy="248322"/>
              <a:chOff x="2304" y="1056"/>
              <a:chExt cx="288" cy="192"/>
            </a:xfrm>
          </p:grpSpPr>
          <p:grpSp>
            <p:nvGrpSpPr>
              <p:cNvPr id="82957" name="Group 138"/>
              <p:cNvGrpSpPr>
                <a:grpSpLocks/>
              </p:cNvGrpSpPr>
              <p:nvPr/>
            </p:nvGrpSpPr>
            <p:grpSpPr bwMode="auto">
              <a:xfrm>
                <a:off x="2304" y="1056"/>
                <a:ext cx="288" cy="192"/>
                <a:chOff x="4416" y="3984"/>
                <a:chExt cx="288" cy="192"/>
              </a:xfrm>
            </p:grpSpPr>
            <p:sp>
              <p:nvSpPr>
                <p:cNvPr id="82959" name="Oval 139"/>
                <p:cNvSpPr>
                  <a:spLocks noChangeArrowheads="1"/>
                </p:cNvSpPr>
                <p:nvPr/>
              </p:nvSpPr>
              <p:spPr bwMode="auto">
                <a:xfrm>
                  <a:off x="4416" y="3984"/>
                  <a:ext cx="288" cy="192"/>
                </a:xfrm>
                <a:prstGeom prst="ellipse">
                  <a:avLst/>
                </a:prstGeom>
                <a:solidFill>
                  <a:srgbClr val="326A99"/>
                </a:solidFill>
                <a:ln w="9525">
                  <a:solidFill>
                    <a:schemeClr val="tx1"/>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sp>
              <p:nvSpPr>
                <p:cNvPr id="82960" name="Oval 140"/>
                <p:cNvSpPr>
                  <a:spLocks noChangeArrowheads="1"/>
                </p:cNvSpPr>
                <p:nvPr/>
              </p:nvSpPr>
              <p:spPr bwMode="auto">
                <a:xfrm>
                  <a:off x="4512" y="4032"/>
                  <a:ext cx="144" cy="96"/>
                </a:xfrm>
                <a:prstGeom prst="ellipse">
                  <a:avLst/>
                </a:prstGeom>
                <a:solidFill>
                  <a:srgbClr val="326A99"/>
                </a:solidFill>
                <a:ln w="9525">
                  <a:solidFill>
                    <a:schemeClr val="tx1">
                      <a:alpha val="70195"/>
                    </a:schemeClr>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sp>
            <p:nvSpPr>
              <p:cNvPr id="82958" name="Oval 141"/>
              <p:cNvSpPr>
                <a:spLocks noChangeArrowheads="1"/>
              </p:cNvSpPr>
              <p:nvPr/>
            </p:nvSpPr>
            <p:spPr bwMode="auto">
              <a:xfrm>
                <a:off x="2400" y="1104"/>
                <a:ext cx="144" cy="96"/>
              </a:xfrm>
              <a:prstGeom prst="ellipse">
                <a:avLst/>
              </a:prstGeom>
              <a:solidFill>
                <a:srgbClr val="1C3D54"/>
              </a:solidFill>
              <a:ln w="9525">
                <a:solidFill>
                  <a:srgbClr val="0B183F"/>
                </a:solidFill>
                <a:round/>
                <a:headEnd/>
                <a:tailEnd/>
              </a:ln>
            </p:spPr>
            <p:txBody>
              <a:bodyPr wrap="none"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GB" altLang="en-US" sz="1800">
                  <a:latin typeface="Calibri" pitchFamily="34" charset="0"/>
                </a:endParaRPr>
              </a:p>
            </p:txBody>
          </p:sp>
        </p:grpSp>
        <p:cxnSp>
          <p:nvCxnSpPr>
            <p:cNvPr id="180" name="Straight Arrow Connector 179"/>
            <p:cNvCxnSpPr/>
            <p:nvPr/>
          </p:nvCxnSpPr>
          <p:spPr>
            <a:xfrm>
              <a:off x="1728943" y="3806229"/>
              <a:ext cx="1013800" cy="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5" name="Circular Arrow 154"/>
            <p:cNvSpPr/>
            <p:nvPr/>
          </p:nvSpPr>
          <p:spPr>
            <a:xfrm rot="20173714">
              <a:off x="793745" y="3362525"/>
              <a:ext cx="404237" cy="620805"/>
            </a:xfrm>
            <a:prstGeom prst="circularArrow">
              <a:avLst>
                <a:gd name="adj1" fmla="val 12500"/>
                <a:gd name="adj2" fmla="val 1142319"/>
                <a:gd name="adj3" fmla="val 20457681"/>
                <a:gd name="adj4" fmla="val 5748847"/>
                <a:gd name="adj5" fmla="val 12500"/>
              </a:avLst>
            </a:prstGeom>
            <a:ln w="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
        <p:nvSpPr>
          <p:cNvPr id="161" name="Freeform 160"/>
          <p:cNvSpPr/>
          <p:nvPr/>
        </p:nvSpPr>
        <p:spPr>
          <a:xfrm rot="4763628">
            <a:off x="1942043" y="3486680"/>
            <a:ext cx="304800" cy="1665817"/>
          </a:xfrm>
          <a:custGeom>
            <a:avLst/>
            <a:gdLst>
              <a:gd name="connsiteX0" fmla="*/ 802601 w 1244765"/>
              <a:gd name="connsiteY0" fmla="*/ 611975 h 4093108"/>
              <a:gd name="connsiteX1" fmla="*/ 777454 w 1244765"/>
              <a:gd name="connsiteY1" fmla="*/ 536526 h 4093108"/>
              <a:gd name="connsiteX2" fmla="*/ 676867 w 1244765"/>
              <a:gd name="connsiteY2" fmla="*/ 435928 h 4093108"/>
              <a:gd name="connsiteX3" fmla="*/ 525986 w 1244765"/>
              <a:gd name="connsiteY3" fmla="*/ 360479 h 4093108"/>
              <a:gd name="connsiteX4" fmla="*/ 500840 w 1244765"/>
              <a:gd name="connsiteY4" fmla="*/ 184431 h 4093108"/>
              <a:gd name="connsiteX5" fmla="*/ 601427 w 1244765"/>
              <a:gd name="connsiteY5" fmla="*/ 58683 h 4093108"/>
              <a:gd name="connsiteX6" fmla="*/ 764881 w 1244765"/>
              <a:gd name="connsiteY6" fmla="*/ 8383 h 4093108"/>
              <a:gd name="connsiteX7" fmla="*/ 903188 w 1244765"/>
              <a:gd name="connsiteY7" fmla="*/ 108982 h 4093108"/>
              <a:gd name="connsiteX8" fmla="*/ 940908 w 1244765"/>
              <a:gd name="connsiteY8" fmla="*/ 247305 h 4093108"/>
              <a:gd name="connsiteX9" fmla="*/ 978628 w 1244765"/>
              <a:gd name="connsiteY9" fmla="*/ 272455 h 4093108"/>
              <a:gd name="connsiteX10" fmla="*/ 1054069 w 1244765"/>
              <a:gd name="connsiteY10" fmla="*/ 234730 h 4093108"/>
              <a:gd name="connsiteX11" fmla="*/ 1129509 w 1244765"/>
              <a:gd name="connsiteY11" fmla="*/ 209581 h 4093108"/>
              <a:gd name="connsiteX12" fmla="*/ 1230096 w 1244765"/>
              <a:gd name="connsiteY12" fmla="*/ 335329 h 4093108"/>
              <a:gd name="connsiteX13" fmla="*/ 1217523 w 1244765"/>
              <a:gd name="connsiteY13" fmla="*/ 536526 h 4093108"/>
              <a:gd name="connsiteX14" fmla="*/ 1154656 w 1244765"/>
              <a:gd name="connsiteY14" fmla="*/ 687424 h 4093108"/>
              <a:gd name="connsiteX15" fmla="*/ 727161 w 1244765"/>
              <a:gd name="connsiteY15" fmla="*/ 2598799 h 4093108"/>
              <a:gd name="connsiteX16" fmla="*/ 651720 w 1244765"/>
              <a:gd name="connsiteY16" fmla="*/ 3491612 h 4093108"/>
              <a:gd name="connsiteX17" fmla="*/ 739734 w 1244765"/>
              <a:gd name="connsiteY17" fmla="*/ 3692810 h 4093108"/>
              <a:gd name="connsiteX18" fmla="*/ 777454 w 1244765"/>
              <a:gd name="connsiteY18" fmla="*/ 3818558 h 4093108"/>
              <a:gd name="connsiteX19" fmla="*/ 752307 w 1244765"/>
              <a:gd name="connsiteY19" fmla="*/ 4032330 h 4093108"/>
              <a:gd name="connsiteX20" fmla="*/ 702014 w 1244765"/>
              <a:gd name="connsiteY20" fmla="*/ 4032330 h 4093108"/>
              <a:gd name="connsiteX21" fmla="*/ 601427 w 1244765"/>
              <a:gd name="connsiteY21" fmla="*/ 4057480 h 4093108"/>
              <a:gd name="connsiteX22" fmla="*/ 475693 w 1244765"/>
              <a:gd name="connsiteY22" fmla="*/ 3969456 h 4093108"/>
              <a:gd name="connsiteX23" fmla="*/ 450546 w 1244765"/>
              <a:gd name="connsiteY23" fmla="*/ 3919157 h 4093108"/>
              <a:gd name="connsiteX24" fmla="*/ 324812 w 1244765"/>
              <a:gd name="connsiteY24" fmla="*/ 3956881 h 4093108"/>
              <a:gd name="connsiteX25" fmla="*/ 299665 w 1244765"/>
              <a:gd name="connsiteY25" fmla="*/ 4019755 h 4093108"/>
              <a:gd name="connsiteX26" fmla="*/ 274518 w 1244765"/>
              <a:gd name="connsiteY26" fmla="*/ 4057480 h 4093108"/>
              <a:gd name="connsiteX27" fmla="*/ 173931 w 1244765"/>
              <a:gd name="connsiteY27" fmla="*/ 4082629 h 4093108"/>
              <a:gd name="connsiteX28" fmla="*/ 23051 w 1244765"/>
              <a:gd name="connsiteY28" fmla="*/ 3994606 h 4093108"/>
              <a:gd name="connsiteX29" fmla="*/ 35624 w 1244765"/>
              <a:gd name="connsiteY29" fmla="*/ 3793408 h 4093108"/>
              <a:gd name="connsiteX30" fmla="*/ 111064 w 1244765"/>
              <a:gd name="connsiteY30" fmla="*/ 3655085 h 4093108"/>
              <a:gd name="connsiteX31" fmla="*/ 274518 w 1244765"/>
              <a:gd name="connsiteY31" fmla="*/ 3428738 h 4093108"/>
              <a:gd name="connsiteX32" fmla="*/ 777454 w 1244765"/>
              <a:gd name="connsiteY32" fmla="*/ 1228142 h 4093108"/>
              <a:gd name="connsiteX33" fmla="*/ 840321 w 1244765"/>
              <a:gd name="connsiteY33" fmla="*/ 737724 h 4093108"/>
              <a:gd name="connsiteX34" fmla="*/ 777454 w 1244765"/>
              <a:gd name="connsiteY34" fmla="*/ 561676 h 4093108"/>
              <a:gd name="connsiteX35" fmla="*/ 777454 w 1244765"/>
              <a:gd name="connsiteY35" fmla="*/ 561676 h 409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44765" h="4093108">
                <a:moveTo>
                  <a:pt x="802601" y="611975"/>
                </a:moveTo>
                <a:cubicBezTo>
                  <a:pt x="800505" y="588921"/>
                  <a:pt x="798410" y="565867"/>
                  <a:pt x="777454" y="536526"/>
                </a:cubicBezTo>
                <a:cubicBezTo>
                  <a:pt x="756498" y="507185"/>
                  <a:pt x="718778" y="465269"/>
                  <a:pt x="676867" y="435928"/>
                </a:cubicBezTo>
                <a:cubicBezTo>
                  <a:pt x="634956" y="406587"/>
                  <a:pt x="555324" y="402395"/>
                  <a:pt x="525986" y="360479"/>
                </a:cubicBezTo>
                <a:cubicBezTo>
                  <a:pt x="496648" y="318563"/>
                  <a:pt x="488267" y="234730"/>
                  <a:pt x="500840" y="184431"/>
                </a:cubicBezTo>
                <a:cubicBezTo>
                  <a:pt x="513413" y="134132"/>
                  <a:pt x="557420" y="88024"/>
                  <a:pt x="601427" y="58683"/>
                </a:cubicBezTo>
                <a:cubicBezTo>
                  <a:pt x="645434" y="29342"/>
                  <a:pt x="714588" y="0"/>
                  <a:pt x="764881" y="8383"/>
                </a:cubicBezTo>
                <a:cubicBezTo>
                  <a:pt x="815174" y="16766"/>
                  <a:pt x="873850" y="69162"/>
                  <a:pt x="903188" y="108982"/>
                </a:cubicBezTo>
                <a:cubicBezTo>
                  <a:pt x="932526" y="148802"/>
                  <a:pt x="928335" y="220060"/>
                  <a:pt x="940908" y="247305"/>
                </a:cubicBezTo>
                <a:cubicBezTo>
                  <a:pt x="953481" y="274550"/>
                  <a:pt x="959768" y="274551"/>
                  <a:pt x="978628" y="272455"/>
                </a:cubicBezTo>
                <a:cubicBezTo>
                  <a:pt x="997488" y="270359"/>
                  <a:pt x="1028922" y="245209"/>
                  <a:pt x="1054069" y="234730"/>
                </a:cubicBezTo>
                <a:cubicBezTo>
                  <a:pt x="1079216" y="224251"/>
                  <a:pt x="1100171" y="192815"/>
                  <a:pt x="1129509" y="209581"/>
                </a:cubicBezTo>
                <a:cubicBezTo>
                  <a:pt x="1158847" y="226348"/>
                  <a:pt x="1215427" y="280838"/>
                  <a:pt x="1230096" y="335329"/>
                </a:cubicBezTo>
                <a:cubicBezTo>
                  <a:pt x="1244765" y="389820"/>
                  <a:pt x="1230096" y="477844"/>
                  <a:pt x="1217523" y="536526"/>
                </a:cubicBezTo>
                <a:cubicBezTo>
                  <a:pt x="1204950" y="595208"/>
                  <a:pt x="1236383" y="343712"/>
                  <a:pt x="1154656" y="687424"/>
                </a:cubicBezTo>
                <a:cubicBezTo>
                  <a:pt x="1072929" y="1031136"/>
                  <a:pt x="810984" y="2131434"/>
                  <a:pt x="727161" y="2598799"/>
                </a:cubicBezTo>
                <a:cubicBezTo>
                  <a:pt x="643338" y="3066164"/>
                  <a:pt x="649625" y="3309277"/>
                  <a:pt x="651720" y="3491612"/>
                </a:cubicBezTo>
                <a:cubicBezTo>
                  <a:pt x="653815" y="3673947"/>
                  <a:pt x="718778" y="3638319"/>
                  <a:pt x="739734" y="3692810"/>
                </a:cubicBezTo>
                <a:cubicBezTo>
                  <a:pt x="760690" y="3747301"/>
                  <a:pt x="775359" y="3761971"/>
                  <a:pt x="777454" y="3818558"/>
                </a:cubicBezTo>
                <a:cubicBezTo>
                  <a:pt x="779549" y="3875145"/>
                  <a:pt x="764880" y="3996701"/>
                  <a:pt x="752307" y="4032330"/>
                </a:cubicBezTo>
                <a:cubicBezTo>
                  <a:pt x="739734" y="4067959"/>
                  <a:pt x="727161" y="4028138"/>
                  <a:pt x="702014" y="4032330"/>
                </a:cubicBezTo>
                <a:cubicBezTo>
                  <a:pt x="676867" y="4036522"/>
                  <a:pt x="639147" y="4067959"/>
                  <a:pt x="601427" y="4057480"/>
                </a:cubicBezTo>
                <a:cubicBezTo>
                  <a:pt x="563707" y="4047001"/>
                  <a:pt x="500840" y="3992510"/>
                  <a:pt x="475693" y="3969456"/>
                </a:cubicBezTo>
                <a:cubicBezTo>
                  <a:pt x="450546" y="3946402"/>
                  <a:pt x="475693" y="3921253"/>
                  <a:pt x="450546" y="3919157"/>
                </a:cubicBezTo>
                <a:cubicBezTo>
                  <a:pt x="425399" y="3917061"/>
                  <a:pt x="349959" y="3940115"/>
                  <a:pt x="324812" y="3956881"/>
                </a:cubicBezTo>
                <a:cubicBezTo>
                  <a:pt x="299665" y="3973647"/>
                  <a:pt x="308047" y="4002989"/>
                  <a:pt x="299665" y="4019755"/>
                </a:cubicBezTo>
                <a:cubicBezTo>
                  <a:pt x="291283" y="4036521"/>
                  <a:pt x="295474" y="4047001"/>
                  <a:pt x="274518" y="4057480"/>
                </a:cubicBezTo>
                <a:cubicBezTo>
                  <a:pt x="253562" y="4067959"/>
                  <a:pt x="215842" y="4093108"/>
                  <a:pt x="173931" y="4082629"/>
                </a:cubicBezTo>
                <a:cubicBezTo>
                  <a:pt x="132020" y="4072150"/>
                  <a:pt x="46102" y="4042810"/>
                  <a:pt x="23051" y="3994606"/>
                </a:cubicBezTo>
                <a:cubicBezTo>
                  <a:pt x="0" y="3946403"/>
                  <a:pt x="20955" y="3849995"/>
                  <a:pt x="35624" y="3793408"/>
                </a:cubicBezTo>
                <a:cubicBezTo>
                  <a:pt x="50293" y="3736821"/>
                  <a:pt x="71248" y="3715863"/>
                  <a:pt x="111064" y="3655085"/>
                </a:cubicBezTo>
                <a:cubicBezTo>
                  <a:pt x="150880" y="3594307"/>
                  <a:pt x="163453" y="3833228"/>
                  <a:pt x="274518" y="3428738"/>
                </a:cubicBezTo>
                <a:cubicBezTo>
                  <a:pt x="385583" y="3024248"/>
                  <a:pt x="683154" y="1676644"/>
                  <a:pt x="777454" y="1228142"/>
                </a:cubicBezTo>
                <a:cubicBezTo>
                  <a:pt x="871754" y="779640"/>
                  <a:pt x="840321" y="848802"/>
                  <a:pt x="840321" y="737724"/>
                </a:cubicBezTo>
                <a:cubicBezTo>
                  <a:pt x="840321" y="626646"/>
                  <a:pt x="777454" y="561676"/>
                  <a:pt x="777454" y="561676"/>
                </a:cubicBezTo>
                <a:lnTo>
                  <a:pt x="777454" y="561676"/>
                </a:lnTo>
              </a:path>
            </a:pathLst>
          </a:custGeom>
          <a:solidFill>
            <a:schemeClr val="accent6">
              <a:lumMod val="40000"/>
              <a:lumOff val="60000"/>
            </a:schemeClr>
          </a:solidFill>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2953" name="Text Box 283"/>
          <p:cNvSpPr txBox="1">
            <a:spLocks noChangeArrowheads="1"/>
          </p:cNvSpPr>
          <p:nvPr/>
        </p:nvSpPr>
        <p:spPr bwMode="auto">
          <a:xfrm>
            <a:off x="1352551" y="4483100"/>
            <a:ext cx="191981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400">
                <a:latin typeface="Calibri" pitchFamily="34" charset="0"/>
              </a:rPr>
              <a:t>bone marrow</a:t>
            </a:r>
          </a:p>
        </p:txBody>
      </p:sp>
    </p:spTree>
    <p:extLst>
      <p:ext uri="{BB962C8B-B14F-4D97-AF65-F5344CB8AC3E}">
        <p14:creationId xmlns:p14="http://schemas.microsoft.com/office/powerpoint/2010/main" val="2425424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Unipotent</a:t>
            </a:r>
            <a:r>
              <a:rPr lang="en-GB" dirty="0" smtClean="0"/>
              <a:t> Stem Cells</a:t>
            </a:r>
            <a:endParaRPr lang="en-GB" dirty="0"/>
          </a:p>
        </p:txBody>
      </p:sp>
      <p:sp>
        <p:nvSpPr>
          <p:cNvPr id="3" name="Content Placeholder 2"/>
          <p:cNvSpPr>
            <a:spLocks noGrp="1"/>
          </p:cNvSpPr>
          <p:nvPr>
            <p:ph idx="1"/>
          </p:nvPr>
        </p:nvSpPr>
        <p:spPr/>
        <p:txBody>
          <a:bodyPr/>
          <a:lstStyle/>
          <a:p>
            <a:r>
              <a:rPr lang="en-GB" dirty="0" smtClean="0"/>
              <a:t>Cardiomyocytes – form cardiac muscle</a:t>
            </a:r>
          </a:p>
          <a:p>
            <a:r>
              <a:rPr lang="en-GB" dirty="0" smtClean="0"/>
              <a:t>Have their own precursor stem cells</a:t>
            </a:r>
            <a:endParaRPr lang="en-GB" dirty="0"/>
          </a:p>
        </p:txBody>
      </p:sp>
      <p:pic>
        <p:nvPicPr>
          <p:cNvPr id="4098" name="Picture 2" descr="Image result for cardiomyoc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905" y="682397"/>
            <a:ext cx="2751812" cy="20608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ardiomyocyte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769" t="5283" b="45191"/>
          <a:stretch/>
        </p:blipFill>
        <p:spPr bwMode="auto">
          <a:xfrm>
            <a:off x="1733796" y="3550721"/>
            <a:ext cx="7719415" cy="2731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33796" y="3550722"/>
            <a:ext cx="5082640" cy="84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733796" y="3703122"/>
            <a:ext cx="4726381" cy="84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66265" y="4199905"/>
            <a:ext cx="426317" cy="84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883827" y="4199905"/>
            <a:ext cx="426317" cy="84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356594" y="4199906"/>
            <a:ext cx="426317" cy="843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71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Stem Cells</a:t>
            </a:r>
            <a:endParaRPr lang="en-GB" dirty="0"/>
          </a:p>
        </p:txBody>
      </p:sp>
      <p:sp>
        <p:nvSpPr>
          <p:cNvPr id="3" name="Content Placeholder 2"/>
          <p:cNvSpPr>
            <a:spLocks noGrp="1"/>
          </p:cNvSpPr>
          <p:nvPr>
            <p:ph idx="1"/>
          </p:nvPr>
        </p:nvSpPr>
        <p:spPr/>
        <p:txBody>
          <a:bodyPr>
            <a:normAutofit fontScale="92500"/>
          </a:bodyPr>
          <a:lstStyle/>
          <a:p>
            <a:r>
              <a:rPr lang="en-US" b="1" dirty="0" smtClean="0"/>
              <a:t>Embryonic Stem Cells</a:t>
            </a:r>
          </a:p>
          <a:p>
            <a:pPr marL="0" indent="0">
              <a:buNone/>
            </a:pPr>
            <a:r>
              <a:rPr lang="en-US" dirty="0" smtClean="0"/>
              <a:t>Come from the embryo early in development. </a:t>
            </a:r>
            <a:r>
              <a:rPr lang="en-US" dirty="0" smtClean="0">
                <a:solidFill>
                  <a:srgbClr val="FF0000"/>
                </a:solidFill>
              </a:rPr>
              <a:t>Pluripotent</a:t>
            </a:r>
            <a:endParaRPr lang="en-US" dirty="0"/>
          </a:p>
          <a:p>
            <a:r>
              <a:rPr lang="en-US" b="1" dirty="0" smtClean="0"/>
              <a:t>Umbilical Cord Stem Cells</a:t>
            </a:r>
          </a:p>
          <a:p>
            <a:pPr marL="0" indent="0">
              <a:buNone/>
            </a:pPr>
            <a:r>
              <a:rPr lang="en-US" dirty="0" smtClean="0"/>
              <a:t>Derived from umbilical cord blood, similar to adult stem cells. </a:t>
            </a:r>
            <a:r>
              <a:rPr lang="en-US" dirty="0" smtClean="0">
                <a:solidFill>
                  <a:srgbClr val="FF0000"/>
                </a:solidFill>
              </a:rPr>
              <a:t>Multipotent</a:t>
            </a:r>
            <a:endParaRPr lang="en-US" dirty="0">
              <a:solidFill>
                <a:srgbClr val="FF0000"/>
              </a:solidFill>
            </a:endParaRPr>
          </a:p>
          <a:p>
            <a:r>
              <a:rPr lang="en-US" b="1" dirty="0" smtClean="0"/>
              <a:t>Placental Stem Cells</a:t>
            </a:r>
          </a:p>
          <a:p>
            <a:pPr marL="0" indent="0">
              <a:buNone/>
            </a:pPr>
            <a:r>
              <a:rPr lang="en-US" dirty="0" smtClean="0"/>
              <a:t>Found in the placenta.  </a:t>
            </a:r>
            <a:r>
              <a:rPr lang="en-US" dirty="0" smtClean="0">
                <a:solidFill>
                  <a:srgbClr val="FF0000"/>
                </a:solidFill>
              </a:rPr>
              <a:t>Multipotent</a:t>
            </a:r>
            <a:endParaRPr lang="en-US" dirty="0"/>
          </a:p>
          <a:p>
            <a:r>
              <a:rPr lang="en-US" b="1" dirty="0" smtClean="0"/>
              <a:t>Adult Stem Cells</a:t>
            </a:r>
          </a:p>
          <a:p>
            <a:pPr marL="0" indent="0">
              <a:buNone/>
            </a:pPr>
            <a:r>
              <a:rPr lang="en-US" dirty="0" smtClean="0"/>
              <a:t>Despite the name, are found in the body tissues from the </a:t>
            </a:r>
            <a:r>
              <a:rPr lang="en-US" dirty="0" err="1" smtClean="0"/>
              <a:t>foetal</a:t>
            </a:r>
            <a:r>
              <a:rPr lang="en-US" dirty="0" smtClean="0"/>
              <a:t> stage of development into and throughout adulthood.  </a:t>
            </a:r>
            <a:r>
              <a:rPr lang="en-US" dirty="0" smtClean="0">
                <a:solidFill>
                  <a:srgbClr val="FF0000"/>
                </a:solidFill>
              </a:rPr>
              <a:t>Multipotent</a:t>
            </a:r>
            <a:endParaRPr lang="en-GB" dirty="0">
              <a:solidFill>
                <a:srgbClr val="FF0000"/>
              </a:solidFill>
            </a:endParaRPr>
          </a:p>
        </p:txBody>
      </p:sp>
    </p:spTree>
    <p:extLst>
      <p:ext uri="{BB962C8B-B14F-4D97-AF65-F5344CB8AC3E}">
        <p14:creationId xmlns:p14="http://schemas.microsoft.com/office/powerpoint/2010/main" val="1218730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2910713" y="-104775"/>
            <a:ext cx="68002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4000" b="1"/>
              <a:t>Embryonic stem (ES) cells:</a:t>
            </a:r>
          </a:p>
          <a:p>
            <a:pPr algn="ctr" eaLnBrk="1" hangingPunct="1"/>
            <a:r>
              <a:rPr lang="en-US" altLang="en-US" sz="4000" b="1">
                <a:solidFill>
                  <a:srgbClr val="31859C"/>
                </a:solidFill>
              </a:rPr>
              <a:t>What they can do</a:t>
            </a:r>
          </a:p>
        </p:txBody>
      </p:sp>
      <p:grpSp>
        <p:nvGrpSpPr>
          <p:cNvPr id="48131" name="Group 4"/>
          <p:cNvGrpSpPr>
            <a:grpSpLocks/>
          </p:cNvGrpSpPr>
          <p:nvPr/>
        </p:nvGrpSpPr>
        <p:grpSpPr bwMode="auto">
          <a:xfrm>
            <a:off x="304801" y="2463800"/>
            <a:ext cx="2654300" cy="604838"/>
            <a:chOff x="7010400" y="3007724"/>
            <a:chExt cx="1990989" cy="604160"/>
          </a:xfrm>
        </p:grpSpPr>
        <p:sp>
          <p:nvSpPr>
            <p:cNvPr id="6" name="Rectangle 5"/>
            <p:cNvSpPr>
              <a:spLocks noChangeArrowheads="1"/>
            </p:cNvSpPr>
            <p:nvPr/>
          </p:nvSpPr>
          <p:spPr bwMode="auto">
            <a:xfrm>
              <a:off x="7010400" y="3277296"/>
              <a:ext cx="1981463" cy="334588"/>
            </a:xfrm>
            <a:prstGeom prst="rect">
              <a:avLst/>
            </a:prstGeom>
            <a:solidFill>
              <a:srgbClr val="C9271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48214" name="Group 375"/>
            <p:cNvGrpSpPr>
              <a:grpSpLocks/>
            </p:cNvGrpSpPr>
            <p:nvPr/>
          </p:nvGrpSpPr>
          <p:grpSpPr bwMode="auto">
            <a:xfrm>
              <a:off x="7010400" y="3408900"/>
              <a:ext cx="162189" cy="172500"/>
              <a:chOff x="3876411" y="3376159"/>
              <a:chExt cx="162189" cy="172500"/>
            </a:xfrm>
          </p:grpSpPr>
          <p:grpSp>
            <p:nvGrpSpPr>
              <p:cNvPr id="47" name="Oval 46"/>
              <p:cNvGrpSpPr>
                <a:grpSpLocks/>
              </p:cNvGrpSpPr>
              <p:nvPr/>
            </p:nvGrpSpPr>
            <p:grpSpPr bwMode="auto">
              <a:xfrm>
                <a:off x="3855072" y="3351497"/>
                <a:ext cx="207292" cy="219209"/>
                <a:chOff x="207264" y="2840736"/>
                <a:chExt cx="207264" cy="219456"/>
              </a:xfrm>
            </p:grpSpPr>
            <p:pic>
              <p:nvPicPr>
                <p:cNvPr id="48300" name="Oval 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 y="2840736"/>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48301" name="Text Box 173"/>
                <p:cNvSpPr txBox="1">
                  <a:spLocks noChangeArrowheads="1"/>
                </p:cNvSpPr>
                <p:nvPr/>
              </p:nvSpPr>
              <p:spPr bwMode="auto">
                <a:xfrm>
                  <a:off x="252349" y="28907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8" name="Oval 47"/>
              <p:cNvGrpSpPr>
                <a:grpSpLocks/>
              </p:cNvGrpSpPr>
              <p:nvPr/>
            </p:nvGrpSpPr>
            <p:grpSpPr bwMode="auto">
              <a:xfrm>
                <a:off x="3946525" y="3448923"/>
                <a:ext cx="48775" cy="48713"/>
                <a:chOff x="298704" y="2938272"/>
                <a:chExt cx="48768" cy="48768"/>
              </a:xfrm>
            </p:grpSpPr>
            <p:pic>
              <p:nvPicPr>
                <p:cNvPr id="48303" name="Oval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04" y="2938272"/>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304" name="Text Box 176"/>
                <p:cNvSpPr txBox="1">
                  <a:spLocks noChangeArrowheads="1"/>
                </p:cNvSpPr>
                <p:nvPr/>
              </p:nvSpPr>
              <p:spPr bwMode="auto">
                <a:xfrm>
                  <a:off x="313246" y="29555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15" name="Group 378"/>
            <p:cNvGrpSpPr>
              <a:grpSpLocks/>
            </p:cNvGrpSpPr>
            <p:nvPr/>
          </p:nvGrpSpPr>
          <p:grpSpPr bwMode="auto">
            <a:xfrm>
              <a:off x="7162800" y="3408900"/>
              <a:ext cx="162189" cy="172500"/>
              <a:chOff x="3876411" y="3376159"/>
              <a:chExt cx="162189" cy="172500"/>
            </a:xfrm>
          </p:grpSpPr>
          <p:grpSp>
            <p:nvGrpSpPr>
              <p:cNvPr id="45" name="Oval 44"/>
              <p:cNvGrpSpPr>
                <a:grpSpLocks/>
              </p:cNvGrpSpPr>
              <p:nvPr/>
            </p:nvGrpSpPr>
            <p:grpSpPr bwMode="auto">
              <a:xfrm>
                <a:off x="3855092" y="3351497"/>
                <a:ext cx="207292" cy="219209"/>
                <a:chOff x="359664" y="2840736"/>
                <a:chExt cx="207264" cy="219456"/>
              </a:xfrm>
            </p:grpSpPr>
            <p:pic>
              <p:nvPicPr>
                <p:cNvPr id="48294" name="Oval 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64" y="2840736"/>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48295" name="Text Box 167"/>
                <p:cNvSpPr txBox="1">
                  <a:spLocks noChangeArrowheads="1"/>
                </p:cNvSpPr>
                <p:nvPr/>
              </p:nvSpPr>
              <p:spPr bwMode="auto">
                <a:xfrm>
                  <a:off x="404729" y="28907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6" name="Oval 45"/>
              <p:cNvGrpSpPr>
                <a:grpSpLocks/>
              </p:cNvGrpSpPr>
              <p:nvPr/>
            </p:nvGrpSpPr>
            <p:grpSpPr bwMode="auto">
              <a:xfrm>
                <a:off x="3946545" y="3448923"/>
                <a:ext cx="48775" cy="48713"/>
                <a:chOff x="451104" y="2938272"/>
                <a:chExt cx="48768" cy="48768"/>
              </a:xfrm>
            </p:grpSpPr>
            <p:pic>
              <p:nvPicPr>
                <p:cNvPr id="48297" name="Oval 4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04" y="2938272"/>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98" name="Text Box 170"/>
                <p:cNvSpPr txBox="1">
                  <a:spLocks noChangeArrowheads="1"/>
                </p:cNvSpPr>
                <p:nvPr/>
              </p:nvSpPr>
              <p:spPr bwMode="auto">
                <a:xfrm>
                  <a:off x="465626" y="29555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16" name="Group 381"/>
            <p:cNvGrpSpPr>
              <a:grpSpLocks/>
            </p:cNvGrpSpPr>
            <p:nvPr/>
          </p:nvGrpSpPr>
          <p:grpSpPr bwMode="auto">
            <a:xfrm>
              <a:off x="7315200" y="3408900"/>
              <a:ext cx="162189" cy="172500"/>
              <a:chOff x="3876411" y="3376159"/>
              <a:chExt cx="162189" cy="172500"/>
            </a:xfrm>
          </p:grpSpPr>
          <p:grpSp>
            <p:nvGrpSpPr>
              <p:cNvPr id="43" name="Oval 42"/>
              <p:cNvGrpSpPr>
                <a:grpSpLocks/>
              </p:cNvGrpSpPr>
              <p:nvPr/>
            </p:nvGrpSpPr>
            <p:grpSpPr bwMode="auto">
              <a:xfrm>
                <a:off x="3855112" y="3351497"/>
                <a:ext cx="207292" cy="219209"/>
                <a:chOff x="512064" y="2840736"/>
                <a:chExt cx="207264" cy="219456"/>
              </a:xfrm>
            </p:grpSpPr>
            <p:pic>
              <p:nvPicPr>
                <p:cNvPr id="48288" name="Oval 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064" y="2840736"/>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48289" name="Text Box 161"/>
                <p:cNvSpPr txBox="1">
                  <a:spLocks noChangeArrowheads="1"/>
                </p:cNvSpPr>
                <p:nvPr/>
              </p:nvSpPr>
              <p:spPr bwMode="auto">
                <a:xfrm>
                  <a:off x="557109" y="28907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4" name="Oval 43"/>
              <p:cNvGrpSpPr>
                <a:grpSpLocks/>
              </p:cNvGrpSpPr>
              <p:nvPr/>
            </p:nvGrpSpPr>
            <p:grpSpPr bwMode="auto">
              <a:xfrm>
                <a:off x="3946565" y="3448923"/>
                <a:ext cx="48775" cy="48713"/>
                <a:chOff x="603504" y="2938272"/>
                <a:chExt cx="48768" cy="48768"/>
              </a:xfrm>
            </p:grpSpPr>
            <p:pic>
              <p:nvPicPr>
                <p:cNvPr id="48291" name="Oval 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04" y="2938272"/>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92" name="Text Box 164"/>
                <p:cNvSpPr txBox="1">
                  <a:spLocks noChangeArrowheads="1"/>
                </p:cNvSpPr>
                <p:nvPr/>
              </p:nvSpPr>
              <p:spPr bwMode="auto">
                <a:xfrm>
                  <a:off x="618006" y="29555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17" name="Group 384"/>
            <p:cNvGrpSpPr>
              <a:grpSpLocks/>
            </p:cNvGrpSpPr>
            <p:nvPr/>
          </p:nvGrpSpPr>
          <p:grpSpPr bwMode="auto">
            <a:xfrm>
              <a:off x="7467600" y="3429000"/>
              <a:ext cx="162189" cy="172500"/>
              <a:chOff x="3876411" y="3376159"/>
              <a:chExt cx="162189" cy="172500"/>
            </a:xfrm>
          </p:grpSpPr>
          <p:grpSp>
            <p:nvGrpSpPr>
              <p:cNvPr id="41" name="Oval 40"/>
              <p:cNvGrpSpPr>
                <a:grpSpLocks/>
              </p:cNvGrpSpPr>
              <p:nvPr/>
            </p:nvGrpSpPr>
            <p:grpSpPr bwMode="auto">
              <a:xfrm>
                <a:off x="3855133" y="3355753"/>
                <a:ext cx="207292" cy="213120"/>
                <a:chOff x="664464" y="2865120"/>
                <a:chExt cx="207264" cy="213360"/>
              </a:xfrm>
            </p:grpSpPr>
            <p:pic>
              <p:nvPicPr>
                <p:cNvPr id="48282" name="Oval 4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83" name="Text Box 155"/>
                <p:cNvSpPr txBox="1">
                  <a:spLocks noChangeArrowheads="1"/>
                </p:cNvSpPr>
                <p:nvPr/>
              </p:nvSpPr>
              <p:spPr bwMode="auto">
                <a:xfrm>
                  <a:off x="709488"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2" name="Oval 41"/>
              <p:cNvGrpSpPr>
                <a:grpSpLocks/>
              </p:cNvGrpSpPr>
              <p:nvPr/>
            </p:nvGrpSpPr>
            <p:grpSpPr bwMode="auto">
              <a:xfrm>
                <a:off x="3946586" y="3453179"/>
                <a:ext cx="48775" cy="48713"/>
                <a:chOff x="755904" y="2962656"/>
                <a:chExt cx="48768" cy="48768"/>
              </a:xfrm>
            </p:grpSpPr>
            <p:pic>
              <p:nvPicPr>
                <p:cNvPr id="48285" name="Oval 4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9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86" name="Text Box 158"/>
                <p:cNvSpPr txBox="1">
                  <a:spLocks noChangeArrowheads="1"/>
                </p:cNvSpPr>
                <p:nvPr/>
              </p:nvSpPr>
              <p:spPr bwMode="auto">
                <a:xfrm>
                  <a:off x="770385"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18" name="Group 387"/>
            <p:cNvGrpSpPr>
              <a:grpSpLocks/>
            </p:cNvGrpSpPr>
            <p:nvPr/>
          </p:nvGrpSpPr>
          <p:grpSpPr bwMode="auto">
            <a:xfrm>
              <a:off x="7620000" y="3429000"/>
              <a:ext cx="162189" cy="172500"/>
              <a:chOff x="3876411" y="3376159"/>
              <a:chExt cx="162189" cy="172500"/>
            </a:xfrm>
          </p:grpSpPr>
          <p:grpSp>
            <p:nvGrpSpPr>
              <p:cNvPr id="39" name="Oval 38"/>
              <p:cNvGrpSpPr>
                <a:grpSpLocks/>
              </p:cNvGrpSpPr>
              <p:nvPr/>
            </p:nvGrpSpPr>
            <p:grpSpPr bwMode="auto">
              <a:xfrm>
                <a:off x="3855153" y="3355753"/>
                <a:ext cx="207292" cy="213120"/>
                <a:chOff x="816864" y="2865120"/>
                <a:chExt cx="207264" cy="213360"/>
              </a:xfrm>
            </p:grpSpPr>
            <p:pic>
              <p:nvPicPr>
                <p:cNvPr id="48276" name="Oval 3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8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77" name="Text Box 149"/>
                <p:cNvSpPr txBox="1">
                  <a:spLocks noChangeArrowheads="1"/>
                </p:cNvSpPr>
                <p:nvPr/>
              </p:nvSpPr>
              <p:spPr bwMode="auto">
                <a:xfrm>
                  <a:off x="861868"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0" name="Oval 39"/>
              <p:cNvGrpSpPr>
                <a:grpSpLocks/>
              </p:cNvGrpSpPr>
              <p:nvPr/>
            </p:nvGrpSpPr>
            <p:grpSpPr bwMode="auto">
              <a:xfrm>
                <a:off x="3946606" y="3453179"/>
                <a:ext cx="48775" cy="48713"/>
                <a:chOff x="908304" y="2962656"/>
                <a:chExt cx="48768" cy="48768"/>
              </a:xfrm>
            </p:grpSpPr>
            <p:pic>
              <p:nvPicPr>
                <p:cNvPr id="48279" name="Oval 3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3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80" name="Text Box 152"/>
                <p:cNvSpPr txBox="1">
                  <a:spLocks noChangeArrowheads="1"/>
                </p:cNvSpPr>
                <p:nvPr/>
              </p:nvSpPr>
              <p:spPr bwMode="auto">
                <a:xfrm>
                  <a:off x="922765"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19" name="Group 390"/>
            <p:cNvGrpSpPr>
              <a:grpSpLocks/>
            </p:cNvGrpSpPr>
            <p:nvPr/>
          </p:nvGrpSpPr>
          <p:grpSpPr bwMode="auto">
            <a:xfrm>
              <a:off x="7772400" y="3429000"/>
              <a:ext cx="162189" cy="172500"/>
              <a:chOff x="3876411" y="3376159"/>
              <a:chExt cx="162189" cy="172500"/>
            </a:xfrm>
          </p:grpSpPr>
          <p:grpSp>
            <p:nvGrpSpPr>
              <p:cNvPr id="37" name="Oval 36"/>
              <p:cNvGrpSpPr>
                <a:grpSpLocks/>
              </p:cNvGrpSpPr>
              <p:nvPr/>
            </p:nvGrpSpPr>
            <p:grpSpPr bwMode="auto">
              <a:xfrm>
                <a:off x="3855173" y="3355753"/>
                <a:ext cx="207292" cy="213120"/>
                <a:chOff x="969264" y="2865120"/>
                <a:chExt cx="207264" cy="213360"/>
              </a:xfrm>
            </p:grpSpPr>
            <p:pic>
              <p:nvPicPr>
                <p:cNvPr id="48270" name="Oval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2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71" name="Text Box 143"/>
                <p:cNvSpPr txBox="1">
                  <a:spLocks noChangeArrowheads="1"/>
                </p:cNvSpPr>
                <p:nvPr/>
              </p:nvSpPr>
              <p:spPr bwMode="auto">
                <a:xfrm>
                  <a:off x="1014248"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8" name="Oval 37"/>
              <p:cNvGrpSpPr>
                <a:grpSpLocks/>
              </p:cNvGrpSpPr>
              <p:nvPr/>
            </p:nvGrpSpPr>
            <p:grpSpPr bwMode="auto">
              <a:xfrm>
                <a:off x="3946626" y="3453179"/>
                <a:ext cx="48775" cy="48713"/>
                <a:chOff x="1060704" y="2962656"/>
                <a:chExt cx="48768" cy="48768"/>
              </a:xfrm>
            </p:grpSpPr>
            <p:pic>
              <p:nvPicPr>
                <p:cNvPr id="48273" name="Oval 3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7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74" name="Text Box 146"/>
                <p:cNvSpPr txBox="1">
                  <a:spLocks noChangeArrowheads="1"/>
                </p:cNvSpPr>
                <p:nvPr/>
              </p:nvSpPr>
              <p:spPr bwMode="auto">
                <a:xfrm>
                  <a:off x="1075145"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0" name="Group 393"/>
            <p:cNvGrpSpPr>
              <a:grpSpLocks/>
            </p:cNvGrpSpPr>
            <p:nvPr/>
          </p:nvGrpSpPr>
          <p:grpSpPr bwMode="auto">
            <a:xfrm>
              <a:off x="7924800" y="3429000"/>
              <a:ext cx="162189" cy="172500"/>
              <a:chOff x="3876411" y="3376159"/>
              <a:chExt cx="162189" cy="172500"/>
            </a:xfrm>
          </p:grpSpPr>
          <p:grpSp>
            <p:nvGrpSpPr>
              <p:cNvPr id="35" name="Oval 34"/>
              <p:cNvGrpSpPr>
                <a:grpSpLocks/>
              </p:cNvGrpSpPr>
              <p:nvPr/>
            </p:nvGrpSpPr>
            <p:grpSpPr bwMode="auto">
              <a:xfrm>
                <a:off x="3855193" y="3355753"/>
                <a:ext cx="207292" cy="213120"/>
                <a:chOff x="1121664" y="2865120"/>
                <a:chExt cx="207264" cy="213360"/>
              </a:xfrm>
            </p:grpSpPr>
            <p:pic>
              <p:nvPicPr>
                <p:cNvPr id="48264" name="Oval 3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16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65" name="Text Box 137"/>
                <p:cNvSpPr txBox="1">
                  <a:spLocks noChangeArrowheads="1"/>
                </p:cNvSpPr>
                <p:nvPr/>
              </p:nvSpPr>
              <p:spPr bwMode="auto">
                <a:xfrm>
                  <a:off x="1166628"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6" name="Oval 35"/>
              <p:cNvGrpSpPr>
                <a:grpSpLocks/>
              </p:cNvGrpSpPr>
              <p:nvPr/>
            </p:nvGrpSpPr>
            <p:grpSpPr bwMode="auto">
              <a:xfrm>
                <a:off x="3946646" y="3453179"/>
                <a:ext cx="48775" cy="48713"/>
                <a:chOff x="1213104" y="2962656"/>
                <a:chExt cx="48768" cy="48768"/>
              </a:xfrm>
            </p:grpSpPr>
            <p:pic>
              <p:nvPicPr>
                <p:cNvPr id="48267" name="Oval 3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31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68" name="Text Box 140"/>
                <p:cNvSpPr txBox="1">
                  <a:spLocks noChangeArrowheads="1"/>
                </p:cNvSpPr>
                <p:nvPr/>
              </p:nvSpPr>
              <p:spPr bwMode="auto">
                <a:xfrm>
                  <a:off x="1227525"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1" name="Group 396"/>
            <p:cNvGrpSpPr>
              <a:grpSpLocks/>
            </p:cNvGrpSpPr>
            <p:nvPr/>
          </p:nvGrpSpPr>
          <p:grpSpPr bwMode="auto">
            <a:xfrm>
              <a:off x="8077200" y="3429000"/>
              <a:ext cx="162189" cy="172500"/>
              <a:chOff x="3876411" y="3376159"/>
              <a:chExt cx="162189" cy="172500"/>
            </a:xfrm>
          </p:grpSpPr>
          <p:grpSp>
            <p:nvGrpSpPr>
              <p:cNvPr id="33" name="Oval 32"/>
              <p:cNvGrpSpPr>
                <a:grpSpLocks/>
              </p:cNvGrpSpPr>
              <p:nvPr/>
            </p:nvGrpSpPr>
            <p:grpSpPr bwMode="auto">
              <a:xfrm>
                <a:off x="3855213" y="3355753"/>
                <a:ext cx="207292" cy="213120"/>
                <a:chOff x="1274064" y="2865120"/>
                <a:chExt cx="207264" cy="213360"/>
              </a:xfrm>
            </p:grpSpPr>
            <p:pic>
              <p:nvPicPr>
                <p:cNvPr id="48258" name="Oval 32"/>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40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59" name="Text Box 131"/>
                <p:cNvSpPr txBox="1">
                  <a:spLocks noChangeArrowheads="1"/>
                </p:cNvSpPr>
                <p:nvPr/>
              </p:nvSpPr>
              <p:spPr bwMode="auto">
                <a:xfrm>
                  <a:off x="1319008"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4" name="Oval 33"/>
              <p:cNvGrpSpPr>
                <a:grpSpLocks/>
              </p:cNvGrpSpPr>
              <p:nvPr/>
            </p:nvGrpSpPr>
            <p:grpSpPr bwMode="auto">
              <a:xfrm>
                <a:off x="3946666" y="3453179"/>
                <a:ext cx="48775" cy="48713"/>
                <a:chOff x="1365504" y="2962656"/>
                <a:chExt cx="48768" cy="48768"/>
              </a:xfrm>
            </p:grpSpPr>
            <p:pic>
              <p:nvPicPr>
                <p:cNvPr id="48261" name="Oval 3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55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62" name="Text Box 134"/>
                <p:cNvSpPr txBox="1">
                  <a:spLocks noChangeArrowheads="1"/>
                </p:cNvSpPr>
                <p:nvPr/>
              </p:nvSpPr>
              <p:spPr bwMode="auto">
                <a:xfrm>
                  <a:off x="1379905"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2" name="Group 399"/>
            <p:cNvGrpSpPr>
              <a:grpSpLocks/>
            </p:cNvGrpSpPr>
            <p:nvPr/>
          </p:nvGrpSpPr>
          <p:grpSpPr bwMode="auto">
            <a:xfrm>
              <a:off x="8229600" y="3429000"/>
              <a:ext cx="162189" cy="172500"/>
              <a:chOff x="3876411" y="3376159"/>
              <a:chExt cx="162189" cy="172500"/>
            </a:xfrm>
          </p:grpSpPr>
          <p:grpSp>
            <p:nvGrpSpPr>
              <p:cNvPr id="31" name="Oval 30"/>
              <p:cNvGrpSpPr>
                <a:grpSpLocks/>
              </p:cNvGrpSpPr>
              <p:nvPr/>
            </p:nvGrpSpPr>
            <p:grpSpPr bwMode="auto">
              <a:xfrm>
                <a:off x="3855234" y="3355753"/>
                <a:ext cx="207292" cy="213120"/>
                <a:chOff x="1426464" y="2865120"/>
                <a:chExt cx="207264" cy="213360"/>
              </a:xfrm>
            </p:grpSpPr>
            <p:pic>
              <p:nvPicPr>
                <p:cNvPr id="48252" name="Oval 3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64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53" name="Text Box 125"/>
                <p:cNvSpPr txBox="1">
                  <a:spLocks noChangeArrowheads="1"/>
                </p:cNvSpPr>
                <p:nvPr/>
              </p:nvSpPr>
              <p:spPr bwMode="auto">
                <a:xfrm>
                  <a:off x="1471387"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2" name="Oval 31"/>
              <p:cNvGrpSpPr>
                <a:grpSpLocks/>
              </p:cNvGrpSpPr>
              <p:nvPr/>
            </p:nvGrpSpPr>
            <p:grpSpPr bwMode="auto">
              <a:xfrm>
                <a:off x="3946687" y="3453179"/>
                <a:ext cx="48775" cy="48713"/>
                <a:chOff x="1517904" y="2962656"/>
                <a:chExt cx="48768" cy="48768"/>
              </a:xfrm>
            </p:grpSpPr>
            <p:pic>
              <p:nvPicPr>
                <p:cNvPr id="48255" name="Oval 3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79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56" name="Text Box 128"/>
                <p:cNvSpPr txBox="1">
                  <a:spLocks noChangeArrowheads="1"/>
                </p:cNvSpPr>
                <p:nvPr/>
              </p:nvSpPr>
              <p:spPr bwMode="auto">
                <a:xfrm>
                  <a:off x="1532284"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3" name="Group 402"/>
            <p:cNvGrpSpPr>
              <a:grpSpLocks/>
            </p:cNvGrpSpPr>
            <p:nvPr/>
          </p:nvGrpSpPr>
          <p:grpSpPr bwMode="auto">
            <a:xfrm>
              <a:off x="8382000" y="3429000"/>
              <a:ext cx="162189" cy="172500"/>
              <a:chOff x="3876411" y="3376159"/>
              <a:chExt cx="162189" cy="172500"/>
            </a:xfrm>
          </p:grpSpPr>
          <p:grpSp>
            <p:nvGrpSpPr>
              <p:cNvPr id="29" name="Oval 28"/>
              <p:cNvGrpSpPr>
                <a:grpSpLocks/>
              </p:cNvGrpSpPr>
              <p:nvPr/>
            </p:nvGrpSpPr>
            <p:grpSpPr bwMode="auto">
              <a:xfrm>
                <a:off x="3855254" y="3355753"/>
                <a:ext cx="207292" cy="213120"/>
                <a:chOff x="1578864" y="2865120"/>
                <a:chExt cx="207264" cy="213360"/>
              </a:xfrm>
            </p:grpSpPr>
            <p:pic>
              <p:nvPicPr>
                <p:cNvPr id="48246" name="Oval 28"/>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88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47" name="Text Box 119"/>
                <p:cNvSpPr txBox="1">
                  <a:spLocks noChangeArrowheads="1"/>
                </p:cNvSpPr>
                <p:nvPr/>
              </p:nvSpPr>
              <p:spPr bwMode="auto">
                <a:xfrm>
                  <a:off x="1623767"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0" name="Oval 29"/>
              <p:cNvGrpSpPr>
                <a:grpSpLocks/>
              </p:cNvGrpSpPr>
              <p:nvPr/>
            </p:nvGrpSpPr>
            <p:grpSpPr bwMode="auto">
              <a:xfrm>
                <a:off x="3946707" y="3453179"/>
                <a:ext cx="48775" cy="48713"/>
                <a:chOff x="1670304" y="2962656"/>
                <a:chExt cx="48768" cy="48768"/>
              </a:xfrm>
            </p:grpSpPr>
            <p:pic>
              <p:nvPicPr>
                <p:cNvPr id="48249" name="Oval 2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03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50" name="Text Box 122"/>
                <p:cNvSpPr txBox="1">
                  <a:spLocks noChangeArrowheads="1"/>
                </p:cNvSpPr>
                <p:nvPr/>
              </p:nvSpPr>
              <p:spPr bwMode="auto">
                <a:xfrm>
                  <a:off x="1684664"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4" name="Group 405"/>
            <p:cNvGrpSpPr>
              <a:grpSpLocks/>
            </p:cNvGrpSpPr>
            <p:nvPr/>
          </p:nvGrpSpPr>
          <p:grpSpPr bwMode="auto">
            <a:xfrm>
              <a:off x="8534400" y="3429000"/>
              <a:ext cx="162189" cy="172500"/>
              <a:chOff x="3876411" y="3376159"/>
              <a:chExt cx="162189" cy="172500"/>
            </a:xfrm>
          </p:grpSpPr>
          <p:grpSp>
            <p:nvGrpSpPr>
              <p:cNvPr id="27" name="Oval 26"/>
              <p:cNvGrpSpPr>
                <a:grpSpLocks/>
              </p:cNvGrpSpPr>
              <p:nvPr/>
            </p:nvGrpSpPr>
            <p:grpSpPr bwMode="auto">
              <a:xfrm>
                <a:off x="3855274" y="3355753"/>
                <a:ext cx="207292" cy="213120"/>
                <a:chOff x="1731264" y="2865120"/>
                <a:chExt cx="207264" cy="213360"/>
              </a:xfrm>
            </p:grpSpPr>
            <p:pic>
              <p:nvPicPr>
                <p:cNvPr id="48240" name="Oval 26"/>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312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41" name="Text Box 113"/>
                <p:cNvSpPr txBox="1">
                  <a:spLocks noChangeArrowheads="1"/>
                </p:cNvSpPr>
                <p:nvPr/>
              </p:nvSpPr>
              <p:spPr bwMode="auto">
                <a:xfrm>
                  <a:off x="1776147"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8" name="Oval 27"/>
              <p:cNvGrpSpPr>
                <a:grpSpLocks/>
              </p:cNvGrpSpPr>
              <p:nvPr/>
            </p:nvGrpSpPr>
            <p:grpSpPr bwMode="auto">
              <a:xfrm>
                <a:off x="3946727" y="3453179"/>
                <a:ext cx="48775" cy="48713"/>
                <a:chOff x="1822704" y="2962656"/>
                <a:chExt cx="48768" cy="48768"/>
              </a:xfrm>
            </p:grpSpPr>
            <p:pic>
              <p:nvPicPr>
                <p:cNvPr id="48243" name="Oval 27"/>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227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44" name="Text Box 116"/>
                <p:cNvSpPr txBox="1">
                  <a:spLocks noChangeArrowheads="1"/>
                </p:cNvSpPr>
                <p:nvPr/>
              </p:nvSpPr>
              <p:spPr bwMode="auto">
                <a:xfrm>
                  <a:off x="1837044"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5" name="Group 408"/>
            <p:cNvGrpSpPr>
              <a:grpSpLocks/>
            </p:cNvGrpSpPr>
            <p:nvPr/>
          </p:nvGrpSpPr>
          <p:grpSpPr bwMode="auto">
            <a:xfrm>
              <a:off x="8686800" y="3429000"/>
              <a:ext cx="162189" cy="172500"/>
              <a:chOff x="3876411" y="3376159"/>
              <a:chExt cx="162189" cy="172500"/>
            </a:xfrm>
          </p:grpSpPr>
          <p:grpSp>
            <p:nvGrpSpPr>
              <p:cNvPr id="25" name="Oval 24"/>
              <p:cNvGrpSpPr>
                <a:grpSpLocks/>
              </p:cNvGrpSpPr>
              <p:nvPr/>
            </p:nvGrpSpPr>
            <p:grpSpPr bwMode="auto">
              <a:xfrm>
                <a:off x="3855294" y="3355753"/>
                <a:ext cx="207292" cy="213120"/>
                <a:chOff x="1883664" y="2865120"/>
                <a:chExt cx="207264" cy="213360"/>
              </a:xfrm>
            </p:grpSpPr>
            <p:pic>
              <p:nvPicPr>
                <p:cNvPr id="48234" name="Oval 24"/>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836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35" name="Text Box 107"/>
                <p:cNvSpPr txBox="1">
                  <a:spLocks noChangeArrowheads="1"/>
                </p:cNvSpPr>
                <p:nvPr/>
              </p:nvSpPr>
              <p:spPr bwMode="auto">
                <a:xfrm>
                  <a:off x="1928527"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6" name="Oval 25"/>
              <p:cNvGrpSpPr>
                <a:grpSpLocks/>
              </p:cNvGrpSpPr>
              <p:nvPr/>
            </p:nvGrpSpPr>
            <p:grpSpPr bwMode="auto">
              <a:xfrm>
                <a:off x="3946747" y="3453179"/>
                <a:ext cx="48775" cy="48713"/>
                <a:chOff x="1975104" y="2962656"/>
                <a:chExt cx="48768" cy="48768"/>
              </a:xfrm>
            </p:grpSpPr>
            <p:pic>
              <p:nvPicPr>
                <p:cNvPr id="48237" name="Oval 25"/>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51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38" name="Text Box 110"/>
                <p:cNvSpPr txBox="1">
                  <a:spLocks noChangeArrowheads="1"/>
                </p:cNvSpPr>
                <p:nvPr/>
              </p:nvSpPr>
              <p:spPr bwMode="auto">
                <a:xfrm>
                  <a:off x="1989424"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48226" name="Group 411"/>
            <p:cNvGrpSpPr>
              <a:grpSpLocks/>
            </p:cNvGrpSpPr>
            <p:nvPr/>
          </p:nvGrpSpPr>
          <p:grpSpPr bwMode="auto">
            <a:xfrm>
              <a:off x="8839200" y="3429000"/>
              <a:ext cx="162189" cy="172500"/>
              <a:chOff x="3876411" y="3376159"/>
              <a:chExt cx="162189" cy="172500"/>
            </a:xfrm>
          </p:grpSpPr>
          <p:grpSp>
            <p:nvGrpSpPr>
              <p:cNvPr id="23" name="Oval 22"/>
              <p:cNvGrpSpPr>
                <a:grpSpLocks/>
              </p:cNvGrpSpPr>
              <p:nvPr/>
            </p:nvGrpSpPr>
            <p:grpSpPr bwMode="auto">
              <a:xfrm>
                <a:off x="3855314" y="3355753"/>
                <a:ext cx="207292" cy="213120"/>
                <a:chOff x="2036064" y="2865120"/>
                <a:chExt cx="207264" cy="213360"/>
              </a:xfrm>
            </p:grpSpPr>
            <p:pic>
              <p:nvPicPr>
                <p:cNvPr id="48228" name="Oval 22"/>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36064" y="2865120"/>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48229" name="Text Box 101"/>
                <p:cNvSpPr txBox="1">
                  <a:spLocks noChangeArrowheads="1"/>
                </p:cNvSpPr>
                <p:nvPr/>
              </p:nvSpPr>
              <p:spPr bwMode="auto">
                <a:xfrm>
                  <a:off x="2080907" y="29108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4" name="Oval 23"/>
              <p:cNvGrpSpPr>
                <a:grpSpLocks/>
              </p:cNvGrpSpPr>
              <p:nvPr/>
            </p:nvGrpSpPr>
            <p:grpSpPr bwMode="auto">
              <a:xfrm>
                <a:off x="3946767" y="3453179"/>
                <a:ext cx="48775" cy="48713"/>
                <a:chOff x="2127504" y="2962656"/>
                <a:chExt cx="48768" cy="48768"/>
              </a:xfrm>
            </p:grpSpPr>
            <p:pic>
              <p:nvPicPr>
                <p:cNvPr id="48231" name="Oval 23"/>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7504" y="2962656"/>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48232" name="Text Box 104"/>
                <p:cNvSpPr txBox="1">
                  <a:spLocks noChangeArrowheads="1"/>
                </p:cNvSpPr>
                <p:nvPr/>
              </p:nvSpPr>
              <p:spPr bwMode="auto">
                <a:xfrm>
                  <a:off x="2141804" y="29756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sp>
          <p:nvSpPr>
            <p:cNvPr id="20" name="Rectangle 19"/>
            <p:cNvSpPr>
              <a:spLocks noChangeArrowheads="1"/>
            </p:cNvSpPr>
            <p:nvPr/>
          </p:nvSpPr>
          <p:spPr bwMode="auto">
            <a:xfrm>
              <a:off x="7010400" y="3007724"/>
              <a:ext cx="1990989" cy="589888"/>
            </a:xfrm>
            <a:prstGeom prst="rect">
              <a:avLst/>
            </a:prstGeom>
            <a:noFill/>
            <a:ln w="38100">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48132" name="TextBox 126"/>
          <p:cNvSpPr txBox="1">
            <a:spLocks noChangeArrowheads="1"/>
          </p:cNvSpPr>
          <p:nvPr/>
        </p:nvSpPr>
        <p:spPr bwMode="auto">
          <a:xfrm>
            <a:off x="143933" y="3144838"/>
            <a:ext cx="2381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embryonic stem cells</a:t>
            </a:r>
          </a:p>
        </p:txBody>
      </p:sp>
      <p:sp>
        <p:nvSpPr>
          <p:cNvPr id="130" name="TextBox 129"/>
          <p:cNvSpPr txBox="1">
            <a:spLocks noChangeArrowheads="1"/>
          </p:cNvSpPr>
          <p:nvPr/>
        </p:nvSpPr>
        <p:spPr bwMode="auto">
          <a:xfrm>
            <a:off x="162984" y="3683000"/>
            <a:ext cx="25380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3200" b="1">
                <a:latin typeface="Calibri" pitchFamily="34" charset="0"/>
              </a:rPr>
              <a:t>PLURIPOTENT</a:t>
            </a:r>
          </a:p>
        </p:txBody>
      </p:sp>
      <p:grpSp>
        <p:nvGrpSpPr>
          <p:cNvPr id="48134" name="Group 124"/>
          <p:cNvGrpSpPr>
            <a:grpSpLocks/>
          </p:cNvGrpSpPr>
          <p:nvPr/>
        </p:nvGrpSpPr>
        <p:grpSpPr bwMode="auto">
          <a:xfrm>
            <a:off x="3556000" y="1219201"/>
            <a:ext cx="8636000" cy="4657725"/>
            <a:chOff x="2667000" y="1219200"/>
            <a:chExt cx="6477000" cy="4657170"/>
          </a:xfrm>
        </p:grpSpPr>
        <p:grpSp>
          <p:nvGrpSpPr>
            <p:cNvPr id="48135" name="Group 49"/>
            <p:cNvGrpSpPr>
              <a:grpSpLocks/>
            </p:cNvGrpSpPr>
            <p:nvPr/>
          </p:nvGrpSpPr>
          <p:grpSpPr bwMode="auto">
            <a:xfrm>
              <a:off x="5822004" y="1993146"/>
              <a:ext cx="502596" cy="901957"/>
              <a:chOff x="2499649" y="2984243"/>
              <a:chExt cx="502596" cy="901957"/>
            </a:xfrm>
          </p:grpSpPr>
          <p:grpSp>
            <p:nvGrpSpPr>
              <p:cNvPr id="48204" name="Group 6"/>
              <p:cNvGrpSpPr>
                <a:grpSpLocks/>
              </p:cNvGrpSpPr>
              <p:nvPr/>
            </p:nvGrpSpPr>
            <p:grpSpPr bwMode="auto">
              <a:xfrm>
                <a:off x="2499649" y="3054222"/>
                <a:ext cx="182845" cy="673357"/>
                <a:chOff x="2499649" y="3054222"/>
                <a:chExt cx="182845" cy="673357"/>
              </a:xfrm>
            </p:grpSpPr>
            <p:sp>
              <p:nvSpPr>
                <p:cNvPr id="58" name="Can 4"/>
                <p:cNvSpPr/>
                <p:nvPr/>
              </p:nvSpPr>
              <p:spPr>
                <a:xfrm rot="12348377" flipH="1">
                  <a:off x="2499008" y="3054747"/>
                  <a:ext cx="165100" cy="673020"/>
                </a:xfrm>
                <a:prstGeom prst="can">
                  <a:avLst>
                    <a:gd name="adj" fmla="val 74874"/>
                  </a:avLst>
                </a:prstGeom>
                <a:solidFill>
                  <a:schemeClr val="bg1">
                    <a:lumMod val="85000"/>
                  </a:schemeClr>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a:spLocks noChangeArrowheads="1"/>
                </p:cNvSpPr>
                <p:nvPr/>
              </p:nvSpPr>
              <p:spPr bwMode="auto">
                <a:xfrm>
                  <a:off x="2589495" y="3307130"/>
                  <a:ext cx="60325" cy="46032"/>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205" name="Group 7"/>
              <p:cNvGrpSpPr>
                <a:grpSpLocks/>
              </p:cNvGrpSpPr>
              <p:nvPr/>
            </p:nvGrpSpPr>
            <p:grpSpPr bwMode="auto">
              <a:xfrm>
                <a:off x="2743200" y="2984243"/>
                <a:ext cx="182845" cy="673357"/>
                <a:chOff x="2499649" y="3054222"/>
                <a:chExt cx="182845" cy="673357"/>
              </a:xfrm>
            </p:grpSpPr>
            <p:sp>
              <p:nvSpPr>
                <p:cNvPr id="56" name="Can 55"/>
                <p:cNvSpPr/>
                <p:nvPr/>
              </p:nvSpPr>
              <p:spPr>
                <a:xfrm rot="12348377" flipH="1">
                  <a:off x="2499932" y="3054884"/>
                  <a:ext cx="182562" cy="673020"/>
                </a:xfrm>
                <a:prstGeom prst="can">
                  <a:avLst>
                    <a:gd name="adj" fmla="val 74874"/>
                  </a:avLst>
                </a:prstGeom>
                <a:solidFill>
                  <a:schemeClr val="bg1">
                    <a:lumMod val="85000"/>
                  </a:schemeClr>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a:spLocks noChangeArrowheads="1"/>
                </p:cNvSpPr>
                <p:nvPr/>
              </p:nvSpPr>
              <p:spPr bwMode="auto">
                <a:xfrm>
                  <a:off x="2590419" y="3307267"/>
                  <a:ext cx="76200" cy="46032"/>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206" name="Group 10"/>
              <p:cNvGrpSpPr>
                <a:grpSpLocks/>
              </p:cNvGrpSpPr>
              <p:nvPr/>
            </p:nvGrpSpPr>
            <p:grpSpPr bwMode="auto">
              <a:xfrm>
                <a:off x="2819400" y="3212843"/>
                <a:ext cx="182845" cy="673357"/>
                <a:chOff x="2499649" y="3054222"/>
                <a:chExt cx="182845" cy="673357"/>
              </a:xfrm>
            </p:grpSpPr>
            <p:sp>
              <p:nvSpPr>
                <p:cNvPr id="54" name="Can 53"/>
                <p:cNvSpPr/>
                <p:nvPr/>
              </p:nvSpPr>
              <p:spPr>
                <a:xfrm rot="12348377" flipH="1">
                  <a:off x="2499932" y="3054857"/>
                  <a:ext cx="182562" cy="673020"/>
                </a:xfrm>
                <a:prstGeom prst="can">
                  <a:avLst>
                    <a:gd name="adj" fmla="val 74874"/>
                  </a:avLst>
                </a:prstGeom>
                <a:solidFill>
                  <a:schemeClr val="bg1">
                    <a:lumMod val="85000"/>
                  </a:schemeClr>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a:spLocks noChangeArrowheads="1"/>
                </p:cNvSpPr>
                <p:nvPr/>
              </p:nvSpPr>
              <p:spPr bwMode="auto">
                <a:xfrm>
                  <a:off x="2590419" y="3307240"/>
                  <a:ext cx="76200" cy="46032"/>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sp>
          <p:nvSpPr>
            <p:cNvPr id="61" name="Oval 60"/>
            <p:cNvSpPr/>
            <p:nvPr/>
          </p:nvSpPr>
          <p:spPr bwMode="auto">
            <a:xfrm rot="18935118">
              <a:off x="6883400" y="3706517"/>
              <a:ext cx="762000" cy="457146"/>
            </a:xfrm>
            <a:prstGeom prst="ellipse">
              <a:avLst/>
            </a:prstGeom>
            <a:solidFill>
              <a:srgbClr val="C9271F"/>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8137" name="Group 61"/>
            <p:cNvGrpSpPr>
              <a:grpSpLocks/>
            </p:cNvGrpSpPr>
            <p:nvPr/>
          </p:nvGrpSpPr>
          <p:grpSpPr bwMode="auto">
            <a:xfrm>
              <a:off x="7785100" y="2671008"/>
              <a:ext cx="1206500" cy="1074738"/>
              <a:chOff x="1966252" y="4877080"/>
              <a:chExt cx="1206500" cy="1074738"/>
            </a:xfrm>
          </p:grpSpPr>
          <p:sp>
            <p:nvSpPr>
              <p:cNvPr id="63" name="Freeform 62"/>
              <p:cNvSpPr/>
              <p:nvPr/>
            </p:nvSpPr>
            <p:spPr>
              <a:xfrm>
                <a:off x="1966252" y="4877662"/>
                <a:ext cx="1206500" cy="1074609"/>
              </a:xfrm>
              <a:custGeom>
                <a:avLst/>
                <a:gdLst>
                  <a:gd name="connsiteX0" fmla="*/ 253563 w 1207046"/>
                  <a:gd name="connsiteY0" fmla="*/ 287125 h 1075148"/>
                  <a:gd name="connsiteX1" fmla="*/ 492458 w 1207046"/>
                  <a:gd name="connsiteY1" fmla="*/ 148802 h 1075148"/>
                  <a:gd name="connsiteX2" fmla="*/ 819366 w 1207046"/>
                  <a:gd name="connsiteY2" fmla="*/ 10479 h 1075148"/>
                  <a:gd name="connsiteX3" fmla="*/ 1058261 w 1207046"/>
                  <a:gd name="connsiteY3" fmla="*/ 85928 h 1075148"/>
                  <a:gd name="connsiteX4" fmla="*/ 1196568 w 1207046"/>
                  <a:gd name="connsiteY4" fmla="*/ 362574 h 1075148"/>
                  <a:gd name="connsiteX5" fmla="*/ 1121128 w 1207046"/>
                  <a:gd name="connsiteY5" fmla="*/ 664370 h 1075148"/>
                  <a:gd name="connsiteX6" fmla="*/ 970247 w 1207046"/>
                  <a:gd name="connsiteY6" fmla="*/ 890717 h 1075148"/>
                  <a:gd name="connsiteX7" fmla="*/ 655912 w 1207046"/>
                  <a:gd name="connsiteY7" fmla="*/ 1029040 h 1075148"/>
                  <a:gd name="connsiteX8" fmla="*/ 391871 w 1207046"/>
                  <a:gd name="connsiteY8" fmla="*/ 1066765 h 1075148"/>
                  <a:gd name="connsiteX9" fmla="*/ 190696 w 1207046"/>
                  <a:gd name="connsiteY9" fmla="*/ 1041615 h 1075148"/>
                  <a:gd name="connsiteX10" fmla="*/ 27242 w 1207046"/>
                  <a:gd name="connsiteY10" fmla="*/ 865568 h 1075148"/>
                  <a:gd name="connsiteX11" fmla="*/ 27242 w 1207046"/>
                  <a:gd name="connsiteY11" fmla="*/ 651795 h 1075148"/>
                  <a:gd name="connsiteX12" fmla="*/ 77536 w 1207046"/>
                  <a:gd name="connsiteY12" fmla="*/ 475748 h 1075148"/>
                  <a:gd name="connsiteX13" fmla="*/ 253563 w 1207046"/>
                  <a:gd name="connsiteY13" fmla="*/ 287125 h 107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046" h="1075148">
                    <a:moveTo>
                      <a:pt x="253563" y="287125"/>
                    </a:moveTo>
                    <a:cubicBezTo>
                      <a:pt x="322717" y="232634"/>
                      <a:pt x="398158" y="194910"/>
                      <a:pt x="492458" y="148802"/>
                    </a:cubicBezTo>
                    <a:cubicBezTo>
                      <a:pt x="586758" y="102694"/>
                      <a:pt x="725066" y="20958"/>
                      <a:pt x="819366" y="10479"/>
                    </a:cubicBezTo>
                    <a:cubicBezTo>
                      <a:pt x="913666" y="0"/>
                      <a:pt x="995394" y="27246"/>
                      <a:pt x="1058261" y="85928"/>
                    </a:cubicBezTo>
                    <a:cubicBezTo>
                      <a:pt x="1121128" y="144610"/>
                      <a:pt x="1186090" y="266167"/>
                      <a:pt x="1196568" y="362574"/>
                    </a:cubicBezTo>
                    <a:cubicBezTo>
                      <a:pt x="1207046" y="458981"/>
                      <a:pt x="1158848" y="576346"/>
                      <a:pt x="1121128" y="664370"/>
                    </a:cubicBezTo>
                    <a:cubicBezTo>
                      <a:pt x="1083408" y="752394"/>
                      <a:pt x="1047783" y="829939"/>
                      <a:pt x="970247" y="890717"/>
                    </a:cubicBezTo>
                    <a:cubicBezTo>
                      <a:pt x="892711" y="951495"/>
                      <a:pt x="752308" y="999699"/>
                      <a:pt x="655912" y="1029040"/>
                    </a:cubicBezTo>
                    <a:cubicBezTo>
                      <a:pt x="559516" y="1058381"/>
                      <a:pt x="469407" y="1064669"/>
                      <a:pt x="391871" y="1066765"/>
                    </a:cubicBezTo>
                    <a:cubicBezTo>
                      <a:pt x="314335" y="1068861"/>
                      <a:pt x="251467" y="1075148"/>
                      <a:pt x="190696" y="1041615"/>
                    </a:cubicBezTo>
                    <a:cubicBezTo>
                      <a:pt x="129925" y="1008082"/>
                      <a:pt x="54484" y="930538"/>
                      <a:pt x="27242" y="865568"/>
                    </a:cubicBezTo>
                    <a:cubicBezTo>
                      <a:pt x="0" y="800598"/>
                      <a:pt x="18860" y="716765"/>
                      <a:pt x="27242" y="651795"/>
                    </a:cubicBezTo>
                    <a:cubicBezTo>
                      <a:pt x="35624" y="586825"/>
                      <a:pt x="35625" y="540718"/>
                      <a:pt x="77536" y="475748"/>
                    </a:cubicBezTo>
                    <a:cubicBezTo>
                      <a:pt x="119447" y="410778"/>
                      <a:pt x="184409" y="341616"/>
                      <a:pt x="253563" y="287125"/>
                    </a:cubicBezTo>
                    <a:close/>
                  </a:path>
                </a:pathLst>
              </a:custGeom>
              <a:solidFill>
                <a:srgbClr val="FFFFFF"/>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rot="18935118">
                <a:off x="2231365" y="5288775"/>
                <a:ext cx="657225" cy="328574"/>
              </a:xfrm>
              <a:prstGeom prst="ellipse">
                <a:avLst/>
              </a:prstGeom>
              <a:solidFill>
                <a:schemeClr val="tx1"/>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a:spLocks noChangeArrowheads="1"/>
              </p:cNvSpPr>
              <p:nvPr/>
            </p:nvSpPr>
            <p:spPr bwMode="auto">
              <a:xfrm>
                <a:off x="2926690" y="4953853"/>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6" name="Oval 65"/>
              <p:cNvSpPr>
                <a:spLocks noChangeArrowheads="1"/>
              </p:cNvSpPr>
              <p:nvPr/>
            </p:nvSpPr>
            <p:spPr bwMode="auto">
              <a:xfrm>
                <a:off x="2744127" y="4953853"/>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7" name="Oval 66"/>
              <p:cNvSpPr>
                <a:spLocks noChangeArrowheads="1"/>
              </p:cNvSpPr>
              <p:nvPr/>
            </p:nvSpPr>
            <p:spPr bwMode="auto">
              <a:xfrm>
                <a:off x="2820327" y="5106235"/>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8" name="Oval 67"/>
              <p:cNvSpPr>
                <a:spLocks noChangeArrowheads="1"/>
              </p:cNvSpPr>
              <p:nvPr/>
            </p:nvSpPr>
            <p:spPr bwMode="auto">
              <a:xfrm>
                <a:off x="2971140" y="5106235"/>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9" name="Oval 68"/>
              <p:cNvSpPr>
                <a:spLocks noChangeArrowheads="1"/>
              </p:cNvSpPr>
              <p:nvPr/>
            </p:nvSpPr>
            <p:spPr bwMode="auto">
              <a:xfrm>
                <a:off x="3047340" y="5258617"/>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0" name="Oval 69"/>
              <p:cNvSpPr>
                <a:spLocks noChangeArrowheads="1"/>
              </p:cNvSpPr>
              <p:nvPr/>
            </p:nvSpPr>
            <p:spPr bwMode="auto">
              <a:xfrm>
                <a:off x="2894940" y="5258617"/>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1" name="Oval 70"/>
              <p:cNvSpPr>
                <a:spLocks noChangeArrowheads="1"/>
              </p:cNvSpPr>
              <p:nvPr/>
            </p:nvSpPr>
            <p:spPr bwMode="auto">
              <a:xfrm>
                <a:off x="2850490" y="5410998"/>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2" name="Oval 71"/>
              <p:cNvSpPr>
                <a:spLocks noChangeArrowheads="1"/>
              </p:cNvSpPr>
              <p:nvPr/>
            </p:nvSpPr>
            <p:spPr bwMode="auto">
              <a:xfrm>
                <a:off x="2744127" y="5563380"/>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3" name="Oval 72"/>
              <p:cNvSpPr>
                <a:spLocks noChangeArrowheads="1"/>
              </p:cNvSpPr>
              <p:nvPr/>
            </p:nvSpPr>
            <p:spPr bwMode="auto">
              <a:xfrm>
                <a:off x="2667927" y="5639571"/>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4" name="Oval 73"/>
              <p:cNvSpPr>
                <a:spLocks noChangeArrowheads="1"/>
              </p:cNvSpPr>
              <p:nvPr/>
            </p:nvSpPr>
            <p:spPr bwMode="auto">
              <a:xfrm>
                <a:off x="2515527" y="5715762"/>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5" name="Oval 74"/>
              <p:cNvSpPr>
                <a:spLocks noChangeArrowheads="1"/>
              </p:cNvSpPr>
              <p:nvPr/>
            </p:nvSpPr>
            <p:spPr bwMode="auto">
              <a:xfrm>
                <a:off x="2286927" y="5715762"/>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6" name="Oval 75"/>
              <p:cNvSpPr>
                <a:spLocks noChangeArrowheads="1"/>
              </p:cNvSpPr>
              <p:nvPr/>
            </p:nvSpPr>
            <p:spPr bwMode="auto">
              <a:xfrm>
                <a:off x="2363127" y="5791953"/>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7" name="Oval 76"/>
              <p:cNvSpPr>
                <a:spLocks noChangeArrowheads="1"/>
              </p:cNvSpPr>
              <p:nvPr/>
            </p:nvSpPr>
            <p:spPr bwMode="auto">
              <a:xfrm>
                <a:off x="2134527" y="5563380"/>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8" name="Oval 77"/>
              <p:cNvSpPr>
                <a:spLocks noChangeArrowheads="1"/>
              </p:cNvSpPr>
              <p:nvPr/>
            </p:nvSpPr>
            <p:spPr bwMode="auto">
              <a:xfrm>
                <a:off x="2621890" y="5106235"/>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9" name="Oval 78"/>
              <p:cNvSpPr>
                <a:spLocks noChangeArrowheads="1"/>
              </p:cNvSpPr>
              <p:nvPr/>
            </p:nvSpPr>
            <p:spPr bwMode="auto">
              <a:xfrm>
                <a:off x="2621890" y="4953853"/>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0" name="Oval 79"/>
              <p:cNvSpPr>
                <a:spLocks noChangeArrowheads="1"/>
              </p:cNvSpPr>
              <p:nvPr/>
            </p:nvSpPr>
            <p:spPr bwMode="auto">
              <a:xfrm>
                <a:off x="2439327" y="5182426"/>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1" name="Oval 80"/>
              <p:cNvSpPr>
                <a:spLocks noChangeArrowheads="1"/>
              </p:cNvSpPr>
              <p:nvPr/>
            </p:nvSpPr>
            <p:spPr bwMode="auto">
              <a:xfrm>
                <a:off x="2286927" y="5334807"/>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2" name="Oval 81"/>
              <p:cNvSpPr>
                <a:spLocks noChangeArrowheads="1"/>
              </p:cNvSpPr>
              <p:nvPr/>
            </p:nvSpPr>
            <p:spPr bwMode="auto">
              <a:xfrm>
                <a:off x="2210727" y="5487189"/>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3" name="Oval 82"/>
              <p:cNvSpPr>
                <a:spLocks noChangeArrowheads="1"/>
              </p:cNvSpPr>
              <p:nvPr/>
            </p:nvSpPr>
            <p:spPr bwMode="auto">
              <a:xfrm>
                <a:off x="2515527" y="5030044"/>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4" name="Oval 83"/>
              <p:cNvSpPr>
                <a:spLocks noChangeArrowheads="1"/>
              </p:cNvSpPr>
              <p:nvPr/>
            </p:nvSpPr>
            <p:spPr bwMode="auto">
              <a:xfrm>
                <a:off x="2286927" y="5182426"/>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5" name="Oval 84"/>
              <p:cNvSpPr>
                <a:spLocks noChangeArrowheads="1"/>
              </p:cNvSpPr>
              <p:nvPr/>
            </p:nvSpPr>
            <p:spPr bwMode="auto">
              <a:xfrm>
                <a:off x="2134527" y="5334807"/>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6" name="Oval 85"/>
              <p:cNvSpPr>
                <a:spLocks noChangeArrowheads="1"/>
              </p:cNvSpPr>
              <p:nvPr/>
            </p:nvSpPr>
            <p:spPr bwMode="auto">
              <a:xfrm>
                <a:off x="2058327" y="5487189"/>
                <a:ext cx="46038"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7" name="Oval 86"/>
              <p:cNvSpPr>
                <a:spLocks noChangeArrowheads="1"/>
              </p:cNvSpPr>
              <p:nvPr/>
            </p:nvSpPr>
            <p:spPr bwMode="auto">
              <a:xfrm>
                <a:off x="2058327" y="5639571"/>
                <a:ext cx="46038"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8" name="Oval 87"/>
              <p:cNvSpPr>
                <a:spLocks noChangeArrowheads="1"/>
              </p:cNvSpPr>
              <p:nvPr/>
            </p:nvSpPr>
            <p:spPr bwMode="auto">
              <a:xfrm>
                <a:off x="2134527" y="5715762"/>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9" name="Oval 88"/>
              <p:cNvSpPr>
                <a:spLocks noChangeArrowheads="1"/>
              </p:cNvSpPr>
              <p:nvPr/>
            </p:nvSpPr>
            <p:spPr bwMode="auto">
              <a:xfrm>
                <a:off x="2210727" y="5791953"/>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0" name="Oval 89"/>
              <p:cNvSpPr>
                <a:spLocks noChangeArrowheads="1"/>
              </p:cNvSpPr>
              <p:nvPr/>
            </p:nvSpPr>
            <p:spPr bwMode="auto">
              <a:xfrm>
                <a:off x="2469490" y="5791953"/>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1" name="Oval 90"/>
              <p:cNvSpPr>
                <a:spLocks noChangeArrowheads="1"/>
              </p:cNvSpPr>
              <p:nvPr/>
            </p:nvSpPr>
            <p:spPr bwMode="auto">
              <a:xfrm>
                <a:off x="2621890" y="5791953"/>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2" name="Oval 91"/>
              <p:cNvSpPr>
                <a:spLocks noChangeArrowheads="1"/>
              </p:cNvSpPr>
              <p:nvPr/>
            </p:nvSpPr>
            <p:spPr bwMode="auto">
              <a:xfrm>
                <a:off x="2774290" y="5715762"/>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3" name="Oval 92"/>
              <p:cNvSpPr>
                <a:spLocks noChangeArrowheads="1"/>
              </p:cNvSpPr>
              <p:nvPr/>
            </p:nvSpPr>
            <p:spPr bwMode="auto">
              <a:xfrm>
                <a:off x="2894940" y="5639571"/>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4" name="Oval 93"/>
              <p:cNvSpPr>
                <a:spLocks noChangeArrowheads="1"/>
              </p:cNvSpPr>
              <p:nvPr/>
            </p:nvSpPr>
            <p:spPr bwMode="auto">
              <a:xfrm>
                <a:off x="2820327" y="5563380"/>
                <a:ext cx="44450"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5" name="Oval 94"/>
              <p:cNvSpPr>
                <a:spLocks noChangeArrowheads="1"/>
              </p:cNvSpPr>
              <p:nvPr/>
            </p:nvSpPr>
            <p:spPr bwMode="auto">
              <a:xfrm>
                <a:off x="2971140" y="5410998"/>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6" name="Oval 95"/>
              <p:cNvSpPr>
                <a:spLocks noChangeArrowheads="1"/>
              </p:cNvSpPr>
              <p:nvPr/>
            </p:nvSpPr>
            <p:spPr bwMode="auto">
              <a:xfrm>
                <a:off x="2971140" y="5563380"/>
                <a:ext cx="46037" cy="76191"/>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138" name="Group 97"/>
            <p:cNvGrpSpPr>
              <a:grpSpLocks/>
            </p:cNvGrpSpPr>
            <p:nvPr/>
          </p:nvGrpSpPr>
          <p:grpSpPr bwMode="auto">
            <a:xfrm>
              <a:off x="5905846" y="2191095"/>
              <a:ext cx="2095154" cy="1783251"/>
              <a:chOff x="960862" y="1845130"/>
              <a:chExt cx="2095154" cy="1783251"/>
            </a:xfrm>
          </p:grpSpPr>
          <p:sp>
            <p:nvSpPr>
              <p:cNvPr id="99" name="Rounded Rectangle 98"/>
              <p:cNvSpPr>
                <a:spLocks noChangeArrowheads="1"/>
              </p:cNvSpPr>
              <p:nvPr/>
            </p:nvSpPr>
            <p:spPr bwMode="auto">
              <a:xfrm rot="3205474">
                <a:off x="1616162" y="2704965"/>
                <a:ext cx="144446"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0" name="Rounded Rectangle 99"/>
              <p:cNvSpPr>
                <a:spLocks noChangeArrowheads="1"/>
              </p:cNvSpPr>
              <p:nvPr/>
            </p:nvSpPr>
            <p:spPr bwMode="auto">
              <a:xfrm rot="3205474">
                <a:off x="1997956" y="2410519"/>
                <a:ext cx="142858"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1" name="Rounded Rectangle 100"/>
              <p:cNvSpPr>
                <a:spLocks noChangeArrowheads="1"/>
              </p:cNvSpPr>
              <p:nvPr/>
            </p:nvSpPr>
            <p:spPr bwMode="auto">
              <a:xfrm rot="3205474">
                <a:off x="2378956" y="2105755"/>
                <a:ext cx="142858"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02" name="Straight Connector 101"/>
              <p:cNvCxnSpPr>
                <a:stCxn id="99" idx="2"/>
                <a:endCxn id="101" idx="0"/>
              </p:cNvCxnSpPr>
              <p:nvPr/>
            </p:nvCxnSpPr>
            <p:spPr>
              <a:xfrm rot="10800000" flipH="1">
                <a:off x="1501854" y="2198640"/>
                <a:ext cx="1135062" cy="8746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8161" name="Group 70"/>
              <p:cNvGrpSpPr>
                <a:grpSpLocks/>
              </p:cNvGrpSpPr>
              <p:nvPr/>
            </p:nvGrpSpPr>
            <p:grpSpPr bwMode="auto">
              <a:xfrm>
                <a:off x="2590800" y="1845130"/>
                <a:ext cx="465216" cy="364670"/>
                <a:chOff x="2627831" y="1838641"/>
                <a:chExt cx="465216" cy="364670"/>
              </a:xfrm>
            </p:grpSpPr>
            <p:sp>
              <p:nvSpPr>
                <p:cNvPr id="106" name="Freeform 105"/>
                <p:cNvSpPr>
                  <a:spLocks noChangeArrowheads="1"/>
                </p:cNvSpPr>
                <p:nvPr/>
              </p:nvSpPr>
              <p:spPr bwMode="auto">
                <a:xfrm>
                  <a:off x="2627910" y="1838180"/>
                  <a:ext cx="150812" cy="358732"/>
                </a:xfrm>
                <a:custGeom>
                  <a:avLst/>
                  <a:gdLst>
                    <a:gd name="T0" fmla="*/ 0 w 150881"/>
                    <a:gd name="T1" fmla="*/ 352405 h 358416"/>
                    <a:gd name="T2" fmla="*/ 50271 w 150881"/>
                    <a:gd name="T3" fmla="*/ 125859 h 358416"/>
                    <a:gd name="T4" fmla="*/ 75406 w 150881"/>
                    <a:gd name="T5" fmla="*/ 50343 h 358416"/>
                    <a:gd name="T6" fmla="*/ 150812 w 150881"/>
                    <a:gd name="T7" fmla="*/ 0 h 358416"/>
                    <a:gd name="T8" fmla="*/ 0 60000 65536"/>
                    <a:gd name="T9" fmla="*/ 0 60000 65536"/>
                    <a:gd name="T10" fmla="*/ 0 60000 65536"/>
                    <a:gd name="T11" fmla="*/ 0 60000 65536"/>
                    <a:gd name="T12" fmla="*/ 0 w 150881"/>
                    <a:gd name="T13" fmla="*/ 0 h 358416"/>
                    <a:gd name="T14" fmla="*/ 150881 w 150881"/>
                    <a:gd name="T15" fmla="*/ 358416 h 358416"/>
                  </a:gdLst>
                  <a:ahLst/>
                  <a:cxnLst>
                    <a:cxn ang="T8">
                      <a:pos x="T0" y="T1"/>
                    </a:cxn>
                    <a:cxn ang="T9">
                      <a:pos x="T2" y="T3"/>
                    </a:cxn>
                    <a:cxn ang="T10">
                      <a:pos x="T4" y="T5"/>
                    </a:cxn>
                    <a:cxn ang="T11">
                      <a:pos x="T6" y="T7"/>
                    </a:cxn>
                  </a:cxnLst>
                  <a:rect l="T12" t="T13" r="T14" b="T15"/>
                  <a:pathLst>
                    <a:path w="150881" h="358416">
                      <a:moveTo>
                        <a:pt x="0" y="352095"/>
                      </a:moveTo>
                      <a:cubicBezTo>
                        <a:pt x="108593" y="315893"/>
                        <a:pt x="19950" y="358416"/>
                        <a:pt x="50294" y="125748"/>
                      </a:cubicBezTo>
                      <a:cubicBezTo>
                        <a:pt x="53722" y="99461"/>
                        <a:pt x="53384" y="65005"/>
                        <a:pt x="75441" y="50299"/>
                      </a:cubicBezTo>
                      <a:lnTo>
                        <a:pt x="150881" y="0"/>
                      </a:ln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07" name="Freeform 106"/>
                <p:cNvSpPr>
                  <a:spLocks noChangeArrowheads="1"/>
                </p:cNvSpPr>
                <p:nvPr/>
              </p:nvSpPr>
              <p:spPr bwMode="auto">
                <a:xfrm>
                  <a:off x="2678710" y="2077864"/>
                  <a:ext cx="338137" cy="125397"/>
                </a:xfrm>
                <a:custGeom>
                  <a:avLst/>
                  <a:gdLst>
                    <a:gd name="T0" fmla="*/ 0 w 339482"/>
                    <a:gd name="T1" fmla="*/ 125397 h 125748"/>
                    <a:gd name="T2" fmla="*/ 50095 w 339482"/>
                    <a:gd name="T3" fmla="*/ 112857 h 125748"/>
                    <a:gd name="T4" fmla="*/ 87665 w 339482"/>
                    <a:gd name="T5" fmla="*/ 87778 h 125748"/>
                    <a:gd name="T6" fmla="*/ 288042 w 339482"/>
                    <a:gd name="T7" fmla="*/ 75238 h 125748"/>
                    <a:gd name="T8" fmla="*/ 338137 w 339482"/>
                    <a:gd name="T9" fmla="*/ 0 h 125748"/>
                    <a:gd name="T10" fmla="*/ 0 60000 65536"/>
                    <a:gd name="T11" fmla="*/ 0 60000 65536"/>
                    <a:gd name="T12" fmla="*/ 0 60000 65536"/>
                    <a:gd name="T13" fmla="*/ 0 60000 65536"/>
                    <a:gd name="T14" fmla="*/ 0 60000 65536"/>
                    <a:gd name="T15" fmla="*/ 0 w 339482"/>
                    <a:gd name="T16" fmla="*/ 0 h 125748"/>
                    <a:gd name="T17" fmla="*/ 339482 w 339482"/>
                    <a:gd name="T18" fmla="*/ 125748 h 125748"/>
                  </a:gdLst>
                  <a:ahLst/>
                  <a:cxnLst>
                    <a:cxn ang="T10">
                      <a:pos x="T0" y="T1"/>
                    </a:cxn>
                    <a:cxn ang="T11">
                      <a:pos x="T2" y="T3"/>
                    </a:cxn>
                    <a:cxn ang="T12">
                      <a:pos x="T4" y="T5"/>
                    </a:cxn>
                    <a:cxn ang="T13">
                      <a:pos x="T6" y="T7"/>
                    </a:cxn>
                    <a:cxn ang="T14">
                      <a:pos x="T8" y="T9"/>
                    </a:cxn>
                  </a:cxnLst>
                  <a:rect l="T15" t="T16" r="T17" b="T18"/>
                  <a:pathLst>
                    <a:path w="339482" h="125748">
                      <a:moveTo>
                        <a:pt x="0" y="125748"/>
                      </a:moveTo>
                      <a:cubicBezTo>
                        <a:pt x="16765" y="121556"/>
                        <a:pt x="34411" y="119981"/>
                        <a:pt x="50294" y="113173"/>
                      </a:cubicBezTo>
                      <a:cubicBezTo>
                        <a:pt x="64184" y="107220"/>
                        <a:pt x="73087" y="90381"/>
                        <a:pt x="88014" y="88024"/>
                      </a:cubicBezTo>
                      <a:cubicBezTo>
                        <a:pt x="154381" y="77544"/>
                        <a:pt x="222130" y="79641"/>
                        <a:pt x="289188" y="75449"/>
                      </a:cubicBezTo>
                      <a:cubicBezTo>
                        <a:pt x="319636" y="14545"/>
                        <a:pt x="301081" y="38404"/>
                        <a:pt x="339482"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08" name="Freeform 107"/>
                <p:cNvSpPr>
                  <a:spLocks noChangeArrowheads="1"/>
                </p:cNvSpPr>
                <p:nvPr/>
              </p:nvSpPr>
              <p:spPr bwMode="auto">
                <a:xfrm>
                  <a:off x="2678710" y="1901672"/>
                  <a:ext cx="187325" cy="103176"/>
                </a:xfrm>
                <a:custGeom>
                  <a:avLst/>
                  <a:gdLst>
                    <a:gd name="T0" fmla="*/ 0 w 188601"/>
                    <a:gd name="T1" fmla="*/ 87686 h 103574"/>
                    <a:gd name="T2" fmla="*/ 112395 w 188601"/>
                    <a:gd name="T3" fmla="*/ 37580 h 103574"/>
                    <a:gd name="T4" fmla="*/ 149860 w 188601"/>
                    <a:gd name="T5" fmla="*/ 12527 h 103574"/>
                    <a:gd name="T6" fmla="*/ 187325 w 188601"/>
                    <a:gd name="T7" fmla="*/ 0 h 103574"/>
                    <a:gd name="T8" fmla="*/ 0 60000 65536"/>
                    <a:gd name="T9" fmla="*/ 0 60000 65536"/>
                    <a:gd name="T10" fmla="*/ 0 60000 65536"/>
                    <a:gd name="T11" fmla="*/ 0 60000 65536"/>
                    <a:gd name="T12" fmla="*/ 0 w 188601"/>
                    <a:gd name="T13" fmla="*/ 0 h 103574"/>
                    <a:gd name="T14" fmla="*/ 188601 w 188601"/>
                    <a:gd name="T15" fmla="*/ 103574 h 103574"/>
                  </a:gdLst>
                  <a:ahLst/>
                  <a:cxnLst>
                    <a:cxn ang="T8">
                      <a:pos x="T0" y="T1"/>
                    </a:cxn>
                    <a:cxn ang="T9">
                      <a:pos x="T2" y="T3"/>
                    </a:cxn>
                    <a:cxn ang="T10">
                      <a:pos x="T4" y="T5"/>
                    </a:cxn>
                    <a:cxn ang="T11">
                      <a:pos x="T6" y="T7"/>
                    </a:cxn>
                  </a:cxnLst>
                  <a:rect l="T12" t="T13" r="T14" b="T15"/>
                  <a:pathLst>
                    <a:path w="188601" h="103574">
                      <a:moveTo>
                        <a:pt x="0" y="88024"/>
                      </a:moveTo>
                      <a:cubicBezTo>
                        <a:pt x="150542" y="66515"/>
                        <a:pt x="47319" y="103574"/>
                        <a:pt x="113161" y="37725"/>
                      </a:cubicBezTo>
                      <a:cubicBezTo>
                        <a:pt x="123846" y="27039"/>
                        <a:pt x="137365" y="19334"/>
                        <a:pt x="150881" y="12575"/>
                      </a:cubicBezTo>
                      <a:cubicBezTo>
                        <a:pt x="162735" y="6647"/>
                        <a:pt x="188601" y="0"/>
                        <a:pt x="18860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09" name="Freeform 108"/>
                <p:cNvSpPr>
                  <a:spLocks noChangeArrowheads="1"/>
                </p:cNvSpPr>
                <p:nvPr/>
              </p:nvSpPr>
              <p:spPr bwMode="auto">
                <a:xfrm>
                  <a:off x="2954935" y="2103261"/>
                  <a:ext cx="138112" cy="50794"/>
                </a:xfrm>
                <a:custGeom>
                  <a:avLst/>
                  <a:gdLst>
                    <a:gd name="T0" fmla="*/ 0 w 138307"/>
                    <a:gd name="T1" fmla="*/ 50397 h 50696"/>
                    <a:gd name="T2" fmla="*/ 113000 w 138307"/>
                    <a:gd name="T3" fmla="*/ 37798 h 50696"/>
                    <a:gd name="T4" fmla="*/ 138112 w 138307"/>
                    <a:gd name="T5" fmla="*/ 0 h 50696"/>
                    <a:gd name="T6" fmla="*/ 0 60000 65536"/>
                    <a:gd name="T7" fmla="*/ 0 60000 65536"/>
                    <a:gd name="T8" fmla="*/ 0 60000 65536"/>
                    <a:gd name="T9" fmla="*/ 0 w 138307"/>
                    <a:gd name="T10" fmla="*/ 0 h 50696"/>
                    <a:gd name="T11" fmla="*/ 138307 w 138307"/>
                    <a:gd name="T12" fmla="*/ 50696 h 50696"/>
                  </a:gdLst>
                  <a:ahLst/>
                  <a:cxnLst>
                    <a:cxn ang="T6">
                      <a:pos x="T0" y="T1"/>
                    </a:cxn>
                    <a:cxn ang="T7">
                      <a:pos x="T2" y="T3"/>
                    </a:cxn>
                    <a:cxn ang="T8">
                      <a:pos x="T4" y="T5"/>
                    </a:cxn>
                  </a:cxnLst>
                  <a:rect l="T9" t="T10" r="T11" b="T12"/>
                  <a:pathLst>
                    <a:path w="138307" h="50696">
                      <a:moveTo>
                        <a:pt x="0" y="50300"/>
                      </a:moveTo>
                      <a:cubicBezTo>
                        <a:pt x="37720" y="46108"/>
                        <a:pt x="77493" y="50696"/>
                        <a:pt x="113160" y="37725"/>
                      </a:cubicBezTo>
                      <a:cubicBezTo>
                        <a:pt x="127363" y="32560"/>
                        <a:pt x="138307" y="0"/>
                        <a:pt x="138307"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0" name="Freeform 109"/>
                <p:cNvSpPr>
                  <a:spLocks noChangeArrowheads="1"/>
                </p:cNvSpPr>
                <p:nvPr/>
              </p:nvSpPr>
              <p:spPr bwMode="auto">
                <a:xfrm>
                  <a:off x="2653310" y="1950879"/>
                  <a:ext cx="288925" cy="152382"/>
                </a:xfrm>
                <a:custGeom>
                  <a:avLst/>
                  <a:gdLst>
                    <a:gd name="T0" fmla="*/ 0 w 289188"/>
                    <a:gd name="T1" fmla="*/ 152382 h 150898"/>
                    <a:gd name="T2" fmla="*/ 113058 w 289188"/>
                    <a:gd name="T3" fmla="*/ 114287 h 150898"/>
                    <a:gd name="T4" fmla="*/ 150744 w 289188"/>
                    <a:gd name="T5" fmla="*/ 101588 h 150898"/>
                    <a:gd name="T6" fmla="*/ 188429 w 289188"/>
                    <a:gd name="T7" fmla="*/ 88890 h 150898"/>
                    <a:gd name="T8" fmla="*/ 251239 w 289188"/>
                    <a:gd name="T9" fmla="*/ 25397 h 150898"/>
                    <a:gd name="T10" fmla="*/ 288925 w 289188"/>
                    <a:gd name="T11" fmla="*/ 0 h 150898"/>
                    <a:gd name="T12" fmla="*/ 0 60000 65536"/>
                    <a:gd name="T13" fmla="*/ 0 60000 65536"/>
                    <a:gd name="T14" fmla="*/ 0 60000 65536"/>
                    <a:gd name="T15" fmla="*/ 0 60000 65536"/>
                    <a:gd name="T16" fmla="*/ 0 60000 65536"/>
                    <a:gd name="T17" fmla="*/ 0 60000 65536"/>
                    <a:gd name="T18" fmla="*/ 0 w 289188"/>
                    <a:gd name="T19" fmla="*/ 0 h 150898"/>
                    <a:gd name="T20" fmla="*/ 289188 w 289188"/>
                    <a:gd name="T21" fmla="*/ 150898 h 150898"/>
                  </a:gdLst>
                  <a:ahLst/>
                  <a:cxnLst>
                    <a:cxn ang="T12">
                      <a:pos x="T0" y="T1"/>
                    </a:cxn>
                    <a:cxn ang="T13">
                      <a:pos x="T2" y="T3"/>
                    </a:cxn>
                    <a:cxn ang="T14">
                      <a:pos x="T4" y="T5"/>
                    </a:cxn>
                    <a:cxn ang="T15">
                      <a:pos x="T6" y="T7"/>
                    </a:cxn>
                    <a:cxn ang="T16">
                      <a:pos x="T8" y="T9"/>
                    </a:cxn>
                    <a:cxn ang="T17">
                      <a:pos x="T10" y="T11"/>
                    </a:cxn>
                  </a:cxnLst>
                  <a:rect l="T18" t="T19" r="T20" b="T21"/>
                  <a:pathLst>
                    <a:path w="289188" h="150898">
                      <a:moveTo>
                        <a:pt x="0" y="150898"/>
                      </a:moveTo>
                      <a:lnTo>
                        <a:pt x="113161" y="113174"/>
                      </a:lnTo>
                      <a:lnTo>
                        <a:pt x="150881" y="100599"/>
                      </a:lnTo>
                      <a:lnTo>
                        <a:pt x="188601" y="88024"/>
                      </a:lnTo>
                      <a:cubicBezTo>
                        <a:pt x="228397" y="8424"/>
                        <a:pt x="189798" y="55989"/>
                        <a:pt x="251468" y="25150"/>
                      </a:cubicBezTo>
                      <a:cubicBezTo>
                        <a:pt x="264984" y="18391"/>
                        <a:pt x="289188" y="0"/>
                        <a:pt x="289188"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1" name="Freeform 110"/>
                <p:cNvSpPr>
                  <a:spLocks noChangeArrowheads="1"/>
                </p:cNvSpPr>
                <p:nvPr/>
              </p:nvSpPr>
              <p:spPr bwMode="auto">
                <a:xfrm>
                  <a:off x="2804122" y="1988975"/>
                  <a:ext cx="225425" cy="92064"/>
                </a:xfrm>
                <a:custGeom>
                  <a:avLst/>
                  <a:gdLst>
                    <a:gd name="T0" fmla="*/ 0 w 226321"/>
                    <a:gd name="T1" fmla="*/ 62990 h 91894"/>
                    <a:gd name="T2" fmla="*/ 200378 w 226321"/>
                    <a:gd name="T3" fmla="*/ 62990 h 91894"/>
                    <a:gd name="T4" fmla="*/ 212902 w 226321"/>
                    <a:gd name="T5" fmla="*/ 25197 h 91894"/>
                    <a:gd name="T6" fmla="*/ 225425 w 226321"/>
                    <a:gd name="T7" fmla="*/ 0 h 91894"/>
                    <a:gd name="T8" fmla="*/ 0 60000 65536"/>
                    <a:gd name="T9" fmla="*/ 0 60000 65536"/>
                    <a:gd name="T10" fmla="*/ 0 60000 65536"/>
                    <a:gd name="T11" fmla="*/ 0 60000 65536"/>
                    <a:gd name="T12" fmla="*/ 0 w 226321"/>
                    <a:gd name="T13" fmla="*/ 0 h 91894"/>
                    <a:gd name="T14" fmla="*/ 226321 w 226321"/>
                    <a:gd name="T15" fmla="*/ 91894 h 91894"/>
                  </a:gdLst>
                  <a:ahLst/>
                  <a:cxnLst>
                    <a:cxn ang="T8">
                      <a:pos x="T0" y="T1"/>
                    </a:cxn>
                    <a:cxn ang="T9">
                      <a:pos x="T2" y="T3"/>
                    </a:cxn>
                    <a:cxn ang="T10">
                      <a:pos x="T4" y="T5"/>
                    </a:cxn>
                    <a:cxn ang="T11">
                      <a:pos x="T6" y="T7"/>
                    </a:cxn>
                  </a:cxnLst>
                  <a:rect l="T12" t="T13" r="T14" b="T15"/>
                  <a:pathLst>
                    <a:path w="226321" h="91894">
                      <a:moveTo>
                        <a:pt x="0" y="62874"/>
                      </a:moveTo>
                      <a:cubicBezTo>
                        <a:pt x="74773" y="77830"/>
                        <a:pt x="114124" y="91894"/>
                        <a:pt x="201174" y="62874"/>
                      </a:cubicBezTo>
                      <a:cubicBezTo>
                        <a:pt x="213748" y="58682"/>
                        <a:pt x="208826" y="37457"/>
                        <a:pt x="213748" y="25150"/>
                      </a:cubicBezTo>
                      <a:cubicBezTo>
                        <a:pt x="217229" y="16448"/>
                        <a:pt x="222130" y="8383"/>
                        <a:pt x="22632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sp>
            <p:nvSpPr>
              <p:cNvPr id="104" name="Freeform 103"/>
              <p:cNvSpPr>
                <a:spLocks noChangeArrowheads="1"/>
              </p:cNvSpPr>
              <p:nvPr/>
            </p:nvSpPr>
            <p:spPr bwMode="auto">
              <a:xfrm>
                <a:off x="960516" y="2819278"/>
                <a:ext cx="752475" cy="809528"/>
              </a:xfrm>
              <a:custGeom>
                <a:avLst/>
                <a:gdLst>
                  <a:gd name="T0" fmla="*/ 511432 w 752307"/>
                  <a:gd name="T1" fmla="*/ 241180 h 808981"/>
                  <a:gd name="T2" fmla="*/ 448551 w 752307"/>
                  <a:gd name="T3" fmla="*/ 178263 h 808981"/>
                  <a:gd name="T4" fmla="*/ 448551 w 752307"/>
                  <a:gd name="T5" fmla="*/ 65014 h 808981"/>
                  <a:gd name="T6" fmla="*/ 435975 w 752307"/>
                  <a:gd name="T7" fmla="*/ 241180 h 808981"/>
                  <a:gd name="T8" fmla="*/ 297636 w 752307"/>
                  <a:gd name="T9" fmla="*/ 190847 h 808981"/>
                  <a:gd name="T10" fmla="*/ 222180 w 752307"/>
                  <a:gd name="T11" fmla="*/ 2097 h 808981"/>
                  <a:gd name="T12" fmla="*/ 285061 w 752307"/>
                  <a:gd name="T13" fmla="*/ 203430 h 808981"/>
                  <a:gd name="T14" fmla="*/ 121570 w 752307"/>
                  <a:gd name="T15" fmla="*/ 316680 h 808981"/>
                  <a:gd name="T16" fmla="*/ 8384 w 752307"/>
                  <a:gd name="T17" fmla="*/ 241180 h 808981"/>
                  <a:gd name="T18" fmla="*/ 96418 w 752307"/>
                  <a:gd name="T19" fmla="*/ 354430 h 808981"/>
                  <a:gd name="T20" fmla="*/ 8384 w 752307"/>
                  <a:gd name="T21" fmla="*/ 492847 h 808981"/>
                  <a:gd name="T22" fmla="*/ 146722 w 752307"/>
                  <a:gd name="T23" fmla="*/ 417347 h 808981"/>
                  <a:gd name="T24" fmla="*/ 297636 w 752307"/>
                  <a:gd name="T25" fmla="*/ 580931 h 808981"/>
                  <a:gd name="T26" fmla="*/ 310213 w 752307"/>
                  <a:gd name="T27" fmla="*/ 757098 h 808981"/>
                  <a:gd name="T28" fmla="*/ 347942 w 752307"/>
                  <a:gd name="T29" fmla="*/ 518014 h 808981"/>
                  <a:gd name="T30" fmla="*/ 435975 w 752307"/>
                  <a:gd name="T31" fmla="*/ 480264 h 808981"/>
                  <a:gd name="T32" fmla="*/ 612042 w 752307"/>
                  <a:gd name="T33" fmla="*/ 568347 h 808981"/>
                  <a:gd name="T34" fmla="*/ 674923 w 752307"/>
                  <a:gd name="T35" fmla="*/ 807431 h 808981"/>
                  <a:gd name="T36" fmla="*/ 637194 w 752307"/>
                  <a:gd name="T37" fmla="*/ 555764 h 808981"/>
                  <a:gd name="T38" fmla="*/ 649770 w 752307"/>
                  <a:gd name="T39" fmla="*/ 467680 h 808981"/>
                  <a:gd name="T40" fmla="*/ 750380 w 752307"/>
                  <a:gd name="T41" fmla="*/ 518014 h 808981"/>
                  <a:gd name="T42" fmla="*/ 637194 w 752307"/>
                  <a:gd name="T43" fmla="*/ 404763 h 808981"/>
                  <a:gd name="T44" fmla="*/ 737804 w 752307"/>
                  <a:gd name="T45" fmla="*/ 291514 h 808981"/>
                  <a:gd name="T46" fmla="*/ 574313 w 752307"/>
                  <a:gd name="T47" fmla="*/ 316680 h 808981"/>
                  <a:gd name="T48" fmla="*/ 511432 w 752307"/>
                  <a:gd name="T49" fmla="*/ 241180 h 8089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2307"/>
                  <a:gd name="T76" fmla="*/ 0 h 808981"/>
                  <a:gd name="T77" fmla="*/ 752307 w 752307"/>
                  <a:gd name="T78" fmla="*/ 808981 h 8089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2307" h="808981">
                    <a:moveTo>
                      <a:pt x="511318" y="241017"/>
                    </a:moveTo>
                    <a:cubicBezTo>
                      <a:pt x="490362" y="217963"/>
                      <a:pt x="458929" y="207484"/>
                      <a:pt x="448451" y="178143"/>
                    </a:cubicBezTo>
                    <a:cubicBezTo>
                      <a:pt x="437973" y="148802"/>
                      <a:pt x="450546" y="54491"/>
                      <a:pt x="448451" y="64970"/>
                    </a:cubicBezTo>
                    <a:cubicBezTo>
                      <a:pt x="446356" y="75449"/>
                      <a:pt x="461025" y="220059"/>
                      <a:pt x="435878" y="241017"/>
                    </a:cubicBezTo>
                    <a:cubicBezTo>
                      <a:pt x="410731" y="261975"/>
                      <a:pt x="333195" y="230538"/>
                      <a:pt x="297570" y="190718"/>
                    </a:cubicBezTo>
                    <a:cubicBezTo>
                      <a:pt x="261945" y="150898"/>
                      <a:pt x="224225" y="0"/>
                      <a:pt x="222130" y="2096"/>
                    </a:cubicBezTo>
                    <a:cubicBezTo>
                      <a:pt x="220035" y="4192"/>
                      <a:pt x="301762" y="150898"/>
                      <a:pt x="284997" y="203293"/>
                    </a:cubicBezTo>
                    <a:cubicBezTo>
                      <a:pt x="268233" y="255688"/>
                      <a:pt x="167646" y="310179"/>
                      <a:pt x="121543" y="316466"/>
                    </a:cubicBezTo>
                    <a:cubicBezTo>
                      <a:pt x="75441" y="322753"/>
                      <a:pt x="12573" y="234730"/>
                      <a:pt x="8382" y="241017"/>
                    </a:cubicBezTo>
                    <a:cubicBezTo>
                      <a:pt x="4191" y="247305"/>
                      <a:pt x="96396" y="312275"/>
                      <a:pt x="96396" y="354191"/>
                    </a:cubicBezTo>
                    <a:cubicBezTo>
                      <a:pt x="96396" y="396107"/>
                      <a:pt x="0" y="482035"/>
                      <a:pt x="8382" y="492514"/>
                    </a:cubicBezTo>
                    <a:cubicBezTo>
                      <a:pt x="16764" y="502993"/>
                      <a:pt x="98491" y="402394"/>
                      <a:pt x="146689" y="417065"/>
                    </a:cubicBezTo>
                    <a:cubicBezTo>
                      <a:pt x="194887" y="431736"/>
                      <a:pt x="270327" y="523951"/>
                      <a:pt x="297570" y="580538"/>
                    </a:cubicBezTo>
                    <a:cubicBezTo>
                      <a:pt x="324813" y="637125"/>
                      <a:pt x="301762" y="767065"/>
                      <a:pt x="310144" y="756586"/>
                    </a:cubicBezTo>
                    <a:cubicBezTo>
                      <a:pt x="318526" y="746107"/>
                      <a:pt x="326908" y="563772"/>
                      <a:pt x="347864" y="517664"/>
                    </a:cubicBezTo>
                    <a:cubicBezTo>
                      <a:pt x="368820" y="471556"/>
                      <a:pt x="391871" y="471556"/>
                      <a:pt x="435878" y="479939"/>
                    </a:cubicBezTo>
                    <a:cubicBezTo>
                      <a:pt x="479885" y="488322"/>
                      <a:pt x="572089" y="513472"/>
                      <a:pt x="611905" y="567963"/>
                    </a:cubicBezTo>
                    <a:cubicBezTo>
                      <a:pt x="651721" y="622454"/>
                      <a:pt x="670581" y="808981"/>
                      <a:pt x="674772" y="806885"/>
                    </a:cubicBezTo>
                    <a:cubicBezTo>
                      <a:pt x="678963" y="804789"/>
                      <a:pt x="641243" y="611975"/>
                      <a:pt x="637052" y="555388"/>
                    </a:cubicBezTo>
                    <a:cubicBezTo>
                      <a:pt x="632861" y="498801"/>
                      <a:pt x="630765" y="473651"/>
                      <a:pt x="649625" y="467364"/>
                    </a:cubicBezTo>
                    <a:cubicBezTo>
                      <a:pt x="668485" y="461077"/>
                      <a:pt x="752307" y="528143"/>
                      <a:pt x="750212" y="517664"/>
                    </a:cubicBezTo>
                    <a:cubicBezTo>
                      <a:pt x="748117" y="507185"/>
                      <a:pt x="639147" y="442214"/>
                      <a:pt x="637052" y="404490"/>
                    </a:cubicBezTo>
                    <a:cubicBezTo>
                      <a:pt x="634957" y="366766"/>
                      <a:pt x="748117" y="305988"/>
                      <a:pt x="737639" y="291317"/>
                    </a:cubicBezTo>
                    <a:cubicBezTo>
                      <a:pt x="727161" y="276646"/>
                      <a:pt x="605618" y="329041"/>
                      <a:pt x="574185" y="316466"/>
                    </a:cubicBezTo>
                    <a:cubicBezTo>
                      <a:pt x="542752" y="303891"/>
                      <a:pt x="532274" y="264071"/>
                      <a:pt x="511318" y="241017"/>
                    </a:cubicBezTo>
                    <a:close/>
                  </a:path>
                </a:pathLst>
              </a:custGeom>
              <a:solidFill>
                <a:srgbClr val="DBEEF4"/>
              </a:solidFill>
              <a:ln w="19050">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5" name="Oval 104"/>
              <p:cNvSpPr>
                <a:spLocks noChangeArrowheads="1"/>
              </p:cNvSpPr>
              <p:nvPr/>
            </p:nvSpPr>
            <p:spPr bwMode="auto">
              <a:xfrm>
                <a:off x="1295479" y="3141502"/>
                <a:ext cx="152400" cy="57143"/>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139" name="Group 121"/>
            <p:cNvGrpSpPr>
              <a:grpSpLocks/>
            </p:cNvGrpSpPr>
            <p:nvPr/>
          </p:nvGrpSpPr>
          <p:grpSpPr bwMode="auto">
            <a:xfrm>
              <a:off x="5887727" y="4475715"/>
              <a:ext cx="1102267" cy="951495"/>
              <a:chOff x="2862248" y="5562600"/>
              <a:chExt cx="1102267" cy="951495"/>
            </a:xfrm>
          </p:grpSpPr>
          <p:grpSp>
            <p:nvGrpSpPr>
              <p:cNvPr id="97" name="Freeform 96"/>
              <p:cNvGrpSpPr>
                <a:grpSpLocks/>
              </p:cNvGrpSpPr>
              <p:nvPr/>
            </p:nvGrpSpPr>
            <p:grpSpPr bwMode="auto">
              <a:xfrm>
                <a:off x="2857161" y="5548771"/>
                <a:ext cx="1103376" cy="975244"/>
                <a:chOff x="5882640" y="4462272"/>
                <a:chExt cx="1103376" cy="975360"/>
              </a:xfrm>
            </p:grpSpPr>
            <p:pic>
              <p:nvPicPr>
                <p:cNvPr id="48153" name="Freeform 96"/>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82640" y="4462272"/>
                  <a:ext cx="1103376" cy="975360"/>
                </a:xfrm>
                <a:prstGeom prst="rect">
                  <a:avLst/>
                </a:prstGeom>
                <a:noFill/>
                <a:extLst>
                  <a:ext uri="{909E8E84-426E-40DD-AFC4-6F175D3DCCD1}">
                    <a14:hiddenFill xmlns:a14="http://schemas.microsoft.com/office/drawing/2010/main">
                      <a:solidFill>
                        <a:srgbClr val="FFFFFF"/>
                      </a:solidFill>
                    </a14:hiddenFill>
                  </a:ext>
                </a:extLst>
              </p:spPr>
            </p:pic>
            <p:sp>
              <p:nvSpPr>
                <p:cNvPr id="48154" name="Text Box 26"/>
                <p:cNvSpPr txBox="1">
                  <a:spLocks noChangeArrowheads="1"/>
                </p:cNvSpPr>
                <p:nvPr/>
              </p:nvSpPr>
              <p:spPr bwMode="auto">
                <a:xfrm>
                  <a:off x="5887727" y="4476103"/>
                  <a:ext cx="1102267" cy="95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sp>
            <p:nvSpPr>
              <p:cNvPr id="112" name="Oval 111"/>
              <p:cNvSpPr>
                <a:spLocks noChangeArrowheads="1"/>
              </p:cNvSpPr>
              <p:nvPr/>
            </p:nvSpPr>
            <p:spPr bwMode="auto">
              <a:xfrm>
                <a:off x="3308646" y="5904519"/>
                <a:ext cx="182563" cy="228573"/>
              </a:xfrm>
              <a:prstGeom prst="ellipse">
                <a:avLst/>
              </a:prstGeom>
              <a:solidFill>
                <a:srgbClr val="404040"/>
              </a:solidFill>
              <a:ln w="9525">
                <a:solidFill>
                  <a:srgbClr val="40404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140" name="Group 120"/>
            <p:cNvGrpSpPr>
              <a:grpSpLocks/>
            </p:cNvGrpSpPr>
            <p:nvPr/>
          </p:nvGrpSpPr>
          <p:grpSpPr bwMode="auto">
            <a:xfrm>
              <a:off x="7604321" y="3934280"/>
              <a:ext cx="1123223" cy="1408382"/>
              <a:chOff x="4478222" y="4810671"/>
              <a:chExt cx="1123223" cy="1408382"/>
            </a:xfrm>
          </p:grpSpPr>
          <p:sp>
            <p:nvSpPr>
              <p:cNvPr id="60" name="Freeform 59"/>
              <p:cNvSpPr/>
              <p:nvPr/>
            </p:nvSpPr>
            <p:spPr>
              <a:xfrm>
                <a:off x="4478026" y="4809892"/>
                <a:ext cx="1123950" cy="1409532"/>
              </a:xfrm>
              <a:custGeom>
                <a:avLst/>
                <a:gdLst>
                  <a:gd name="connsiteX0" fmla="*/ 213748 w 1123223"/>
                  <a:gd name="connsiteY0" fmla="*/ 463173 h 1408382"/>
                  <a:gd name="connsiteX1" fmla="*/ 402349 w 1123223"/>
                  <a:gd name="connsiteY1" fmla="*/ 488323 h 1408382"/>
                  <a:gd name="connsiteX2" fmla="*/ 653816 w 1123223"/>
                  <a:gd name="connsiteY2" fmla="*/ 375150 h 1408382"/>
                  <a:gd name="connsiteX3" fmla="*/ 691537 w 1123223"/>
                  <a:gd name="connsiteY3" fmla="*/ 123653 h 1408382"/>
                  <a:gd name="connsiteX4" fmla="*/ 905284 w 1123223"/>
                  <a:gd name="connsiteY4" fmla="*/ 35629 h 1408382"/>
                  <a:gd name="connsiteX5" fmla="*/ 1119032 w 1123223"/>
                  <a:gd name="connsiteY5" fmla="*/ 337425 h 1408382"/>
                  <a:gd name="connsiteX6" fmla="*/ 880138 w 1123223"/>
                  <a:gd name="connsiteY6" fmla="*/ 815269 h 1408382"/>
                  <a:gd name="connsiteX7" fmla="*/ 754404 w 1123223"/>
                  <a:gd name="connsiteY7" fmla="*/ 890718 h 1408382"/>
                  <a:gd name="connsiteX8" fmla="*/ 880138 w 1123223"/>
                  <a:gd name="connsiteY8" fmla="*/ 1066765 h 1408382"/>
                  <a:gd name="connsiteX9" fmla="*/ 792124 w 1123223"/>
                  <a:gd name="connsiteY9" fmla="*/ 1192514 h 1408382"/>
                  <a:gd name="connsiteX10" fmla="*/ 766977 w 1123223"/>
                  <a:gd name="connsiteY10" fmla="*/ 1230238 h 1408382"/>
                  <a:gd name="connsiteX11" fmla="*/ 779550 w 1123223"/>
                  <a:gd name="connsiteY11" fmla="*/ 1393711 h 1408382"/>
                  <a:gd name="connsiteX12" fmla="*/ 490362 w 1123223"/>
                  <a:gd name="connsiteY12" fmla="*/ 1318262 h 1408382"/>
                  <a:gd name="connsiteX13" fmla="*/ 452642 w 1123223"/>
                  <a:gd name="connsiteY13" fmla="*/ 1129640 h 1408382"/>
                  <a:gd name="connsiteX14" fmla="*/ 201174 w 1123223"/>
                  <a:gd name="connsiteY14" fmla="*/ 1217663 h 1408382"/>
                  <a:gd name="connsiteX15" fmla="*/ 100587 w 1123223"/>
                  <a:gd name="connsiteY15" fmla="*/ 1217663 h 1408382"/>
                  <a:gd name="connsiteX16" fmla="*/ 12573 w 1123223"/>
                  <a:gd name="connsiteY16" fmla="*/ 815269 h 1408382"/>
                  <a:gd name="connsiteX17" fmla="*/ 213748 w 1123223"/>
                  <a:gd name="connsiteY17" fmla="*/ 463173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3223" h="1408382">
                    <a:moveTo>
                      <a:pt x="213748" y="463173"/>
                    </a:moveTo>
                    <a:cubicBezTo>
                      <a:pt x="278711" y="408682"/>
                      <a:pt x="329004" y="502993"/>
                      <a:pt x="402349" y="488323"/>
                    </a:cubicBezTo>
                    <a:cubicBezTo>
                      <a:pt x="475694" y="473653"/>
                      <a:pt x="605618" y="435928"/>
                      <a:pt x="653816" y="375150"/>
                    </a:cubicBezTo>
                    <a:cubicBezTo>
                      <a:pt x="702014" y="314372"/>
                      <a:pt x="649626" y="180240"/>
                      <a:pt x="691537" y="123653"/>
                    </a:cubicBezTo>
                    <a:cubicBezTo>
                      <a:pt x="733448" y="67066"/>
                      <a:pt x="834035" y="0"/>
                      <a:pt x="905284" y="35629"/>
                    </a:cubicBezTo>
                    <a:cubicBezTo>
                      <a:pt x="976533" y="71258"/>
                      <a:pt x="1123223" y="207485"/>
                      <a:pt x="1119032" y="337425"/>
                    </a:cubicBezTo>
                    <a:cubicBezTo>
                      <a:pt x="1114841" y="467365"/>
                      <a:pt x="940909" y="723054"/>
                      <a:pt x="880138" y="815269"/>
                    </a:cubicBezTo>
                    <a:cubicBezTo>
                      <a:pt x="819367" y="907484"/>
                      <a:pt x="754404" y="848802"/>
                      <a:pt x="754404" y="890718"/>
                    </a:cubicBezTo>
                    <a:cubicBezTo>
                      <a:pt x="754404" y="932634"/>
                      <a:pt x="873851" y="1016466"/>
                      <a:pt x="880138" y="1066765"/>
                    </a:cubicBezTo>
                    <a:cubicBezTo>
                      <a:pt x="886425" y="1117064"/>
                      <a:pt x="810984" y="1165268"/>
                      <a:pt x="792124" y="1192514"/>
                    </a:cubicBezTo>
                    <a:cubicBezTo>
                      <a:pt x="773264" y="1219760"/>
                      <a:pt x="769073" y="1196705"/>
                      <a:pt x="766977" y="1230238"/>
                    </a:cubicBezTo>
                    <a:cubicBezTo>
                      <a:pt x="764881" y="1263771"/>
                      <a:pt x="825652" y="1379040"/>
                      <a:pt x="779550" y="1393711"/>
                    </a:cubicBezTo>
                    <a:cubicBezTo>
                      <a:pt x="733448" y="1408382"/>
                      <a:pt x="544847" y="1362274"/>
                      <a:pt x="490362" y="1318262"/>
                    </a:cubicBezTo>
                    <a:cubicBezTo>
                      <a:pt x="435877" y="1274250"/>
                      <a:pt x="500840" y="1146406"/>
                      <a:pt x="452642" y="1129640"/>
                    </a:cubicBezTo>
                    <a:cubicBezTo>
                      <a:pt x="404444" y="1112874"/>
                      <a:pt x="259850" y="1202993"/>
                      <a:pt x="201174" y="1217663"/>
                    </a:cubicBezTo>
                    <a:cubicBezTo>
                      <a:pt x="142498" y="1232333"/>
                      <a:pt x="132021" y="1284729"/>
                      <a:pt x="100587" y="1217663"/>
                    </a:cubicBezTo>
                    <a:cubicBezTo>
                      <a:pt x="69154" y="1150597"/>
                      <a:pt x="0" y="941017"/>
                      <a:pt x="12573" y="815269"/>
                    </a:cubicBezTo>
                    <a:cubicBezTo>
                      <a:pt x="25147" y="689521"/>
                      <a:pt x="148785" y="517664"/>
                      <a:pt x="213748" y="463173"/>
                    </a:cubicBezTo>
                    <a:close/>
                  </a:path>
                </a:pathLst>
              </a:custGeom>
              <a:gradFill flip="none" rotWithShape="1">
                <a:gsLst>
                  <a:gs pos="0">
                    <a:schemeClr val="tx1">
                      <a:lumMod val="65000"/>
                      <a:lumOff val="35000"/>
                    </a:schemeClr>
                  </a:gs>
                  <a:gs pos="100000">
                    <a:srgbClr val="FFFFFF"/>
                  </a:gs>
                </a:gsLst>
                <a:path path="rect">
                  <a:fillToRect l="100000" t="100000"/>
                </a:path>
                <a:tileRect r="-100000" b="-100000"/>
              </a:gra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Oval 112"/>
              <p:cNvSpPr>
                <a:spLocks noChangeArrowheads="1"/>
              </p:cNvSpPr>
              <p:nvPr/>
            </p:nvSpPr>
            <p:spPr bwMode="auto">
              <a:xfrm>
                <a:off x="4879664" y="5478150"/>
                <a:ext cx="280987" cy="228573"/>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48141" name="Group 113"/>
            <p:cNvGrpSpPr>
              <a:grpSpLocks/>
            </p:cNvGrpSpPr>
            <p:nvPr/>
          </p:nvGrpSpPr>
          <p:grpSpPr bwMode="auto">
            <a:xfrm>
              <a:off x="6629400" y="1219200"/>
              <a:ext cx="2426664" cy="926346"/>
              <a:chOff x="4170176" y="308084"/>
              <a:chExt cx="2426664" cy="926346"/>
            </a:xfrm>
          </p:grpSpPr>
          <p:sp>
            <p:nvSpPr>
              <p:cNvPr id="115" name="Freeform 114"/>
              <p:cNvSpPr>
                <a:spLocks noChangeArrowheads="1"/>
              </p:cNvSpPr>
              <p:nvPr/>
            </p:nvSpPr>
            <p:spPr bwMode="auto">
              <a:xfrm>
                <a:off x="5395726" y="576340"/>
                <a:ext cx="1201738" cy="604765"/>
              </a:xfrm>
              <a:custGeom>
                <a:avLst/>
                <a:gdLst>
                  <a:gd name="T0" fmla="*/ 25124 w 1202855"/>
                  <a:gd name="T1" fmla="*/ 543868 h 603593"/>
                  <a:gd name="T2" fmla="*/ 226112 w 1202855"/>
                  <a:gd name="T3" fmla="*/ 392677 h 603593"/>
                  <a:gd name="T4" fmla="*/ 276358 w 1202855"/>
                  <a:gd name="T5" fmla="*/ 241486 h 603593"/>
                  <a:gd name="T6" fmla="*/ 452223 w 1202855"/>
                  <a:gd name="T7" fmla="*/ 77696 h 603593"/>
                  <a:gd name="T8" fmla="*/ 690895 w 1202855"/>
                  <a:gd name="T9" fmla="*/ 2100 h 603593"/>
                  <a:gd name="T10" fmla="*/ 866759 w 1202855"/>
                  <a:gd name="T11" fmla="*/ 65097 h 603593"/>
                  <a:gd name="T12" fmla="*/ 1180801 w 1202855"/>
                  <a:gd name="T13" fmla="*/ 90295 h 603593"/>
                  <a:gd name="T14" fmla="*/ 992377 w 1202855"/>
                  <a:gd name="T15" fmla="*/ 228887 h 603593"/>
                  <a:gd name="T16" fmla="*/ 841636 w 1202855"/>
                  <a:gd name="T17" fmla="*/ 417876 h 603593"/>
                  <a:gd name="T18" fmla="*/ 741142 w 1202855"/>
                  <a:gd name="T19" fmla="*/ 531269 h 603593"/>
                  <a:gd name="T20" fmla="*/ 577840 w 1202855"/>
                  <a:gd name="T21" fmla="*/ 594266 h 603593"/>
                  <a:gd name="T22" fmla="*/ 376852 w 1202855"/>
                  <a:gd name="T23" fmla="*/ 594266 h 603593"/>
                  <a:gd name="T24" fmla="*/ 25124 w 1202855"/>
                  <a:gd name="T25" fmla="*/ 543868 h 603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2855"/>
                  <a:gd name="T40" fmla="*/ 0 h 603593"/>
                  <a:gd name="T41" fmla="*/ 1202855 w 1202855"/>
                  <a:gd name="T42" fmla="*/ 603593 h 603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2855" h="603593">
                    <a:moveTo>
                      <a:pt x="25147" y="542814"/>
                    </a:moveTo>
                    <a:cubicBezTo>
                      <a:pt x="0" y="509281"/>
                      <a:pt x="184411" y="442215"/>
                      <a:pt x="226322" y="391916"/>
                    </a:cubicBezTo>
                    <a:cubicBezTo>
                      <a:pt x="268233" y="341617"/>
                      <a:pt x="238895" y="293413"/>
                      <a:pt x="276615" y="241018"/>
                    </a:cubicBezTo>
                    <a:cubicBezTo>
                      <a:pt x="314335" y="188623"/>
                      <a:pt x="383489" y="117365"/>
                      <a:pt x="452643" y="77545"/>
                    </a:cubicBezTo>
                    <a:cubicBezTo>
                      <a:pt x="521797" y="37725"/>
                      <a:pt x="622383" y="4192"/>
                      <a:pt x="691537" y="2096"/>
                    </a:cubicBezTo>
                    <a:cubicBezTo>
                      <a:pt x="760691" y="0"/>
                      <a:pt x="785838" y="50300"/>
                      <a:pt x="867565" y="64971"/>
                    </a:cubicBezTo>
                    <a:cubicBezTo>
                      <a:pt x="949292" y="79642"/>
                      <a:pt x="1160943" y="62875"/>
                      <a:pt x="1181899" y="90120"/>
                    </a:cubicBezTo>
                    <a:cubicBezTo>
                      <a:pt x="1202855" y="117365"/>
                      <a:pt x="1049879" y="173952"/>
                      <a:pt x="993299" y="228443"/>
                    </a:cubicBezTo>
                    <a:cubicBezTo>
                      <a:pt x="936719" y="282934"/>
                      <a:pt x="884329" y="366767"/>
                      <a:pt x="842418" y="417066"/>
                    </a:cubicBezTo>
                    <a:cubicBezTo>
                      <a:pt x="800507" y="467365"/>
                      <a:pt x="785838" y="500898"/>
                      <a:pt x="741831" y="530239"/>
                    </a:cubicBezTo>
                    <a:cubicBezTo>
                      <a:pt x="697824" y="559580"/>
                      <a:pt x="639148" y="582635"/>
                      <a:pt x="578377" y="593114"/>
                    </a:cubicBezTo>
                    <a:cubicBezTo>
                      <a:pt x="517606" y="603593"/>
                      <a:pt x="469407" y="601497"/>
                      <a:pt x="377202" y="593114"/>
                    </a:cubicBezTo>
                    <a:cubicBezTo>
                      <a:pt x="284997" y="584731"/>
                      <a:pt x="50294" y="576347"/>
                      <a:pt x="25147" y="542814"/>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6" name="Freeform 115"/>
              <p:cNvSpPr>
                <a:spLocks noChangeArrowheads="1"/>
              </p:cNvSpPr>
              <p:nvPr/>
            </p:nvSpPr>
            <p:spPr bwMode="auto">
              <a:xfrm>
                <a:off x="4717864" y="308084"/>
                <a:ext cx="1216025" cy="522226"/>
              </a:xfrm>
              <a:custGeom>
                <a:avLst/>
                <a:gdLst>
                  <a:gd name="T0" fmla="*/ 10483 w 1215428"/>
                  <a:gd name="T1" fmla="*/ 320886 h 521855"/>
                  <a:gd name="T2" fmla="*/ 199177 w 1215428"/>
                  <a:gd name="T3" fmla="*/ 245383 h 521855"/>
                  <a:gd name="T4" fmla="*/ 324973 w 1215428"/>
                  <a:gd name="T5" fmla="*/ 119545 h 521855"/>
                  <a:gd name="T6" fmla="*/ 438188 w 1215428"/>
                  <a:gd name="T7" fmla="*/ 18875 h 521855"/>
                  <a:gd name="T8" fmla="*/ 664620 w 1215428"/>
                  <a:gd name="T9" fmla="*/ 6291 h 521855"/>
                  <a:gd name="T10" fmla="*/ 853314 w 1215428"/>
                  <a:gd name="T11" fmla="*/ 44042 h 521855"/>
                  <a:gd name="T12" fmla="*/ 1016848 w 1215428"/>
                  <a:gd name="T13" fmla="*/ 132129 h 521855"/>
                  <a:gd name="T14" fmla="*/ 1205542 w 1215428"/>
                  <a:gd name="T15" fmla="*/ 195048 h 521855"/>
                  <a:gd name="T16" fmla="*/ 1079746 w 1215428"/>
                  <a:gd name="T17" fmla="*/ 283134 h 521855"/>
                  <a:gd name="T18" fmla="*/ 941371 w 1215428"/>
                  <a:gd name="T19" fmla="*/ 396389 h 521855"/>
                  <a:gd name="T20" fmla="*/ 802995 w 1215428"/>
                  <a:gd name="T21" fmla="*/ 497058 h 521855"/>
                  <a:gd name="T22" fmla="*/ 626882 w 1215428"/>
                  <a:gd name="T23" fmla="*/ 509642 h 521855"/>
                  <a:gd name="T24" fmla="*/ 438188 w 1215428"/>
                  <a:gd name="T25" fmla="*/ 509642 h 521855"/>
                  <a:gd name="T26" fmla="*/ 299813 w 1215428"/>
                  <a:gd name="T27" fmla="*/ 434139 h 521855"/>
                  <a:gd name="T28" fmla="*/ 136279 w 1215428"/>
                  <a:gd name="T29" fmla="*/ 383805 h 521855"/>
                  <a:gd name="T30" fmla="*/ 10483 w 1215428"/>
                  <a:gd name="T31" fmla="*/ 320886 h 5218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5428"/>
                  <a:gd name="T49" fmla="*/ 0 h 521855"/>
                  <a:gd name="T50" fmla="*/ 1215428 w 1215428"/>
                  <a:gd name="T51" fmla="*/ 521855 h 5218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5428" h="521855">
                    <a:moveTo>
                      <a:pt x="10478" y="320658"/>
                    </a:moveTo>
                    <a:cubicBezTo>
                      <a:pt x="20956" y="297604"/>
                      <a:pt x="146690" y="278742"/>
                      <a:pt x="199079" y="245209"/>
                    </a:cubicBezTo>
                    <a:cubicBezTo>
                      <a:pt x="251468" y="211676"/>
                      <a:pt x="284997" y="157185"/>
                      <a:pt x="324813" y="119460"/>
                    </a:cubicBezTo>
                    <a:cubicBezTo>
                      <a:pt x="364629" y="81736"/>
                      <a:pt x="381393" y="37724"/>
                      <a:pt x="437973" y="18862"/>
                    </a:cubicBezTo>
                    <a:cubicBezTo>
                      <a:pt x="494553" y="0"/>
                      <a:pt x="595140" y="2096"/>
                      <a:pt x="664294" y="6287"/>
                    </a:cubicBezTo>
                    <a:cubicBezTo>
                      <a:pt x="733448" y="10479"/>
                      <a:pt x="794219" y="23053"/>
                      <a:pt x="852895" y="44011"/>
                    </a:cubicBezTo>
                    <a:cubicBezTo>
                      <a:pt x="911571" y="64969"/>
                      <a:pt x="957673" y="106885"/>
                      <a:pt x="1016349" y="132035"/>
                    </a:cubicBezTo>
                    <a:cubicBezTo>
                      <a:pt x="1075025" y="157185"/>
                      <a:pt x="1194472" y="169759"/>
                      <a:pt x="1204950" y="194909"/>
                    </a:cubicBezTo>
                    <a:cubicBezTo>
                      <a:pt x="1215428" y="220059"/>
                      <a:pt x="1123223" y="249400"/>
                      <a:pt x="1079216" y="282933"/>
                    </a:cubicBezTo>
                    <a:cubicBezTo>
                      <a:pt x="1035209" y="316466"/>
                      <a:pt x="987011" y="360478"/>
                      <a:pt x="940909" y="396107"/>
                    </a:cubicBezTo>
                    <a:cubicBezTo>
                      <a:pt x="894807" y="431736"/>
                      <a:pt x="854990" y="477843"/>
                      <a:pt x="802601" y="496705"/>
                    </a:cubicBezTo>
                    <a:cubicBezTo>
                      <a:pt x="750212" y="515567"/>
                      <a:pt x="687345" y="507184"/>
                      <a:pt x="626574" y="509280"/>
                    </a:cubicBezTo>
                    <a:cubicBezTo>
                      <a:pt x="565803" y="511376"/>
                      <a:pt x="492458" y="521855"/>
                      <a:pt x="437973" y="509280"/>
                    </a:cubicBezTo>
                    <a:cubicBezTo>
                      <a:pt x="383488" y="496705"/>
                      <a:pt x="349960" y="454789"/>
                      <a:pt x="299666" y="433831"/>
                    </a:cubicBezTo>
                    <a:cubicBezTo>
                      <a:pt x="249373" y="412873"/>
                      <a:pt x="178123" y="404490"/>
                      <a:pt x="136212" y="383532"/>
                    </a:cubicBezTo>
                    <a:cubicBezTo>
                      <a:pt x="94301" y="362574"/>
                      <a:pt x="0" y="343712"/>
                      <a:pt x="10478" y="320658"/>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7" name="Freeform 116"/>
              <p:cNvSpPr>
                <a:spLocks noChangeArrowheads="1"/>
              </p:cNvSpPr>
              <p:nvPr/>
            </p:nvSpPr>
            <p:spPr bwMode="auto">
              <a:xfrm>
                <a:off x="4170176" y="717610"/>
                <a:ext cx="1127125" cy="517464"/>
              </a:xfrm>
              <a:custGeom>
                <a:avLst/>
                <a:gdLst>
                  <a:gd name="T0" fmla="*/ 16791 w 1125318"/>
                  <a:gd name="T1" fmla="*/ 301680 h 517665"/>
                  <a:gd name="T2" fmla="*/ 218288 w 1125318"/>
                  <a:gd name="T3" fmla="*/ 238829 h 517665"/>
                  <a:gd name="T4" fmla="*/ 369411 w 1125318"/>
                  <a:gd name="T5" fmla="*/ 113130 h 517665"/>
                  <a:gd name="T6" fmla="*/ 520535 w 1125318"/>
                  <a:gd name="T7" fmla="*/ 37710 h 517665"/>
                  <a:gd name="T8" fmla="*/ 696844 w 1125318"/>
                  <a:gd name="T9" fmla="*/ 12570 h 517665"/>
                  <a:gd name="T10" fmla="*/ 885748 w 1125318"/>
                  <a:gd name="T11" fmla="*/ 113130 h 517665"/>
                  <a:gd name="T12" fmla="*/ 961309 w 1125318"/>
                  <a:gd name="T13" fmla="*/ 201120 h 517665"/>
                  <a:gd name="T14" fmla="*/ 1125026 w 1125318"/>
                  <a:gd name="T15" fmla="*/ 226260 h 517665"/>
                  <a:gd name="T16" fmla="*/ 973903 w 1125318"/>
                  <a:gd name="T17" fmla="*/ 289110 h 517665"/>
                  <a:gd name="T18" fmla="*/ 873155 w 1125318"/>
                  <a:gd name="T19" fmla="*/ 389669 h 517665"/>
                  <a:gd name="T20" fmla="*/ 759812 w 1125318"/>
                  <a:gd name="T21" fmla="*/ 439949 h 517665"/>
                  <a:gd name="T22" fmla="*/ 570908 w 1125318"/>
                  <a:gd name="T23" fmla="*/ 515369 h 517665"/>
                  <a:gd name="T24" fmla="*/ 319036 w 1125318"/>
                  <a:gd name="T25" fmla="*/ 427379 h 517665"/>
                  <a:gd name="T26" fmla="*/ 16791 w 1125318"/>
                  <a:gd name="T27" fmla="*/ 301680 h 517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5318"/>
                  <a:gd name="T43" fmla="*/ 0 h 517665"/>
                  <a:gd name="T44" fmla="*/ 1125318 w 1125318"/>
                  <a:gd name="T45" fmla="*/ 517665 h 517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5318" h="517665">
                    <a:moveTo>
                      <a:pt x="16764" y="301797"/>
                    </a:moveTo>
                    <a:cubicBezTo>
                      <a:pt x="0" y="270360"/>
                      <a:pt x="159262" y="270359"/>
                      <a:pt x="217938" y="238922"/>
                    </a:cubicBezTo>
                    <a:cubicBezTo>
                      <a:pt x="276614" y="207485"/>
                      <a:pt x="318525" y="146707"/>
                      <a:pt x="368819" y="113174"/>
                    </a:cubicBezTo>
                    <a:cubicBezTo>
                      <a:pt x="419113" y="79641"/>
                      <a:pt x="465215" y="54492"/>
                      <a:pt x="519700" y="37725"/>
                    </a:cubicBezTo>
                    <a:cubicBezTo>
                      <a:pt x="574185" y="20958"/>
                      <a:pt x="634956" y="0"/>
                      <a:pt x="695727" y="12575"/>
                    </a:cubicBezTo>
                    <a:cubicBezTo>
                      <a:pt x="756498" y="25150"/>
                      <a:pt x="840321" y="81737"/>
                      <a:pt x="884328" y="113174"/>
                    </a:cubicBezTo>
                    <a:cubicBezTo>
                      <a:pt x="928335" y="144611"/>
                      <a:pt x="919952" y="182336"/>
                      <a:pt x="959768" y="201198"/>
                    </a:cubicBezTo>
                    <a:cubicBezTo>
                      <a:pt x="999584" y="220060"/>
                      <a:pt x="1121126" y="211677"/>
                      <a:pt x="1123222" y="226348"/>
                    </a:cubicBezTo>
                    <a:cubicBezTo>
                      <a:pt x="1125318" y="241019"/>
                      <a:pt x="1014253" y="261977"/>
                      <a:pt x="972342" y="289222"/>
                    </a:cubicBezTo>
                    <a:cubicBezTo>
                      <a:pt x="930431" y="316467"/>
                      <a:pt x="907380" y="364670"/>
                      <a:pt x="871755" y="389820"/>
                    </a:cubicBezTo>
                    <a:cubicBezTo>
                      <a:pt x="836130" y="414970"/>
                      <a:pt x="808888" y="419162"/>
                      <a:pt x="758594" y="440120"/>
                    </a:cubicBezTo>
                    <a:cubicBezTo>
                      <a:pt x="708300" y="461078"/>
                      <a:pt x="643338" y="517665"/>
                      <a:pt x="569993" y="515569"/>
                    </a:cubicBezTo>
                    <a:cubicBezTo>
                      <a:pt x="496648" y="513473"/>
                      <a:pt x="412826" y="465270"/>
                      <a:pt x="318525" y="427545"/>
                    </a:cubicBezTo>
                    <a:cubicBezTo>
                      <a:pt x="224225" y="389821"/>
                      <a:pt x="33528" y="333234"/>
                      <a:pt x="16764" y="301797"/>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8" name="Oval 117"/>
              <p:cNvSpPr>
                <a:spLocks noChangeArrowheads="1"/>
              </p:cNvSpPr>
              <p:nvPr/>
            </p:nvSpPr>
            <p:spPr bwMode="auto">
              <a:xfrm>
                <a:off x="4627376" y="863643"/>
                <a:ext cx="182563" cy="152382"/>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9" name="Oval 118"/>
              <p:cNvSpPr>
                <a:spLocks noChangeArrowheads="1"/>
              </p:cNvSpPr>
              <p:nvPr/>
            </p:nvSpPr>
            <p:spPr bwMode="auto">
              <a:xfrm>
                <a:off x="5305239" y="535070"/>
                <a:ext cx="182562" cy="150794"/>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0" name="Oval 119"/>
              <p:cNvSpPr>
                <a:spLocks noChangeArrowheads="1"/>
              </p:cNvSpPr>
              <p:nvPr/>
            </p:nvSpPr>
            <p:spPr bwMode="auto">
              <a:xfrm rot="-2042180">
                <a:off x="5894201" y="795389"/>
                <a:ext cx="173038" cy="161906"/>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cxnSp>
          <p:nvCxnSpPr>
            <p:cNvPr id="124" name="Straight Arrow Connector 123"/>
            <p:cNvCxnSpPr/>
            <p:nvPr/>
          </p:nvCxnSpPr>
          <p:spPr bwMode="auto">
            <a:xfrm>
              <a:off x="2667000" y="2819209"/>
              <a:ext cx="2590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8143" name="TextBox 127"/>
            <p:cNvSpPr txBox="1">
              <a:spLocks noChangeArrowheads="1"/>
            </p:cNvSpPr>
            <p:nvPr/>
          </p:nvSpPr>
          <p:spPr bwMode="auto">
            <a:xfrm>
              <a:off x="5029200" y="547626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2000">
                  <a:latin typeface="Calibri" pitchFamily="34" charset="0"/>
                </a:rPr>
                <a:t>all possible types of specialized cells</a:t>
              </a:r>
            </a:p>
          </p:txBody>
        </p:sp>
        <p:sp>
          <p:nvSpPr>
            <p:cNvPr id="48144" name="TextBox 130"/>
            <p:cNvSpPr txBox="1">
              <a:spLocks noChangeArrowheads="1"/>
            </p:cNvSpPr>
            <p:nvPr/>
          </p:nvSpPr>
          <p:spPr bwMode="auto">
            <a:xfrm>
              <a:off x="3195638" y="2819400"/>
              <a:ext cx="1263038" cy="4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differentiation</a:t>
              </a:r>
            </a:p>
          </p:txBody>
        </p:sp>
      </p:grpSp>
    </p:spTree>
    <p:extLst>
      <p:ext uri="{BB962C8B-B14F-4D97-AF65-F5344CB8AC3E}">
        <p14:creationId xmlns:p14="http://schemas.microsoft.com/office/powerpoint/2010/main" val="3638548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6"/>
          <p:cNvGrpSpPr>
            <a:grpSpLocks/>
          </p:cNvGrpSpPr>
          <p:nvPr/>
        </p:nvGrpSpPr>
        <p:grpSpPr bwMode="auto">
          <a:xfrm>
            <a:off x="3352800" y="2057401"/>
            <a:ext cx="8534400" cy="1782763"/>
            <a:chOff x="2514600" y="2443464"/>
            <a:chExt cx="6400800" cy="1783251"/>
          </a:xfrm>
        </p:grpSpPr>
        <p:grpSp>
          <p:nvGrpSpPr>
            <p:cNvPr id="50301" name="Group 97"/>
            <p:cNvGrpSpPr>
              <a:grpSpLocks/>
            </p:cNvGrpSpPr>
            <p:nvPr/>
          </p:nvGrpSpPr>
          <p:grpSpPr bwMode="auto">
            <a:xfrm>
              <a:off x="6820246" y="2443464"/>
              <a:ext cx="2095154" cy="1783251"/>
              <a:chOff x="960862" y="1845130"/>
              <a:chExt cx="2095154" cy="1783251"/>
            </a:xfrm>
          </p:grpSpPr>
          <p:sp>
            <p:nvSpPr>
              <p:cNvPr id="103" name="Rounded Rectangle 102"/>
              <p:cNvSpPr>
                <a:spLocks noChangeArrowheads="1"/>
              </p:cNvSpPr>
              <p:nvPr/>
            </p:nvSpPr>
            <p:spPr bwMode="auto">
              <a:xfrm rot="3205474">
                <a:off x="1616133" y="2705855"/>
                <a:ext cx="144503"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4" name="Rounded Rectangle 103"/>
              <p:cNvSpPr>
                <a:spLocks noChangeArrowheads="1"/>
              </p:cNvSpPr>
              <p:nvPr/>
            </p:nvSpPr>
            <p:spPr bwMode="auto">
              <a:xfrm rot="3205474">
                <a:off x="1997927" y="2411293"/>
                <a:ext cx="142914"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5" name="Rounded Rectangle 104"/>
              <p:cNvSpPr>
                <a:spLocks noChangeArrowheads="1"/>
              </p:cNvSpPr>
              <p:nvPr/>
            </p:nvSpPr>
            <p:spPr bwMode="auto">
              <a:xfrm rot="3205474">
                <a:off x="2378927" y="2106410"/>
                <a:ext cx="142914" cy="461962"/>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cxnSp>
            <p:nvCxnSpPr>
              <p:cNvPr id="106" name="Straight Connector 105"/>
              <p:cNvCxnSpPr>
                <a:stCxn id="103" idx="2"/>
                <a:endCxn id="105" idx="0"/>
              </p:cNvCxnSpPr>
              <p:nvPr/>
            </p:nvCxnSpPr>
            <p:spPr>
              <a:xfrm rot="10800000" flipH="1">
                <a:off x="1501854" y="2199240"/>
                <a:ext cx="1135062" cy="87495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0309" name="Group 70"/>
              <p:cNvGrpSpPr>
                <a:grpSpLocks/>
              </p:cNvGrpSpPr>
              <p:nvPr/>
            </p:nvGrpSpPr>
            <p:grpSpPr bwMode="auto">
              <a:xfrm>
                <a:off x="2590800" y="1845130"/>
                <a:ext cx="465216" cy="364670"/>
                <a:chOff x="2627831" y="1838641"/>
                <a:chExt cx="465216" cy="364670"/>
              </a:xfrm>
            </p:grpSpPr>
            <p:sp>
              <p:nvSpPr>
                <p:cNvPr id="110" name="Freeform 109"/>
                <p:cNvSpPr>
                  <a:spLocks noChangeArrowheads="1"/>
                </p:cNvSpPr>
                <p:nvPr/>
              </p:nvSpPr>
              <p:spPr bwMode="auto">
                <a:xfrm>
                  <a:off x="2627910" y="1838641"/>
                  <a:ext cx="150812" cy="358873"/>
                </a:xfrm>
                <a:custGeom>
                  <a:avLst/>
                  <a:gdLst>
                    <a:gd name="T0" fmla="*/ 0 w 150881"/>
                    <a:gd name="T1" fmla="*/ 352544 h 358416"/>
                    <a:gd name="T2" fmla="*/ 50271 w 150881"/>
                    <a:gd name="T3" fmla="*/ 125908 h 358416"/>
                    <a:gd name="T4" fmla="*/ 75406 w 150881"/>
                    <a:gd name="T5" fmla="*/ 50363 h 358416"/>
                    <a:gd name="T6" fmla="*/ 150812 w 150881"/>
                    <a:gd name="T7" fmla="*/ 0 h 358416"/>
                    <a:gd name="T8" fmla="*/ 0 60000 65536"/>
                    <a:gd name="T9" fmla="*/ 0 60000 65536"/>
                    <a:gd name="T10" fmla="*/ 0 60000 65536"/>
                    <a:gd name="T11" fmla="*/ 0 60000 65536"/>
                    <a:gd name="T12" fmla="*/ 0 w 150881"/>
                    <a:gd name="T13" fmla="*/ 0 h 358416"/>
                    <a:gd name="T14" fmla="*/ 150881 w 150881"/>
                    <a:gd name="T15" fmla="*/ 358416 h 358416"/>
                  </a:gdLst>
                  <a:ahLst/>
                  <a:cxnLst>
                    <a:cxn ang="T8">
                      <a:pos x="T0" y="T1"/>
                    </a:cxn>
                    <a:cxn ang="T9">
                      <a:pos x="T2" y="T3"/>
                    </a:cxn>
                    <a:cxn ang="T10">
                      <a:pos x="T4" y="T5"/>
                    </a:cxn>
                    <a:cxn ang="T11">
                      <a:pos x="T6" y="T7"/>
                    </a:cxn>
                  </a:cxnLst>
                  <a:rect l="T12" t="T13" r="T14" b="T15"/>
                  <a:pathLst>
                    <a:path w="150881" h="358416">
                      <a:moveTo>
                        <a:pt x="0" y="352095"/>
                      </a:moveTo>
                      <a:cubicBezTo>
                        <a:pt x="108593" y="315893"/>
                        <a:pt x="19950" y="358416"/>
                        <a:pt x="50294" y="125748"/>
                      </a:cubicBezTo>
                      <a:cubicBezTo>
                        <a:pt x="53722" y="99461"/>
                        <a:pt x="53384" y="65005"/>
                        <a:pt x="75441" y="50299"/>
                      </a:cubicBezTo>
                      <a:lnTo>
                        <a:pt x="150881" y="0"/>
                      </a:ln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1" name="Freeform 110"/>
                <p:cNvSpPr>
                  <a:spLocks noChangeArrowheads="1"/>
                </p:cNvSpPr>
                <p:nvPr/>
              </p:nvSpPr>
              <p:spPr bwMode="auto">
                <a:xfrm>
                  <a:off x="2678710" y="2078420"/>
                  <a:ext cx="338137" cy="125446"/>
                </a:xfrm>
                <a:custGeom>
                  <a:avLst/>
                  <a:gdLst>
                    <a:gd name="T0" fmla="*/ 0 w 339482"/>
                    <a:gd name="T1" fmla="*/ 125446 h 125748"/>
                    <a:gd name="T2" fmla="*/ 50095 w 339482"/>
                    <a:gd name="T3" fmla="*/ 112901 h 125748"/>
                    <a:gd name="T4" fmla="*/ 87665 w 339482"/>
                    <a:gd name="T5" fmla="*/ 87813 h 125748"/>
                    <a:gd name="T6" fmla="*/ 288042 w 339482"/>
                    <a:gd name="T7" fmla="*/ 75268 h 125748"/>
                    <a:gd name="T8" fmla="*/ 338137 w 339482"/>
                    <a:gd name="T9" fmla="*/ 0 h 125748"/>
                    <a:gd name="T10" fmla="*/ 0 60000 65536"/>
                    <a:gd name="T11" fmla="*/ 0 60000 65536"/>
                    <a:gd name="T12" fmla="*/ 0 60000 65536"/>
                    <a:gd name="T13" fmla="*/ 0 60000 65536"/>
                    <a:gd name="T14" fmla="*/ 0 60000 65536"/>
                    <a:gd name="T15" fmla="*/ 0 w 339482"/>
                    <a:gd name="T16" fmla="*/ 0 h 125748"/>
                    <a:gd name="T17" fmla="*/ 339482 w 339482"/>
                    <a:gd name="T18" fmla="*/ 125748 h 125748"/>
                  </a:gdLst>
                  <a:ahLst/>
                  <a:cxnLst>
                    <a:cxn ang="T10">
                      <a:pos x="T0" y="T1"/>
                    </a:cxn>
                    <a:cxn ang="T11">
                      <a:pos x="T2" y="T3"/>
                    </a:cxn>
                    <a:cxn ang="T12">
                      <a:pos x="T4" y="T5"/>
                    </a:cxn>
                    <a:cxn ang="T13">
                      <a:pos x="T6" y="T7"/>
                    </a:cxn>
                    <a:cxn ang="T14">
                      <a:pos x="T8" y="T9"/>
                    </a:cxn>
                  </a:cxnLst>
                  <a:rect l="T15" t="T16" r="T17" b="T18"/>
                  <a:pathLst>
                    <a:path w="339482" h="125748">
                      <a:moveTo>
                        <a:pt x="0" y="125748"/>
                      </a:moveTo>
                      <a:cubicBezTo>
                        <a:pt x="16765" y="121556"/>
                        <a:pt x="34411" y="119981"/>
                        <a:pt x="50294" y="113173"/>
                      </a:cubicBezTo>
                      <a:cubicBezTo>
                        <a:pt x="64184" y="107220"/>
                        <a:pt x="73087" y="90381"/>
                        <a:pt x="88014" y="88024"/>
                      </a:cubicBezTo>
                      <a:cubicBezTo>
                        <a:pt x="154381" y="77544"/>
                        <a:pt x="222130" y="79641"/>
                        <a:pt x="289188" y="75449"/>
                      </a:cubicBezTo>
                      <a:cubicBezTo>
                        <a:pt x="319636" y="14545"/>
                        <a:pt x="301081" y="38404"/>
                        <a:pt x="339482"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2" name="Freeform 111"/>
                <p:cNvSpPr>
                  <a:spLocks noChangeArrowheads="1"/>
                </p:cNvSpPr>
                <p:nvPr/>
              </p:nvSpPr>
              <p:spPr bwMode="auto">
                <a:xfrm>
                  <a:off x="2678710" y="1902158"/>
                  <a:ext cx="187325" cy="103216"/>
                </a:xfrm>
                <a:custGeom>
                  <a:avLst/>
                  <a:gdLst>
                    <a:gd name="T0" fmla="*/ 0 w 188601"/>
                    <a:gd name="T1" fmla="*/ 87720 h 103574"/>
                    <a:gd name="T2" fmla="*/ 112395 w 188601"/>
                    <a:gd name="T3" fmla="*/ 37595 h 103574"/>
                    <a:gd name="T4" fmla="*/ 149860 w 188601"/>
                    <a:gd name="T5" fmla="*/ 12532 h 103574"/>
                    <a:gd name="T6" fmla="*/ 187325 w 188601"/>
                    <a:gd name="T7" fmla="*/ 0 h 103574"/>
                    <a:gd name="T8" fmla="*/ 0 60000 65536"/>
                    <a:gd name="T9" fmla="*/ 0 60000 65536"/>
                    <a:gd name="T10" fmla="*/ 0 60000 65536"/>
                    <a:gd name="T11" fmla="*/ 0 60000 65536"/>
                    <a:gd name="T12" fmla="*/ 0 w 188601"/>
                    <a:gd name="T13" fmla="*/ 0 h 103574"/>
                    <a:gd name="T14" fmla="*/ 188601 w 188601"/>
                    <a:gd name="T15" fmla="*/ 103574 h 103574"/>
                  </a:gdLst>
                  <a:ahLst/>
                  <a:cxnLst>
                    <a:cxn ang="T8">
                      <a:pos x="T0" y="T1"/>
                    </a:cxn>
                    <a:cxn ang="T9">
                      <a:pos x="T2" y="T3"/>
                    </a:cxn>
                    <a:cxn ang="T10">
                      <a:pos x="T4" y="T5"/>
                    </a:cxn>
                    <a:cxn ang="T11">
                      <a:pos x="T6" y="T7"/>
                    </a:cxn>
                  </a:cxnLst>
                  <a:rect l="T12" t="T13" r="T14" b="T15"/>
                  <a:pathLst>
                    <a:path w="188601" h="103574">
                      <a:moveTo>
                        <a:pt x="0" y="88024"/>
                      </a:moveTo>
                      <a:cubicBezTo>
                        <a:pt x="150542" y="66515"/>
                        <a:pt x="47319" y="103574"/>
                        <a:pt x="113161" y="37725"/>
                      </a:cubicBezTo>
                      <a:cubicBezTo>
                        <a:pt x="123846" y="27039"/>
                        <a:pt x="137365" y="19334"/>
                        <a:pt x="150881" y="12575"/>
                      </a:cubicBezTo>
                      <a:cubicBezTo>
                        <a:pt x="162735" y="6647"/>
                        <a:pt x="188601" y="0"/>
                        <a:pt x="18860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3" name="Freeform 112"/>
                <p:cNvSpPr>
                  <a:spLocks noChangeArrowheads="1"/>
                </p:cNvSpPr>
                <p:nvPr/>
              </p:nvSpPr>
              <p:spPr bwMode="auto">
                <a:xfrm>
                  <a:off x="2954935" y="2103827"/>
                  <a:ext cx="138112" cy="50814"/>
                </a:xfrm>
                <a:custGeom>
                  <a:avLst/>
                  <a:gdLst>
                    <a:gd name="T0" fmla="*/ 0 w 138307"/>
                    <a:gd name="T1" fmla="*/ 50417 h 50696"/>
                    <a:gd name="T2" fmla="*/ 113000 w 138307"/>
                    <a:gd name="T3" fmla="*/ 37813 h 50696"/>
                    <a:gd name="T4" fmla="*/ 138112 w 138307"/>
                    <a:gd name="T5" fmla="*/ 0 h 50696"/>
                    <a:gd name="T6" fmla="*/ 0 60000 65536"/>
                    <a:gd name="T7" fmla="*/ 0 60000 65536"/>
                    <a:gd name="T8" fmla="*/ 0 60000 65536"/>
                    <a:gd name="T9" fmla="*/ 0 w 138307"/>
                    <a:gd name="T10" fmla="*/ 0 h 50696"/>
                    <a:gd name="T11" fmla="*/ 138307 w 138307"/>
                    <a:gd name="T12" fmla="*/ 50696 h 50696"/>
                  </a:gdLst>
                  <a:ahLst/>
                  <a:cxnLst>
                    <a:cxn ang="T6">
                      <a:pos x="T0" y="T1"/>
                    </a:cxn>
                    <a:cxn ang="T7">
                      <a:pos x="T2" y="T3"/>
                    </a:cxn>
                    <a:cxn ang="T8">
                      <a:pos x="T4" y="T5"/>
                    </a:cxn>
                  </a:cxnLst>
                  <a:rect l="T9" t="T10" r="T11" b="T12"/>
                  <a:pathLst>
                    <a:path w="138307" h="50696">
                      <a:moveTo>
                        <a:pt x="0" y="50300"/>
                      </a:moveTo>
                      <a:cubicBezTo>
                        <a:pt x="37720" y="46108"/>
                        <a:pt x="77493" y="50696"/>
                        <a:pt x="113160" y="37725"/>
                      </a:cubicBezTo>
                      <a:cubicBezTo>
                        <a:pt x="127363" y="32560"/>
                        <a:pt x="138307" y="0"/>
                        <a:pt x="138307"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4" name="Freeform 113"/>
                <p:cNvSpPr>
                  <a:spLocks noChangeArrowheads="1"/>
                </p:cNvSpPr>
                <p:nvPr/>
              </p:nvSpPr>
              <p:spPr bwMode="auto">
                <a:xfrm>
                  <a:off x="2653310" y="1951385"/>
                  <a:ext cx="288925" cy="152442"/>
                </a:xfrm>
                <a:custGeom>
                  <a:avLst/>
                  <a:gdLst>
                    <a:gd name="T0" fmla="*/ 0 w 289188"/>
                    <a:gd name="T1" fmla="*/ 152442 h 150898"/>
                    <a:gd name="T2" fmla="*/ 113058 w 289188"/>
                    <a:gd name="T3" fmla="*/ 114332 h 150898"/>
                    <a:gd name="T4" fmla="*/ 150744 w 289188"/>
                    <a:gd name="T5" fmla="*/ 101628 h 150898"/>
                    <a:gd name="T6" fmla="*/ 188429 w 289188"/>
                    <a:gd name="T7" fmla="*/ 88925 h 150898"/>
                    <a:gd name="T8" fmla="*/ 251239 w 289188"/>
                    <a:gd name="T9" fmla="*/ 25407 h 150898"/>
                    <a:gd name="T10" fmla="*/ 288925 w 289188"/>
                    <a:gd name="T11" fmla="*/ 0 h 150898"/>
                    <a:gd name="T12" fmla="*/ 0 60000 65536"/>
                    <a:gd name="T13" fmla="*/ 0 60000 65536"/>
                    <a:gd name="T14" fmla="*/ 0 60000 65536"/>
                    <a:gd name="T15" fmla="*/ 0 60000 65536"/>
                    <a:gd name="T16" fmla="*/ 0 60000 65536"/>
                    <a:gd name="T17" fmla="*/ 0 60000 65536"/>
                    <a:gd name="T18" fmla="*/ 0 w 289188"/>
                    <a:gd name="T19" fmla="*/ 0 h 150898"/>
                    <a:gd name="T20" fmla="*/ 289188 w 289188"/>
                    <a:gd name="T21" fmla="*/ 150898 h 150898"/>
                  </a:gdLst>
                  <a:ahLst/>
                  <a:cxnLst>
                    <a:cxn ang="T12">
                      <a:pos x="T0" y="T1"/>
                    </a:cxn>
                    <a:cxn ang="T13">
                      <a:pos x="T2" y="T3"/>
                    </a:cxn>
                    <a:cxn ang="T14">
                      <a:pos x="T4" y="T5"/>
                    </a:cxn>
                    <a:cxn ang="T15">
                      <a:pos x="T6" y="T7"/>
                    </a:cxn>
                    <a:cxn ang="T16">
                      <a:pos x="T8" y="T9"/>
                    </a:cxn>
                    <a:cxn ang="T17">
                      <a:pos x="T10" y="T11"/>
                    </a:cxn>
                  </a:cxnLst>
                  <a:rect l="T18" t="T19" r="T20" b="T21"/>
                  <a:pathLst>
                    <a:path w="289188" h="150898">
                      <a:moveTo>
                        <a:pt x="0" y="150898"/>
                      </a:moveTo>
                      <a:lnTo>
                        <a:pt x="113161" y="113174"/>
                      </a:lnTo>
                      <a:lnTo>
                        <a:pt x="150881" y="100599"/>
                      </a:lnTo>
                      <a:lnTo>
                        <a:pt x="188601" y="88024"/>
                      </a:lnTo>
                      <a:cubicBezTo>
                        <a:pt x="228397" y="8424"/>
                        <a:pt x="189798" y="55989"/>
                        <a:pt x="251468" y="25150"/>
                      </a:cubicBezTo>
                      <a:cubicBezTo>
                        <a:pt x="264984" y="18391"/>
                        <a:pt x="289188" y="0"/>
                        <a:pt x="289188"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115" name="Freeform 114"/>
                <p:cNvSpPr>
                  <a:spLocks noChangeArrowheads="1"/>
                </p:cNvSpPr>
                <p:nvPr/>
              </p:nvSpPr>
              <p:spPr bwMode="auto">
                <a:xfrm>
                  <a:off x="2804122" y="1989495"/>
                  <a:ext cx="225425" cy="92100"/>
                </a:xfrm>
                <a:custGeom>
                  <a:avLst/>
                  <a:gdLst>
                    <a:gd name="T0" fmla="*/ 0 w 226321"/>
                    <a:gd name="T1" fmla="*/ 63015 h 91894"/>
                    <a:gd name="T2" fmla="*/ 200378 w 226321"/>
                    <a:gd name="T3" fmla="*/ 63015 h 91894"/>
                    <a:gd name="T4" fmla="*/ 212902 w 226321"/>
                    <a:gd name="T5" fmla="*/ 25206 h 91894"/>
                    <a:gd name="T6" fmla="*/ 225425 w 226321"/>
                    <a:gd name="T7" fmla="*/ 0 h 91894"/>
                    <a:gd name="T8" fmla="*/ 0 60000 65536"/>
                    <a:gd name="T9" fmla="*/ 0 60000 65536"/>
                    <a:gd name="T10" fmla="*/ 0 60000 65536"/>
                    <a:gd name="T11" fmla="*/ 0 60000 65536"/>
                    <a:gd name="T12" fmla="*/ 0 w 226321"/>
                    <a:gd name="T13" fmla="*/ 0 h 91894"/>
                    <a:gd name="T14" fmla="*/ 226321 w 226321"/>
                    <a:gd name="T15" fmla="*/ 91894 h 91894"/>
                  </a:gdLst>
                  <a:ahLst/>
                  <a:cxnLst>
                    <a:cxn ang="T8">
                      <a:pos x="T0" y="T1"/>
                    </a:cxn>
                    <a:cxn ang="T9">
                      <a:pos x="T2" y="T3"/>
                    </a:cxn>
                    <a:cxn ang="T10">
                      <a:pos x="T4" y="T5"/>
                    </a:cxn>
                    <a:cxn ang="T11">
                      <a:pos x="T6" y="T7"/>
                    </a:cxn>
                  </a:cxnLst>
                  <a:rect l="T12" t="T13" r="T14" b="T15"/>
                  <a:pathLst>
                    <a:path w="226321" h="91894">
                      <a:moveTo>
                        <a:pt x="0" y="62874"/>
                      </a:moveTo>
                      <a:cubicBezTo>
                        <a:pt x="74773" y="77830"/>
                        <a:pt x="114124" y="91894"/>
                        <a:pt x="201174" y="62874"/>
                      </a:cubicBezTo>
                      <a:cubicBezTo>
                        <a:pt x="213748" y="58682"/>
                        <a:pt x="208826" y="37457"/>
                        <a:pt x="213748" y="25150"/>
                      </a:cubicBezTo>
                      <a:cubicBezTo>
                        <a:pt x="217229" y="16448"/>
                        <a:pt x="222130" y="8383"/>
                        <a:pt x="22632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sp>
            <p:nvSpPr>
              <p:cNvPr id="108" name="Freeform 107"/>
              <p:cNvSpPr>
                <a:spLocks noChangeArrowheads="1"/>
              </p:cNvSpPr>
              <p:nvPr/>
            </p:nvSpPr>
            <p:spPr bwMode="auto">
              <a:xfrm>
                <a:off x="960516" y="2820122"/>
                <a:ext cx="752475" cy="808259"/>
              </a:xfrm>
              <a:custGeom>
                <a:avLst/>
                <a:gdLst>
                  <a:gd name="T0" fmla="*/ 511432 w 752307"/>
                  <a:gd name="T1" fmla="*/ 240802 h 808981"/>
                  <a:gd name="T2" fmla="*/ 448551 w 752307"/>
                  <a:gd name="T3" fmla="*/ 177984 h 808981"/>
                  <a:gd name="T4" fmla="*/ 448551 w 752307"/>
                  <a:gd name="T5" fmla="*/ 64912 h 808981"/>
                  <a:gd name="T6" fmla="*/ 435975 w 752307"/>
                  <a:gd name="T7" fmla="*/ 240802 h 808981"/>
                  <a:gd name="T8" fmla="*/ 297636 w 752307"/>
                  <a:gd name="T9" fmla="*/ 190548 h 808981"/>
                  <a:gd name="T10" fmla="*/ 222180 w 752307"/>
                  <a:gd name="T11" fmla="*/ 2094 h 808981"/>
                  <a:gd name="T12" fmla="*/ 285061 w 752307"/>
                  <a:gd name="T13" fmla="*/ 203112 h 808981"/>
                  <a:gd name="T14" fmla="*/ 121570 w 752307"/>
                  <a:gd name="T15" fmla="*/ 316184 h 808981"/>
                  <a:gd name="T16" fmla="*/ 8384 w 752307"/>
                  <a:gd name="T17" fmla="*/ 240802 h 808981"/>
                  <a:gd name="T18" fmla="*/ 96418 w 752307"/>
                  <a:gd name="T19" fmla="*/ 353875 h 808981"/>
                  <a:gd name="T20" fmla="*/ 8384 w 752307"/>
                  <a:gd name="T21" fmla="*/ 492074 h 808981"/>
                  <a:gd name="T22" fmla="*/ 146722 w 752307"/>
                  <a:gd name="T23" fmla="*/ 416693 h 808981"/>
                  <a:gd name="T24" fmla="*/ 297636 w 752307"/>
                  <a:gd name="T25" fmla="*/ 580020 h 808981"/>
                  <a:gd name="T26" fmla="*/ 310213 w 752307"/>
                  <a:gd name="T27" fmla="*/ 755911 h 808981"/>
                  <a:gd name="T28" fmla="*/ 347942 w 752307"/>
                  <a:gd name="T29" fmla="*/ 517202 h 808981"/>
                  <a:gd name="T30" fmla="*/ 435975 w 752307"/>
                  <a:gd name="T31" fmla="*/ 479511 h 808981"/>
                  <a:gd name="T32" fmla="*/ 612042 w 752307"/>
                  <a:gd name="T33" fmla="*/ 567456 h 808981"/>
                  <a:gd name="T34" fmla="*/ 674923 w 752307"/>
                  <a:gd name="T35" fmla="*/ 806165 h 808981"/>
                  <a:gd name="T36" fmla="*/ 637194 w 752307"/>
                  <a:gd name="T37" fmla="*/ 554892 h 808981"/>
                  <a:gd name="T38" fmla="*/ 649770 w 752307"/>
                  <a:gd name="T39" fmla="*/ 466947 h 808981"/>
                  <a:gd name="T40" fmla="*/ 750380 w 752307"/>
                  <a:gd name="T41" fmla="*/ 517202 h 808981"/>
                  <a:gd name="T42" fmla="*/ 637194 w 752307"/>
                  <a:gd name="T43" fmla="*/ 404129 h 808981"/>
                  <a:gd name="T44" fmla="*/ 737804 w 752307"/>
                  <a:gd name="T45" fmla="*/ 291057 h 808981"/>
                  <a:gd name="T46" fmla="*/ 574313 w 752307"/>
                  <a:gd name="T47" fmla="*/ 316184 h 808981"/>
                  <a:gd name="T48" fmla="*/ 511432 w 752307"/>
                  <a:gd name="T49" fmla="*/ 240802 h 8089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2307"/>
                  <a:gd name="T76" fmla="*/ 0 h 808981"/>
                  <a:gd name="T77" fmla="*/ 752307 w 752307"/>
                  <a:gd name="T78" fmla="*/ 808981 h 8089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2307" h="808981">
                    <a:moveTo>
                      <a:pt x="511318" y="241017"/>
                    </a:moveTo>
                    <a:cubicBezTo>
                      <a:pt x="490362" y="217963"/>
                      <a:pt x="458929" y="207484"/>
                      <a:pt x="448451" y="178143"/>
                    </a:cubicBezTo>
                    <a:cubicBezTo>
                      <a:pt x="437973" y="148802"/>
                      <a:pt x="450546" y="54491"/>
                      <a:pt x="448451" y="64970"/>
                    </a:cubicBezTo>
                    <a:cubicBezTo>
                      <a:pt x="446356" y="75449"/>
                      <a:pt x="461025" y="220059"/>
                      <a:pt x="435878" y="241017"/>
                    </a:cubicBezTo>
                    <a:cubicBezTo>
                      <a:pt x="410731" y="261975"/>
                      <a:pt x="333195" y="230538"/>
                      <a:pt x="297570" y="190718"/>
                    </a:cubicBezTo>
                    <a:cubicBezTo>
                      <a:pt x="261945" y="150898"/>
                      <a:pt x="224225" y="0"/>
                      <a:pt x="222130" y="2096"/>
                    </a:cubicBezTo>
                    <a:cubicBezTo>
                      <a:pt x="220035" y="4192"/>
                      <a:pt x="301762" y="150898"/>
                      <a:pt x="284997" y="203293"/>
                    </a:cubicBezTo>
                    <a:cubicBezTo>
                      <a:pt x="268233" y="255688"/>
                      <a:pt x="167646" y="310179"/>
                      <a:pt x="121543" y="316466"/>
                    </a:cubicBezTo>
                    <a:cubicBezTo>
                      <a:pt x="75441" y="322753"/>
                      <a:pt x="12573" y="234730"/>
                      <a:pt x="8382" y="241017"/>
                    </a:cubicBezTo>
                    <a:cubicBezTo>
                      <a:pt x="4191" y="247305"/>
                      <a:pt x="96396" y="312275"/>
                      <a:pt x="96396" y="354191"/>
                    </a:cubicBezTo>
                    <a:cubicBezTo>
                      <a:pt x="96396" y="396107"/>
                      <a:pt x="0" y="482035"/>
                      <a:pt x="8382" y="492514"/>
                    </a:cubicBezTo>
                    <a:cubicBezTo>
                      <a:pt x="16764" y="502993"/>
                      <a:pt x="98491" y="402394"/>
                      <a:pt x="146689" y="417065"/>
                    </a:cubicBezTo>
                    <a:cubicBezTo>
                      <a:pt x="194887" y="431736"/>
                      <a:pt x="270327" y="523951"/>
                      <a:pt x="297570" y="580538"/>
                    </a:cubicBezTo>
                    <a:cubicBezTo>
                      <a:pt x="324813" y="637125"/>
                      <a:pt x="301762" y="767065"/>
                      <a:pt x="310144" y="756586"/>
                    </a:cubicBezTo>
                    <a:cubicBezTo>
                      <a:pt x="318526" y="746107"/>
                      <a:pt x="326908" y="563772"/>
                      <a:pt x="347864" y="517664"/>
                    </a:cubicBezTo>
                    <a:cubicBezTo>
                      <a:pt x="368820" y="471556"/>
                      <a:pt x="391871" y="471556"/>
                      <a:pt x="435878" y="479939"/>
                    </a:cubicBezTo>
                    <a:cubicBezTo>
                      <a:pt x="479885" y="488322"/>
                      <a:pt x="572089" y="513472"/>
                      <a:pt x="611905" y="567963"/>
                    </a:cubicBezTo>
                    <a:cubicBezTo>
                      <a:pt x="651721" y="622454"/>
                      <a:pt x="670581" y="808981"/>
                      <a:pt x="674772" y="806885"/>
                    </a:cubicBezTo>
                    <a:cubicBezTo>
                      <a:pt x="678963" y="804789"/>
                      <a:pt x="641243" y="611975"/>
                      <a:pt x="637052" y="555388"/>
                    </a:cubicBezTo>
                    <a:cubicBezTo>
                      <a:pt x="632861" y="498801"/>
                      <a:pt x="630765" y="473651"/>
                      <a:pt x="649625" y="467364"/>
                    </a:cubicBezTo>
                    <a:cubicBezTo>
                      <a:pt x="668485" y="461077"/>
                      <a:pt x="752307" y="528143"/>
                      <a:pt x="750212" y="517664"/>
                    </a:cubicBezTo>
                    <a:cubicBezTo>
                      <a:pt x="748117" y="507185"/>
                      <a:pt x="639147" y="442214"/>
                      <a:pt x="637052" y="404490"/>
                    </a:cubicBezTo>
                    <a:cubicBezTo>
                      <a:pt x="634957" y="366766"/>
                      <a:pt x="748117" y="305988"/>
                      <a:pt x="737639" y="291317"/>
                    </a:cubicBezTo>
                    <a:cubicBezTo>
                      <a:pt x="727161" y="276646"/>
                      <a:pt x="605618" y="329041"/>
                      <a:pt x="574185" y="316466"/>
                    </a:cubicBezTo>
                    <a:cubicBezTo>
                      <a:pt x="542752" y="303891"/>
                      <a:pt x="532274" y="264071"/>
                      <a:pt x="511318" y="241017"/>
                    </a:cubicBezTo>
                    <a:close/>
                  </a:path>
                </a:pathLst>
              </a:custGeom>
              <a:solidFill>
                <a:srgbClr val="DBEEF4"/>
              </a:solidFill>
              <a:ln w="19050">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9" name="Oval 108"/>
              <p:cNvSpPr>
                <a:spLocks noChangeArrowheads="1"/>
              </p:cNvSpPr>
              <p:nvPr/>
            </p:nvSpPr>
            <p:spPr bwMode="auto">
              <a:xfrm>
                <a:off x="1295479" y="3142473"/>
                <a:ext cx="152400" cy="57166"/>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50302" name="TextBox 203"/>
            <p:cNvSpPr txBox="1">
              <a:spLocks noChangeArrowheads="1"/>
            </p:cNvSpPr>
            <p:nvPr/>
          </p:nvSpPr>
          <p:spPr bwMode="auto">
            <a:xfrm>
              <a:off x="7801812" y="3352800"/>
              <a:ext cx="1037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neurons</a:t>
              </a:r>
            </a:p>
          </p:txBody>
        </p:sp>
        <p:cxnSp>
          <p:nvCxnSpPr>
            <p:cNvPr id="210" name="Straight Arrow Connector 209"/>
            <p:cNvCxnSpPr/>
            <p:nvPr/>
          </p:nvCxnSpPr>
          <p:spPr>
            <a:xfrm>
              <a:off x="2514600" y="3418456"/>
              <a:ext cx="4125913" cy="335055"/>
            </a:xfrm>
            <a:prstGeom prst="straightConnector1">
              <a:avLst/>
            </a:prstGeom>
            <a:ln w="28575" cap="flat" cmpd="sng" algn="ctr">
              <a:solidFill>
                <a:schemeClr val="accent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304" name="TextBox 221"/>
            <p:cNvSpPr txBox="1">
              <a:spLocks noChangeArrowheads="1"/>
            </p:cNvSpPr>
            <p:nvPr/>
          </p:nvSpPr>
          <p:spPr bwMode="auto">
            <a:xfrm rot="262965">
              <a:off x="3686531" y="3255970"/>
              <a:ext cx="1994777" cy="3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800">
                  <a:solidFill>
                    <a:srgbClr val="558ED5"/>
                  </a:solidFill>
                </a:rPr>
                <a:t>grow under conditions B</a:t>
              </a:r>
            </a:p>
          </p:txBody>
        </p:sp>
      </p:grpSp>
      <p:sp>
        <p:nvSpPr>
          <p:cNvPr id="50179" name="TextBox 158"/>
          <p:cNvSpPr txBox="1">
            <a:spLocks noChangeArrowheads="1"/>
          </p:cNvSpPr>
          <p:nvPr/>
        </p:nvSpPr>
        <p:spPr bwMode="auto">
          <a:xfrm>
            <a:off x="2707513" y="-104775"/>
            <a:ext cx="68002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4000" b="1"/>
              <a:t>Embryonic stem (ES) cells:</a:t>
            </a:r>
          </a:p>
          <a:p>
            <a:pPr algn="ctr" eaLnBrk="1" hangingPunct="1"/>
            <a:r>
              <a:rPr lang="en-US" altLang="en-US" sz="4000" b="1">
                <a:solidFill>
                  <a:srgbClr val="31859C"/>
                </a:solidFill>
              </a:rPr>
              <a:t>Challenges</a:t>
            </a:r>
          </a:p>
        </p:txBody>
      </p:sp>
      <p:grpSp>
        <p:nvGrpSpPr>
          <p:cNvPr id="50180" name="Group 159"/>
          <p:cNvGrpSpPr>
            <a:grpSpLocks/>
          </p:cNvGrpSpPr>
          <p:nvPr/>
        </p:nvGrpSpPr>
        <p:grpSpPr bwMode="auto">
          <a:xfrm>
            <a:off x="304801" y="2743200"/>
            <a:ext cx="2654300" cy="604838"/>
            <a:chOff x="7010400" y="3007724"/>
            <a:chExt cx="1990989" cy="604160"/>
          </a:xfrm>
        </p:grpSpPr>
        <p:sp>
          <p:nvSpPr>
            <p:cNvPr id="161" name="Rectangle 160"/>
            <p:cNvSpPr>
              <a:spLocks noChangeArrowheads="1"/>
            </p:cNvSpPr>
            <p:nvPr/>
          </p:nvSpPr>
          <p:spPr bwMode="auto">
            <a:xfrm>
              <a:off x="7010400" y="3277296"/>
              <a:ext cx="1981463" cy="334588"/>
            </a:xfrm>
            <a:prstGeom prst="rect">
              <a:avLst/>
            </a:prstGeom>
            <a:solidFill>
              <a:srgbClr val="C9271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50209" name="Group 375"/>
            <p:cNvGrpSpPr>
              <a:grpSpLocks/>
            </p:cNvGrpSpPr>
            <p:nvPr/>
          </p:nvGrpSpPr>
          <p:grpSpPr bwMode="auto">
            <a:xfrm>
              <a:off x="7010400" y="3408900"/>
              <a:ext cx="162189" cy="172500"/>
              <a:chOff x="3876411" y="3376159"/>
              <a:chExt cx="162189" cy="172500"/>
            </a:xfrm>
          </p:grpSpPr>
          <p:grpSp>
            <p:nvGrpSpPr>
              <p:cNvPr id="200" name="Oval 199"/>
              <p:cNvGrpSpPr>
                <a:grpSpLocks/>
              </p:cNvGrpSpPr>
              <p:nvPr/>
            </p:nvGrpSpPr>
            <p:grpSpPr bwMode="auto">
              <a:xfrm>
                <a:off x="3855072" y="3352512"/>
                <a:ext cx="207292" cy="219209"/>
                <a:chOff x="207264" y="3121152"/>
                <a:chExt cx="207264" cy="219456"/>
              </a:xfrm>
            </p:grpSpPr>
            <p:pic>
              <p:nvPicPr>
                <p:cNvPr id="50295" name="Oval 19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 y="3121152"/>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50296" name="Text Box 120"/>
                <p:cNvSpPr txBox="1">
                  <a:spLocks noChangeArrowheads="1"/>
                </p:cNvSpPr>
                <p:nvPr/>
              </p:nvSpPr>
              <p:spPr bwMode="auto">
                <a:xfrm>
                  <a:off x="252349" y="31701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01" name="Oval 200"/>
              <p:cNvGrpSpPr>
                <a:grpSpLocks/>
              </p:cNvGrpSpPr>
              <p:nvPr/>
            </p:nvGrpSpPr>
            <p:grpSpPr bwMode="auto">
              <a:xfrm>
                <a:off x="3946525" y="3449938"/>
                <a:ext cx="48775" cy="48713"/>
                <a:chOff x="298704" y="3218688"/>
                <a:chExt cx="48768" cy="48768"/>
              </a:xfrm>
            </p:grpSpPr>
            <p:pic>
              <p:nvPicPr>
                <p:cNvPr id="50298" name="Oval 20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04" y="3218688"/>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50299" name="Text Box 123"/>
                <p:cNvSpPr txBox="1">
                  <a:spLocks noChangeArrowheads="1"/>
                </p:cNvSpPr>
                <p:nvPr/>
              </p:nvSpPr>
              <p:spPr bwMode="auto">
                <a:xfrm>
                  <a:off x="313246" y="32349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0" name="Group 378"/>
            <p:cNvGrpSpPr>
              <a:grpSpLocks/>
            </p:cNvGrpSpPr>
            <p:nvPr/>
          </p:nvGrpSpPr>
          <p:grpSpPr bwMode="auto">
            <a:xfrm>
              <a:off x="7162800" y="3408900"/>
              <a:ext cx="162189" cy="172500"/>
              <a:chOff x="3876411" y="3376159"/>
              <a:chExt cx="162189" cy="172500"/>
            </a:xfrm>
          </p:grpSpPr>
          <p:grpSp>
            <p:nvGrpSpPr>
              <p:cNvPr id="198" name="Oval 197"/>
              <p:cNvGrpSpPr>
                <a:grpSpLocks/>
              </p:cNvGrpSpPr>
              <p:nvPr/>
            </p:nvGrpSpPr>
            <p:grpSpPr bwMode="auto">
              <a:xfrm>
                <a:off x="3855092" y="3352512"/>
                <a:ext cx="207292" cy="219209"/>
                <a:chOff x="359664" y="3121152"/>
                <a:chExt cx="207264" cy="219456"/>
              </a:xfrm>
            </p:grpSpPr>
            <p:pic>
              <p:nvPicPr>
                <p:cNvPr id="50289" name="Oval 19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64" y="3121152"/>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50290" name="Text Box 114"/>
                <p:cNvSpPr txBox="1">
                  <a:spLocks noChangeArrowheads="1"/>
                </p:cNvSpPr>
                <p:nvPr/>
              </p:nvSpPr>
              <p:spPr bwMode="auto">
                <a:xfrm>
                  <a:off x="404729" y="31701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99" name="Oval 198"/>
              <p:cNvGrpSpPr>
                <a:grpSpLocks/>
              </p:cNvGrpSpPr>
              <p:nvPr/>
            </p:nvGrpSpPr>
            <p:grpSpPr bwMode="auto">
              <a:xfrm>
                <a:off x="3946545" y="3449938"/>
                <a:ext cx="48775" cy="48713"/>
                <a:chOff x="451104" y="3218688"/>
                <a:chExt cx="48768" cy="48768"/>
              </a:xfrm>
            </p:grpSpPr>
            <p:pic>
              <p:nvPicPr>
                <p:cNvPr id="50292" name="Oval 19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104" y="3218688"/>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50293" name="Text Box 117"/>
                <p:cNvSpPr txBox="1">
                  <a:spLocks noChangeArrowheads="1"/>
                </p:cNvSpPr>
                <p:nvPr/>
              </p:nvSpPr>
              <p:spPr bwMode="auto">
                <a:xfrm>
                  <a:off x="465626" y="32349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1" name="Group 381"/>
            <p:cNvGrpSpPr>
              <a:grpSpLocks/>
            </p:cNvGrpSpPr>
            <p:nvPr/>
          </p:nvGrpSpPr>
          <p:grpSpPr bwMode="auto">
            <a:xfrm>
              <a:off x="7315200" y="3408900"/>
              <a:ext cx="162189" cy="172500"/>
              <a:chOff x="3876411" y="3376159"/>
              <a:chExt cx="162189" cy="172500"/>
            </a:xfrm>
          </p:grpSpPr>
          <p:grpSp>
            <p:nvGrpSpPr>
              <p:cNvPr id="196" name="Oval 195"/>
              <p:cNvGrpSpPr>
                <a:grpSpLocks/>
              </p:cNvGrpSpPr>
              <p:nvPr/>
            </p:nvGrpSpPr>
            <p:grpSpPr bwMode="auto">
              <a:xfrm>
                <a:off x="3855112" y="3352512"/>
                <a:ext cx="207292" cy="219209"/>
                <a:chOff x="512064" y="3121152"/>
                <a:chExt cx="207264" cy="219456"/>
              </a:xfrm>
            </p:grpSpPr>
            <p:pic>
              <p:nvPicPr>
                <p:cNvPr id="50283" name="Oval 19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064" y="3121152"/>
                  <a:ext cx="207264" cy="219456"/>
                </a:xfrm>
                <a:prstGeom prst="rect">
                  <a:avLst/>
                </a:prstGeom>
                <a:noFill/>
                <a:extLst>
                  <a:ext uri="{909E8E84-426E-40DD-AFC4-6F175D3DCCD1}">
                    <a14:hiddenFill xmlns:a14="http://schemas.microsoft.com/office/drawing/2010/main">
                      <a:solidFill>
                        <a:srgbClr val="FFFFFF"/>
                      </a:solidFill>
                    </a14:hiddenFill>
                  </a:ext>
                </a:extLst>
              </p:spPr>
            </p:pic>
            <p:sp>
              <p:nvSpPr>
                <p:cNvPr id="50284" name="Text Box 108"/>
                <p:cNvSpPr txBox="1">
                  <a:spLocks noChangeArrowheads="1"/>
                </p:cNvSpPr>
                <p:nvPr/>
              </p:nvSpPr>
              <p:spPr bwMode="auto">
                <a:xfrm>
                  <a:off x="557109" y="3170116"/>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97" name="Oval 196"/>
              <p:cNvGrpSpPr>
                <a:grpSpLocks/>
              </p:cNvGrpSpPr>
              <p:nvPr/>
            </p:nvGrpSpPr>
            <p:grpSpPr bwMode="auto">
              <a:xfrm>
                <a:off x="3946565" y="3449938"/>
                <a:ext cx="48775" cy="48713"/>
                <a:chOff x="603504" y="3218688"/>
                <a:chExt cx="48768" cy="48768"/>
              </a:xfrm>
            </p:grpSpPr>
            <p:pic>
              <p:nvPicPr>
                <p:cNvPr id="50286" name="Oval 19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04" y="3218688"/>
                  <a:ext cx="48768" cy="48768"/>
                </a:xfrm>
                <a:prstGeom prst="rect">
                  <a:avLst/>
                </a:prstGeom>
                <a:noFill/>
                <a:extLst>
                  <a:ext uri="{909E8E84-426E-40DD-AFC4-6F175D3DCCD1}">
                    <a14:hiddenFill xmlns:a14="http://schemas.microsoft.com/office/drawing/2010/main">
                      <a:solidFill>
                        <a:srgbClr val="FFFFFF"/>
                      </a:solidFill>
                    </a14:hiddenFill>
                  </a:ext>
                </a:extLst>
              </p:spPr>
            </p:pic>
            <p:sp>
              <p:nvSpPr>
                <p:cNvPr id="50287" name="Text Box 111"/>
                <p:cNvSpPr txBox="1">
                  <a:spLocks noChangeArrowheads="1"/>
                </p:cNvSpPr>
                <p:nvPr/>
              </p:nvSpPr>
              <p:spPr bwMode="auto">
                <a:xfrm>
                  <a:off x="618006" y="3234966"/>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2" name="Group 384"/>
            <p:cNvGrpSpPr>
              <a:grpSpLocks/>
            </p:cNvGrpSpPr>
            <p:nvPr/>
          </p:nvGrpSpPr>
          <p:grpSpPr bwMode="auto">
            <a:xfrm>
              <a:off x="7467600" y="3429000"/>
              <a:ext cx="162189" cy="172500"/>
              <a:chOff x="3876411" y="3376159"/>
              <a:chExt cx="162189" cy="172500"/>
            </a:xfrm>
          </p:grpSpPr>
          <p:grpSp>
            <p:nvGrpSpPr>
              <p:cNvPr id="194" name="Oval 193"/>
              <p:cNvGrpSpPr>
                <a:grpSpLocks/>
              </p:cNvGrpSpPr>
              <p:nvPr/>
            </p:nvGrpSpPr>
            <p:grpSpPr bwMode="auto">
              <a:xfrm>
                <a:off x="3855133" y="3356768"/>
                <a:ext cx="207292" cy="213120"/>
                <a:chOff x="664464" y="3145536"/>
                <a:chExt cx="207264" cy="213360"/>
              </a:xfrm>
            </p:grpSpPr>
            <p:pic>
              <p:nvPicPr>
                <p:cNvPr id="50277" name="Oval 19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78" name="Text Box 102"/>
                <p:cNvSpPr txBox="1">
                  <a:spLocks noChangeArrowheads="1"/>
                </p:cNvSpPr>
                <p:nvPr/>
              </p:nvSpPr>
              <p:spPr bwMode="auto">
                <a:xfrm>
                  <a:off x="709488"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95" name="Oval 194"/>
              <p:cNvGrpSpPr>
                <a:grpSpLocks/>
              </p:cNvGrpSpPr>
              <p:nvPr/>
            </p:nvGrpSpPr>
            <p:grpSpPr bwMode="auto">
              <a:xfrm>
                <a:off x="3946586" y="3454194"/>
                <a:ext cx="48775" cy="42624"/>
                <a:chOff x="755904" y="3243072"/>
                <a:chExt cx="48768" cy="42672"/>
              </a:xfrm>
            </p:grpSpPr>
            <p:pic>
              <p:nvPicPr>
                <p:cNvPr id="50280" name="Oval 19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9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81" name="Text Box 105"/>
                <p:cNvSpPr txBox="1">
                  <a:spLocks noChangeArrowheads="1"/>
                </p:cNvSpPr>
                <p:nvPr/>
              </p:nvSpPr>
              <p:spPr bwMode="auto">
                <a:xfrm>
                  <a:off x="770385"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3" name="Group 387"/>
            <p:cNvGrpSpPr>
              <a:grpSpLocks/>
            </p:cNvGrpSpPr>
            <p:nvPr/>
          </p:nvGrpSpPr>
          <p:grpSpPr bwMode="auto">
            <a:xfrm>
              <a:off x="7620000" y="3429000"/>
              <a:ext cx="162189" cy="172500"/>
              <a:chOff x="3876411" y="3376159"/>
              <a:chExt cx="162189" cy="172500"/>
            </a:xfrm>
          </p:grpSpPr>
          <p:grpSp>
            <p:nvGrpSpPr>
              <p:cNvPr id="192" name="Oval 191"/>
              <p:cNvGrpSpPr>
                <a:grpSpLocks/>
              </p:cNvGrpSpPr>
              <p:nvPr/>
            </p:nvGrpSpPr>
            <p:grpSpPr bwMode="auto">
              <a:xfrm>
                <a:off x="3855153" y="3356768"/>
                <a:ext cx="207292" cy="213120"/>
                <a:chOff x="816864" y="3145536"/>
                <a:chExt cx="207264" cy="213360"/>
              </a:xfrm>
            </p:grpSpPr>
            <p:pic>
              <p:nvPicPr>
                <p:cNvPr id="50271" name="Oval 19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8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72" name="Text Box 96"/>
                <p:cNvSpPr txBox="1">
                  <a:spLocks noChangeArrowheads="1"/>
                </p:cNvSpPr>
                <p:nvPr/>
              </p:nvSpPr>
              <p:spPr bwMode="auto">
                <a:xfrm>
                  <a:off x="861868"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93" name="Oval 192"/>
              <p:cNvGrpSpPr>
                <a:grpSpLocks/>
              </p:cNvGrpSpPr>
              <p:nvPr/>
            </p:nvGrpSpPr>
            <p:grpSpPr bwMode="auto">
              <a:xfrm>
                <a:off x="3946606" y="3454194"/>
                <a:ext cx="48775" cy="42624"/>
                <a:chOff x="908304" y="3243072"/>
                <a:chExt cx="48768" cy="42672"/>
              </a:xfrm>
            </p:grpSpPr>
            <p:pic>
              <p:nvPicPr>
                <p:cNvPr id="50274" name="Oval 19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83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75" name="Text Box 99"/>
                <p:cNvSpPr txBox="1">
                  <a:spLocks noChangeArrowheads="1"/>
                </p:cNvSpPr>
                <p:nvPr/>
              </p:nvSpPr>
              <p:spPr bwMode="auto">
                <a:xfrm>
                  <a:off x="922765"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4" name="Group 390"/>
            <p:cNvGrpSpPr>
              <a:grpSpLocks/>
            </p:cNvGrpSpPr>
            <p:nvPr/>
          </p:nvGrpSpPr>
          <p:grpSpPr bwMode="auto">
            <a:xfrm>
              <a:off x="7772400" y="3429000"/>
              <a:ext cx="162189" cy="172500"/>
              <a:chOff x="3876411" y="3376159"/>
              <a:chExt cx="162189" cy="172500"/>
            </a:xfrm>
          </p:grpSpPr>
          <p:grpSp>
            <p:nvGrpSpPr>
              <p:cNvPr id="190" name="Oval 189"/>
              <p:cNvGrpSpPr>
                <a:grpSpLocks/>
              </p:cNvGrpSpPr>
              <p:nvPr/>
            </p:nvGrpSpPr>
            <p:grpSpPr bwMode="auto">
              <a:xfrm>
                <a:off x="3855173" y="3356768"/>
                <a:ext cx="207292" cy="213120"/>
                <a:chOff x="969264" y="3145536"/>
                <a:chExt cx="207264" cy="213360"/>
              </a:xfrm>
            </p:grpSpPr>
            <p:pic>
              <p:nvPicPr>
                <p:cNvPr id="50265" name="Oval 18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2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66" name="Text Box 90"/>
                <p:cNvSpPr txBox="1">
                  <a:spLocks noChangeArrowheads="1"/>
                </p:cNvSpPr>
                <p:nvPr/>
              </p:nvSpPr>
              <p:spPr bwMode="auto">
                <a:xfrm>
                  <a:off x="1014248"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91" name="Oval 190"/>
              <p:cNvGrpSpPr>
                <a:grpSpLocks/>
              </p:cNvGrpSpPr>
              <p:nvPr/>
            </p:nvGrpSpPr>
            <p:grpSpPr bwMode="auto">
              <a:xfrm>
                <a:off x="3946626" y="3454194"/>
                <a:ext cx="48775" cy="42624"/>
                <a:chOff x="1060704" y="3243072"/>
                <a:chExt cx="48768" cy="42672"/>
              </a:xfrm>
            </p:grpSpPr>
            <p:pic>
              <p:nvPicPr>
                <p:cNvPr id="50268" name="Oval 19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7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69" name="Text Box 93"/>
                <p:cNvSpPr txBox="1">
                  <a:spLocks noChangeArrowheads="1"/>
                </p:cNvSpPr>
                <p:nvPr/>
              </p:nvSpPr>
              <p:spPr bwMode="auto">
                <a:xfrm>
                  <a:off x="1075145"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5" name="Group 393"/>
            <p:cNvGrpSpPr>
              <a:grpSpLocks/>
            </p:cNvGrpSpPr>
            <p:nvPr/>
          </p:nvGrpSpPr>
          <p:grpSpPr bwMode="auto">
            <a:xfrm>
              <a:off x="7924800" y="3429000"/>
              <a:ext cx="162189" cy="172500"/>
              <a:chOff x="3876411" y="3376159"/>
              <a:chExt cx="162189" cy="172500"/>
            </a:xfrm>
          </p:grpSpPr>
          <p:grpSp>
            <p:nvGrpSpPr>
              <p:cNvPr id="188" name="Oval 187"/>
              <p:cNvGrpSpPr>
                <a:grpSpLocks/>
              </p:cNvGrpSpPr>
              <p:nvPr/>
            </p:nvGrpSpPr>
            <p:grpSpPr bwMode="auto">
              <a:xfrm>
                <a:off x="3855193" y="3356768"/>
                <a:ext cx="207292" cy="213120"/>
                <a:chOff x="1121664" y="3145536"/>
                <a:chExt cx="207264" cy="213360"/>
              </a:xfrm>
            </p:grpSpPr>
            <p:pic>
              <p:nvPicPr>
                <p:cNvPr id="50259" name="Oval 18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16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60" name="Text Box 84"/>
                <p:cNvSpPr txBox="1">
                  <a:spLocks noChangeArrowheads="1"/>
                </p:cNvSpPr>
                <p:nvPr/>
              </p:nvSpPr>
              <p:spPr bwMode="auto">
                <a:xfrm>
                  <a:off x="1166628"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89" name="Oval 188"/>
              <p:cNvGrpSpPr>
                <a:grpSpLocks/>
              </p:cNvGrpSpPr>
              <p:nvPr/>
            </p:nvGrpSpPr>
            <p:grpSpPr bwMode="auto">
              <a:xfrm>
                <a:off x="3946646" y="3454194"/>
                <a:ext cx="48775" cy="42624"/>
                <a:chOff x="1213104" y="3243072"/>
                <a:chExt cx="48768" cy="42672"/>
              </a:xfrm>
            </p:grpSpPr>
            <p:pic>
              <p:nvPicPr>
                <p:cNvPr id="50262" name="Oval 18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31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63" name="Text Box 87"/>
                <p:cNvSpPr txBox="1">
                  <a:spLocks noChangeArrowheads="1"/>
                </p:cNvSpPr>
                <p:nvPr/>
              </p:nvSpPr>
              <p:spPr bwMode="auto">
                <a:xfrm>
                  <a:off x="1227525"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6" name="Group 396"/>
            <p:cNvGrpSpPr>
              <a:grpSpLocks/>
            </p:cNvGrpSpPr>
            <p:nvPr/>
          </p:nvGrpSpPr>
          <p:grpSpPr bwMode="auto">
            <a:xfrm>
              <a:off x="8077200" y="3429000"/>
              <a:ext cx="162189" cy="172500"/>
              <a:chOff x="3876411" y="3376159"/>
              <a:chExt cx="162189" cy="172500"/>
            </a:xfrm>
          </p:grpSpPr>
          <p:grpSp>
            <p:nvGrpSpPr>
              <p:cNvPr id="186" name="Oval 185"/>
              <p:cNvGrpSpPr>
                <a:grpSpLocks/>
              </p:cNvGrpSpPr>
              <p:nvPr/>
            </p:nvGrpSpPr>
            <p:grpSpPr bwMode="auto">
              <a:xfrm>
                <a:off x="3855213" y="3356768"/>
                <a:ext cx="207292" cy="213120"/>
                <a:chOff x="1274064" y="3145536"/>
                <a:chExt cx="207264" cy="213360"/>
              </a:xfrm>
            </p:grpSpPr>
            <p:pic>
              <p:nvPicPr>
                <p:cNvPr id="50253" name="Oval 18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40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54" name="Text Box 78"/>
                <p:cNvSpPr txBox="1">
                  <a:spLocks noChangeArrowheads="1"/>
                </p:cNvSpPr>
                <p:nvPr/>
              </p:nvSpPr>
              <p:spPr bwMode="auto">
                <a:xfrm>
                  <a:off x="1319008"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87" name="Oval 186"/>
              <p:cNvGrpSpPr>
                <a:grpSpLocks/>
              </p:cNvGrpSpPr>
              <p:nvPr/>
            </p:nvGrpSpPr>
            <p:grpSpPr bwMode="auto">
              <a:xfrm>
                <a:off x="3946666" y="3454194"/>
                <a:ext cx="48775" cy="42624"/>
                <a:chOff x="1365504" y="3243072"/>
                <a:chExt cx="48768" cy="42672"/>
              </a:xfrm>
            </p:grpSpPr>
            <p:pic>
              <p:nvPicPr>
                <p:cNvPr id="50256" name="Oval 18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55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57" name="Text Box 81"/>
                <p:cNvSpPr txBox="1">
                  <a:spLocks noChangeArrowheads="1"/>
                </p:cNvSpPr>
                <p:nvPr/>
              </p:nvSpPr>
              <p:spPr bwMode="auto">
                <a:xfrm>
                  <a:off x="1379905"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7" name="Group 399"/>
            <p:cNvGrpSpPr>
              <a:grpSpLocks/>
            </p:cNvGrpSpPr>
            <p:nvPr/>
          </p:nvGrpSpPr>
          <p:grpSpPr bwMode="auto">
            <a:xfrm>
              <a:off x="8229600" y="3429000"/>
              <a:ext cx="162189" cy="172500"/>
              <a:chOff x="3876411" y="3376159"/>
              <a:chExt cx="162189" cy="172500"/>
            </a:xfrm>
          </p:grpSpPr>
          <p:grpSp>
            <p:nvGrpSpPr>
              <p:cNvPr id="184" name="Oval 183"/>
              <p:cNvGrpSpPr>
                <a:grpSpLocks/>
              </p:cNvGrpSpPr>
              <p:nvPr/>
            </p:nvGrpSpPr>
            <p:grpSpPr bwMode="auto">
              <a:xfrm>
                <a:off x="3855234" y="3356768"/>
                <a:ext cx="207292" cy="213120"/>
                <a:chOff x="1426464" y="3145536"/>
                <a:chExt cx="207264" cy="213360"/>
              </a:xfrm>
            </p:grpSpPr>
            <p:pic>
              <p:nvPicPr>
                <p:cNvPr id="50247" name="Oval 183"/>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64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48" name="Text Box 72"/>
                <p:cNvSpPr txBox="1">
                  <a:spLocks noChangeArrowheads="1"/>
                </p:cNvSpPr>
                <p:nvPr/>
              </p:nvSpPr>
              <p:spPr bwMode="auto">
                <a:xfrm>
                  <a:off x="1471387"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85" name="Oval 184"/>
              <p:cNvGrpSpPr>
                <a:grpSpLocks/>
              </p:cNvGrpSpPr>
              <p:nvPr/>
            </p:nvGrpSpPr>
            <p:grpSpPr bwMode="auto">
              <a:xfrm>
                <a:off x="3946687" y="3454194"/>
                <a:ext cx="48775" cy="42624"/>
                <a:chOff x="1517904" y="3243072"/>
                <a:chExt cx="48768" cy="42672"/>
              </a:xfrm>
            </p:grpSpPr>
            <p:pic>
              <p:nvPicPr>
                <p:cNvPr id="50250" name="Oval 184"/>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179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51" name="Text Box 75"/>
                <p:cNvSpPr txBox="1">
                  <a:spLocks noChangeArrowheads="1"/>
                </p:cNvSpPr>
                <p:nvPr/>
              </p:nvSpPr>
              <p:spPr bwMode="auto">
                <a:xfrm>
                  <a:off x="1532284"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8" name="Group 402"/>
            <p:cNvGrpSpPr>
              <a:grpSpLocks/>
            </p:cNvGrpSpPr>
            <p:nvPr/>
          </p:nvGrpSpPr>
          <p:grpSpPr bwMode="auto">
            <a:xfrm>
              <a:off x="8382000" y="3429000"/>
              <a:ext cx="162189" cy="172500"/>
              <a:chOff x="3876411" y="3376159"/>
              <a:chExt cx="162189" cy="172500"/>
            </a:xfrm>
          </p:grpSpPr>
          <p:grpSp>
            <p:nvGrpSpPr>
              <p:cNvPr id="182" name="Oval 181"/>
              <p:cNvGrpSpPr>
                <a:grpSpLocks/>
              </p:cNvGrpSpPr>
              <p:nvPr/>
            </p:nvGrpSpPr>
            <p:grpSpPr bwMode="auto">
              <a:xfrm>
                <a:off x="3855254" y="3356768"/>
                <a:ext cx="207292" cy="213120"/>
                <a:chOff x="1578864" y="3145536"/>
                <a:chExt cx="207264" cy="213360"/>
              </a:xfrm>
            </p:grpSpPr>
            <p:pic>
              <p:nvPicPr>
                <p:cNvPr id="50241" name="Oval 18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788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42" name="Text Box 66"/>
                <p:cNvSpPr txBox="1">
                  <a:spLocks noChangeArrowheads="1"/>
                </p:cNvSpPr>
                <p:nvPr/>
              </p:nvSpPr>
              <p:spPr bwMode="auto">
                <a:xfrm>
                  <a:off x="1623767"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83" name="Oval 182"/>
              <p:cNvGrpSpPr>
                <a:grpSpLocks/>
              </p:cNvGrpSpPr>
              <p:nvPr/>
            </p:nvGrpSpPr>
            <p:grpSpPr bwMode="auto">
              <a:xfrm>
                <a:off x="3946707" y="3454194"/>
                <a:ext cx="48775" cy="42624"/>
                <a:chOff x="1670304" y="3243072"/>
                <a:chExt cx="48768" cy="42672"/>
              </a:xfrm>
            </p:grpSpPr>
            <p:pic>
              <p:nvPicPr>
                <p:cNvPr id="50244" name="Oval 182"/>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03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45" name="Text Box 69"/>
                <p:cNvSpPr txBox="1">
                  <a:spLocks noChangeArrowheads="1"/>
                </p:cNvSpPr>
                <p:nvPr/>
              </p:nvSpPr>
              <p:spPr bwMode="auto">
                <a:xfrm>
                  <a:off x="1684664"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19" name="Group 405"/>
            <p:cNvGrpSpPr>
              <a:grpSpLocks/>
            </p:cNvGrpSpPr>
            <p:nvPr/>
          </p:nvGrpSpPr>
          <p:grpSpPr bwMode="auto">
            <a:xfrm>
              <a:off x="8534400" y="3429000"/>
              <a:ext cx="162189" cy="172500"/>
              <a:chOff x="3876411" y="3376159"/>
              <a:chExt cx="162189" cy="172500"/>
            </a:xfrm>
          </p:grpSpPr>
          <p:grpSp>
            <p:nvGrpSpPr>
              <p:cNvPr id="180" name="Oval 179"/>
              <p:cNvGrpSpPr>
                <a:grpSpLocks/>
              </p:cNvGrpSpPr>
              <p:nvPr/>
            </p:nvGrpSpPr>
            <p:grpSpPr bwMode="auto">
              <a:xfrm>
                <a:off x="3855274" y="3356768"/>
                <a:ext cx="207292" cy="213120"/>
                <a:chOff x="1731264" y="3145536"/>
                <a:chExt cx="207264" cy="213360"/>
              </a:xfrm>
            </p:grpSpPr>
            <p:pic>
              <p:nvPicPr>
                <p:cNvPr id="50235" name="Oval 179"/>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312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36" name="Text Box 60"/>
                <p:cNvSpPr txBox="1">
                  <a:spLocks noChangeArrowheads="1"/>
                </p:cNvSpPr>
                <p:nvPr/>
              </p:nvSpPr>
              <p:spPr bwMode="auto">
                <a:xfrm>
                  <a:off x="1776147"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81" name="Oval 180"/>
              <p:cNvGrpSpPr>
                <a:grpSpLocks/>
              </p:cNvGrpSpPr>
              <p:nvPr/>
            </p:nvGrpSpPr>
            <p:grpSpPr bwMode="auto">
              <a:xfrm>
                <a:off x="3946727" y="3454194"/>
                <a:ext cx="48775" cy="42624"/>
                <a:chOff x="1822704" y="3243072"/>
                <a:chExt cx="48768" cy="42672"/>
              </a:xfrm>
            </p:grpSpPr>
            <p:pic>
              <p:nvPicPr>
                <p:cNvPr id="50238" name="Oval 18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227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39" name="Text Box 63"/>
                <p:cNvSpPr txBox="1">
                  <a:spLocks noChangeArrowheads="1"/>
                </p:cNvSpPr>
                <p:nvPr/>
              </p:nvSpPr>
              <p:spPr bwMode="auto">
                <a:xfrm>
                  <a:off x="1837044"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20" name="Group 408"/>
            <p:cNvGrpSpPr>
              <a:grpSpLocks/>
            </p:cNvGrpSpPr>
            <p:nvPr/>
          </p:nvGrpSpPr>
          <p:grpSpPr bwMode="auto">
            <a:xfrm>
              <a:off x="8686800" y="3429000"/>
              <a:ext cx="162189" cy="172500"/>
              <a:chOff x="3876411" y="3376159"/>
              <a:chExt cx="162189" cy="172500"/>
            </a:xfrm>
          </p:grpSpPr>
          <p:grpSp>
            <p:nvGrpSpPr>
              <p:cNvPr id="178" name="Oval 177"/>
              <p:cNvGrpSpPr>
                <a:grpSpLocks/>
              </p:cNvGrpSpPr>
              <p:nvPr/>
            </p:nvGrpSpPr>
            <p:grpSpPr bwMode="auto">
              <a:xfrm>
                <a:off x="3855294" y="3356768"/>
                <a:ext cx="207292" cy="213120"/>
                <a:chOff x="1883664" y="3145536"/>
                <a:chExt cx="207264" cy="213360"/>
              </a:xfrm>
            </p:grpSpPr>
            <p:pic>
              <p:nvPicPr>
                <p:cNvPr id="50229" name="Oval 17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836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30" name="Text Box 54"/>
                <p:cNvSpPr txBox="1">
                  <a:spLocks noChangeArrowheads="1"/>
                </p:cNvSpPr>
                <p:nvPr/>
              </p:nvSpPr>
              <p:spPr bwMode="auto">
                <a:xfrm>
                  <a:off x="1928527"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79" name="Oval 178"/>
              <p:cNvGrpSpPr>
                <a:grpSpLocks/>
              </p:cNvGrpSpPr>
              <p:nvPr/>
            </p:nvGrpSpPr>
            <p:grpSpPr bwMode="auto">
              <a:xfrm>
                <a:off x="3946747" y="3454194"/>
                <a:ext cx="48775" cy="42624"/>
                <a:chOff x="1975104" y="3243072"/>
                <a:chExt cx="48768" cy="42672"/>
              </a:xfrm>
            </p:grpSpPr>
            <p:pic>
              <p:nvPicPr>
                <p:cNvPr id="50232" name="Oval 178"/>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51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33" name="Text Box 57"/>
                <p:cNvSpPr txBox="1">
                  <a:spLocks noChangeArrowheads="1"/>
                </p:cNvSpPr>
                <p:nvPr/>
              </p:nvSpPr>
              <p:spPr bwMode="auto">
                <a:xfrm>
                  <a:off x="1989424"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50221" name="Group 411"/>
            <p:cNvGrpSpPr>
              <a:grpSpLocks/>
            </p:cNvGrpSpPr>
            <p:nvPr/>
          </p:nvGrpSpPr>
          <p:grpSpPr bwMode="auto">
            <a:xfrm>
              <a:off x="8839200" y="3429000"/>
              <a:ext cx="162189" cy="172500"/>
              <a:chOff x="3876411" y="3376159"/>
              <a:chExt cx="162189" cy="172500"/>
            </a:xfrm>
          </p:grpSpPr>
          <p:grpSp>
            <p:nvGrpSpPr>
              <p:cNvPr id="176" name="Oval 175"/>
              <p:cNvGrpSpPr>
                <a:grpSpLocks/>
              </p:cNvGrpSpPr>
              <p:nvPr/>
            </p:nvGrpSpPr>
            <p:grpSpPr bwMode="auto">
              <a:xfrm>
                <a:off x="3855314" y="3356768"/>
                <a:ext cx="207292" cy="213120"/>
                <a:chOff x="2036064" y="3145536"/>
                <a:chExt cx="207264" cy="213360"/>
              </a:xfrm>
            </p:grpSpPr>
            <p:pic>
              <p:nvPicPr>
                <p:cNvPr id="50223" name="Oval 175"/>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36064" y="3145536"/>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50224" name="Text Box 48"/>
                <p:cNvSpPr txBox="1">
                  <a:spLocks noChangeArrowheads="1"/>
                </p:cNvSpPr>
                <p:nvPr/>
              </p:nvSpPr>
              <p:spPr bwMode="auto">
                <a:xfrm>
                  <a:off x="2080907" y="3190239"/>
                  <a:ext cx="114669" cy="1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177" name="Oval 176"/>
              <p:cNvGrpSpPr>
                <a:grpSpLocks/>
              </p:cNvGrpSpPr>
              <p:nvPr/>
            </p:nvGrpSpPr>
            <p:grpSpPr bwMode="auto">
              <a:xfrm>
                <a:off x="3946767" y="3454194"/>
                <a:ext cx="48775" cy="42624"/>
                <a:chOff x="2127504" y="3243072"/>
                <a:chExt cx="48768" cy="42672"/>
              </a:xfrm>
            </p:grpSpPr>
            <p:pic>
              <p:nvPicPr>
                <p:cNvPr id="50226" name="Oval 176"/>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7504" y="3243072"/>
                  <a:ext cx="48768" cy="42672"/>
                </a:xfrm>
                <a:prstGeom prst="rect">
                  <a:avLst/>
                </a:prstGeom>
                <a:noFill/>
                <a:extLst>
                  <a:ext uri="{909E8E84-426E-40DD-AFC4-6F175D3DCCD1}">
                    <a14:hiddenFill xmlns:a14="http://schemas.microsoft.com/office/drawing/2010/main">
                      <a:solidFill>
                        <a:srgbClr val="FFFFFF"/>
                      </a:solidFill>
                    </a14:hiddenFill>
                  </a:ext>
                </a:extLst>
              </p:spPr>
            </p:pic>
            <p:sp>
              <p:nvSpPr>
                <p:cNvPr id="50227" name="Text Box 51"/>
                <p:cNvSpPr txBox="1">
                  <a:spLocks noChangeArrowheads="1"/>
                </p:cNvSpPr>
                <p:nvPr/>
              </p:nvSpPr>
              <p:spPr bwMode="auto">
                <a:xfrm>
                  <a:off x="2141804" y="3255089"/>
                  <a:ext cx="17201" cy="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sp>
          <p:nvSpPr>
            <p:cNvPr id="175" name="Rectangle 174"/>
            <p:cNvSpPr>
              <a:spLocks noChangeArrowheads="1"/>
            </p:cNvSpPr>
            <p:nvPr/>
          </p:nvSpPr>
          <p:spPr bwMode="auto">
            <a:xfrm>
              <a:off x="7010400" y="3007724"/>
              <a:ext cx="1990989" cy="589888"/>
            </a:xfrm>
            <a:prstGeom prst="rect">
              <a:avLst/>
            </a:prstGeom>
            <a:noFill/>
            <a:ln w="38100">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50181" name="TextBox 201"/>
          <p:cNvSpPr txBox="1">
            <a:spLocks noChangeArrowheads="1"/>
          </p:cNvSpPr>
          <p:nvPr/>
        </p:nvSpPr>
        <p:spPr bwMode="auto">
          <a:xfrm>
            <a:off x="156634" y="3411538"/>
            <a:ext cx="2381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embryonic stem cells</a:t>
            </a:r>
          </a:p>
        </p:txBody>
      </p:sp>
      <p:grpSp>
        <p:nvGrpSpPr>
          <p:cNvPr id="19" name="Group 224"/>
          <p:cNvGrpSpPr>
            <a:grpSpLocks/>
          </p:cNvGrpSpPr>
          <p:nvPr/>
        </p:nvGrpSpPr>
        <p:grpSpPr bwMode="auto">
          <a:xfrm>
            <a:off x="3352800" y="838200"/>
            <a:ext cx="8737600" cy="2198688"/>
            <a:chOff x="2514600" y="1219200"/>
            <a:chExt cx="6553200" cy="2198534"/>
          </a:xfrm>
        </p:grpSpPr>
        <p:grpSp>
          <p:nvGrpSpPr>
            <p:cNvPr id="50197" name="Group 215"/>
            <p:cNvGrpSpPr>
              <a:grpSpLocks/>
            </p:cNvGrpSpPr>
            <p:nvPr/>
          </p:nvGrpSpPr>
          <p:grpSpPr bwMode="auto">
            <a:xfrm>
              <a:off x="2514600" y="1219200"/>
              <a:ext cx="6553200" cy="2198534"/>
              <a:chOff x="2514600" y="1219200"/>
              <a:chExt cx="6553200" cy="2198534"/>
            </a:xfrm>
          </p:grpSpPr>
          <p:grpSp>
            <p:nvGrpSpPr>
              <p:cNvPr id="50199" name="Group 113"/>
              <p:cNvGrpSpPr>
                <a:grpSpLocks/>
              </p:cNvGrpSpPr>
              <p:nvPr/>
            </p:nvGrpSpPr>
            <p:grpSpPr bwMode="auto">
              <a:xfrm>
                <a:off x="6641136" y="1219200"/>
                <a:ext cx="2426664" cy="926346"/>
                <a:chOff x="4170176" y="308084"/>
                <a:chExt cx="2426664" cy="926346"/>
              </a:xfrm>
            </p:grpSpPr>
            <p:sp>
              <p:nvSpPr>
                <p:cNvPr id="93" name="Freeform 92"/>
                <p:cNvSpPr>
                  <a:spLocks noChangeArrowheads="1"/>
                </p:cNvSpPr>
                <p:nvPr/>
              </p:nvSpPr>
              <p:spPr bwMode="auto">
                <a:xfrm>
                  <a:off x="5393515" y="576353"/>
                  <a:ext cx="1203325" cy="604795"/>
                </a:xfrm>
                <a:custGeom>
                  <a:avLst/>
                  <a:gdLst>
                    <a:gd name="T0" fmla="*/ 25157 w 1202855"/>
                    <a:gd name="T1" fmla="*/ 543895 h 603593"/>
                    <a:gd name="T2" fmla="*/ 226410 w 1202855"/>
                    <a:gd name="T3" fmla="*/ 392696 h 603593"/>
                    <a:gd name="T4" fmla="*/ 276723 w 1202855"/>
                    <a:gd name="T5" fmla="*/ 241498 h 603593"/>
                    <a:gd name="T6" fmla="*/ 452820 w 1202855"/>
                    <a:gd name="T7" fmla="*/ 77699 h 603593"/>
                    <a:gd name="T8" fmla="*/ 691807 w 1202855"/>
                    <a:gd name="T9" fmla="*/ 2100 h 603593"/>
                    <a:gd name="T10" fmla="*/ 867904 w 1202855"/>
                    <a:gd name="T11" fmla="*/ 65100 h 603593"/>
                    <a:gd name="T12" fmla="*/ 1182361 w 1202855"/>
                    <a:gd name="T13" fmla="*/ 90299 h 603593"/>
                    <a:gd name="T14" fmla="*/ 993687 w 1202855"/>
                    <a:gd name="T15" fmla="*/ 228898 h 603593"/>
                    <a:gd name="T16" fmla="*/ 842747 w 1202855"/>
                    <a:gd name="T17" fmla="*/ 417897 h 603593"/>
                    <a:gd name="T18" fmla="*/ 742121 w 1202855"/>
                    <a:gd name="T19" fmla="*/ 531295 h 603593"/>
                    <a:gd name="T20" fmla="*/ 578603 w 1202855"/>
                    <a:gd name="T21" fmla="*/ 594295 h 603593"/>
                    <a:gd name="T22" fmla="*/ 377349 w 1202855"/>
                    <a:gd name="T23" fmla="*/ 594295 h 603593"/>
                    <a:gd name="T24" fmla="*/ 25157 w 1202855"/>
                    <a:gd name="T25" fmla="*/ 543895 h 603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2855"/>
                    <a:gd name="T40" fmla="*/ 0 h 603593"/>
                    <a:gd name="T41" fmla="*/ 1202855 w 1202855"/>
                    <a:gd name="T42" fmla="*/ 603593 h 603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2855" h="603593">
                      <a:moveTo>
                        <a:pt x="25147" y="542814"/>
                      </a:moveTo>
                      <a:cubicBezTo>
                        <a:pt x="0" y="509281"/>
                        <a:pt x="184411" y="442215"/>
                        <a:pt x="226322" y="391916"/>
                      </a:cubicBezTo>
                      <a:cubicBezTo>
                        <a:pt x="268233" y="341617"/>
                        <a:pt x="238895" y="293413"/>
                        <a:pt x="276615" y="241018"/>
                      </a:cubicBezTo>
                      <a:cubicBezTo>
                        <a:pt x="314335" y="188623"/>
                        <a:pt x="383489" y="117365"/>
                        <a:pt x="452643" y="77545"/>
                      </a:cubicBezTo>
                      <a:cubicBezTo>
                        <a:pt x="521797" y="37725"/>
                        <a:pt x="622383" y="4192"/>
                        <a:pt x="691537" y="2096"/>
                      </a:cubicBezTo>
                      <a:cubicBezTo>
                        <a:pt x="760691" y="0"/>
                        <a:pt x="785838" y="50300"/>
                        <a:pt x="867565" y="64971"/>
                      </a:cubicBezTo>
                      <a:cubicBezTo>
                        <a:pt x="949292" y="79642"/>
                        <a:pt x="1160943" y="62875"/>
                        <a:pt x="1181899" y="90120"/>
                      </a:cubicBezTo>
                      <a:cubicBezTo>
                        <a:pt x="1202855" y="117365"/>
                        <a:pt x="1049879" y="173952"/>
                        <a:pt x="993299" y="228443"/>
                      </a:cubicBezTo>
                      <a:cubicBezTo>
                        <a:pt x="936719" y="282934"/>
                        <a:pt x="884329" y="366767"/>
                        <a:pt x="842418" y="417066"/>
                      </a:cubicBezTo>
                      <a:cubicBezTo>
                        <a:pt x="800507" y="467365"/>
                        <a:pt x="785838" y="500898"/>
                        <a:pt x="741831" y="530239"/>
                      </a:cubicBezTo>
                      <a:cubicBezTo>
                        <a:pt x="697824" y="559580"/>
                        <a:pt x="639148" y="582635"/>
                        <a:pt x="578377" y="593114"/>
                      </a:cubicBezTo>
                      <a:cubicBezTo>
                        <a:pt x="517606" y="603593"/>
                        <a:pt x="469407" y="601497"/>
                        <a:pt x="377202" y="593114"/>
                      </a:cubicBezTo>
                      <a:cubicBezTo>
                        <a:pt x="284997" y="584731"/>
                        <a:pt x="50294" y="576347"/>
                        <a:pt x="25147" y="542814"/>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4" name="Freeform 93"/>
                <p:cNvSpPr>
                  <a:spLocks noChangeArrowheads="1"/>
                </p:cNvSpPr>
                <p:nvPr/>
              </p:nvSpPr>
              <p:spPr bwMode="auto">
                <a:xfrm>
                  <a:off x="4717240" y="308084"/>
                  <a:ext cx="1214438" cy="522251"/>
                </a:xfrm>
                <a:custGeom>
                  <a:avLst/>
                  <a:gdLst>
                    <a:gd name="T0" fmla="*/ 10469 w 1215428"/>
                    <a:gd name="T1" fmla="*/ 320901 h 521855"/>
                    <a:gd name="T2" fmla="*/ 198917 w 1215428"/>
                    <a:gd name="T3" fmla="*/ 245395 h 521855"/>
                    <a:gd name="T4" fmla="*/ 324548 w 1215428"/>
                    <a:gd name="T5" fmla="*/ 119551 h 521855"/>
                    <a:gd name="T6" fmla="*/ 437616 w 1215428"/>
                    <a:gd name="T7" fmla="*/ 18876 h 521855"/>
                    <a:gd name="T8" fmla="*/ 663753 w 1215428"/>
                    <a:gd name="T9" fmla="*/ 6292 h 521855"/>
                    <a:gd name="T10" fmla="*/ 852200 w 1215428"/>
                    <a:gd name="T11" fmla="*/ 44044 h 521855"/>
                    <a:gd name="T12" fmla="*/ 1015521 w 1215428"/>
                    <a:gd name="T13" fmla="*/ 132135 h 521855"/>
                    <a:gd name="T14" fmla="*/ 1203969 w 1215428"/>
                    <a:gd name="T15" fmla="*/ 195057 h 521855"/>
                    <a:gd name="T16" fmla="*/ 1078337 w 1215428"/>
                    <a:gd name="T17" fmla="*/ 283148 h 521855"/>
                    <a:gd name="T18" fmla="*/ 940143 w 1215428"/>
                    <a:gd name="T19" fmla="*/ 396408 h 521855"/>
                    <a:gd name="T20" fmla="*/ 801947 w 1215428"/>
                    <a:gd name="T21" fmla="*/ 497082 h 521855"/>
                    <a:gd name="T22" fmla="*/ 626064 w 1215428"/>
                    <a:gd name="T23" fmla="*/ 509666 h 521855"/>
                    <a:gd name="T24" fmla="*/ 437616 w 1215428"/>
                    <a:gd name="T25" fmla="*/ 509666 h 521855"/>
                    <a:gd name="T26" fmla="*/ 299422 w 1215428"/>
                    <a:gd name="T27" fmla="*/ 434160 h 521855"/>
                    <a:gd name="T28" fmla="*/ 136101 w 1215428"/>
                    <a:gd name="T29" fmla="*/ 383823 h 521855"/>
                    <a:gd name="T30" fmla="*/ 10469 w 1215428"/>
                    <a:gd name="T31" fmla="*/ 320901 h 5218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5428"/>
                    <a:gd name="T49" fmla="*/ 0 h 521855"/>
                    <a:gd name="T50" fmla="*/ 1215428 w 1215428"/>
                    <a:gd name="T51" fmla="*/ 521855 h 5218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5428" h="521855">
                      <a:moveTo>
                        <a:pt x="10478" y="320658"/>
                      </a:moveTo>
                      <a:cubicBezTo>
                        <a:pt x="20956" y="297604"/>
                        <a:pt x="146690" y="278742"/>
                        <a:pt x="199079" y="245209"/>
                      </a:cubicBezTo>
                      <a:cubicBezTo>
                        <a:pt x="251468" y="211676"/>
                        <a:pt x="284997" y="157185"/>
                        <a:pt x="324813" y="119460"/>
                      </a:cubicBezTo>
                      <a:cubicBezTo>
                        <a:pt x="364629" y="81736"/>
                        <a:pt x="381393" y="37724"/>
                        <a:pt x="437973" y="18862"/>
                      </a:cubicBezTo>
                      <a:cubicBezTo>
                        <a:pt x="494553" y="0"/>
                        <a:pt x="595140" y="2096"/>
                        <a:pt x="664294" y="6287"/>
                      </a:cubicBezTo>
                      <a:cubicBezTo>
                        <a:pt x="733448" y="10479"/>
                        <a:pt x="794219" y="23053"/>
                        <a:pt x="852895" y="44011"/>
                      </a:cubicBezTo>
                      <a:cubicBezTo>
                        <a:pt x="911571" y="64969"/>
                        <a:pt x="957673" y="106885"/>
                        <a:pt x="1016349" y="132035"/>
                      </a:cubicBezTo>
                      <a:cubicBezTo>
                        <a:pt x="1075025" y="157185"/>
                        <a:pt x="1194472" y="169759"/>
                        <a:pt x="1204950" y="194909"/>
                      </a:cubicBezTo>
                      <a:cubicBezTo>
                        <a:pt x="1215428" y="220059"/>
                        <a:pt x="1123223" y="249400"/>
                        <a:pt x="1079216" y="282933"/>
                      </a:cubicBezTo>
                      <a:cubicBezTo>
                        <a:pt x="1035209" y="316466"/>
                        <a:pt x="987011" y="360478"/>
                        <a:pt x="940909" y="396107"/>
                      </a:cubicBezTo>
                      <a:cubicBezTo>
                        <a:pt x="894807" y="431736"/>
                        <a:pt x="854990" y="477843"/>
                        <a:pt x="802601" y="496705"/>
                      </a:cubicBezTo>
                      <a:cubicBezTo>
                        <a:pt x="750212" y="515567"/>
                        <a:pt x="687345" y="507184"/>
                        <a:pt x="626574" y="509280"/>
                      </a:cubicBezTo>
                      <a:cubicBezTo>
                        <a:pt x="565803" y="511376"/>
                        <a:pt x="492458" y="521855"/>
                        <a:pt x="437973" y="509280"/>
                      </a:cubicBezTo>
                      <a:cubicBezTo>
                        <a:pt x="383488" y="496705"/>
                        <a:pt x="349960" y="454789"/>
                        <a:pt x="299666" y="433831"/>
                      </a:cubicBezTo>
                      <a:cubicBezTo>
                        <a:pt x="249373" y="412873"/>
                        <a:pt x="178123" y="404490"/>
                        <a:pt x="136212" y="383532"/>
                      </a:cubicBezTo>
                      <a:cubicBezTo>
                        <a:pt x="94301" y="362574"/>
                        <a:pt x="0" y="343712"/>
                        <a:pt x="10478" y="320658"/>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5" name="Freeform 94"/>
                <p:cNvSpPr>
                  <a:spLocks noChangeArrowheads="1"/>
                </p:cNvSpPr>
                <p:nvPr/>
              </p:nvSpPr>
              <p:spPr bwMode="auto">
                <a:xfrm>
                  <a:off x="4169553" y="717630"/>
                  <a:ext cx="1125537" cy="517489"/>
                </a:xfrm>
                <a:custGeom>
                  <a:avLst/>
                  <a:gdLst>
                    <a:gd name="T0" fmla="*/ 16767 w 1125318"/>
                    <a:gd name="T1" fmla="*/ 301694 h 517665"/>
                    <a:gd name="T2" fmla="*/ 217980 w 1125318"/>
                    <a:gd name="T3" fmla="*/ 238841 h 517665"/>
                    <a:gd name="T4" fmla="*/ 368891 w 1125318"/>
                    <a:gd name="T5" fmla="*/ 113136 h 517665"/>
                    <a:gd name="T6" fmla="*/ 519801 w 1125318"/>
                    <a:gd name="T7" fmla="*/ 37712 h 517665"/>
                    <a:gd name="T8" fmla="*/ 695862 w 1125318"/>
                    <a:gd name="T9" fmla="*/ 12571 h 517665"/>
                    <a:gd name="T10" fmla="*/ 884500 w 1125318"/>
                    <a:gd name="T11" fmla="*/ 113136 h 517665"/>
                    <a:gd name="T12" fmla="*/ 959955 w 1125318"/>
                    <a:gd name="T13" fmla="*/ 201130 h 517665"/>
                    <a:gd name="T14" fmla="*/ 1123441 w 1125318"/>
                    <a:gd name="T15" fmla="*/ 226271 h 517665"/>
                    <a:gd name="T16" fmla="*/ 972531 w 1125318"/>
                    <a:gd name="T17" fmla="*/ 289124 h 517665"/>
                    <a:gd name="T18" fmla="*/ 871925 w 1125318"/>
                    <a:gd name="T19" fmla="*/ 389687 h 517665"/>
                    <a:gd name="T20" fmla="*/ 758742 w 1125318"/>
                    <a:gd name="T21" fmla="*/ 439970 h 517665"/>
                    <a:gd name="T22" fmla="*/ 570104 w 1125318"/>
                    <a:gd name="T23" fmla="*/ 515394 h 517665"/>
                    <a:gd name="T24" fmla="*/ 318587 w 1125318"/>
                    <a:gd name="T25" fmla="*/ 427400 h 517665"/>
                    <a:gd name="T26" fmla="*/ 16767 w 1125318"/>
                    <a:gd name="T27" fmla="*/ 301694 h 517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5318"/>
                    <a:gd name="T43" fmla="*/ 0 h 517665"/>
                    <a:gd name="T44" fmla="*/ 1125318 w 1125318"/>
                    <a:gd name="T45" fmla="*/ 517665 h 517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5318" h="517665">
                      <a:moveTo>
                        <a:pt x="16764" y="301797"/>
                      </a:moveTo>
                      <a:cubicBezTo>
                        <a:pt x="0" y="270360"/>
                        <a:pt x="159262" y="270359"/>
                        <a:pt x="217938" y="238922"/>
                      </a:cubicBezTo>
                      <a:cubicBezTo>
                        <a:pt x="276614" y="207485"/>
                        <a:pt x="318525" y="146707"/>
                        <a:pt x="368819" y="113174"/>
                      </a:cubicBezTo>
                      <a:cubicBezTo>
                        <a:pt x="419113" y="79641"/>
                        <a:pt x="465215" y="54492"/>
                        <a:pt x="519700" y="37725"/>
                      </a:cubicBezTo>
                      <a:cubicBezTo>
                        <a:pt x="574185" y="20958"/>
                        <a:pt x="634956" y="0"/>
                        <a:pt x="695727" y="12575"/>
                      </a:cubicBezTo>
                      <a:cubicBezTo>
                        <a:pt x="756498" y="25150"/>
                        <a:pt x="840321" y="81737"/>
                        <a:pt x="884328" y="113174"/>
                      </a:cubicBezTo>
                      <a:cubicBezTo>
                        <a:pt x="928335" y="144611"/>
                        <a:pt x="919952" y="182336"/>
                        <a:pt x="959768" y="201198"/>
                      </a:cubicBezTo>
                      <a:cubicBezTo>
                        <a:pt x="999584" y="220060"/>
                        <a:pt x="1121126" y="211677"/>
                        <a:pt x="1123222" y="226348"/>
                      </a:cubicBezTo>
                      <a:cubicBezTo>
                        <a:pt x="1125318" y="241019"/>
                        <a:pt x="1014253" y="261977"/>
                        <a:pt x="972342" y="289222"/>
                      </a:cubicBezTo>
                      <a:cubicBezTo>
                        <a:pt x="930431" y="316467"/>
                        <a:pt x="907380" y="364670"/>
                        <a:pt x="871755" y="389820"/>
                      </a:cubicBezTo>
                      <a:cubicBezTo>
                        <a:pt x="836130" y="414970"/>
                        <a:pt x="808888" y="419162"/>
                        <a:pt x="758594" y="440120"/>
                      </a:cubicBezTo>
                      <a:cubicBezTo>
                        <a:pt x="708300" y="461078"/>
                        <a:pt x="643338" y="517665"/>
                        <a:pt x="569993" y="515569"/>
                      </a:cubicBezTo>
                      <a:cubicBezTo>
                        <a:pt x="496648" y="513473"/>
                        <a:pt x="412826" y="465270"/>
                        <a:pt x="318525" y="427545"/>
                      </a:cubicBezTo>
                      <a:cubicBezTo>
                        <a:pt x="224225" y="389821"/>
                        <a:pt x="33528" y="333234"/>
                        <a:pt x="16764" y="301797"/>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6" name="Oval 95"/>
                <p:cNvSpPr>
                  <a:spLocks noChangeArrowheads="1"/>
                </p:cNvSpPr>
                <p:nvPr/>
              </p:nvSpPr>
              <p:spPr bwMode="auto">
                <a:xfrm>
                  <a:off x="4625165" y="863670"/>
                  <a:ext cx="182563" cy="152389"/>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7" name="Oval 96"/>
                <p:cNvSpPr>
                  <a:spLocks noChangeArrowheads="1"/>
                </p:cNvSpPr>
                <p:nvPr/>
              </p:nvSpPr>
              <p:spPr bwMode="auto">
                <a:xfrm>
                  <a:off x="5304615" y="535081"/>
                  <a:ext cx="180975" cy="150801"/>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8" name="Oval 97"/>
                <p:cNvSpPr>
                  <a:spLocks noChangeArrowheads="1"/>
                </p:cNvSpPr>
                <p:nvPr/>
              </p:nvSpPr>
              <p:spPr bwMode="auto">
                <a:xfrm rot="-2042180">
                  <a:off x="5893578" y="795413"/>
                  <a:ext cx="171450" cy="161914"/>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50200" name="TextBox 202"/>
              <p:cNvSpPr txBox="1">
                <a:spLocks noChangeArrowheads="1"/>
              </p:cNvSpPr>
              <p:nvPr/>
            </p:nvSpPr>
            <p:spPr bwMode="auto">
              <a:xfrm>
                <a:off x="7405815" y="2057400"/>
                <a:ext cx="447479" cy="4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skin</a:t>
                </a:r>
              </a:p>
            </p:txBody>
          </p:sp>
          <p:cxnSp>
            <p:nvCxnSpPr>
              <p:cNvPr id="208" name="Straight Arrow Connector 207"/>
              <p:cNvCxnSpPr>
                <a:cxnSpLocks noChangeShapeType="1"/>
              </p:cNvCxnSpPr>
              <p:nvPr/>
            </p:nvCxnSpPr>
            <p:spPr bwMode="auto">
              <a:xfrm flipV="1">
                <a:off x="2514600" y="2057341"/>
                <a:ext cx="4125913" cy="1360393"/>
              </a:xfrm>
              <a:prstGeom prst="straightConnector1">
                <a:avLst/>
              </a:prstGeom>
              <a:noFill/>
              <a:ln w="28575">
                <a:solidFill>
                  <a:srgbClr val="E46C0A"/>
                </a:solidFill>
                <a:round/>
                <a:headEnd/>
                <a:tailEnd type="arrow" w="med" len="med"/>
              </a:ln>
              <a:effectLst>
                <a:outerShdw blurRad="76200" dist="12700" dir="8100000" sy="-23000" kx="800382" algn="br" rotWithShape="0">
                  <a:srgbClr val="808080">
                    <a:alpha val="14999"/>
                  </a:srgbClr>
                </a:outerShdw>
              </a:effectLst>
              <a:extLst>
                <a:ext uri="{909E8E84-426E-40DD-AFC4-6F175D3DCCD1}">
                  <a14:hiddenFill xmlns:a14="http://schemas.microsoft.com/office/drawing/2010/main">
                    <a:noFill/>
                  </a14:hiddenFill>
                </a:ext>
              </a:extLst>
            </p:spPr>
          </p:cxnSp>
        </p:grpSp>
        <p:sp>
          <p:nvSpPr>
            <p:cNvPr id="221" name="TextBox 220"/>
            <p:cNvSpPr txBox="1"/>
            <p:nvPr/>
          </p:nvSpPr>
          <p:spPr>
            <a:xfrm rot="20534962">
              <a:off x="3599100" y="2406845"/>
              <a:ext cx="1864838" cy="369306"/>
            </a:xfrm>
            <a:prstGeom prst="rect">
              <a:avLst/>
            </a:prstGeom>
            <a:noFill/>
          </p:spPr>
          <p:txBody>
            <a:bodyPr wrap="none">
              <a:spAutoFit/>
            </a:bodyPr>
            <a:lstStyle/>
            <a:p>
              <a:pPr fontAlgn="auto">
                <a:spcBef>
                  <a:spcPts val="0"/>
                </a:spcBef>
                <a:spcAft>
                  <a:spcPts val="0"/>
                </a:spcAft>
                <a:defRPr/>
              </a:pPr>
              <a:r>
                <a:rPr lang="en-US" dirty="0">
                  <a:solidFill>
                    <a:schemeClr val="accent6">
                      <a:lumMod val="75000"/>
                    </a:schemeClr>
                  </a:solidFill>
                  <a:latin typeface="+mn-lt"/>
                  <a:ea typeface="+mn-ea"/>
                </a:rPr>
                <a:t>grow under conditions A</a:t>
              </a:r>
            </a:p>
          </p:txBody>
        </p:sp>
      </p:grpSp>
      <p:grpSp>
        <p:nvGrpSpPr>
          <p:cNvPr id="22" name="Group 229"/>
          <p:cNvGrpSpPr>
            <a:grpSpLocks/>
          </p:cNvGrpSpPr>
          <p:nvPr/>
        </p:nvGrpSpPr>
        <p:grpSpPr bwMode="auto">
          <a:xfrm>
            <a:off x="3369733" y="3032126"/>
            <a:ext cx="8170669" cy="1535153"/>
            <a:chOff x="2527933" y="3423367"/>
            <a:chExt cx="6128002" cy="1535306"/>
          </a:xfrm>
        </p:grpSpPr>
        <p:sp>
          <p:nvSpPr>
            <p:cNvPr id="85" name="Oval 84"/>
            <p:cNvSpPr/>
            <p:nvPr/>
          </p:nvSpPr>
          <p:spPr>
            <a:xfrm rot="18935118">
              <a:off x="7353933" y="4474397"/>
              <a:ext cx="762000" cy="457246"/>
            </a:xfrm>
            <a:prstGeom prst="ellipse">
              <a:avLst/>
            </a:prstGeom>
            <a:solidFill>
              <a:srgbClr val="C9271F"/>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94" name="TextBox 204"/>
            <p:cNvSpPr txBox="1">
              <a:spLocks noChangeArrowheads="1"/>
            </p:cNvSpPr>
            <p:nvPr/>
          </p:nvSpPr>
          <p:spPr bwMode="auto">
            <a:xfrm>
              <a:off x="8068995" y="4558523"/>
              <a:ext cx="586940" cy="4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blood</a:t>
              </a:r>
            </a:p>
          </p:txBody>
        </p:sp>
        <p:cxnSp>
          <p:nvCxnSpPr>
            <p:cNvPr id="212" name="Straight Arrow Connector 211"/>
            <p:cNvCxnSpPr/>
            <p:nvPr/>
          </p:nvCxnSpPr>
          <p:spPr>
            <a:xfrm>
              <a:off x="2527933" y="3423367"/>
              <a:ext cx="4113213" cy="1224085"/>
            </a:xfrm>
            <a:prstGeom prst="straightConnector1">
              <a:avLst/>
            </a:prstGeom>
            <a:ln w="28575" cap="flat" cmpd="sng" algn="ctr">
              <a:solidFill>
                <a:srgbClr val="C9271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196" name="TextBox 225"/>
            <p:cNvSpPr txBox="1">
              <a:spLocks noChangeArrowheads="1"/>
            </p:cNvSpPr>
            <p:nvPr/>
          </p:nvSpPr>
          <p:spPr bwMode="auto">
            <a:xfrm rot="988210">
              <a:off x="4210664" y="3883942"/>
              <a:ext cx="1857624" cy="36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800">
                  <a:solidFill>
                    <a:srgbClr val="C9271F"/>
                  </a:solidFill>
                  <a:latin typeface="Calibri" pitchFamily="34" charset="0"/>
                </a:rPr>
                <a:t>grow under conditions C</a:t>
              </a:r>
            </a:p>
          </p:txBody>
        </p:sp>
      </p:grpSp>
      <p:grpSp>
        <p:nvGrpSpPr>
          <p:cNvPr id="23" name="Group 89"/>
          <p:cNvGrpSpPr>
            <a:grpSpLocks/>
          </p:cNvGrpSpPr>
          <p:nvPr/>
        </p:nvGrpSpPr>
        <p:grpSpPr bwMode="auto">
          <a:xfrm>
            <a:off x="3350685" y="3017838"/>
            <a:ext cx="8333316" cy="3001962"/>
            <a:chOff x="2513012" y="3017995"/>
            <a:chExt cx="6249988" cy="3001805"/>
          </a:xfrm>
        </p:grpSpPr>
        <p:grpSp>
          <p:nvGrpSpPr>
            <p:cNvPr id="50186" name="Group 120"/>
            <p:cNvGrpSpPr>
              <a:grpSpLocks/>
            </p:cNvGrpSpPr>
            <p:nvPr/>
          </p:nvGrpSpPr>
          <p:grpSpPr bwMode="auto">
            <a:xfrm>
              <a:off x="7086029" y="4871951"/>
              <a:ext cx="914971" cy="1147849"/>
              <a:chOff x="4478222" y="4810671"/>
              <a:chExt cx="1123223" cy="1408382"/>
            </a:xfrm>
          </p:grpSpPr>
          <p:sp>
            <p:nvSpPr>
              <p:cNvPr id="99" name="Freeform 98"/>
              <p:cNvSpPr/>
              <p:nvPr/>
            </p:nvSpPr>
            <p:spPr>
              <a:xfrm>
                <a:off x="4478923" y="4810851"/>
                <a:ext cx="1122522" cy="1408202"/>
              </a:xfrm>
              <a:custGeom>
                <a:avLst/>
                <a:gdLst>
                  <a:gd name="connsiteX0" fmla="*/ 213748 w 1123223"/>
                  <a:gd name="connsiteY0" fmla="*/ 463173 h 1408382"/>
                  <a:gd name="connsiteX1" fmla="*/ 402349 w 1123223"/>
                  <a:gd name="connsiteY1" fmla="*/ 488323 h 1408382"/>
                  <a:gd name="connsiteX2" fmla="*/ 653816 w 1123223"/>
                  <a:gd name="connsiteY2" fmla="*/ 375150 h 1408382"/>
                  <a:gd name="connsiteX3" fmla="*/ 691537 w 1123223"/>
                  <a:gd name="connsiteY3" fmla="*/ 123653 h 1408382"/>
                  <a:gd name="connsiteX4" fmla="*/ 905284 w 1123223"/>
                  <a:gd name="connsiteY4" fmla="*/ 35629 h 1408382"/>
                  <a:gd name="connsiteX5" fmla="*/ 1119032 w 1123223"/>
                  <a:gd name="connsiteY5" fmla="*/ 337425 h 1408382"/>
                  <a:gd name="connsiteX6" fmla="*/ 880138 w 1123223"/>
                  <a:gd name="connsiteY6" fmla="*/ 815269 h 1408382"/>
                  <a:gd name="connsiteX7" fmla="*/ 754404 w 1123223"/>
                  <a:gd name="connsiteY7" fmla="*/ 890718 h 1408382"/>
                  <a:gd name="connsiteX8" fmla="*/ 880138 w 1123223"/>
                  <a:gd name="connsiteY8" fmla="*/ 1066765 h 1408382"/>
                  <a:gd name="connsiteX9" fmla="*/ 792124 w 1123223"/>
                  <a:gd name="connsiteY9" fmla="*/ 1192514 h 1408382"/>
                  <a:gd name="connsiteX10" fmla="*/ 766977 w 1123223"/>
                  <a:gd name="connsiteY10" fmla="*/ 1230238 h 1408382"/>
                  <a:gd name="connsiteX11" fmla="*/ 779550 w 1123223"/>
                  <a:gd name="connsiteY11" fmla="*/ 1393711 h 1408382"/>
                  <a:gd name="connsiteX12" fmla="*/ 490362 w 1123223"/>
                  <a:gd name="connsiteY12" fmla="*/ 1318262 h 1408382"/>
                  <a:gd name="connsiteX13" fmla="*/ 452642 w 1123223"/>
                  <a:gd name="connsiteY13" fmla="*/ 1129640 h 1408382"/>
                  <a:gd name="connsiteX14" fmla="*/ 201174 w 1123223"/>
                  <a:gd name="connsiteY14" fmla="*/ 1217663 h 1408382"/>
                  <a:gd name="connsiteX15" fmla="*/ 100587 w 1123223"/>
                  <a:gd name="connsiteY15" fmla="*/ 1217663 h 1408382"/>
                  <a:gd name="connsiteX16" fmla="*/ 12573 w 1123223"/>
                  <a:gd name="connsiteY16" fmla="*/ 815269 h 1408382"/>
                  <a:gd name="connsiteX17" fmla="*/ 213748 w 1123223"/>
                  <a:gd name="connsiteY17" fmla="*/ 463173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3223" h="1408382">
                    <a:moveTo>
                      <a:pt x="213748" y="463173"/>
                    </a:moveTo>
                    <a:cubicBezTo>
                      <a:pt x="278711" y="408682"/>
                      <a:pt x="329004" y="502993"/>
                      <a:pt x="402349" y="488323"/>
                    </a:cubicBezTo>
                    <a:cubicBezTo>
                      <a:pt x="475694" y="473653"/>
                      <a:pt x="605618" y="435928"/>
                      <a:pt x="653816" y="375150"/>
                    </a:cubicBezTo>
                    <a:cubicBezTo>
                      <a:pt x="702014" y="314372"/>
                      <a:pt x="649626" y="180240"/>
                      <a:pt x="691537" y="123653"/>
                    </a:cubicBezTo>
                    <a:cubicBezTo>
                      <a:pt x="733448" y="67066"/>
                      <a:pt x="834035" y="0"/>
                      <a:pt x="905284" y="35629"/>
                    </a:cubicBezTo>
                    <a:cubicBezTo>
                      <a:pt x="976533" y="71258"/>
                      <a:pt x="1123223" y="207485"/>
                      <a:pt x="1119032" y="337425"/>
                    </a:cubicBezTo>
                    <a:cubicBezTo>
                      <a:pt x="1114841" y="467365"/>
                      <a:pt x="940909" y="723054"/>
                      <a:pt x="880138" y="815269"/>
                    </a:cubicBezTo>
                    <a:cubicBezTo>
                      <a:pt x="819367" y="907484"/>
                      <a:pt x="754404" y="848802"/>
                      <a:pt x="754404" y="890718"/>
                    </a:cubicBezTo>
                    <a:cubicBezTo>
                      <a:pt x="754404" y="932634"/>
                      <a:pt x="873851" y="1016466"/>
                      <a:pt x="880138" y="1066765"/>
                    </a:cubicBezTo>
                    <a:cubicBezTo>
                      <a:pt x="886425" y="1117064"/>
                      <a:pt x="810984" y="1165268"/>
                      <a:pt x="792124" y="1192514"/>
                    </a:cubicBezTo>
                    <a:cubicBezTo>
                      <a:pt x="773264" y="1219760"/>
                      <a:pt x="769073" y="1196705"/>
                      <a:pt x="766977" y="1230238"/>
                    </a:cubicBezTo>
                    <a:cubicBezTo>
                      <a:pt x="764881" y="1263771"/>
                      <a:pt x="825652" y="1379040"/>
                      <a:pt x="779550" y="1393711"/>
                    </a:cubicBezTo>
                    <a:cubicBezTo>
                      <a:pt x="733448" y="1408382"/>
                      <a:pt x="544847" y="1362274"/>
                      <a:pt x="490362" y="1318262"/>
                    </a:cubicBezTo>
                    <a:cubicBezTo>
                      <a:pt x="435877" y="1274250"/>
                      <a:pt x="500840" y="1146406"/>
                      <a:pt x="452642" y="1129640"/>
                    </a:cubicBezTo>
                    <a:cubicBezTo>
                      <a:pt x="404444" y="1112874"/>
                      <a:pt x="259850" y="1202993"/>
                      <a:pt x="201174" y="1217663"/>
                    </a:cubicBezTo>
                    <a:cubicBezTo>
                      <a:pt x="142498" y="1232333"/>
                      <a:pt x="132021" y="1284729"/>
                      <a:pt x="100587" y="1217663"/>
                    </a:cubicBezTo>
                    <a:cubicBezTo>
                      <a:pt x="69154" y="1150597"/>
                      <a:pt x="0" y="941017"/>
                      <a:pt x="12573" y="815269"/>
                    </a:cubicBezTo>
                    <a:cubicBezTo>
                      <a:pt x="25147" y="689521"/>
                      <a:pt x="148785" y="517664"/>
                      <a:pt x="213748" y="463173"/>
                    </a:cubicBezTo>
                    <a:close/>
                  </a:path>
                </a:pathLst>
              </a:custGeom>
              <a:gradFill flip="none" rotWithShape="1">
                <a:gsLst>
                  <a:gs pos="0">
                    <a:schemeClr val="tx1">
                      <a:lumMod val="65000"/>
                      <a:lumOff val="35000"/>
                    </a:schemeClr>
                  </a:gs>
                  <a:gs pos="100000">
                    <a:srgbClr val="FFFFFF"/>
                  </a:gs>
                </a:gsLst>
                <a:path path="rect">
                  <a:fillToRect l="100000" t="100000"/>
                </a:path>
                <a:tileRect r="-100000" b="-100000"/>
              </a:gra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rrowheads="1"/>
              </p:cNvSpPr>
              <p:nvPr/>
            </p:nvSpPr>
            <p:spPr bwMode="auto">
              <a:xfrm>
                <a:off x="4880380" y="5476972"/>
                <a:ext cx="280631" cy="229831"/>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50187" name="Group 235"/>
            <p:cNvGrpSpPr>
              <a:grpSpLocks/>
            </p:cNvGrpSpPr>
            <p:nvPr/>
          </p:nvGrpSpPr>
          <p:grpSpPr bwMode="auto">
            <a:xfrm>
              <a:off x="2513012" y="3017995"/>
              <a:ext cx="6249988" cy="2849405"/>
              <a:chOff x="2514600" y="3417734"/>
              <a:chExt cx="6250769" cy="2849776"/>
            </a:xfrm>
          </p:grpSpPr>
          <p:sp>
            <p:nvSpPr>
              <p:cNvPr id="50188" name="TextBox 205"/>
              <p:cNvSpPr txBox="1">
                <a:spLocks noChangeArrowheads="1"/>
              </p:cNvSpPr>
              <p:nvPr/>
            </p:nvSpPr>
            <p:spPr bwMode="auto">
              <a:xfrm>
                <a:off x="8131862" y="5867400"/>
                <a:ext cx="633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liver</a:t>
                </a:r>
              </a:p>
            </p:txBody>
          </p:sp>
          <p:cxnSp>
            <p:nvCxnSpPr>
              <p:cNvPr id="215" name="Straight Arrow Connector 214"/>
              <p:cNvCxnSpPr/>
              <p:nvPr/>
            </p:nvCxnSpPr>
            <p:spPr>
              <a:xfrm>
                <a:off x="2514600" y="3417734"/>
                <a:ext cx="4126428" cy="2735475"/>
              </a:xfrm>
              <a:prstGeom prst="straightConnector1">
                <a:avLst/>
              </a:prstGeom>
              <a:ln w="28575" cap="flat" cmpd="sng" algn="ctr">
                <a:solidFill>
                  <a:schemeClr val="tx1">
                    <a:lumMod val="85000"/>
                    <a:lumOff val="15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50190" name="TextBox 230"/>
              <p:cNvSpPr txBox="1">
                <a:spLocks noChangeArrowheads="1"/>
              </p:cNvSpPr>
              <p:nvPr/>
            </p:nvSpPr>
            <p:spPr bwMode="auto">
              <a:xfrm rot="1993208">
                <a:off x="4104989" y="4727801"/>
                <a:ext cx="2004645" cy="3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1800">
                    <a:solidFill>
                      <a:srgbClr val="262626"/>
                    </a:solidFill>
                  </a:rPr>
                  <a:t>grow under conditions D</a:t>
                </a:r>
              </a:p>
            </p:txBody>
          </p:sp>
        </p:grpSp>
      </p:grpSp>
      <p:sp>
        <p:nvSpPr>
          <p:cNvPr id="238" name="TextBox 237"/>
          <p:cNvSpPr txBox="1">
            <a:spLocks noChangeArrowheads="1"/>
          </p:cNvSpPr>
          <p:nvPr/>
        </p:nvSpPr>
        <p:spPr bwMode="auto">
          <a:xfrm>
            <a:off x="5166784" y="4741863"/>
            <a:ext cx="7553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9600">
                <a:latin typeface="Calibri" pitchFamily="34" charset="0"/>
              </a:rPr>
              <a:t>?</a:t>
            </a:r>
          </a:p>
        </p:txBody>
      </p:sp>
      <p:sp>
        <p:nvSpPr>
          <p:cNvPr id="3" name="Rectangle 2"/>
          <p:cNvSpPr/>
          <p:nvPr/>
        </p:nvSpPr>
        <p:spPr>
          <a:xfrm>
            <a:off x="138645" y="4167169"/>
            <a:ext cx="5171234" cy="2031325"/>
          </a:xfrm>
          <a:prstGeom prst="rect">
            <a:avLst/>
          </a:prstGeom>
        </p:spPr>
        <p:txBody>
          <a:bodyPr wrap="square">
            <a:spAutoFit/>
          </a:bodyPr>
          <a:lstStyle/>
          <a:p>
            <a:r>
              <a:rPr lang="en-US" altLang="en-US" dirty="0"/>
              <a:t>The big challenge for scientists is to learn how to control these fascinating cells. If we could force embryonic stem cells to make whatever kind of cell we want, then we would have a powerful tool for developing treatments for disease. For example, perhaps we could grow new insulin-producing cells to transplant into a patient with diabetes. </a:t>
            </a:r>
            <a:endParaRPr lang="en-GB" dirty="0"/>
          </a:p>
        </p:txBody>
      </p:sp>
    </p:spTree>
    <p:extLst>
      <p:ext uri="{BB962C8B-B14F-4D97-AF65-F5344CB8AC3E}">
        <p14:creationId xmlns:p14="http://schemas.microsoft.com/office/powerpoint/2010/main" val="1432440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Mutations – what causes them?</a:t>
            </a:r>
            <a:endParaRPr lang="en-GB" dirty="0"/>
          </a:p>
        </p:txBody>
      </p:sp>
      <p:pic>
        <p:nvPicPr>
          <p:cNvPr id="4098" name="Picture 2" descr="Image result for error DNA cop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312760"/>
            <a:ext cx="6293979" cy="29123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3943" y="1413102"/>
            <a:ext cx="4784271" cy="5262979"/>
          </a:xfrm>
          <a:prstGeom prst="rect">
            <a:avLst/>
          </a:prstGeom>
          <a:noFill/>
        </p:spPr>
        <p:txBody>
          <a:bodyPr wrap="square" rtlCol="0">
            <a:spAutoFit/>
          </a:bodyPr>
          <a:lstStyle/>
          <a:p>
            <a:r>
              <a:rPr lang="en-GB" sz="2400" u="sng" dirty="0" smtClean="0"/>
              <a:t>Errors during DNA replication:</a:t>
            </a:r>
          </a:p>
          <a:p>
            <a:endParaRPr lang="en-GB" sz="2400" dirty="0"/>
          </a:p>
          <a:p>
            <a:r>
              <a:rPr lang="en-GB" sz="2400" dirty="0" smtClean="0"/>
              <a:t>Happen spontaneously</a:t>
            </a:r>
          </a:p>
          <a:p>
            <a:r>
              <a:rPr lang="en-GB" sz="2400" dirty="0" smtClean="0"/>
              <a:t>Natural, unavoidable</a:t>
            </a:r>
          </a:p>
          <a:p>
            <a:r>
              <a:rPr lang="en-GB" sz="2400" dirty="0" smtClean="0"/>
              <a:t>Random process</a:t>
            </a:r>
          </a:p>
          <a:p>
            <a:endParaRPr lang="en-GB" sz="2400" dirty="0" smtClean="0"/>
          </a:p>
          <a:p>
            <a:r>
              <a:rPr lang="en-GB" sz="2400" dirty="0" smtClean="0"/>
              <a:t>Cells have proofreading mechanisms to correct these errors but occasional errors go uncorrected.</a:t>
            </a:r>
          </a:p>
          <a:p>
            <a:endParaRPr lang="en-GB" sz="2400" dirty="0"/>
          </a:p>
          <a:p>
            <a:r>
              <a:rPr lang="en-GB" sz="2400" dirty="0" smtClean="0"/>
              <a:t>The mutation rate varies from species to species, but is around 2 mutations per 100,000 genes per generation.</a:t>
            </a:r>
            <a:endParaRPr lang="en-GB" sz="2400" dirty="0"/>
          </a:p>
        </p:txBody>
      </p:sp>
    </p:spTree>
    <p:extLst>
      <p:ext uri="{BB962C8B-B14F-4D97-AF65-F5344CB8AC3E}">
        <p14:creationId xmlns:p14="http://schemas.microsoft.com/office/powerpoint/2010/main" val="796476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TextBox 106"/>
          <p:cNvSpPr txBox="1">
            <a:spLocks noChangeArrowheads="1"/>
          </p:cNvSpPr>
          <p:nvPr/>
        </p:nvSpPr>
        <p:spPr bwMode="auto">
          <a:xfrm>
            <a:off x="1874963" y="1"/>
            <a:ext cx="87616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4000" b="1">
                <a:latin typeface="Calibri" pitchFamily="34" charset="0"/>
              </a:rPr>
              <a:t>Induced pluripotent stem cells (iPS cells)</a:t>
            </a:r>
          </a:p>
        </p:txBody>
      </p:sp>
      <p:grpSp>
        <p:nvGrpSpPr>
          <p:cNvPr id="2" name="Group 203"/>
          <p:cNvGrpSpPr>
            <a:grpSpLocks/>
          </p:cNvGrpSpPr>
          <p:nvPr/>
        </p:nvGrpSpPr>
        <p:grpSpPr bwMode="auto">
          <a:xfrm>
            <a:off x="397935" y="815975"/>
            <a:ext cx="11751732" cy="1847850"/>
            <a:chOff x="188" y="514"/>
            <a:chExt cx="5552" cy="1164"/>
          </a:xfrm>
        </p:grpSpPr>
        <p:sp>
          <p:nvSpPr>
            <p:cNvPr id="60595" name="TextBox 45"/>
            <p:cNvSpPr txBox="1">
              <a:spLocks noChangeArrowheads="1"/>
            </p:cNvSpPr>
            <p:nvPr/>
          </p:nvSpPr>
          <p:spPr bwMode="auto">
            <a:xfrm>
              <a:off x="798" y="1054"/>
              <a:ext cx="5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adult cell</a:t>
              </a:r>
            </a:p>
          </p:txBody>
        </p:sp>
        <p:pic>
          <p:nvPicPr>
            <p:cNvPr id="3" name="Group 37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 y="906"/>
              <a:ext cx="127" cy="138"/>
            </a:xfrm>
            <a:prstGeom prst="rect">
              <a:avLst/>
            </a:prstGeom>
            <a:noFill/>
            <a:extLst>
              <a:ext uri="{909E8E84-426E-40DD-AFC4-6F175D3DCCD1}">
                <a14:hiddenFill xmlns:a14="http://schemas.microsoft.com/office/drawing/2010/main">
                  <a:solidFill>
                    <a:srgbClr val="FFFFFF"/>
                  </a:solidFill>
                </a14:hiddenFill>
              </a:ext>
            </a:extLst>
          </p:spPr>
        </p:pic>
        <p:grpSp>
          <p:nvGrpSpPr>
            <p:cNvPr id="60597" name="Group 375"/>
            <p:cNvGrpSpPr>
              <a:grpSpLocks/>
            </p:cNvGrpSpPr>
            <p:nvPr/>
          </p:nvGrpSpPr>
          <p:grpSpPr bwMode="auto">
            <a:xfrm>
              <a:off x="4506" y="969"/>
              <a:ext cx="102" cy="109"/>
              <a:chOff x="3876411" y="3376159"/>
              <a:chExt cx="162189" cy="172500"/>
            </a:xfrm>
          </p:grpSpPr>
          <p:grpSp>
            <p:nvGrpSpPr>
              <p:cNvPr id="53" name="Oval 52"/>
              <p:cNvGrpSpPr>
                <a:grpSpLocks/>
              </p:cNvGrpSpPr>
              <p:nvPr/>
            </p:nvGrpSpPr>
            <p:grpSpPr bwMode="auto">
              <a:xfrm>
                <a:off x="3855422" y="3355838"/>
                <a:ext cx="207602" cy="212697"/>
                <a:chOff x="7132320" y="1517904"/>
                <a:chExt cx="207264" cy="213360"/>
              </a:xfrm>
            </p:grpSpPr>
            <p:pic>
              <p:nvPicPr>
                <p:cNvPr id="60602" name="Oval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20" y="1517904"/>
                  <a:ext cx="207264" cy="213360"/>
                </a:xfrm>
                <a:prstGeom prst="rect">
                  <a:avLst/>
                </a:prstGeom>
                <a:noFill/>
                <a:extLst>
                  <a:ext uri="{909E8E84-426E-40DD-AFC4-6F175D3DCCD1}">
                    <a14:hiddenFill xmlns:a14="http://schemas.microsoft.com/office/drawing/2010/main">
                      <a:solidFill>
                        <a:srgbClr val="FFFFFF"/>
                      </a:solidFill>
                    </a14:hiddenFill>
                  </a:ext>
                </a:extLst>
              </p:spPr>
            </p:pic>
            <p:sp>
              <p:nvSpPr>
                <p:cNvPr id="60603" name="Text Box 187"/>
                <p:cNvSpPr txBox="1">
                  <a:spLocks noChangeArrowheads="1"/>
                </p:cNvSpPr>
                <p:nvPr/>
              </p:nvSpPr>
              <p:spPr bwMode="auto">
                <a:xfrm>
                  <a:off x="7176988" y="1563629"/>
                  <a:ext cx="114499" cy="12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54" name="Oval 53"/>
              <p:cNvGrpSpPr>
                <a:grpSpLocks/>
              </p:cNvGrpSpPr>
              <p:nvPr/>
            </p:nvGrpSpPr>
            <p:grpSpPr bwMode="auto">
              <a:xfrm>
                <a:off x="3947011" y="3453071"/>
                <a:ext cx="42742" cy="48616"/>
                <a:chOff x="7223760" y="1615440"/>
                <a:chExt cx="42672" cy="48768"/>
              </a:xfrm>
            </p:grpSpPr>
            <p:pic>
              <p:nvPicPr>
                <p:cNvPr id="60605" name="Oval 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760" y="1615440"/>
                  <a:ext cx="42672" cy="48768"/>
                </a:xfrm>
                <a:prstGeom prst="rect">
                  <a:avLst/>
                </a:prstGeom>
                <a:noFill/>
                <a:extLst>
                  <a:ext uri="{909E8E84-426E-40DD-AFC4-6F175D3DCCD1}">
                    <a14:hiddenFill xmlns:a14="http://schemas.microsoft.com/office/drawing/2010/main">
                      <a:solidFill>
                        <a:srgbClr val="FFFFFF"/>
                      </a:solidFill>
                    </a14:hiddenFill>
                  </a:ext>
                </a:extLst>
              </p:spPr>
            </p:pic>
            <p:sp>
              <p:nvSpPr>
                <p:cNvPr id="60606" name="Text Box 190"/>
                <p:cNvSpPr txBox="1">
                  <a:spLocks noChangeArrowheads="1"/>
                </p:cNvSpPr>
                <p:nvPr/>
              </p:nvSpPr>
              <p:spPr bwMode="auto">
                <a:xfrm>
                  <a:off x="7237795" y="1628608"/>
                  <a:ext cx="17174" cy="1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cxnSp>
          <p:nvCxnSpPr>
            <p:cNvPr id="56" name="Straight Arrow Connector 55"/>
            <p:cNvCxnSpPr/>
            <p:nvPr/>
          </p:nvCxnSpPr>
          <p:spPr>
            <a:xfrm>
              <a:off x="1242" y="1024"/>
              <a:ext cx="3030" cy="1"/>
            </a:xfrm>
            <a:prstGeom prst="straightConnector1">
              <a:avLst/>
            </a:prstGeom>
            <a:ln w="1270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0599" name="TextBox 56"/>
            <p:cNvSpPr txBox="1">
              <a:spLocks noChangeArrowheads="1"/>
            </p:cNvSpPr>
            <p:nvPr/>
          </p:nvSpPr>
          <p:spPr bwMode="auto">
            <a:xfrm>
              <a:off x="2121" y="514"/>
              <a:ext cx="13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2000" dirty="0">
                  <a:solidFill>
                    <a:srgbClr val="FF0000"/>
                  </a:solidFill>
                  <a:latin typeface="Calibri" pitchFamily="34" charset="0"/>
                </a:rPr>
                <a:t>‘genetic reprogramming</a:t>
              </a:r>
              <a:r>
                <a:rPr lang="en-US" altLang="en-US" sz="2000" dirty="0" smtClean="0">
                  <a:solidFill>
                    <a:srgbClr val="FF0000"/>
                  </a:solidFill>
                  <a:latin typeface="Calibri" pitchFamily="34" charset="0"/>
                </a:rPr>
                <a:t>’</a:t>
              </a:r>
              <a:endParaRPr lang="en-US" altLang="en-US" sz="2000" dirty="0">
                <a:solidFill>
                  <a:srgbClr val="FF0000"/>
                </a:solidFill>
                <a:latin typeface="Calibri" pitchFamily="34" charset="0"/>
              </a:endParaRPr>
            </a:p>
          </p:txBody>
        </p:sp>
        <p:sp>
          <p:nvSpPr>
            <p:cNvPr id="60600" name="TextBox 60"/>
            <p:cNvSpPr txBox="1">
              <a:spLocks noChangeArrowheads="1"/>
            </p:cNvSpPr>
            <p:nvPr/>
          </p:nvSpPr>
          <p:spPr bwMode="auto">
            <a:xfrm>
              <a:off x="3245" y="1104"/>
              <a:ext cx="249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2000">
                  <a:latin typeface="Calibri" pitchFamily="34" charset="0"/>
                </a:rPr>
                <a:t>induced pluripotent stem (iPS) cell</a:t>
              </a:r>
            </a:p>
            <a:p>
              <a:pPr algn="ctr" eaLnBrk="1" hangingPunct="1"/>
              <a:r>
                <a:rPr lang="en-US" altLang="en-US" sz="2000">
                  <a:solidFill>
                    <a:srgbClr val="FF5050"/>
                  </a:solidFill>
                  <a:latin typeface="Calibri" pitchFamily="34" charset="0"/>
                </a:rPr>
                <a:t>behaves like an embryonic stem cell</a:t>
              </a:r>
            </a:p>
          </p:txBody>
        </p:sp>
        <p:pic>
          <p:nvPicPr>
            <p:cNvPr id="6" name="Group 1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 y="530"/>
              <a:ext cx="614"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TextBox 144"/>
          <p:cNvSpPr txBox="1">
            <a:spLocks noChangeArrowheads="1"/>
          </p:cNvSpPr>
          <p:nvPr/>
        </p:nvSpPr>
        <p:spPr bwMode="auto">
          <a:xfrm>
            <a:off x="647701" y="5130800"/>
            <a:ext cx="44587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b="1">
                <a:latin typeface="Calibri" pitchFamily="34" charset="0"/>
              </a:rPr>
              <a:t>Advantage: no need for embryos!</a:t>
            </a:r>
          </a:p>
        </p:txBody>
      </p:sp>
      <p:grpSp>
        <p:nvGrpSpPr>
          <p:cNvPr id="7" name="Group 150"/>
          <p:cNvGrpSpPr>
            <a:grpSpLocks/>
          </p:cNvGrpSpPr>
          <p:nvPr/>
        </p:nvGrpSpPr>
        <p:grpSpPr bwMode="auto">
          <a:xfrm>
            <a:off x="196851" y="3243264"/>
            <a:ext cx="11605683" cy="2473186"/>
            <a:chOff x="147638" y="3243263"/>
            <a:chExt cx="8704262" cy="2473186"/>
          </a:xfrm>
        </p:grpSpPr>
        <p:sp>
          <p:nvSpPr>
            <p:cNvPr id="60422" name="TextBox 73"/>
            <p:cNvSpPr txBox="1">
              <a:spLocks noChangeArrowheads="1"/>
            </p:cNvSpPr>
            <p:nvPr/>
          </p:nvSpPr>
          <p:spPr bwMode="auto">
            <a:xfrm>
              <a:off x="6337819" y="5008563"/>
              <a:ext cx="1673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ltLang="en-US" sz="2000">
                  <a:latin typeface="Calibri" pitchFamily="34" charset="0"/>
                </a:rPr>
                <a:t>all possible types of</a:t>
              </a:r>
            </a:p>
            <a:p>
              <a:pPr algn="ctr" eaLnBrk="1" hangingPunct="1"/>
              <a:r>
                <a:rPr lang="en-US" altLang="en-US" sz="2000">
                  <a:latin typeface="Calibri" pitchFamily="34" charset="0"/>
                </a:rPr>
                <a:t>specialized cells</a:t>
              </a:r>
            </a:p>
          </p:txBody>
        </p:sp>
        <p:grpSp>
          <p:nvGrpSpPr>
            <p:cNvPr id="60423" name="Group 142"/>
            <p:cNvGrpSpPr>
              <a:grpSpLocks/>
            </p:cNvGrpSpPr>
            <p:nvPr/>
          </p:nvGrpSpPr>
          <p:grpSpPr bwMode="auto">
            <a:xfrm>
              <a:off x="147638" y="3243263"/>
              <a:ext cx="8704262" cy="1758950"/>
              <a:chOff x="147638" y="3243263"/>
              <a:chExt cx="8704262" cy="1758950"/>
            </a:xfrm>
          </p:grpSpPr>
          <p:sp>
            <p:nvSpPr>
              <p:cNvPr id="75" name="Freeform 74"/>
              <p:cNvSpPr>
                <a:spLocks noChangeArrowheads="1"/>
              </p:cNvSpPr>
              <p:nvPr/>
            </p:nvSpPr>
            <p:spPr bwMode="auto">
              <a:xfrm>
                <a:off x="8280400" y="3967163"/>
                <a:ext cx="571500" cy="290512"/>
              </a:xfrm>
              <a:custGeom>
                <a:avLst/>
                <a:gdLst>
                  <a:gd name="T0" fmla="*/ 11948 w 1202855"/>
                  <a:gd name="T1" fmla="*/ 261259 h 603593"/>
                  <a:gd name="T2" fmla="*/ 107530 w 1202855"/>
                  <a:gd name="T3" fmla="*/ 188631 h 603593"/>
                  <a:gd name="T4" fmla="*/ 131425 w 1202855"/>
                  <a:gd name="T5" fmla="*/ 116003 h 603593"/>
                  <a:gd name="T6" fmla="*/ 215060 w 1202855"/>
                  <a:gd name="T7" fmla="*/ 37323 h 603593"/>
                  <a:gd name="T8" fmla="*/ 328563 w 1202855"/>
                  <a:gd name="T9" fmla="*/ 1009 h 603593"/>
                  <a:gd name="T10" fmla="*/ 412197 w 1202855"/>
                  <a:gd name="T11" fmla="*/ 31271 h 603593"/>
                  <a:gd name="T12" fmla="*/ 561543 w 1202855"/>
                  <a:gd name="T13" fmla="*/ 43375 h 603593"/>
                  <a:gd name="T14" fmla="*/ 471936 w 1202855"/>
                  <a:gd name="T15" fmla="*/ 109951 h 603593"/>
                  <a:gd name="T16" fmla="*/ 400249 w 1202855"/>
                  <a:gd name="T17" fmla="*/ 200736 h 603593"/>
                  <a:gd name="T18" fmla="*/ 352458 w 1202855"/>
                  <a:gd name="T19" fmla="*/ 255206 h 603593"/>
                  <a:gd name="T20" fmla="*/ 274798 w 1202855"/>
                  <a:gd name="T21" fmla="*/ 285468 h 603593"/>
                  <a:gd name="T22" fmla="*/ 179216 w 1202855"/>
                  <a:gd name="T23" fmla="*/ 285468 h 603593"/>
                  <a:gd name="T24" fmla="*/ 11948 w 1202855"/>
                  <a:gd name="T25" fmla="*/ 261259 h 6035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2855"/>
                  <a:gd name="T40" fmla="*/ 0 h 603593"/>
                  <a:gd name="T41" fmla="*/ 1202855 w 1202855"/>
                  <a:gd name="T42" fmla="*/ 603593 h 6035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2855" h="603593">
                    <a:moveTo>
                      <a:pt x="25147" y="542814"/>
                    </a:moveTo>
                    <a:cubicBezTo>
                      <a:pt x="0" y="509281"/>
                      <a:pt x="184411" y="442215"/>
                      <a:pt x="226322" y="391916"/>
                    </a:cubicBezTo>
                    <a:cubicBezTo>
                      <a:pt x="268233" y="341617"/>
                      <a:pt x="238895" y="293413"/>
                      <a:pt x="276615" y="241018"/>
                    </a:cubicBezTo>
                    <a:cubicBezTo>
                      <a:pt x="314335" y="188623"/>
                      <a:pt x="383489" y="117365"/>
                      <a:pt x="452643" y="77545"/>
                    </a:cubicBezTo>
                    <a:cubicBezTo>
                      <a:pt x="521797" y="37725"/>
                      <a:pt x="622383" y="4192"/>
                      <a:pt x="691537" y="2096"/>
                    </a:cubicBezTo>
                    <a:cubicBezTo>
                      <a:pt x="760691" y="0"/>
                      <a:pt x="785838" y="50300"/>
                      <a:pt x="867565" y="64971"/>
                    </a:cubicBezTo>
                    <a:cubicBezTo>
                      <a:pt x="949292" y="79642"/>
                      <a:pt x="1160943" y="62875"/>
                      <a:pt x="1181899" y="90120"/>
                    </a:cubicBezTo>
                    <a:cubicBezTo>
                      <a:pt x="1202855" y="117365"/>
                      <a:pt x="1049879" y="173952"/>
                      <a:pt x="993299" y="228443"/>
                    </a:cubicBezTo>
                    <a:cubicBezTo>
                      <a:pt x="936719" y="282934"/>
                      <a:pt x="884329" y="366767"/>
                      <a:pt x="842418" y="417066"/>
                    </a:cubicBezTo>
                    <a:cubicBezTo>
                      <a:pt x="800507" y="467365"/>
                      <a:pt x="785838" y="500898"/>
                      <a:pt x="741831" y="530239"/>
                    </a:cubicBezTo>
                    <a:cubicBezTo>
                      <a:pt x="697824" y="559580"/>
                      <a:pt x="639148" y="582635"/>
                      <a:pt x="578377" y="593114"/>
                    </a:cubicBezTo>
                    <a:cubicBezTo>
                      <a:pt x="517606" y="603593"/>
                      <a:pt x="469407" y="601497"/>
                      <a:pt x="377202" y="593114"/>
                    </a:cubicBezTo>
                    <a:cubicBezTo>
                      <a:pt x="284997" y="584731"/>
                      <a:pt x="50294" y="576347"/>
                      <a:pt x="25147" y="542814"/>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6" name="Freeform 75"/>
              <p:cNvSpPr>
                <a:spLocks noChangeArrowheads="1"/>
              </p:cNvSpPr>
              <p:nvPr/>
            </p:nvSpPr>
            <p:spPr bwMode="auto">
              <a:xfrm>
                <a:off x="7958138" y="3838575"/>
                <a:ext cx="577850" cy="250825"/>
              </a:xfrm>
              <a:custGeom>
                <a:avLst/>
                <a:gdLst>
                  <a:gd name="T0" fmla="*/ 4982 w 1215428"/>
                  <a:gd name="T1" fmla="*/ 154121 h 521855"/>
                  <a:gd name="T2" fmla="*/ 94648 w 1215428"/>
                  <a:gd name="T3" fmla="*/ 117858 h 521855"/>
                  <a:gd name="T4" fmla="*/ 154426 w 1215428"/>
                  <a:gd name="T5" fmla="*/ 57417 h 521855"/>
                  <a:gd name="T6" fmla="*/ 208225 w 1215428"/>
                  <a:gd name="T7" fmla="*/ 9066 h 521855"/>
                  <a:gd name="T8" fmla="*/ 315825 w 1215428"/>
                  <a:gd name="T9" fmla="*/ 3022 h 521855"/>
                  <a:gd name="T10" fmla="*/ 405491 w 1215428"/>
                  <a:gd name="T11" fmla="*/ 21153 h 521855"/>
                  <a:gd name="T12" fmla="*/ 483202 w 1215428"/>
                  <a:gd name="T13" fmla="*/ 63461 h 521855"/>
                  <a:gd name="T14" fmla="*/ 572868 w 1215428"/>
                  <a:gd name="T15" fmla="*/ 93681 h 521855"/>
                  <a:gd name="T16" fmla="*/ 513091 w 1215428"/>
                  <a:gd name="T17" fmla="*/ 135989 h 521855"/>
                  <a:gd name="T18" fmla="*/ 447336 w 1215428"/>
                  <a:gd name="T19" fmla="*/ 190385 h 521855"/>
                  <a:gd name="T20" fmla="*/ 381580 w 1215428"/>
                  <a:gd name="T21" fmla="*/ 238737 h 521855"/>
                  <a:gd name="T22" fmla="*/ 297892 w 1215428"/>
                  <a:gd name="T23" fmla="*/ 244781 h 521855"/>
                  <a:gd name="T24" fmla="*/ 208225 w 1215428"/>
                  <a:gd name="T25" fmla="*/ 244781 h 521855"/>
                  <a:gd name="T26" fmla="*/ 142470 w 1215428"/>
                  <a:gd name="T27" fmla="*/ 208517 h 521855"/>
                  <a:gd name="T28" fmla="*/ 64759 w 1215428"/>
                  <a:gd name="T29" fmla="*/ 184341 h 521855"/>
                  <a:gd name="T30" fmla="*/ 4982 w 1215428"/>
                  <a:gd name="T31" fmla="*/ 154121 h 5218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5428"/>
                  <a:gd name="T49" fmla="*/ 0 h 521855"/>
                  <a:gd name="T50" fmla="*/ 1215428 w 1215428"/>
                  <a:gd name="T51" fmla="*/ 521855 h 5218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5428" h="521855">
                    <a:moveTo>
                      <a:pt x="10478" y="320658"/>
                    </a:moveTo>
                    <a:cubicBezTo>
                      <a:pt x="20956" y="297604"/>
                      <a:pt x="146690" y="278742"/>
                      <a:pt x="199079" y="245209"/>
                    </a:cubicBezTo>
                    <a:cubicBezTo>
                      <a:pt x="251468" y="211676"/>
                      <a:pt x="284997" y="157185"/>
                      <a:pt x="324813" y="119460"/>
                    </a:cubicBezTo>
                    <a:cubicBezTo>
                      <a:pt x="364629" y="81736"/>
                      <a:pt x="381393" y="37724"/>
                      <a:pt x="437973" y="18862"/>
                    </a:cubicBezTo>
                    <a:cubicBezTo>
                      <a:pt x="494553" y="0"/>
                      <a:pt x="595140" y="2096"/>
                      <a:pt x="664294" y="6287"/>
                    </a:cubicBezTo>
                    <a:cubicBezTo>
                      <a:pt x="733448" y="10479"/>
                      <a:pt x="794219" y="23053"/>
                      <a:pt x="852895" y="44011"/>
                    </a:cubicBezTo>
                    <a:cubicBezTo>
                      <a:pt x="911571" y="64969"/>
                      <a:pt x="957673" y="106885"/>
                      <a:pt x="1016349" y="132035"/>
                    </a:cubicBezTo>
                    <a:cubicBezTo>
                      <a:pt x="1075025" y="157185"/>
                      <a:pt x="1194472" y="169759"/>
                      <a:pt x="1204950" y="194909"/>
                    </a:cubicBezTo>
                    <a:cubicBezTo>
                      <a:pt x="1215428" y="220059"/>
                      <a:pt x="1123223" y="249400"/>
                      <a:pt x="1079216" y="282933"/>
                    </a:cubicBezTo>
                    <a:cubicBezTo>
                      <a:pt x="1035209" y="316466"/>
                      <a:pt x="987011" y="360478"/>
                      <a:pt x="940909" y="396107"/>
                    </a:cubicBezTo>
                    <a:cubicBezTo>
                      <a:pt x="894807" y="431736"/>
                      <a:pt x="854990" y="477843"/>
                      <a:pt x="802601" y="496705"/>
                    </a:cubicBezTo>
                    <a:cubicBezTo>
                      <a:pt x="750212" y="515567"/>
                      <a:pt x="687345" y="507184"/>
                      <a:pt x="626574" y="509280"/>
                    </a:cubicBezTo>
                    <a:cubicBezTo>
                      <a:pt x="565803" y="511376"/>
                      <a:pt x="492458" y="521855"/>
                      <a:pt x="437973" y="509280"/>
                    </a:cubicBezTo>
                    <a:cubicBezTo>
                      <a:pt x="383488" y="496705"/>
                      <a:pt x="349960" y="454789"/>
                      <a:pt x="299666" y="433831"/>
                    </a:cubicBezTo>
                    <a:cubicBezTo>
                      <a:pt x="249373" y="412873"/>
                      <a:pt x="178123" y="404490"/>
                      <a:pt x="136212" y="383532"/>
                    </a:cubicBezTo>
                    <a:cubicBezTo>
                      <a:pt x="94301" y="362574"/>
                      <a:pt x="0" y="343712"/>
                      <a:pt x="10478" y="320658"/>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7" name="Freeform 76"/>
              <p:cNvSpPr>
                <a:spLocks noChangeArrowheads="1"/>
              </p:cNvSpPr>
              <p:nvPr/>
            </p:nvSpPr>
            <p:spPr bwMode="auto">
              <a:xfrm>
                <a:off x="7697788" y="4035425"/>
                <a:ext cx="534987" cy="249238"/>
              </a:xfrm>
              <a:custGeom>
                <a:avLst/>
                <a:gdLst>
                  <a:gd name="T0" fmla="*/ 7970 w 1125318"/>
                  <a:gd name="T1" fmla="*/ 145305 h 517665"/>
                  <a:gd name="T2" fmla="*/ 103610 w 1125318"/>
                  <a:gd name="T3" fmla="*/ 115033 h 517665"/>
                  <a:gd name="T4" fmla="*/ 175340 w 1125318"/>
                  <a:gd name="T5" fmla="*/ 54489 h 517665"/>
                  <a:gd name="T6" fmla="*/ 247070 w 1125318"/>
                  <a:gd name="T7" fmla="*/ 18163 h 517665"/>
                  <a:gd name="T8" fmla="*/ 330755 w 1125318"/>
                  <a:gd name="T9" fmla="*/ 6054 h 517665"/>
                  <a:gd name="T10" fmla="*/ 420418 w 1125318"/>
                  <a:gd name="T11" fmla="*/ 54489 h 517665"/>
                  <a:gd name="T12" fmla="*/ 456283 w 1125318"/>
                  <a:gd name="T13" fmla="*/ 96870 h 517665"/>
                  <a:gd name="T14" fmla="*/ 533991 w 1125318"/>
                  <a:gd name="T15" fmla="*/ 108979 h 517665"/>
                  <a:gd name="T16" fmla="*/ 462261 w 1125318"/>
                  <a:gd name="T17" fmla="*/ 139251 h 517665"/>
                  <a:gd name="T18" fmla="*/ 414441 w 1125318"/>
                  <a:gd name="T19" fmla="*/ 187685 h 517665"/>
                  <a:gd name="T20" fmla="*/ 360643 w 1125318"/>
                  <a:gd name="T21" fmla="*/ 211903 h 517665"/>
                  <a:gd name="T22" fmla="*/ 270980 w 1125318"/>
                  <a:gd name="T23" fmla="*/ 248229 h 517665"/>
                  <a:gd name="T24" fmla="*/ 151430 w 1125318"/>
                  <a:gd name="T25" fmla="*/ 205848 h 517665"/>
                  <a:gd name="T26" fmla="*/ 7970 w 1125318"/>
                  <a:gd name="T27" fmla="*/ 145305 h 517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5318"/>
                  <a:gd name="T43" fmla="*/ 0 h 517665"/>
                  <a:gd name="T44" fmla="*/ 1125318 w 1125318"/>
                  <a:gd name="T45" fmla="*/ 517665 h 517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5318" h="517665">
                    <a:moveTo>
                      <a:pt x="16764" y="301797"/>
                    </a:moveTo>
                    <a:cubicBezTo>
                      <a:pt x="0" y="270360"/>
                      <a:pt x="159262" y="270359"/>
                      <a:pt x="217938" y="238922"/>
                    </a:cubicBezTo>
                    <a:cubicBezTo>
                      <a:pt x="276614" y="207485"/>
                      <a:pt x="318525" y="146707"/>
                      <a:pt x="368819" y="113174"/>
                    </a:cubicBezTo>
                    <a:cubicBezTo>
                      <a:pt x="419113" y="79641"/>
                      <a:pt x="465215" y="54492"/>
                      <a:pt x="519700" y="37725"/>
                    </a:cubicBezTo>
                    <a:cubicBezTo>
                      <a:pt x="574185" y="20958"/>
                      <a:pt x="634956" y="0"/>
                      <a:pt x="695727" y="12575"/>
                    </a:cubicBezTo>
                    <a:cubicBezTo>
                      <a:pt x="756498" y="25150"/>
                      <a:pt x="840321" y="81737"/>
                      <a:pt x="884328" y="113174"/>
                    </a:cubicBezTo>
                    <a:cubicBezTo>
                      <a:pt x="928335" y="144611"/>
                      <a:pt x="919952" y="182336"/>
                      <a:pt x="959768" y="201198"/>
                    </a:cubicBezTo>
                    <a:cubicBezTo>
                      <a:pt x="999584" y="220060"/>
                      <a:pt x="1121126" y="211677"/>
                      <a:pt x="1123222" y="226348"/>
                    </a:cubicBezTo>
                    <a:cubicBezTo>
                      <a:pt x="1125318" y="241019"/>
                      <a:pt x="1014253" y="261977"/>
                      <a:pt x="972342" y="289222"/>
                    </a:cubicBezTo>
                    <a:cubicBezTo>
                      <a:pt x="930431" y="316467"/>
                      <a:pt x="907380" y="364670"/>
                      <a:pt x="871755" y="389820"/>
                    </a:cubicBezTo>
                    <a:cubicBezTo>
                      <a:pt x="836130" y="414970"/>
                      <a:pt x="808888" y="419162"/>
                      <a:pt x="758594" y="440120"/>
                    </a:cubicBezTo>
                    <a:cubicBezTo>
                      <a:pt x="708300" y="461078"/>
                      <a:pt x="643338" y="517665"/>
                      <a:pt x="569993" y="515569"/>
                    </a:cubicBezTo>
                    <a:cubicBezTo>
                      <a:pt x="496648" y="513473"/>
                      <a:pt x="412826" y="465270"/>
                      <a:pt x="318525" y="427545"/>
                    </a:cubicBezTo>
                    <a:cubicBezTo>
                      <a:pt x="224225" y="389821"/>
                      <a:pt x="33528" y="333234"/>
                      <a:pt x="16764" y="301797"/>
                    </a:cubicBezTo>
                    <a:close/>
                  </a:path>
                </a:pathLst>
              </a:custGeom>
              <a:solidFill>
                <a:srgbClr val="FAC090"/>
              </a:solidFill>
              <a:ln w="222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8" name="Oval 77"/>
              <p:cNvSpPr>
                <a:spLocks noChangeArrowheads="1"/>
              </p:cNvSpPr>
              <p:nvPr/>
            </p:nvSpPr>
            <p:spPr bwMode="auto">
              <a:xfrm>
                <a:off x="7915275" y="4106863"/>
                <a:ext cx="85725" cy="71437"/>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9" name="Oval 78"/>
              <p:cNvSpPr>
                <a:spLocks noChangeArrowheads="1"/>
              </p:cNvSpPr>
              <p:nvPr/>
            </p:nvSpPr>
            <p:spPr bwMode="auto">
              <a:xfrm>
                <a:off x="8237538" y="3948113"/>
                <a:ext cx="85725" cy="73025"/>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80" name="Oval 79"/>
              <p:cNvSpPr>
                <a:spLocks noChangeArrowheads="1"/>
              </p:cNvSpPr>
              <p:nvPr/>
            </p:nvSpPr>
            <p:spPr bwMode="auto">
              <a:xfrm rot="-2042180">
                <a:off x="8516938" y="4073525"/>
                <a:ext cx="82550" cy="77788"/>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0430" name="TextBox 58"/>
              <p:cNvSpPr txBox="1">
                <a:spLocks noChangeArrowheads="1"/>
              </p:cNvSpPr>
              <p:nvPr/>
            </p:nvSpPr>
            <p:spPr bwMode="auto">
              <a:xfrm>
                <a:off x="147638" y="4203700"/>
                <a:ext cx="2130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culture iPS cells in the lab</a:t>
                </a:r>
              </a:p>
            </p:txBody>
          </p:sp>
          <p:grpSp>
            <p:nvGrpSpPr>
              <p:cNvPr id="60431" name="Group 49"/>
              <p:cNvGrpSpPr>
                <a:grpSpLocks/>
              </p:cNvGrpSpPr>
              <p:nvPr/>
            </p:nvGrpSpPr>
            <p:grpSpPr bwMode="auto">
              <a:xfrm>
                <a:off x="7886700" y="4567238"/>
                <a:ext cx="239713" cy="434975"/>
                <a:chOff x="2499649" y="2984243"/>
                <a:chExt cx="502596" cy="901957"/>
              </a:xfrm>
            </p:grpSpPr>
            <p:grpSp>
              <p:nvGrpSpPr>
                <p:cNvPr id="60586" name="Group 6"/>
                <p:cNvGrpSpPr>
                  <a:grpSpLocks/>
                </p:cNvGrpSpPr>
                <p:nvPr/>
              </p:nvGrpSpPr>
              <p:grpSpPr bwMode="auto">
                <a:xfrm>
                  <a:off x="2499649" y="3054222"/>
                  <a:ext cx="182845" cy="673357"/>
                  <a:chOff x="2499649" y="3054222"/>
                  <a:chExt cx="182845" cy="673357"/>
                </a:xfrm>
              </p:grpSpPr>
              <p:sp>
                <p:nvSpPr>
                  <p:cNvPr id="140" name="Can 4"/>
                  <p:cNvSpPr>
                    <a:spLocks noChangeArrowheads="1"/>
                  </p:cNvSpPr>
                  <p:nvPr/>
                </p:nvSpPr>
                <p:spPr bwMode="auto">
                  <a:xfrm rot="12348377" flipH="1">
                    <a:off x="2499649" y="3020452"/>
                    <a:ext cx="183065" cy="707741"/>
                  </a:xfrm>
                  <a:prstGeom prst="can">
                    <a:avLst>
                      <a:gd name="adj" fmla="val 74878"/>
                    </a:avLst>
                  </a:prstGeom>
                  <a:solidFill>
                    <a:srgbClr val="D9D9D9"/>
                  </a:solidFill>
                  <a:ln w="19050">
                    <a:solidFill>
                      <a:srgbClr val="000000"/>
                    </a:solidFill>
                    <a:round/>
                    <a:headEnd/>
                    <a:tailEnd/>
                  </a:ln>
                </p:spPr>
                <p:txBody>
                  <a:bodyPr rot="10800000" anchor="ctr"/>
                  <a:lstStyle/>
                  <a:p>
                    <a:pPr algn="ctr" fontAlgn="auto">
                      <a:spcBef>
                        <a:spcPts val="0"/>
                      </a:spcBef>
                      <a:spcAft>
                        <a:spcPts val="0"/>
                      </a:spcAft>
                      <a:defRPr/>
                    </a:pPr>
                    <a:endParaRPr lang="en-US">
                      <a:solidFill>
                        <a:schemeClr val="lt1"/>
                      </a:solidFill>
                      <a:latin typeface="+mn-lt"/>
                      <a:ea typeface="+mn-ea"/>
                    </a:endParaRPr>
                  </a:p>
                </p:txBody>
              </p:sp>
              <p:sp>
                <p:nvSpPr>
                  <p:cNvPr id="141" name="Oval 140"/>
                  <p:cNvSpPr>
                    <a:spLocks noChangeArrowheads="1"/>
                  </p:cNvSpPr>
                  <p:nvPr/>
                </p:nvSpPr>
                <p:spPr bwMode="auto">
                  <a:xfrm>
                    <a:off x="2589518" y="3306841"/>
                    <a:ext cx="76553" cy="4608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0587" name="Group 7"/>
                <p:cNvGrpSpPr>
                  <a:grpSpLocks/>
                </p:cNvGrpSpPr>
                <p:nvPr/>
              </p:nvGrpSpPr>
              <p:grpSpPr bwMode="auto">
                <a:xfrm>
                  <a:off x="2743200" y="2984243"/>
                  <a:ext cx="182845" cy="673357"/>
                  <a:chOff x="2499649" y="3054222"/>
                  <a:chExt cx="182845" cy="673357"/>
                </a:xfrm>
              </p:grpSpPr>
              <p:sp>
                <p:nvSpPr>
                  <p:cNvPr id="138" name="Can 137"/>
                  <p:cNvSpPr>
                    <a:spLocks noChangeArrowheads="1"/>
                  </p:cNvSpPr>
                  <p:nvPr/>
                </p:nvSpPr>
                <p:spPr bwMode="auto">
                  <a:xfrm rot="12348377" flipH="1">
                    <a:off x="2499075" y="3054222"/>
                    <a:ext cx="183063" cy="674821"/>
                  </a:xfrm>
                  <a:prstGeom prst="can">
                    <a:avLst>
                      <a:gd name="adj" fmla="val 74869"/>
                    </a:avLst>
                  </a:prstGeom>
                  <a:solidFill>
                    <a:srgbClr val="D9D9D9"/>
                  </a:solidFill>
                  <a:ln w="19050">
                    <a:solidFill>
                      <a:srgbClr val="000000"/>
                    </a:solidFill>
                    <a:round/>
                    <a:headEnd/>
                    <a:tailEnd/>
                  </a:ln>
                </p:spPr>
                <p:txBody>
                  <a:bodyPr rot="10800000" anchor="ctr"/>
                  <a:lstStyle/>
                  <a:p>
                    <a:pPr algn="ctr" fontAlgn="auto">
                      <a:spcBef>
                        <a:spcPts val="0"/>
                      </a:spcBef>
                      <a:spcAft>
                        <a:spcPts val="0"/>
                      </a:spcAft>
                      <a:defRPr/>
                    </a:pPr>
                    <a:endParaRPr lang="en-US">
                      <a:solidFill>
                        <a:schemeClr val="lt1"/>
                      </a:solidFill>
                      <a:latin typeface="+mn-lt"/>
                      <a:ea typeface="+mn-ea"/>
                    </a:endParaRPr>
                  </a:p>
                </p:txBody>
              </p:sp>
              <p:sp>
                <p:nvSpPr>
                  <p:cNvPr id="139" name="Oval 138"/>
                  <p:cNvSpPr>
                    <a:spLocks noChangeArrowheads="1"/>
                  </p:cNvSpPr>
                  <p:nvPr/>
                </p:nvSpPr>
                <p:spPr bwMode="auto">
                  <a:xfrm>
                    <a:off x="2588941" y="3307691"/>
                    <a:ext cx="76555" cy="4608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0588" name="Group 10"/>
                <p:cNvGrpSpPr>
                  <a:grpSpLocks/>
                </p:cNvGrpSpPr>
                <p:nvPr/>
              </p:nvGrpSpPr>
              <p:grpSpPr bwMode="auto">
                <a:xfrm>
                  <a:off x="2819400" y="3212843"/>
                  <a:ext cx="182845" cy="673357"/>
                  <a:chOff x="2499649" y="3054222"/>
                  <a:chExt cx="182845" cy="673357"/>
                </a:xfrm>
              </p:grpSpPr>
              <p:sp>
                <p:nvSpPr>
                  <p:cNvPr id="136" name="Can 135"/>
                  <p:cNvSpPr>
                    <a:spLocks noChangeArrowheads="1"/>
                  </p:cNvSpPr>
                  <p:nvPr/>
                </p:nvSpPr>
                <p:spPr bwMode="auto">
                  <a:xfrm rot="12348377" flipH="1">
                    <a:off x="2499429" y="3019838"/>
                    <a:ext cx="183065" cy="707741"/>
                  </a:xfrm>
                  <a:prstGeom prst="can">
                    <a:avLst>
                      <a:gd name="adj" fmla="val 74878"/>
                    </a:avLst>
                  </a:prstGeom>
                  <a:solidFill>
                    <a:srgbClr val="D9D9D9"/>
                  </a:solidFill>
                  <a:ln w="19050">
                    <a:solidFill>
                      <a:srgbClr val="000000"/>
                    </a:solidFill>
                    <a:round/>
                    <a:headEnd/>
                    <a:tailEnd/>
                  </a:ln>
                </p:spPr>
                <p:txBody>
                  <a:bodyPr rot="10800000" anchor="ctr"/>
                  <a:lstStyle/>
                  <a:p>
                    <a:pPr algn="ctr" fontAlgn="auto">
                      <a:spcBef>
                        <a:spcPts val="0"/>
                      </a:spcBef>
                      <a:spcAft>
                        <a:spcPts val="0"/>
                      </a:spcAft>
                      <a:defRPr/>
                    </a:pPr>
                    <a:endParaRPr lang="en-US">
                      <a:solidFill>
                        <a:schemeClr val="lt1"/>
                      </a:solidFill>
                      <a:latin typeface="+mn-lt"/>
                      <a:ea typeface="+mn-ea"/>
                    </a:endParaRPr>
                  </a:p>
                </p:txBody>
              </p:sp>
              <p:sp>
                <p:nvSpPr>
                  <p:cNvPr id="137" name="Oval 136"/>
                  <p:cNvSpPr>
                    <a:spLocks noChangeArrowheads="1"/>
                  </p:cNvSpPr>
                  <p:nvPr/>
                </p:nvSpPr>
                <p:spPr bwMode="auto">
                  <a:xfrm>
                    <a:off x="2589298" y="3306227"/>
                    <a:ext cx="76553" cy="46085"/>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sp>
            <p:nvSpPr>
              <p:cNvPr id="67" name="Oval 66"/>
              <p:cNvSpPr/>
              <p:nvPr/>
            </p:nvSpPr>
            <p:spPr bwMode="auto">
              <a:xfrm rot="18935118">
                <a:off x="6645275" y="3797300"/>
                <a:ext cx="361950" cy="220663"/>
              </a:xfrm>
              <a:prstGeom prst="ellipse">
                <a:avLst/>
              </a:prstGeom>
              <a:solidFill>
                <a:srgbClr val="C9271F"/>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0433" name="Group 61"/>
              <p:cNvGrpSpPr>
                <a:grpSpLocks/>
              </p:cNvGrpSpPr>
              <p:nvPr/>
            </p:nvGrpSpPr>
            <p:grpSpPr bwMode="auto">
              <a:xfrm>
                <a:off x="7232650" y="3462338"/>
                <a:ext cx="574675" cy="517525"/>
                <a:chOff x="1965706" y="4876800"/>
                <a:chExt cx="1207046" cy="1075148"/>
              </a:xfrm>
            </p:grpSpPr>
            <p:sp>
              <p:nvSpPr>
                <p:cNvPr id="98" name="Freeform 97"/>
                <p:cNvSpPr/>
                <p:nvPr/>
              </p:nvSpPr>
              <p:spPr>
                <a:xfrm>
                  <a:off x="1965706" y="4876800"/>
                  <a:ext cx="1207046" cy="1075148"/>
                </a:xfrm>
                <a:custGeom>
                  <a:avLst/>
                  <a:gdLst>
                    <a:gd name="connsiteX0" fmla="*/ 253563 w 1207046"/>
                    <a:gd name="connsiteY0" fmla="*/ 287125 h 1075148"/>
                    <a:gd name="connsiteX1" fmla="*/ 492458 w 1207046"/>
                    <a:gd name="connsiteY1" fmla="*/ 148802 h 1075148"/>
                    <a:gd name="connsiteX2" fmla="*/ 819366 w 1207046"/>
                    <a:gd name="connsiteY2" fmla="*/ 10479 h 1075148"/>
                    <a:gd name="connsiteX3" fmla="*/ 1058261 w 1207046"/>
                    <a:gd name="connsiteY3" fmla="*/ 85928 h 1075148"/>
                    <a:gd name="connsiteX4" fmla="*/ 1196568 w 1207046"/>
                    <a:gd name="connsiteY4" fmla="*/ 362574 h 1075148"/>
                    <a:gd name="connsiteX5" fmla="*/ 1121128 w 1207046"/>
                    <a:gd name="connsiteY5" fmla="*/ 664370 h 1075148"/>
                    <a:gd name="connsiteX6" fmla="*/ 970247 w 1207046"/>
                    <a:gd name="connsiteY6" fmla="*/ 890717 h 1075148"/>
                    <a:gd name="connsiteX7" fmla="*/ 655912 w 1207046"/>
                    <a:gd name="connsiteY7" fmla="*/ 1029040 h 1075148"/>
                    <a:gd name="connsiteX8" fmla="*/ 391871 w 1207046"/>
                    <a:gd name="connsiteY8" fmla="*/ 1066765 h 1075148"/>
                    <a:gd name="connsiteX9" fmla="*/ 190696 w 1207046"/>
                    <a:gd name="connsiteY9" fmla="*/ 1041615 h 1075148"/>
                    <a:gd name="connsiteX10" fmla="*/ 27242 w 1207046"/>
                    <a:gd name="connsiteY10" fmla="*/ 865568 h 1075148"/>
                    <a:gd name="connsiteX11" fmla="*/ 27242 w 1207046"/>
                    <a:gd name="connsiteY11" fmla="*/ 651795 h 1075148"/>
                    <a:gd name="connsiteX12" fmla="*/ 77536 w 1207046"/>
                    <a:gd name="connsiteY12" fmla="*/ 475748 h 1075148"/>
                    <a:gd name="connsiteX13" fmla="*/ 253563 w 1207046"/>
                    <a:gd name="connsiteY13" fmla="*/ 287125 h 107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7046" h="1075148">
                      <a:moveTo>
                        <a:pt x="253563" y="287125"/>
                      </a:moveTo>
                      <a:cubicBezTo>
                        <a:pt x="322717" y="232634"/>
                        <a:pt x="398158" y="194910"/>
                        <a:pt x="492458" y="148802"/>
                      </a:cubicBezTo>
                      <a:cubicBezTo>
                        <a:pt x="586758" y="102694"/>
                        <a:pt x="725066" y="20958"/>
                        <a:pt x="819366" y="10479"/>
                      </a:cubicBezTo>
                      <a:cubicBezTo>
                        <a:pt x="913666" y="0"/>
                        <a:pt x="995394" y="27246"/>
                        <a:pt x="1058261" y="85928"/>
                      </a:cubicBezTo>
                      <a:cubicBezTo>
                        <a:pt x="1121128" y="144610"/>
                        <a:pt x="1186090" y="266167"/>
                        <a:pt x="1196568" y="362574"/>
                      </a:cubicBezTo>
                      <a:cubicBezTo>
                        <a:pt x="1207046" y="458981"/>
                        <a:pt x="1158848" y="576346"/>
                        <a:pt x="1121128" y="664370"/>
                      </a:cubicBezTo>
                      <a:cubicBezTo>
                        <a:pt x="1083408" y="752394"/>
                        <a:pt x="1047783" y="829939"/>
                        <a:pt x="970247" y="890717"/>
                      </a:cubicBezTo>
                      <a:cubicBezTo>
                        <a:pt x="892711" y="951495"/>
                        <a:pt x="752308" y="999699"/>
                        <a:pt x="655912" y="1029040"/>
                      </a:cubicBezTo>
                      <a:cubicBezTo>
                        <a:pt x="559516" y="1058381"/>
                        <a:pt x="469407" y="1064669"/>
                        <a:pt x="391871" y="1066765"/>
                      </a:cubicBezTo>
                      <a:cubicBezTo>
                        <a:pt x="314335" y="1068861"/>
                        <a:pt x="251467" y="1075148"/>
                        <a:pt x="190696" y="1041615"/>
                      </a:cubicBezTo>
                      <a:cubicBezTo>
                        <a:pt x="129925" y="1008082"/>
                        <a:pt x="54484" y="930538"/>
                        <a:pt x="27242" y="865568"/>
                      </a:cubicBezTo>
                      <a:cubicBezTo>
                        <a:pt x="0" y="800598"/>
                        <a:pt x="18860" y="716765"/>
                        <a:pt x="27242" y="651795"/>
                      </a:cubicBezTo>
                      <a:cubicBezTo>
                        <a:pt x="35624" y="586825"/>
                        <a:pt x="35625" y="540718"/>
                        <a:pt x="77536" y="475748"/>
                      </a:cubicBezTo>
                      <a:cubicBezTo>
                        <a:pt x="119447" y="410778"/>
                        <a:pt x="184409" y="341616"/>
                        <a:pt x="253563" y="287125"/>
                      </a:cubicBezTo>
                      <a:close/>
                    </a:path>
                  </a:pathLst>
                </a:custGeom>
                <a:solidFill>
                  <a:srgbClr val="FFFFFF"/>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Oval 98"/>
                <p:cNvSpPr/>
                <p:nvPr/>
              </p:nvSpPr>
              <p:spPr>
                <a:xfrm rot="18935118">
                  <a:off x="2232456" y="5289049"/>
                  <a:ext cx="656874" cy="326503"/>
                </a:xfrm>
                <a:prstGeom prst="ellipse">
                  <a:avLst/>
                </a:prstGeom>
                <a:solidFill>
                  <a:schemeClr val="tx1"/>
                </a:solid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Oval 99"/>
                <p:cNvSpPr>
                  <a:spLocks noChangeArrowheads="1"/>
                </p:cNvSpPr>
                <p:nvPr/>
              </p:nvSpPr>
              <p:spPr bwMode="auto">
                <a:xfrm>
                  <a:off x="2926008" y="4952653"/>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1" name="Oval 100"/>
                <p:cNvSpPr>
                  <a:spLocks noChangeArrowheads="1"/>
                </p:cNvSpPr>
                <p:nvPr/>
              </p:nvSpPr>
              <p:spPr bwMode="auto">
                <a:xfrm>
                  <a:off x="2742618" y="4952653"/>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 name="Oval 101"/>
                <p:cNvSpPr>
                  <a:spLocks noChangeArrowheads="1"/>
                </p:cNvSpPr>
                <p:nvPr/>
              </p:nvSpPr>
              <p:spPr bwMode="auto">
                <a:xfrm>
                  <a:off x="2819308" y="5104361"/>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3" name="Oval 102"/>
                <p:cNvSpPr>
                  <a:spLocks noChangeArrowheads="1"/>
                </p:cNvSpPr>
                <p:nvPr/>
              </p:nvSpPr>
              <p:spPr bwMode="auto">
                <a:xfrm>
                  <a:off x="2972689" y="5104361"/>
                  <a:ext cx="43348"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4" name="Oval 103"/>
                <p:cNvSpPr>
                  <a:spLocks noChangeArrowheads="1"/>
                </p:cNvSpPr>
                <p:nvPr/>
              </p:nvSpPr>
              <p:spPr bwMode="auto">
                <a:xfrm>
                  <a:off x="3049381" y="5259368"/>
                  <a:ext cx="43346"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5" name="Oval 104"/>
                <p:cNvSpPr>
                  <a:spLocks noChangeArrowheads="1"/>
                </p:cNvSpPr>
                <p:nvPr/>
              </p:nvSpPr>
              <p:spPr bwMode="auto">
                <a:xfrm>
                  <a:off x="2895999" y="5259368"/>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6" name="Oval 105"/>
                <p:cNvSpPr>
                  <a:spLocks noChangeArrowheads="1"/>
                </p:cNvSpPr>
                <p:nvPr/>
              </p:nvSpPr>
              <p:spPr bwMode="auto">
                <a:xfrm>
                  <a:off x="2849318" y="5411076"/>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8" name="Oval 107"/>
                <p:cNvSpPr>
                  <a:spLocks noChangeArrowheads="1"/>
                </p:cNvSpPr>
                <p:nvPr/>
              </p:nvSpPr>
              <p:spPr bwMode="auto">
                <a:xfrm>
                  <a:off x="2742618" y="5562784"/>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9" name="Oval 108"/>
                <p:cNvSpPr>
                  <a:spLocks noChangeArrowheads="1"/>
                </p:cNvSpPr>
                <p:nvPr/>
              </p:nvSpPr>
              <p:spPr bwMode="auto">
                <a:xfrm>
                  <a:off x="2665926" y="5638637"/>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0" name="Oval 109"/>
                <p:cNvSpPr>
                  <a:spLocks noChangeArrowheads="1"/>
                </p:cNvSpPr>
                <p:nvPr/>
              </p:nvSpPr>
              <p:spPr bwMode="auto">
                <a:xfrm>
                  <a:off x="2515880" y="5714492"/>
                  <a:ext cx="43346"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1" name="Oval 110"/>
                <p:cNvSpPr>
                  <a:spLocks noChangeArrowheads="1"/>
                </p:cNvSpPr>
                <p:nvPr/>
              </p:nvSpPr>
              <p:spPr bwMode="auto">
                <a:xfrm>
                  <a:off x="2285807" y="5714492"/>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2" name="Oval 111"/>
                <p:cNvSpPr>
                  <a:spLocks noChangeArrowheads="1"/>
                </p:cNvSpPr>
                <p:nvPr/>
              </p:nvSpPr>
              <p:spPr bwMode="auto">
                <a:xfrm>
                  <a:off x="2362498" y="5790345"/>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3" name="Oval 112"/>
                <p:cNvSpPr>
                  <a:spLocks noChangeArrowheads="1"/>
                </p:cNvSpPr>
                <p:nvPr/>
              </p:nvSpPr>
              <p:spPr bwMode="auto">
                <a:xfrm>
                  <a:off x="2132425" y="5562784"/>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4" name="Oval 113"/>
                <p:cNvSpPr>
                  <a:spLocks noChangeArrowheads="1"/>
                </p:cNvSpPr>
                <p:nvPr/>
              </p:nvSpPr>
              <p:spPr bwMode="auto">
                <a:xfrm>
                  <a:off x="2622580" y="5104361"/>
                  <a:ext cx="43346"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5" name="Oval 114"/>
                <p:cNvSpPr>
                  <a:spLocks noChangeArrowheads="1"/>
                </p:cNvSpPr>
                <p:nvPr/>
              </p:nvSpPr>
              <p:spPr bwMode="auto">
                <a:xfrm>
                  <a:off x="2622580" y="4952653"/>
                  <a:ext cx="43346"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6" name="Oval 115"/>
                <p:cNvSpPr>
                  <a:spLocks noChangeArrowheads="1"/>
                </p:cNvSpPr>
                <p:nvPr/>
              </p:nvSpPr>
              <p:spPr bwMode="auto">
                <a:xfrm>
                  <a:off x="2439188" y="5180216"/>
                  <a:ext cx="43348" cy="79152"/>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7" name="Oval 116"/>
                <p:cNvSpPr>
                  <a:spLocks noChangeArrowheads="1"/>
                </p:cNvSpPr>
                <p:nvPr/>
              </p:nvSpPr>
              <p:spPr bwMode="auto">
                <a:xfrm>
                  <a:off x="2285807" y="5335221"/>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8" name="Oval 117"/>
                <p:cNvSpPr>
                  <a:spLocks noChangeArrowheads="1"/>
                </p:cNvSpPr>
                <p:nvPr/>
              </p:nvSpPr>
              <p:spPr bwMode="auto">
                <a:xfrm>
                  <a:off x="2209117" y="5486929"/>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9" name="Oval 118"/>
                <p:cNvSpPr>
                  <a:spLocks noChangeArrowheads="1"/>
                </p:cNvSpPr>
                <p:nvPr/>
              </p:nvSpPr>
              <p:spPr bwMode="auto">
                <a:xfrm>
                  <a:off x="2515880" y="5028508"/>
                  <a:ext cx="43346"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0" name="Oval 119"/>
                <p:cNvSpPr>
                  <a:spLocks noChangeArrowheads="1"/>
                </p:cNvSpPr>
                <p:nvPr/>
              </p:nvSpPr>
              <p:spPr bwMode="auto">
                <a:xfrm>
                  <a:off x="2285807" y="5180216"/>
                  <a:ext cx="46681" cy="79152"/>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1" name="Oval 120"/>
                <p:cNvSpPr>
                  <a:spLocks noChangeArrowheads="1"/>
                </p:cNvSpPr>
                <p:nvPr/>
              </p:nvSpPr>
              <p:spPr bwMode="auto">
                <a:xfrm>
                  <a:off x="2132425" y="5335221"/>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2" name="Oval 121"/>
                <p:cNvSpPr>
                  <a:spLocks noChangeArrowheads="1"/>
                </p:cNvSpPr>
                <p:nvPr/>
              </p:nvSpPr>
              <p:spPr bwMode="auto">
                <a:xfrm>
                  <a:off x="2055735" y="5486929"/>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3" name="Oval 122"/>
                <p:cNvSpPr>
                  <a:spLocks noChangeArrowheads="1"/>
                </p:cNvSpPr>
                <p:nvPr/>
              </p:nvSpPr>
              <p:spPr bwMode="auto">
                <a:xfrm>
                  <a:off x="2055735" y="5638637"/>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4" name="Oval 123"/>
                <p:cNvSpPr>
                  <a:spLocks noChangeArrowheads="1"/>
                </p:cNvSpPr>
                <p:nvPr/>
              </p:nvSpPr>
              <p:spPr bwMode="auto">
                <a:xfrm>
                  <a:off x="2132425" y="5714492"/>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5" name="Oval 124"/>
                <p:cNvSpPr>
                  <a:spLocks noChangeArrowheads="1"/>
                </p:cNvSpPr>
                <p:nvPr/>
              </p:nvSpPr>
              <p:spPr bwMode="auto">
                <a:xfrm>
                  <a:off x="2209117" y="5790345"/>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6" name="Oval 125"/>
                <p:cNvSpPr>
                  <a:spLocks noChangeArrowheads="1"/>
                </p:cNvSpPr>
                <p:nvPr/>
              </p:nvSpPr>
              <p:spPr bwMode="auto">
                <a:xfrm>
                  <a:off x="2469199" y="5790345"/>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7" name="Oval 126"/>
                <p:cNvSpPr>
                  <a:spLocks noChangeArrowheads="1"/>
                </p:cNvSpPr>
                <p:nvPr/>
              </p:nvSpPr>
              <p:spPr bwMode="auto">
                <a:xfrm>
                  <a:off x="2622580" y="5790345"/>
                  <a:ext cx="43346"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8" name="Oval 127"/>
                <p:cNvSpPr>
                  <a:spLocks noChangeArrowheads="1"/>
                </p:cNvSpPr>
                <p:nvPr/>
              </p:nvSpPr>
              <p:spPr bwMode="auto">
                <a:xfrm>
                  <a:off x="2772626" y="5714492"/>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29" name="Oval 128"/>
                <p:cNvSpPr>
                  <a:spLocks noChangeArrowheads="1"/>
                </p:cNvSpPr>
                <p:nvPr/>
              </p:nvSpPr>
              <p:spPr bwMode="auto">
                <a:xfrm>
                  <a:off x="2895999" y="5638637"/>
                  <a:ext cx="46681" cy="75855"/>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0" name="Oval 129"/>
                <p:cNvSpPr>
                  <a:spLocks noChangeArrowheads="1"/>
                </p:cNvSpPr>
                <p:nvPr/>
              </p:nvSpPr>
              <p:spPr bwMode="auto">
                <a:xfrm>
                  <a:off x="2819308" y="5562784"/>
                  <a:ext cx="46681"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1" name="Oval 130"/>
                <p:cNvSpPr>
                  <a:spLocks noChangeArrowheads="1"/>
                </p:cNvSpPr>
                <p:nvPr/>
              </p:nvSpPr>
              <p:spPr bwMode="auto">
                <a:xfrm>
                  <a:off x="2972689" y="5411076"/>
                  <a:ext cx="43348"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2" name="Oval 131"/>
                <p:cNvSpPr>
                  <a:spLocks noChangeArrowheads="1"/>
                </p:cNvSpPr>
                <p:nvPr/>
              </p:nvSpPr>
              <p:spPr bwMode="auto">
                <a:xfrm>
                  <a:off x="2972689" y="5562784"/>
                  <a:ext cx="43348" cy="75853"/>
                </a:xfrm>
                <a:prstGeom prst="ellipse">
                  <a:avLst/>
                </a:prstGeom>
                <a:solidFill>
                  <a:srgbClr val="000000"/>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0434" name="Group 97"/>
              <p:cNvGrpSpPr>
                <a:grpSpLocks/>
              </p:cNvGrpSpPr>
              <p:nvPr/>
            </p:nvGrpSpPr>
            <p:grpSpPr bwMode="auto">
              <a:xfrm>
                <a:off x="5935663" y="3243263"/>
                <a:ext cx="996950" cy="857250"/>
                <a:chOff x="960862" y="1845130"/>
                <a:chExt cx="2095154" cy="1783251"/>
              </a:xfrm>
            </p:grpSpPr>
            <p:sp>
              <p:nvSpPr>
                <p:cNvPr id="85" name="Rounded Rectangle 84"/>
                <p:cNvSpPr>
                  <a:spLocks noChangeArrowheads="1"/>
                </p:cNvSpPr>
                <p:nvPr/>
              </p:nvSpPr>
              <p:spPr bwMode="auto">
                <a:xfrm rot="3205474">
                  <a:off x="1614708" y="2706729"/>
                  <a:ext cx="145150" cy="460521"/>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8"/>
                    </a:srgbClr>
                  </a:outerShdw>
                </a:effectLst>
              </p:spPr>
              <p:txBody>
                <a:bodyPr rot="10800000" vert="eaVert" anchor="ctr"/>
                <a:lstStyle/>
                <a:p>
                  <a:pPr algn="ctr" fontAlgn="auto">
                    <a:spcBef>
                      <a:spcPts val="0"/>
                    </a:spcBef>
                    <a:spcAft>
                      <a:spcPts val="0"/>
                    </a:spcAft>
                    <a:defRPr/>
                  </a:pPr>
                  <a:endParaRPr lang="en-US">
                    <a:solidFill>
                      <a:schemeClr val="lt1"/>
                    </a:solidFill>
                    <a:latin typeface="+mn-lt"/>
                    <a:ea typeface="+mn-ea"/>
                  </a:endParaRPr>
                </a:p>
              </p:txBody>
            </p:sp>
            <p:sp>
              <p:nvSpPr>
                <p:cNvPr id="86" name="Rounded Rectangle 85"/>
                <p:cNvSpPr>
                  <a:spLocks noChangeArrowheads="1"/>
                </p:cNvSpPr>
                <p:nvPr/>
              </p:nvSpPr>
              <p:spPr bwMode="auto">
                <a:xfrm rot="3205474">
                  <a:off x="1998455" y="2409813"/>
                  <a:ext cx="141852" cy="463859"/>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8"/>
                    </a:srgbClr>
                  </a:outerShdw>
                </a:effectLst>
              </p:spPr>
              <p:txBody>
                <a:bodyPr rot="10800000" vert="eaVert" anchor="ctr"/>
                <a:lstStyle/>
                <a:p>
                  <a:pPr algn="ctr" fontAlgn="auto">
                    <a:spcBef>
                      <a:spcPts val="0"/>
                    </a:spcBef>
                    <a:spcAft>
                      <a:spcPts val="0"/>
                    </a:spcAft>
                    <a:defRPr/>
                  </a:pPr>
                  <a:endParaRPr lang="en-US">
                    <a:solidFill>
                      <a:schemeClr val="lt1"/>
                    </a:solidFill>
                    <a:latin typeface="+mn-lt"/>
                    <a:ea typeface="+mn-ea"/>
                  </a:endParaRPr>
                </a:p>
              </p:txBody>
            </p:sp>
            <p:sp>
              <p:nvSpPr>
                <p:cNvPr id="87" name="Rounded Rectangle 86"/>
                <p:cNvSpPr>
                  <a:spLocks noChangeArrowheads="1"/>
                </p:cNvSpPr>
                <p:nvPr/>
              </p:nvSpPr>
              <p:spPr bwMode="auto">
                <a:xfrm rot="3205474">
                  <a:off x="2377238" y="2104668"/>
                  <a:ext cx="145150" cy="463859"/>
                </a:xfrm>
                <a:prstGeom prst="roundRect">
                  <a:avLst>
                    <a:gd name="adj" fmla="val 16667"/>
                  </a:avLst>
                </a:prstGeom>
                <a:solidFill>
                  <a:srgbClr val="DBEEF4"/>
                </a:solidFill>
                <a:ln w="15875">
                  <a:solidFill>
                    <a:srgbClr val="000000"/>
                  </a:solidFill>
                  <a:round/>
                  <a:headEnd/>
                  <a:tailEnd/>
                </a:ln>
                <a:effectLst>
                  <a:outerShdw blurRad="40000" dist="23000" dir="5400000" rotWithShape="0">
                    <a:srgbClr val="808080">
                      <a:alpha val="34998"/>
                    </a:srgbClr>
                  </a:outerShdw>
                </a:effectLst>
              </p:spPr>
              <p:txBody>
                <a:bodyPr rot="10800000" vert="eaVert" anchor="ctr"/>
                <a:lstStyle/>
                <a:p>
                  <a:pPr algn="ctr" fontAlgn="auto">
                    <a:spcBef>
                      <a:spcPts val="0"/>
                    </a:spcBef>
                    <a:spcAft>
                      <a:spcPts val="0"/>
                    </a:spcAft>
                    <a:defRPr/>
                  </a:pPr>
                  <a:endParaRPr lang="en-US">
                    <a:solidFill>
                      <a:schemeClr val="lt1"/>
                    </a:solidFill>
                    <a:latin typeface="+mn-lt"/>
                    <a:ea typeface="+mn-ea"/>
                  </a:endParaRPr>
                </a:p>
              </p:txBody>
            </p:sp>
            <p:cxnSp>
              <p:nvCxnSpPr>
                <p:cNvPr id="88" name="Straight Connector 87"/>
                <p:cNvCxnSpPr>
                  <a:stCxn id="85" idx="2"/>
                  <a:endCxn id="87" idx="0"/>
                </p:cNvCxnSpPr>
                <p:nvPr/>
              </p:nvCxnSpPr>
              <p:spPr>
                <a:xfrm rot="10800000" flipH="1">
                  <a:off x="1501332" y="2198477"/>
                  <a:ext cx="1134319" cy="87511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0543" name="Group 70"/>
                <p:cNvGrpSpPr>
                  <a:grpSpLocks/>
                </p:cNvGrpSpPr>
                <p:nvPr/>
              </p:nvGrpSpPr>
              <p:grpSpPr bwMode="auto">
                <a:xfrm>
                  <a:off x="2590800" y="1845130"/>
                  <a:ext cx="465216" cy="364670"/>
                  <a:chOff x="2627831" y="1838641"/>
                  <a:chExt cx="465216" cy="364670"/>
                </a:xfrm>
              </p:grpSpPr>
              <p:sp>
                <p:nvSpPr>
                  <p:cNvPr id="92" name="Freeform 91"/>
                  <p:cNvSpPr>
                    <a:spLocks noChangeArrowheads="1"/>
                  </p:cNvSpPr>
                  <p:nvPr/>
                </p:nvSpPr>
                <p:spPr bwMode="auto">
                  <a:xfrm>
                    <a:off x="2629310" y="1838641"/>
                    <a:ext cx="150131" cy="323628"/>
                  </a:xfrm>
                  <a:custGeom>
                    <a:avLst/>
                    <a:gdLst>
                      <a:gd name="T0" fmla="*/ 0 w 150881"/>
                      <a:gd name="T1" fmla="*/ 317921 h 358416"/>
                      <a:gd name="T2" fmla="*/ 50044 w 150881"/>
                      <a:gd name="T3" fmla="*/ 113543 h 358416"/>
                      <a:gd name="T4" fmla="*/ 75066 w 150881"/>
                      <a:gd name="T5" fmla="*/ 45417 h 358416"/>
                      <a:gd name="T6" fmla="*/ 150131 w 150881"/>
                      <a:gd name="T7" fmla="*/ 0 h 358416"/>
                      <a:gd name="T8" fmla="*/ 0 60000 65536"/>
                      <a:gd name="T9" fmla="*/ 0 60000 65536"/>
                      <a:gd name="T10" fmla="*/ 0 60000 65536"/>
                      <a:gd name="T11" fmla="*/ 0 60000 65536"/>
                      <a:gd name="T12" fmla="*/ 0 w 150881"/>
                      <a:gd name="T13" fmla="*/ 0 h 358416"/>
                      <a:gd name="T14" fmla="*/ 150881 w 150881"/>
                      <a:gd name="T15" fmla="*/ 358416 h 358416"/>
                    </a:gdLst>
                    <a:ahLst/>
                    <a:cxnLst>
                      <a:cxn ang="T8">
                        <a:pos x="T0" y="T1"/>
                      </a:cxn>
                      <a:cxn ang="T9">
                        <a:pos x="T2" y="T3"/>
                      </a:cxn>
                      <a:cxn ang="T10">
                        <a:pos x="T4" y="T5"/>
                      </a:cxn>
                      <a:cxn ang="T11">
                        <a:pos x="T6" y="T7"/>
                      </a:cxn>
                    </a:cxnLst>
                    <a:rect l="T12" t="T13" r="T14" b="T15"/>
                    <a:pathLst>
                      <a:path w="150881" h="358416">
                        <a:moveTo>
                          <a:pt x="0" y="352095"/>
                        </a:moveTo>
                        <a:cubicBezTo>
                          <a:pt x="108593" y="315893"/>
                          <a:pt x="19950" y="358416"/>
                          <a:pt x="50294" y="125748"/>
                        </a:cubicBezTo>
                        <a:cubicBezTo>
                          <a:pt x="53722" y="99461"/>
                          <a:pt x="53384" y="65005"/>
                          <a:pt x="75441" y="50299"/>
                        </a:cubicBezTo>
                        <a:lnTo>
                          <a:pt x="150881" y="0"/>
                        </a:ln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3" name="Freeform 92"/>
                  <p:cNvSpPr>
                    <a:spLocks noChangeArrowheads="1"/>
                  </p:cNvSpPr>
                  <p:nvPr/>
                </p:nvSpPr>
                <p:spPr bwMode="auto">
                  <a:xfrm>
                    <a:off x="2679355" y="2076408"/>
                    <a:ext cx="336958" cy="92465"/>
                  </a:xfrm>
                  <a:custGeom>
                    <a:avLst/>
                    <a:gdLst>
                      <a:gd name="T0" fmla="*/ 0 w 339482"/>
                      <a:gd name="T1" fmla="*/ 92465 h 125748"/>
                      <a:gd name="T2" fmla="*/ 49920 w 339482"/>
                      <a:gd name="T3" fmla="*/ 83218 h 125748"/>
                      <a:gd name="T4" fmla="*/ 87360 w 339482"/>
                      <a:gd name="T5" fmla="*/ 64726 h 125748"/>
                      <a:gd name="T6" fmla="*/ 287038 w 339482"/>
                      <a:gd name="T7" fmla="*/ 55479 h 125748"/>
                      <a:gd name="T8" fmla="*/ 336958 w 339482"/>
                      <a:gd name="T9" fmla="*/ 0 h 125748"/>
                      <a:gd name="T10" fmla="*/ 0 60000 65536"/>
                      <a:gd name="T11" fmla="*/ 0 60000 65536"/>
                      <a:gd name="T12" fmla="*/ 0 60000 65536"/>
                      <a:gd name="T13" fmla="*/ 0 60000 65536"/>
                      <a:gd name="T14" fmla="*/ 0 60000 65536"/>
                      <a:gd name="T15" fmla="*/ 0 w 339482"/>
                      <a:gd name="T16" fmla="*/ 0 h 125748"/>
                      <a:gd name="T17" fmla="*/ 339482 w 339482"/>
                      <a:gd name="T18" fmla="*/ 125748 h 125748"/>
                    </a:gdLst>
                    <a:ahLst/>
                    <a:cxnLst>
                      <a:cxn ang="T10">
                        <a:pos x="T0" y="T1"/>
                      </a:cxn>
                      <a:cxn ang="T11">
                        <a:pos x="T2" y="T3"/>
                      </a:cxn>
                      <a:cxn ang="T12">
                        <a:pos x="T4" y="T5"/>
                      </a:cxn>
                      <a:cxn ang="T13">
                        <a:pos x="T6" y="T7"/>
                      </a:cxn>
                      <a:cxn ang="T14">
                        <a:pos x="T8" y="T9"/>
                      </a:cxn>
                    </a:cxnLst>
                    <a:rect l="T15" t="T16" r="T17" b="T18"/>
                    <a:pathLst>
                      <a:path w="339482" h="125748">
                        <a:moveTo>
                          <a:pt x="0" y="125748"/>
                        </a:moveTo>
                        <a:cubicBezTo>
                          <a:pt x="16765" y="121556"/>
                          <a:pt x="34411" y="119981"/>
                          <a:pt x="50294" y="113173"/>
                        </a:cubicBezTo>
                        <a:cubicBezTo>
                          <a:pt x="64184" y="107220"/>
                          <a:pt x="73087" y="90381"/>
                          <a:pt x="88014" y="88024"/>
                        </a:cubicBezTo>
                        <a:cubicBezTo>
                          <a:pt x="154381" y="77544"/>
                          <a:pt x="222130" y="79641"/>
                          <a:pt x="289188" y="75449"/>
                        </a:cubicBezTo>
                        <a:cubicBezTo>
                          <a:pt x="319636" y="14545"/>
                          <a:pt x="301081" y="38404"/>
                          <a:pt x="339482"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4" name="Freeform 93"/>
                  <p:cNvSpPr>
                    <a:spLocks noChangeArrowheads="1"/>
                  </p:cNvSpPr>
                  <p:nvPr/>
                </p:nvSpPr>
                <p:spPr bwMode="auto">
                  <a:xfrm>
                    <a:off x="2679355" y="1901384"/>
                    <a:ext cx="186829" cy="102373"/>
                  </a:xfrm>
                  <a:custGeom>
                    <a:avLst/>
                    <a:gdLst>
                      <a:gd name="T0" fmla="*/ 0 w 188601"/>
                      <a:gd name="T1" fmla="*/ 87003 h 103574"/>
                      <a:gd name="T2" fmla="*/ 112098 w 188601"/>
                      <a:gd name="T3" fmla="*/ 37288 h 103574"/>
                      <a:gd name="T4" fmla="*/ 149463 w 188601"/>
                      <a:gd name="T5" fmla="*/ 12429 h 103574"/>
                      <a:gd name="T6" fmla="*/ 186829 w 188601"/>
                      <a:gd name="T7" fmla="*/ 0 h 103574"/>
                      <a:gd name="T8" fmla="*/ 0 60000 65536"/>
                      <a:gd name="T9" fmla="*/ 0 60000 65536"/>
                      <a:gd name="T10" fmla="*/ 0 60000 65536"/>
                      <a:gd name="T11" fmla="*/ 0 60000 65536"/>
                      <a:gd name="T12" fmla="*/ 0 w 188601"/>
                      <a:gd name="T13" fmla="*/ 0 h 103574"/>
                      <a:gd name="T14" fmla="*/ 188601 w 188601"/>
                      <a:gd name="T15" fmla="*/ 103574 h 103574"/>
                    </a:gdLst>
                    <a:ahLst/>
                    <a:cxnLst>
                      <a:cxn ang="T8">
                        <a:pos x="T0" y="T1"/>
                      </a:cxn>
                      <a:cxn ang="T9">
                        <a:pos x="T2" y="T3"/>
                      </a:cxn>
                      <a:cxn ang="T10">
                        <a:pos x="T4" y="T5"/>
                      </a:cxn>
                      <a:cxn ang="T11">
                        <a:pos x="T6" y="T7"/>
                      </a:cxn>
                    </a:cxnLst>
                    <a:rect l="T12" t="T13" r="T14" b="T15"/>
                    <a:pathLst>
                      <a:path w="188601" h="103574">
                        <a:moveTo>
                          <a:pt x="0" y="88024"/>
                        </a:moveTo>
                        <a:cubicBezTo>
                          <a:pt x="150542" y="66515"/>
                          <a:pt x="47319" y="103574"/>
                          <a:pt x="113161" y="37725"/>
                        </a:cubicBezTo>
                        <a:cubicBezTo>
                          <a:pt x="123846" y="27039"/>
                          <a:pt x="137365" y="19334"/>
                          <a:pt x="150881" y="12575"/>
                        </a:cubicBezTo>
                        <a:cubicBezTo>
                          <a:pt x="162735" y="6647"/>
                          <a:pt x="188601" y="0"/>
                          <a:pt x="18860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5" name="Freeform 94"/>
                  <p:cNvSpPr>
                    <a:spLocks noChangeArrowheads="1"/>
                  </p:cNvSpPr>
                  <p:nvPr/>
                </p:nvSpPr>
                <p:spPr bwMode="auto">
                  <a:xfrm>
                    <a:off x="2956261" y="2102827"/>
                    <a:ext cx="136786" cy="49534"/>
                  </a:xfrm>
                  <a:custGeom>
                    <a:avLst/>
                    <a:gdLst>
                      <a:gd name="T0" fmla="*/ 0 w 138307"/>
                      <a:gd name="T1" fmla="*/ 49147 h 50696"/>
                      <a:gd name="T2" fmla="*/ 111916 w 138307"/>
                      <a:gd name="T3" fmla="*/ 36860 h 50696"/>
                      <a:gd name="T4" fmla="*/ 136786 w 138307"/>
                      <a:gd name="T5" fmla="*/ 0 h 50696"/>
                      <a:gd name="T6" fmla="*/ 0 60000 65536"/>
                      <a:gd name="T7" fmla="*/ 0 60000 65536"/>
                      <a:gd name="T8" fmla="*/ 0 60000 65536"/>
                      <a:gd name="T9" fmla="*/ 0 w 138307"/>
                      <a:gd name="T10" fmla="*/ 0 h 50696"/>
                      <a:gd name="T11" fmla="*/ 138307 w 138307"/>
                      <a:gd name="T12" fmla="*/ 50696 h 50696"/>
                    </a:gdLst>
                    <a:ahLst/>
                    <a:cxnLst>
                      <a:cxn ang="T6">
                        <a:pos x="T0" y="T1"/>
                      </a:cxn>
                      <a:cxn ang="T7">
                        <a:pos x="T2" y="T3"/>
                      </a:cxn>
                      <a:cxn ang="T8">
                        <a:pos x="T4" y="T5"/>
                      </a:cxn>
                    </a:cxnLst>
                    <a:rect l="T9" t="T10" r="T11" b="T12"/>
                    <a:pathLst>
                      <a:path w="138307" h="50696">
                        <a:moveTo>
                          <a:pt x="0" y="50300"/>
                        </a:moveTo>
                        <a:cubicBezTo>
                          <a:pt x="37720" y="46108"/>
                          <a:pt x="77493" y="50696"/>
                          <a:pt x="113160" y="37725"/>
                        </a:cubicBezTo>
                        <a:cubicBezTo>
                          <a:pt x="127363" y="32560"/>
                          <a:pt x="138307" y="0"/>
                          <a:pt x="138307"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6" name="Freeform 95"/>
                  <p:cNvSpPr>
                    <a:spLocks noChangeArrowheads="1"/>
                  </p:cNvSpPr>
                  <p:nvPr/>
                </p:nvSpPr>
                <p:spPr bwMode="auto">
                  <a:xfrm>
                    <a:off x="2656000" y="1950920"/>
                    <a:ext cx="286915" cy="151907"/>
                  </a:xfrm>
                  <a:custGeom>
                    <a:avLst/>
                    <a:gdLst>
                      <a:gd name="T0" fmla="*/ 0 w 289188"/>
                      <a:gd name="T1" fmla="*/ 151907 h 150898"/>
                      <a:gd name="T2" fmla="*/ 112272 w 289188"/>
                      <a:gd name="T3" fmla="*/ 113931 h 150898"/>
                      <a:gd name="T4" fmla="*/ 149695 w 289188"/>
                      <a:gd name="T5" fmla="*/ 101272 h 150898"/>
                      <a:gd name="T6" fmla="*/ 187119 w 289188"/>
                      <a:gd name="T7" fmla="*/ 88613 h 150898"/>
                      <a:gd name="T8" fmla="*/ 249491 w 289188"/>
                      <a:gd name="T9" fmla="*/ 25318 h 150898"/>
                      <a:gd name="T10" fmla="*/ 286915 w 289188"/>
                      <a:gd name="T11" fmla="*/ 0 h 150898"/>
                      <a:gd name="T12" fmla="*/ 0 60000 65536"/>
                      <a:gd name="T13" fmla="*/ 0 60000 65536"/>
                      <a:gd name="T14" fmla="*/ 0 60000 65536"/>
                      <a:gd name="T15" fmla="*/ 0 60000 65536"/>
                      <a:gd name="T16" fmla="*/ 0 60000 65536"/>
                      <a:gd name="T17" fmla="*/ 0 60000 65536"/>
                      <a:gd name="T18" fmla="*/ 0 w 289188"/>
                      <a:gd name="T19" fmla="*/ 0 h 150898"/>
                      <a:gd name="T20" fmla="*/ 289188 w 289188"/>
                      <a:gd name="T21" fmla="*/ 150898 h 150898"/>
                    </a:gdLst>
                    <a:ahLst/>
                    <a:cxnLst>
                      <a:cxn ang="T12">
                        <a:pos x="T0" y="T1"/>
                      </a:cxn>
                      <a:cxn ang="T13">
                        <a:pos x="T2" y="T3"/>
                      </a:cxn>
                      <a:cxn ang="T14">
                        <a:pos x="T4" y="T5"/>
                      </a:cxn>
                      <a:cxn ang="T15">
                        <a:pos x="T6" y="T7"/>
                      </a:cxn>
                      <a:cxn ang="T16">
                        <a:pos x="T8" y="T9"/>
                      </a:cxn>
                      <a:cxn ang="T17">
                        <a:pos x="T10" y="T11"/>
                      </a:cxn>
                    </a:cxnLst>
                    <a:rect l="T18" t="T19" r="T20" b="T21"/>
                    <a:pathLst>
                      <a:path w="289188" h="150898">
                        <a:moveTo>
                          <a:pt x="0" y="150898"/>
                        </a:moveTo>
                        <a:lnTo>
                          <a:pt x="113161" y="113174"/>
                        </a:lnTo>
                        <a:lnTo>
                          <a:pt x="150881" y="100599"/>
                        </a:lnTo>
                        <a:lnTo>
                          <a:pt x="188601" y="88024"/>
                        </a:lnTo>
                        <a:cubicBezTo>
                          <a:pt x="228397" y="8424"/>
                          <a:pt x="189798" y="55989"/>
                          <a:pt x="251468" y="25150"/>
                        </a:cubicBezTo>
                        <a:cubicBezTo>
                          <a:pt x="264984" y="18391"/>
                          <a:pt x="289188" y="0"/>
                          <a:pt x="289188"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sp>
                <p:nvSpPr>
                  <p:cNvPr id="97" name="Freeform 96"/>
                  <p:cNvSpPr>
                    <a:spLocks noChangeArrowheads="1"/>
                  </p:cNvSpPr>
                  <p:nvPr/>
                </p:nvSpPr>
                <p:spPr bwMode="auto">
                  <a:xfrm>
                    <a:off x="2806132" y="1990548"/>
                    <a:ext cx="223526" cy="89162"/>
                  </a:xfrm>
                  <a:custGeom>
                    <a:avLst/>
                    <a:gdLst>
                      <a:gd name="T0" fmla="*/ 0 w 226321"/>
                      <a:gd name="T1" fmla="*/ 61005 h 91894"/>
                      <a:gd name="T2" fmla="*/ 198690 w 226321"/>
                      <a:gd name="T3" fmla="*/ 61005 h 91894"/>
                      <a:gd name="T4" fmla="*/ 211108 w 226321"/>
                      <a:gd name="T5" fmla="*/ 24402 h 91894"/>
                      <a:gd name="T6" fmla="*/ 223526 w 226321"/>
                      <a:gd name="T7" fmla="*/ 0 h 91894"/>
                      <a:gd name="T8" fmla="*/ 0 60000 65536"/>
                      <a:gd name="T9" fmla="*/ 0 60000 65536"/>
                      <a:gd name="T10" fmla="*/ 0 60000 65536"/>
                      <a:gd name="T11" fmla="*/ 0 60000 65536"/>
                      <a:gd name="T12" fmla="*/ 0 w 226321"/>
                      <a:gd name="T13" fmla="*/ 0 h 91894"/>
                      <a:gd name="T14" fmla="*/ 226321 w 226321"/>
                      <a:gd name="T15" fmla="*/ 91894 h 91894"/>
                    </a:gdLst>
                    <a:ahLst/>
                    <a:cxnLst>
                      <a:cxn ang="T8">
                        <a:pos x="T0" y="T1"/>
                      </a:cxn>
                      <a:cxn ang="T9">
                        <a:pos x="T2" y="T3"/>
                      </a:cxn>
                      <a:cxn ang="T10">
                        <a:pos x="T4" y="T5"/>
                      </a:cxn>
                      <a:cxn ang="T11">
                        <a:pos x="T6" y="T7"/>
                      </a:cxn>
                    </a:cxnLst>
                    <a:rect l="T12" t="T13" r="T14" b="T15"/>
                    <a:pathLst>
                      <a:path w="226321" h="91894">
                        <a:moveTo>
                          <a:pt x="0" y="62874"/>
                        </a:moveTo>
                        <a:cubicBezTo>
                          <a:pt x="74773" y="77830"/>
                          <a:pt x="114124" y="91894"/>
                          <a:pt x="201174" y="62874"/>
                        </a:cubicBezTo>
                        <a:cubicBezTo>
                          <a:pt x="213748" y="58682"/>
                          <a:pt x="208826" y="37457"/>
                          <a:pt x="213748" y="25150"/>
                        </a:cubicBezTo>
                        <a:cubicBezTo>
                          <a:pt x="217229" y="16448"/>
                          <a:pt x="222130" y="8383"/>
                          <a:pt x="226321" y="0"/>
                        </a:cubicBezTo>
                      </a:path>
                    </a:pathLst>
                  </a:custGeom>
                  <a:noFill/>
                  <a:ln w="25400">
                    <a:solidFill>
                      <a:srgbClr val="0000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latin typeface="+mn-lt"/>
                      <a:ea typeface="+mn-ea"/>
                    </a:endParaRPr>
                  </a:p>
                </p:txBody>
              </p:sp>
            </p:grpSp>
            <p:sp>
              <p:nvSpPr>
                <p:cNvPr id="90" name="Freeform 89"/>
                <p:cNvSpPr>
                  <a:spLocks noChangeArrowheads="1"/>
                </p:cNvSpPr>
                <p:nvPr/>
              </p:nvSpPr>
              <p:spPr bwMode="auto">
                <a:xfrm>
                  <a:off x="960862" y="2819312"/>
                  <a:ext cx="750651" cy="776045"/>
                </a:xfrm>
                <a:custGeom>
                  <a:avLst/>
                  <a:gdLst>
                    <a:gd name="T0" fmla="*/ 510192 w 752307"/>
                    <a:gd name="T1" fmla="*/ 231204 h 808981"/>
                    <a:gd name="T2" fmla="*/ 447464 w 752307"/>
                    <a:gd name="T3" fmla="*/ 170890 h 808981"/>
                    <a:gd name="T4" fmla="*/ 447464 w 752307"/>
                    <a:gd name="T5" fmla="*/ 62325 h 808981"/>
                    <a:gd name="T6" fmla="*/ 434919 w 752307"/>
                    <a:gd name="T7" fmla="*/ 231204 h 808981"/>
                    <a:gd name="T8" fmla="*/ 296915 w 752307"/>
                    <a:gd name="T9" fmla="*/ 182953 h 808981"/>
                    <a:gd name="T10" fmla="*/ 221641 w 752307"/>
                    <a:gd name="T11" fmla="*/ 2011 h 808981"/>
                    <a:gd name="T12" fmla="*/ 284370 w 752307"/>
                    <a:gd name="T13" fmla="*/ 195016 h 808981"/>
                    <a:gd name="T14" fmla="*/ 121275 w 752307"/>
                    <a:gd name="T15" fmla="*/ 303582 h 808981"/>
                    <a:gd name="T16" fmla="*/ 8364 w 752307"/>
                    <a:gd name="T17" fmla="*/ 231204 h 808981"/>
                    <a:gd name="T18" fmla="*/ 96184 w 752307"/>
                    <a:gd name="T19" fmla="*/ 339771 h 808981"/>
                    <a:gd name="T20" fmla="*/ 8364 w 752307"/>
                    <a:gd name="T21" fmla="*/ 472462 h 808981"/>
                    <a:gd name="T22" fmla="*/ 146366 w 752307"/>
                    <a:gd name="T23" fmla="*/ 400085 h 808981"/>
                    <a:gd name="T24" fmla="*/ 296915 w 752307"/>
                    <a:gd name="T25" fmla="*/ 556903 h 808981"/>
                    <a:gd name="T26" fmla="*/ 309461 w 752307"/>
                    <a:gd name="T27" fmla="*/ 725783 h 808981"/>
                    <a:gd name="T28" fmla="*/ 347098 w 752307"/>
                    <a:gd name="T29" fmla="*/ 496588 h 808981"/>
                    <a:gd name="T30" fmla="*/ 434919 w 752307"/>
                    <a:gd name="T31" fmla="*/ 460399 h 808981"/>
                    <a:gd name="T32" fmla="*/ 610558 w 752307"/>
                    <a:gd name="T33" fmla="*/ 544840 h 808981"/>
                    <a:gd name="T34" fmla="*/ 673287 w 752307"/>
                    <a:gd name="T35" fmla="*/ 774034 h 808981"/>
                    <a:gd name="T36" fmla="*/ 635650 w 752307"/>
                    <a:gd name="T37" fmla="*/ 532777 h 808981"/>
                    <a:gd name="T38" fmla="*/ 648195 w 752307"/>
                    <a:gd name="T39" fmla="*/ 448336 h 808981"/>
                    <a:gd name="T40" fmla="*/ 748561 w 752307"/>
                    <a:gd name="T41" fmla="*/ 496588 h 808981"/>
                    <a:gd name="T42" fmla="*/ 635650 w 752307"/>
                    <a:gd name="T43" fmla="*/ 388022 h 808981"/>
                    <a:gd name="T44" fmla="*/ 736015 w 752307"/>
                    <a:gd name="T45" fmla="*/ 279457 h 808981"/>
                    <a:gd name="T46" fmla="*/ 572921 w 752307"/>
                    <a:gd name="T47" fmla="*/ 303582 h 808981"/>
                    <a:gd name="T48" fmla="*/ 510192 w 752307"/>
                    <a:gd name="T49" fmla="*/ 231204 h 8089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2307"/>
                    <a:gd name="T76" fmla="*/ 0 h 808981"/>
                    <a:gd name="T77" fmla="*/ 752307 w 752307"/>
                    <a:gd name="T78" fmla="*/ 808981 h 8089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2307" h="808981">
                      <a:moveTo>
                        <a:pt x="511318" y="241017"/>
                      </a:moveTo>
                      <a:cubicBezTo>
                        <a:pt x="490362" y="217963"/>
                        <a:pt x="458929" y="207484"/>
                        <a:pt x="448451" y="178143"/>
                      </a:cubicBezTo>
                      <a:cubicBezTo>
                        <a:pt x="437973" y="148802"/>
                        <a:pt x="450546" y="54491"/>
                        <a:pt x="448451" y="64970"/>
                      </a:cubicBezTo>
                      <a:cubicBezTo>
                        <a:pt x="446356" y="75449"/>
                        <a:pt x="461025" y="220059"/>
                        <a:pt x="435878" y="241017"/>
                      </a:cubicBezTo>
                      <a:cubicBezTo>
                        <a:pt x="410731" y="261975"/>
                        <a:pt x="333195" y="230538"/>
                        <a:pt x="297570" y="190718"/>
                      </a:cubicBezTo>
                      <a:cubicBezTo>
                        <a:pt x="261945" y="150898"/>
                        <a:pt x="224225" y="0"/>
                        <a:pt x="222130" y="2096"/>
                      </a:cubicBezTo>
                      <a:cubicBezTo>
                        <a:pt x="220035" y="4192"/>
                        <a:pt x="301762" y="150898"/>
                        <a:pt x="284997" y="203293"/>
                      </a:cubicBezTo>
                      <a:cubicBezTo>
                        <a:pt x="268233" y="255688"/>
                        <a:pt x="167646" y="310179"/>
                        <a:pt x="121543" y="316466"/>
                      </a:cubicBezTo>
                      <a:cubicBezTo>
                        <a:pt x="75441" y="322753"/>
                        <a:pt x="12573" y="234730"/>
                        <a:pt x="8382" y="241017"/>
                      </a:cubicBezTo>
                      <a:cubicBezTo>
                        <a:pt x="4191" y="247305"/>
                        <a:pt x="96396" y="312275"/>
                        <a:pt x="96396" y="354191"/>
                      </a:cubicBezTo>
                      <a:cubicBezTo>
                        <a:pt x="96396" y="396107"/>
                        <a:pt x="0" y="482035"/>
                        <a:pt x="8382" y="492514"/>
                      </a:cubicBezTo>
                      <a:cubicBezTo>
                        <a:pt x="16764" y="502993"/>
                        <a:pt x="98491" y="402394"/>
                        <a:pt x="146689" y="417065"/>
                      </a:cubicBezTo>
                      <a:cubicBezTo>
                        <a:pt x="194887" y="431736"/>
                        <a:pt x="270327" y="523951"/>
                        <a:pt x="297570" y="580538"/>
                      </a:cubicBezTo>
                      <a:cubicBezTo>
                        <a:pt x="324813" y="637125"/>
                        <a:pt x="301762" y="767065"/>
                        <a:pt x="310144" y="756586"/>
                      </a:cubicBezTo>
                      <a:cubicBezTo>
                        <a:pt x="318526" y="746107"/>
                        <a:pt x="326908" y="563772"/>
                        <a:pt x="347864" y="517664"/>
                      </a:cubicBezTo>
                      <a:cubicBezTo>
                        <a:pt x="368820" y="471556"/>
                        <a:pt x="391871" y="471556"/>
                        <a:pt x="435878" y="479939"/>
                      </a:cubicBezTo>
                      <a:cubicBezTo>
                        <a:pt x="479885" y="488322"/>
                        <a:pt x="572089" y="513472"/>
                        <a:pt x="611905" y="567963"/>
                      </a:cubicBezTo>
                      <a:cubicBezTo>
                        <a:pt x="651721" y="622454"/>
                        <a:pt x="670581" y="808981"/>
                        <a:pt x="674772" y="806885"/>
                      </a:cubicBezTo>
                      <a:cubicBezTo>
                        <a:pt x="678963" y="804789"/>
                        <a:pt x="641243" y="611975"/>
                        <a:pt x="637052" y="555388"/>
                      </a:cubicBezTo>
                      <a:cubicBezTo>
                        <a:pt x="632861" y="498801"/>
                        <a:pt x="630765" y="473651"/>
                        <a:pt x="649625" y="467364"/>
                      </a:cubicBezTo>
                      <a:cubicBezTo>
                        <a:pt x="668485" y="461077"/>
                        <a:pt x="752307" y="528143"/>
                        <a:pt x="750212" y="517664"/>
                      </a:cubicBezTo>
                      <a:cubicBezTo>
                        <a:pt x="748117" y="507185"/>
                        <a:pt x="639147" y="442214"/>
                        <a:pt x="637052" y="404490"/>
                      </a:cubicBezTo>
                      <a:cubicBezTo>
                        <a:pt x="634957" y="366766"/>
                        <a:pt x="748117" y="305988"/>
                        <a:pt x="737639" y="291317"/>
                      </a:cubicBezTo>
                      <a:cubicBezTo>
                        <a:pt x="727161" y="276646"/>
                        <a:pt x="605618" y="329041"/>
                        <a:pt x="574185" y="316466"/>
                      </a:cubicBezTo>
                      <a:cubicBezTo>
                        <a:pt x="542752" y="303891"/>
                        <a:pt x="532274" y="264071"/>
                        <a:pt x="511318" y="241017"/>
                      </a:cubicBezTo>
                      <a:close/>
                    </a:path>
                  </a:pathLst>
                </a:custGeom>
                <a:solidFill>
                  <a:srgbClr val="DBEEF4"/>
                </a:solidFill>
                <a:ln w="19050">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1" name="Oval 90"/>
                <p:cNvSpPr>
                  <a:spLocks noChangeArrowheads="1"/>
                </p:cNvSpPr>
                <p:nvPr/>
              </p:nvSpPr>
              <p:spPr bwMode="auto">
                <a:xfrm>
                  <a:off x="1294485" y="3142939"/>
                  <a:ext cx="153467" cy="56140"/>
                </a:xfrm>
                <a:prstGeom prst="ellipse">
                  <a:avLst/>
                </a:prstGeom>
                <a:solidFill>
                  <a:schemeClr val="tx1"/>
                </a:solidFill>
                <a:ln w="9525">
                  <a:solidFill>
                    <a:srgbClr val="00000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0435" name="Group 121"/>
              <p:cNvGrpSpPr>
                <a:grpSpLocks/>
              </p:cNvGrpSpPr>
              <p:nvPr/>
            </p:nvGrpSpPr>
            <p:grpSpPr bwMode="auto">
              <a:xfrm>
                <a:off x="6230938" y="4356101"/>
                <a:ext cx="523875" cy="457200"/>
                <a:chOff x="2862248" y="5562600"/>
                <a:chExt cx="1102267" cy="951495"/>
              </a:xfrm>
            </p:grpSpPr>
            <p:grpSp>
              <p:nvGrpSpPr>
                <p:cNvPr id="83" name="Freeform 82"/>
                <p:cNvGrpSpPr>
                  <a:grpSpLocks/>
                </p:cNvGrpSpPr>
                <p:nvPr/>
              </p:nvGrpSpPr>
              <p:grpSpPr bwMode="auto">
                <a:xfrm>
                  <a:off x="2834857" y="5529824"/>
                  <a:ext cx="1141548" cy="1014928"/>
                  <a:chOff x="6217920" y="4340352"/>
                  <a:chExt cx="542544" cy="487680"/>
                </a:xfrm>
              </p:grpSpPr>
              <p:pic>
                <p:nvPicPr>
                  <p:cNvPr id="60535" name="Freeform 8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920" y="4340352"/>
                    <a:ext cx="542544" cy="487680"/>
                  </a:xfrm>
                  <a:prstGeom prst="rect">
                    <a:avLst/>
                  </a:prstGeom>
                  <a:noFill/>
                  <a:extLst>
                    <a:ext uri="{909E8E84-426E-40DD-AFC4-6F175D3DCCD1}">
                      <a14:hiddenFill xmlns:a14="http://schemas.microsoft.com/office/drawing/2010/main">
                        <a:solidFill>
                          <a:srgbClr val="FFFFFF"/>
                        </a:solidFill>
                      </a14:hiddenFill>
                    </a:ext>
                  </a:extLst>
                </p:spPr>
              </p:pic>
              <p:sp>
                <p:nvSpPr>
                  <p:cNvPr id="60536" name="Text Box 120"/>
                  <p:cNvSpPr txBox="1">
                    <a:spLocks noChangeArrowheads="1"/>
                  </p:cNvSpPr>
                  <p:nvPr/>
                </p:nvSpPr>
                <p:spPr bwMode="auto">
                  <a:xfrm>
                    <a:off x="6230938" y="4356101"/>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sp>
              <p:nvSpPr>
                <p:cNvPr id="84" name="Oval 83"/>
                <p:cNvSpPr>
                  <a:spLocks noChangeArrowheads="1"/>
                </p:cNvSpPr>
                <p:nvPr/>
              </p:nvSpPr>
              <p:spPr bwMode="auto">
                <a:xfrm>
                  <a:off x="3309835" y="5902891"/>
                  <a:ext cx="180371" cy="231266"/>
                </a:xfrm>
                <a:prstGeom prst="ellipse">
                  <a:avLst/>
                </a:prstGeom>
                <a:solidFill>
                  <a:srgbClr val="404040"/>
                </a:solidFill>
                <a:ln w="9525">
                  <a:solidFill>
                    <a:srgbClr val="404040"/>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60436" name="Group 120"/>
              <p:cNvGrpSpPr>
                <a:grpSpLocks/>
              </p:cNvGrpSpPr>
              <p:nvPr/>
            </p:nvGrpSpPr>
            <p:grpSpPr bwMode="auto">
              <a:xfrm>
                <a:off x="7070725" y="4305301"/>
                <a:ext cx="534988" cy="676275"/>
                <a:chOff x="4478222" y="4810671"/>
                <a:chExt cx="1123223" cy="1408382"/>
              </a:xfrm>
            </p:grpSpPr>
            <p:sp>
              <p:nvSpPr>
                <p:cNvPr id="81" name="Freeform 80"/>
                <p:cNvSpPr/>
                <p:nvPr/>
              </p:nvSpPr>
              <p:spPr>
                <a:xfrm>
                  <a:off x="4478222" y="4810669"/>
                  <a:ext cx="1123223" cy="1375321"/>
                </a:xfrm>
                <a:custGeom>
                  <a:avLst/>
                  <a:gdLst>
                    <a:gd name="connsiteX0" fmla="*/ 213748 w 1123223"/>
                    <a:gd name="connsiteY0" fmla="*/ 463173 h 1408382"/>
                    <a:gd name="connsiteX1" fmla="*/ 402349 w 1123223"/>
                    <a:gd name="connsiteY1" fmla="*/ 488323 h 1408382"/>
                    <a:gd name="connsiteX2" fmla="*/ 653816 w 1123223"/>
                    <a:gd name="connsiteY2" fmla="*/ 375150 h 1408382"/>
                    <a:gd name="connsiteX3" fmla="*/ 691537 w 1123223"/>
                    <a:gd name="connsiteY3" fmla="*/ 123653 h 1408382"/>
                    <a:gd name="connsiteX4" fmla="*/ 905284 w 1123223"/>
                    <a:gd name="connsiteY4" fmla="*/ 35629 h 1408382"/>
                    <a:gd name="connsiteX5" fmla="*/ 1119032 w 1123223"/>
                    <a:gd name="connsiteY5" fmla="*/ 337425 h 1408382"/>
                    <a:gd name="connsiteX6" fmla="*/ 880138 w 1123223"/>
                    <a:gd name="connsiteY6" fmla="*/ 815269 h 1408382"/>
                    <a:gd name="connsiteX7" fmla="*/ 754404 w 1123223"/>
                    <a:gd name="connsiteY7" fmla="*/ 890718 h 1408382"/>
                    <a:gd name="connsiteX8" fmla="*/ 880138 w 1123223"/>
                    <a:gd name="connsiteY8" fmla="*/ 1066765 h 1408382"/>
                    <a:gd name="connsiteX9" fmla="*/ 792124 w 1123223"/>
                    <a:gd name="connsiteY9" fmla="*/ 1192514 h 1408382"/>
                    <a:gd name="connsiteX10" fmla="*/ 766977 w 1123223"/>
                    <a:gd name="connsiteY10" fmla="*/ 1230238 h 1408382"/>
                    <a:gd name="connsiteX11" fmla="*/ 779550 w 1123223"/>
                    <a:gd name="connsiteY11" fmla="*/ 1393711 h 1408382"/>
                    <a:gd name="connsiteX12" fmla="*/ 490362 w 1123223"/>
                    <a:gd name="connsiteY12" fmla="*/ 1318262 h 1408382"/>
                    <a:gd name="connsiteX13" fmla="*/ 452642 w 1123223"/>
                    <a:gd name="connsiteY13" fmla="*/ 1129640 h 1408382"/>
                    <a:gd name="connsiteX14" fmla="*/ 201174 w 1123223"/>
                    <a:gd name="connsiteY14" fmla="*/ 1217663 h 1408382"/>
                    <a:gd name="connsiteX15" fmla="*/ 100587 w 1123223"/>
                    <a:gd name="connsiteY15" fmla="*/ 1217663 h 1408382"/>
                    <a:gd name="connsiteX16" fmla="*/ 12573 w 1123223"/>
                    <a:gd name="connsiteY16" fmla="*/ 815269 h 1408382"/>
                    <a:gd name="connsiteX17" fmla="*/ 213748 w 1123223"/>
                    <a:gd name="connsiteY17" fmla="*/ 463173 h 140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3223" h="1408382">
                      <a:moveTo>
                        <a:pt x="213748" y="463173"/>
                      </a:moveTo>
                      <a:cubicBezTo>
                        <a:pt x="278711" y="408682"/>
                        <a:pt x="329004" y="502993"/>
                        <a:pt x="402349" y="488323"/>
                      </a:cubicBezTo>
                      <a:cubicBezTo>
                        <a:pt x="475694" y="473653"/>
                        <a:pt x="605618" y="435928"/>
                        <a:pt x="653816" y="375150"/>
                      </a:cubicBezTo>
                      <a:cubicBezTo>
                        <a:pt x="702014" y="314372"/>
                        <a:pt x="649626" y="180240"/>
                        <a:pt x="691537" y="123653"/>
                      </a:cubicBezTo>
                      <a:cubicBezTo>
                        <a:pt x="733448" y="67066"/>
                        <a:pt x="834035" y="0"/>
                        <a:pt x="905284" y="35629"/>
                      </a:cubicBezTo>
                      <a:cubicBezTo>
                        <a:pt x="976533" y="71258"/>
                        <a:pt x="1123223" y="207485"/>
                        <a:pt x="1119032" y="337425"/>
                      </a:cubicBezTo>
                      <a:cubicBezTo>
                        <a:pt x="1114841" y="467365"/>
                        <a:pt x="940909" y="723054"/>
                        <a:pt x="880138" y="815269"/>
                      </a:cubicBezTo>
                      <a:cubicBezTo>
                        <a:pt x="819367" y="907484"/>
                        <a:pt x="754404" y="848802"/>
                        <a:pt x="754404" y="890718"/>
                      </a:cubicBezTo>
                      <a:cubicBezTo>
                        <a:pt x="754404" y="932634"/>
                        <a:pt x="873851" y="1016466"/>
                        <a:pt x="880138" y="1066765"/>
                      </a:cubicBezTo>
                      <a:cubicBezTo>
                        <a:pt x="886425" y="1117064"/>
                        <a:pt x="810984" y="1165268"/>
                        <a:pt x="792124" y="1192514"/>
                      </a:cubicBezTo>
                      <a:cubicBezTo>
                        <a:pt x="773264" y="1219760"/>
                        <a:pt x="769073" y="1196705"/>
                        <a:pt x="766977" y="1230238"/>
                      </a:cubicBezTo>
                      <a:cubicBezTo>
                        <a:pt x="764881" y="1263771"/>
                        <a:pt x="825652" y="1379040"/>
                        <a:pt x="779550" y="1393711"/>
                      </a:cubicBezTo>
                      <a:cubicBezTo>
                        <a:pt x="733448" y="1408382"/>
                        <a:pt x="544847" y="1362274"/>
                        <a:pt x="490362" y="1318262"/>
                      </a:cubicBezTo>
                      <a:cubicBezTo>
                        <a:pt x="435877" y="1274250"/>
                        <a:pt x="500840" y="1146406"/>
                        <a:pt x="452642" y="1129640"/>
                      </a:cubicBezTo>
                      <a:cubicBezTo>
                        <a:pt x="404444" y="1112874"/>
                        <a:pt x="259850" y="1202993"/>
                        <a:pt x="201174" y="1217663"/>
                      </a:cubicBezTo>
                      <a:cubicBezTo>
                        <a:pt x="142498" y="1232333"/>
                        <a:pt x="132021" y="1284729"/>
                        <a:pt x="100587" y="1217663"/>
                      </a:cubicBezTo>
                      <a:cubicBezTo>
                        <a:pt x="69154" y="1150597"/>
                        <a:pt x="0" y="941017"/>
                        <a:pt x="12573" y="815269"/>
                      </a:cubicBezTo>
                      <a:cubicBezTo>
                        <a:pt x="25147" y="689521"/>
                        <a:pt x="148785" y="517664"/>
                        <a:pt x="213748" y="463173"/>
                      </a:cubicBezTo>
                      <a:close/>
                    </a:path>
                  </a:pathLst>
                </a:custGeom>
                <a:gradFill flip="none" rotWithShape="1">
                  <a:gsLst>
                    <a:gs pos="0">
                      <a:schemeClr val="tx1">
                        <a:lumMod val="65000"/>
                        <a:lumOff val="35000"/>
                      </a:schemeClr>
                    </a:gs>
                    <a:gs pos="100000">
                      <a:srgbClr val="FFFFFF"/>
                    </a:gs>
                  </a:gsLst>
                  <a:path path="rect">
                    <a:fillToRect l="100000" t="100000"/>
                  </a:path>
                  <a:tileRect r="-100000" b="-100000"/>
                </a:gradFill>
                <a:ln w="2222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a:spLocks noChangeArrowheads="1"/>
                </p:cNvSpPr>
                <p:nvPr/>
              </p:nvSpPr>
              <p:spPr bwMode="auto">
                <a:xfrm>
                  <a:off x="4878182" y="5478493"/>
                  <a:ext cx="283306" cy="224812"/>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sp>
            <p:nvSpPr>
              <p:cNvPr id="60437" name="TextBox 141"/>
              <p:cNvSpPr txBox="1">
                <a:spLocks noChangeArrowheads="1"/>
              </p:cNvSpPr>
              <p:nvPr/>
            </p:nvSpPr>
            <p:spPr bwMode="auto">
              <a:xfrm>
                <a:off x="3236913" y="3452813"/>
                <a:ext cx="1263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r>
                  <a:rPr lang="en-US" altLang="en-US" sz="2000">
                    <a:latin typeface="Calibri" pitchFamily="34" charset="0"/>
                  </a:rPr>
                  <a:t>differentiation</a:t>
                </a:r>
              </a:p>
            </p:txBody>
          </p:sp>
          <p:grpSp>
            <p:nvGrpSpPr>
              <p:cNvPr id="60438" name="Group 50"/>
              <p:cNvGrpSpPr>
                <a:grpSpLocks/>
              </p:cNvGrpSpPr>
              <p:nvPr/>
            </p:nvGrpSpPr>
            <p:grpSpPr bwMode="auto">
              <a:xfrm>
                <a:off x="604838" y="3721101"/>
                <a:ext cx="1452563" cy="401638"/>
                <a:chOff x="2428611" y="3205840"/>
                <a:chExt cx="1452695" cy="401176"/>
              </a:xfrm>
            </p:grpSpPr>
            <p:sp>
              <p:nvSpPr>
                <p:cNvPr id="5" name="Rectangle 4"/>
                <p:cNvSpPr>
                  <a:spLocks noChangeArrowheads="1"/>
                </p:cNvSpPr>
                <p:nvPr/>
              </p:nvSpPr>
              <p:spPr bwMode="auto">
                <a:xfrm>
                  <a:off x="2428611" y="3385021"/>
                  <a:ext cx="1446343" cy="221994"/>
                </a:xfrm>
                <a:prstGeom prst="rect">
                  <a:avLst/>
                </a:prstGeom>
                <a:solidFill>
                  <a:srgbClr val="C9271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60441" name="Group 375"/>
                <p:cNvGrpSpPr>
                  <a:grpSpLocks/>
                </p:cNvGrpSpPr>
                <p:nvPr/>
              </p:nvGrpSpPr>
              <p:grpSpPr bwMode="auto">
                <a:xfrm>
                  <a:off x="2428611" y="3472230"/>
                  <a:ext cx="118339" cy="114544"/>
                  <a:chOff x="3876411" y="3376159"/>
                  <a:chExt cx="162189" cy="172500"/>
                </a:xfrm>
              </p:grpSpPr>
              <p:grpSp>
                <p:nvGrpSpPr>
                  <p:cNvPr id="44" name="Oval 43"/>
                  <p:cNvGrpSpPr>
                    <a:grpSpLocks/>
                  </p:cNvGrpSpPr>
                  <p:nvPr/>
                </p:nvGrpSpPr>
                <p:grpSpPr bwMode="auto">
                  <a:xfrm>
                    <a:off x="3849516" y="3347124"/>
                    <a:ext cx="217246" cy="238416"/>
                    <a:chOff x="585216" y="3968496"/>
                    <a:chExt cx="158496" cy="158496"/>
                  </a:xfrm>
                </p:grpSpPr>
                <p:pic>
                  <p:nvPicPr>
                    <p:cNvPr id="60527" name="Oval 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216" y="3968496"/>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528" name="Text Box 112"/>
                    <p:cNvSpPr txBox="1">
                      <a:spLocks noChangeArrowheads="1"/>
                    </p:cNvSpPr>
                    <p:nvPr/>
                  </p:nvSpPr>
                  <p:spPr bwMode="auto">
                    <a:xfrm>
                      <a:off x="622167" y="4004592"/>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5" name="Oval 44"/>
                  <p:cNvGrpSpPr>
                    <a:grpSpLocks/>
                  </p:cNvGrpSpPr>
                  <p:nvPr/>
                </p:nvGrpSpPr>
                <p:grpSpPr bwMode="auto">
                  <a:xfrm>
                    <a:off x="3941428" y="3447992"/>
                    <a:ext cx="58489" cy="55019"/>
                    <a:chOff x="652272" y="4035552"/>
                    <a:chExt cx="42672" cy="36576"/>
                  </a:xfrm>
                </p:grpSpPr>
                <p:pic>
                  <p:nvPicPr>
                    <p:cNvPr id="60530" name="Oval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272" y="4035552"/>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531" name="Text Box 115"/>
                    <p:cNvSpPr txBox="1">
                      <a:spLocks noChangeArrowheads="1"/>
                    </p:cNvSpPr>
                    <p:nvPr/>
                  </p:nvSpPr>
                  <p:spPr bwMode="auto">
                    <a:xfrm>
                      <a:off x="666601" y="4047655"/>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2" name="Group 378"/>
                <p:cNvGrpSpPr>
                  <a:grpSpLocks/>
                </p:cNvGrpSpPr>
                <p:nvPr/>
              </p:nvGrpSpPr>
              <p:grpSpPr bwMode="auto">
                <a:xfrm>
                  <a:off x="2539807" y="3472230"/>
                  <a:ext cx="118339" cy="114544"/>
                  <a:chOff x="3876411" y="3376159"/>
                  <a:chExt cx="162189" cy="172500"/>
                </a:xfrm>
              </p:grpSpPr>
              <p:grpSp>
                <p:nvGrpSpPr>
                  <p:cNvPr id="42" name="Oval 41"/>
                  <p:cNvGrpSpPr>
                    <a:grpSpLocks/>
                  </p:cNvGrpSpPr>
                  <p:nvPr/>
                </p:nvGrpSpPr>
                <p:grpSpPr bwMode="auto">
                  <a:xfrm>
                    <a:off x="3847517" y="3347124"/>
                    <a:ext cx="217246" cy="238416"/>
                    <a:chOff x="694944" y="3968496"/>
                    <a:chExt cx="158496" cy="158496"/>
                  </a:xfrm>
                </p:grpSpPr>
                <p:pic>
                  <p:nvPicPr>
                    <p:cNvPr id="60521" name="Oval 4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944" y="3968496"/>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522" name="Text Box 106"/>
                    <p:cNvSpPr txBox="1">
                      <a:spLocks noChangeArrowheads="1"/>
                    </p:cNvSpPr>
                    <p:nvPr/>
                  </p:nvSpPr>
                  <p:spPr bwMode="auto">
                    <a:xfrm>
                      <a:off x="733353" y="4004592"/>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3" name="Oval 42"/>
                  <p:cNvGrpSpPr>
                    <a:grpSpLocks/>
                  </p:cNvGrpSpPr>
                  <p:nvPr/>
                </p:nvGrpSpPr>
                <p:grpSpPr bwMode="auto">
                  <a:xfrm>
                    <a:off x="3939429" y="3447992"/>
                    <a:ext cx="58489" cy="55019"/>
                    <a:chOff x="762000" y="4035552"/>
                    <a:chExt cx="42672" cy="36576"/>
                  </a:xfrm>
                </p:grpSpPr>
                <p:pic>
                  <p:nvPicPr>
                    <p:cNvPr id="60524" name="Oval 4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035552"/>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525" name="Text Box 109"/>
                    <p:cNvSpPr txBox="1">
                      <a:spLocks noChangeArrowheads="1"/>
                    </p:cNvSpPr>
                    <p:nvPr/>
                  </p:nvSpPr>
                  <p:spPr bwMode="auto">
                    <a:xfrm>
                      <a:off x="777787" y="4047655"/>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3" name="Group 381"/>
                <p:cNvGrpSpPr>
                  <a:grpSpLocks/>
                </p:cNvGrpSpPr>
                <p:nvPr/>
              </p:nvGrpSpPr>
              <p:grpSpPr bwMode="auto">
                <a:xfrm>
                  <a:off x="2651004" y="3472230"/>
                  <a:ext cx="118339" cy="114544"/>
                  <a:chOff x="3876411" y="3376159"/>
                  <a:chExt cx="162189" cy="172500"/>
                </a:xfrm>
              </p:grpSpPr>
              <p:grpSp>
                <p:nvGrpSpPr>
                  <p:cNvPr id="40" name="Oval 39"/>
                  <p:cNvGrpSpPr>
                    <a:grpSpLocks/>
                  </p:cNvGrpSpPr>
                  <p:nvPr/>
                </p:nvGrpSpPr>
                <p:grpSpPr bwMode="auto">
                  <a:xfrm>
                    <a:off x="3845517" y="3347124"/>
                    <a:ext cx="225602" cy="238416"/>
                    <a:chOff x="804672" y="3968496"/>
                    <a:chExt cx="164592" cy="158496"/>
                  </a:xfrm>
                </p:grpSpPr>
                <p:pic>
                  <p:nvPicPr>
                    <p:cNvPr id="60515" name="Oval 3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4672" y="3968496"/>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516" name="Text Box 100"/>
                    <p:cNvSpPr txBox="1">
                      <a:spLocks noChangeArrowheads="1"/>
                    </p:cNvSpPr>
                    <p:nvPr/>
                  </p:nvSpPr>
                  <p:spPr bwMode="auto">
                    <a:xfrm>
                      <a:off x="844540" y="4004592"/>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41" name="Oval 40"/>
                  <p:cNvGrpSpPr>
                    <a:grpSpLocks/>
                  </p:cNvGrpSpPr>
                  <p:nvPr/>
                </p:nvGrpSpPr>
                <p:grpSpPr bwMode="auto">
                  <a:xfrm>
                    <a:off x="3945785" y="3447992"/>
                    <a:ext cx="50134" cy="55019"/>
                    <a:chOff x="877824" y="4035552"/>
                    <a:chExt cx="36576" cy="36576"/>
                  </a:xfrm>
                </p:grpSpPr>
                <p:pic>
                  <p:nvPicPr>
                    <p:cNvPr id="60518" name="Oval 4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824" y="4035552"/>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519" name="Text Box 103"/>
                    <p:cNvSpPr txBox="1">
                      <a:spLocks noChangeArrowheads="1"/>
                    </p:cNvSpPr>
                    <p:nvPr/>
                  </p:nvSpPr>
                  <p:spPr bwMode="auto">
                    <a:xfrm>
                      <a:off x="888974" y="4047655"/>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4" name="Group 384"/>
                <p:cNvGrpSpPr>
                  <a:grpSpLocks/>
                </p:cNvGrpSpPr>
                <p:nvPr/>
              </p:nvGrpSpPr>
              <p:grpSpPr bwMode="auto">
                <a:xfrm>
                  <a:off x="2762200" y="3485577"/>
                  <a:ext cx="118339" cy="114544"/>
                  <a:chOff x="3876411" y="3376159"/>
                  <a:chExt cx="162189" cy="172500"/>
                </a:xfrm>
              </p:grpSpPr>
              <p:grpSp>
                <p:nvGrpSpPr>
                  <p:cNvPr id="38" name="Oval 37"/>
                  <p:cNvGrpSpPr>
                    <a:grpSpLocks/>
                  </p:cNvGrpSpPr>
                  <p:nvPr/>
                </p:nvGrpSpPr>
                <p:grpSpPr bwMode="auto">
                  <a:xfrm>
                    <a:off x="3843519" y="3345364"/>
                    <a:ext cx="225602" cy="238416"/>
                    <a:chOff x="914400" y="3980688"/>
                    <a:chExt cx="164592" cy="158496"/>
                  </a:xfrm>
                </p:grpSpPr>
                <p:pic>
                  <p:nvPicPr>
                    <p:cNvPr id="60509" name="Oval 3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510" name="Text Box 94"/>
                    <p:cNvSpPr txBox="1">
                      <a:spLocks noChangeArrowheads="1"/>
                    </p:cNvSpPr>
                    <p:nvPr/>
                  </p:nvSpPr>
                  <p:spPr bwMode="auto">
                    <a:xfrm>
                      <a:off x="955726"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9" name="Oval 38"/>
                  <p:cNvGrpSpPr>
                    <a:grpSpLocks/>
                  </p:cNvGrpSpPr>
                  <p:nvPr/>
                </p:nvGrpSpPr>
                <p:grpSpPr bwMode="auto">
                  <a:xfrm>
                    <a:off x="3943786" y="3446232"/>
                    <a:ext cx="50134" cy="55019"/>
                    <a:chOff x="987552" y="4047744"/>
                    <a:chExt cx="36576" cy="36576"/>
                  </a:xfrm>
                </p:grpSpPr>
                <p:pic>
                  <p:nvPicPr>
                    <p:cNvPr id="60512" name="Oval 3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7552"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513" name="Text Box 97"/>
                    <p:cNvSpPr txBox="1">
                      <a:spLocks noChangeArrowheads="1"/>
                    </p:cNvSpPr>
                    <p:nvPr/>
                  </p:nvSpPr>
                  <p:spPr bwMode="auto">
                    <a:xfrm>
                      <a:off x="1000160"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5" name="Group 387"/>
                <p:cNvGrpSpPr>
                  <a:grpSpLocks/>
                </p:cNvGrpSpPr>
                <p:nvPr/>
              </p:nvGrpSpPr>
              <p:grpSpPr bwMode="auto">
                <a:xfrm>
                  <a:off x="2873396" y="3485577"/>
                  <a:ext cx="118339" cy="114544"/>
                  <a:chOff x="3876411" y="3376159"/>
                  <a:chExt cx="162189" cy="172500"/>
                </a:xfrm>
              </p:grpSpPr>
              <p:grpSp>
                <p:nvGrpSpPr>
                  <p:cNvPr id="36" name="Oval 35"/>
                  <p:cNvGrpSpPr>
                    <a:grpSpLocks/>
                  </p:cNvGrpSpPr>
                  <p:nvPr/>
                </p:nvGrpSpPr>
                <p:grpSpPr bwMode="auto">
                  <a:xfrm>
                    <a:off x="3849876" y="3345364"/>
                    <a:ext cx="217246" cy="238416"/>
                    <a:chOff x="1030224" y="3980688"/>
                    <a:chExt cx="158496" cy="158496"/>
                  </a:xfrm>
                </p:grpSpPr>
                <p:pic>
                  <p:nvPicPr>
                    <p:cNvPr id="60503" name="Oval 3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224" y="3980688"/>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504" name="Text Box 88"/>
                    <p:cNvSpPr txBox="1">
                      <a:spLocks noChangeArrowheads="1"/>
                    </p:cNvSpPr>
                    <p:nvPr/>
                  </p:nvSpPr>
                  <p:spPr bwMode="auto">
                    <a:xfrm>
                      <a:off x="1066912"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7" name="Oval 36"/>
                  <p:cNvGrpSpPr>
                    <a:grpSpLocks/>
                  </p:cNvGrpSpPr>
                  <p:nvPr/>
                </p:nvGrpSpPr>
                <p:grpSpPr bwMode="auto">
                  <a:xfrm>
                    <a:off x="3941788" y="3446232"/>
                    <a:ext cx="58489" cy="55019"/>
                    <a:chOff x="1097280" y="4047744"/>
                    <a:chExt cx="42672" cy="36576"/>
                  </a:xfrm>
                </p:grpSpPr>
                <p:pic>
                  <p:nvPicPr>
                    <p:cNvPr id="60506" name="Oval 36"/>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7280" y="4047744"/>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507" name="Text Box 91"/>
                    <p:cNvSpPr txBox="1">
                      <a:spLocks noChangeArrowheads="1"/>
                    </p:cNvSpPr>
                    <p:nvPr/>
                  </p:nvSpPr>
                  <p:spPr bwMode="auto">
                    <a:xfrm>
                      <a:off x="1111346"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6" name="Group 390"/>
                <p:cNvGrpSpPr>
                  <a:grpSpLocks/>
                </p:cNvGrpSpPr>
                <p:nvPr/>
              </p:nvGrpSpPr>
              <p:grpSpPr bwMode="auto">
                <a:xfrm>
                  <a:off x="2984593" y="3485577"/>
                  <a:ext cx="118339" cy="114544"/>
                  <a:chOff x="3876411" y="3376159"/>
                  <a:chExt cx="162189" cy="172500"/>
                </a:xfrm>
              </p:grpSpPr>
              <p:grpSp>
                <p:nvGrpSpPr>
                  <p:cNvPr id="34" name="Oval 33"/>
                  <p:cNvGrpSpPr>
                    <a:grpSpLocks/>
                  </p:cNvGrpSpPr>
                  <p:nvPr/>
                </p:nvGrpSpPr>
                <p:grpSpPr bwMode="auto">
                  <a:xfrm>
                    <a:off x="3847878" y="3345364"/>
                    <a:ext cx="217246" cy="238416"/>
                    <a:chOff x="1139952" y="3980688"/>
                    <a:chExt cx="158496" cy="158496"/>
                  </a:xfrm>
                </p:grpSpPr>
                <p:pic>
                  <p:nvPicPr>
                    <p:cNvPr id="60497" name="Oval 33"/>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9952" y="3980688"/>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498" name="Text Box 82"/>
                    <p:cNvSpPr txBox="1">
                      <a:spLocks noChangeArrowheads="1"/>
                    </p:cNvSpPr>
                    <p:nvPr/>
                  </p:nvSpPr>
                  <p:spPr bwMode="auto">
                    <a:xfrm>
                      <a:off x="1178098"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5" name="Oval 34"/>
                  <p:cNvGrpSpPr>
                    <a:grpSpLocks/>
                  </p:cNvGrpSpPr>
                  <p:nvPr/>
                </p:nvGrpSpPr>
                <p:grpSpPr bwMode="auto">
                  <a:xfrm>
                    <a:off x="3939790" y="3446232"/>
                    <a:ext cx="58489" cy="55019"/>
                    <a:chOff x="1207008" y="4047744"/>
                    <a:chExt cx="42672" cy="36576"/>
                  </a:xfrm>
                </p:grpSpPr>
                <p:pic>
                  <p:nvPicPr>
                    <p:cNvPr id="60500" name="Oval 3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7008" y="4047744"/>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501" name="Text Box 85"/>
                    <p:cNvSpPr txBox="1">
                      <a:spLocks noChangeArrowheads="1"/>
                    </p:cNvSpPr>
                    <p:nvPr/>
                  </p:nvSpPr>
                  <p:spPr bwMode="auto">
                    <a:xfrm>
                      <a:off x="1222532"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7" name="Group 393"/>
                <p:cNvGrpSpPr>
                  <a:grpSpLocks/>
                </p:cNvGrpSpPr>
                <p:nvPr/>
              </p:nvGrpSpPr>
              <p:grpSpPr bwMode="auto">
                <a:xfrm>
                  <a:off x="3095789" y="3485577"/>
                  <a:ext cx="118339" cy="114544"/>
                  <a:chOff x="3876411" y="3376159"/>
                  <a:chExt cx="162189" cy="172500"/>
                </a:xfrm>
              </p:grpSpPr>
              <p:grpSp>
                <p:nvGrpSpPr>
                  <p:cNvPr id="32" name="Oval 31"/>
                  <p:cNvGrpSpPr>
                    <a:grpSpLocks/>
                  </p:cNvGrpSpPr>
                  <p:nvPr/>
                </p:nvGrpSpPr>
                <p:grpSpPr bwMode="auto">
                  <a:xfrm>
                    <a:off x="3845879" y="3345364"/>
                    <a:ext cx="225602" cy="238416"/>
                    <a:chOff x="1249680" y="3980688"/>
                    <a:chExt cx="164592" cy="158496"/>
                  </a:xfrm>
                </p:grpSpPr>
                <p:pic>
                  <p:nvPicPr>
                    <p:cNvPr id="60491" name="Oval 3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9680"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492" name="Text Box 76"/>
                    <p:cNvSpPr txBox="1">
                      <a:spLocks noChangeArrowheads="1"/>
                    </p:cNvSpPr>
                    <p:nvPr/>
                  </p:nvSpPr>
                  <p:spPr bwMode="auto">
                    <a:xfrm>
                      <a:off x="1289284"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3" name="Oval 32"/>
                  <p:cNvGrpSpPr>
                    <a:grpSpLocks/>
                  </p:cNvGrpSpPr>
                  <p:nvPr/>
                </p:nvGrpSpPr>
                <p:grpSpPr bwMode="auto">
                  <a:xfrm>
                    <a:off x="3946147" y="3446232"/>
                    <a:ext cx="50134" cy="55019"/>
                    <a:chOff x="1322832" y="4047744"/>
                    <a:chExt cx="36576" cy="36576"/>
                  </a:xfrm>
                </p:grpSpPr>
                <p:pic>
                  <p:nvPicPr>
                    <p:cNvPr id="60494" name="Oval 32"/>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22832"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495" name="Text Box 79"/>
                    <p:cNvSpPr txBox="1">
                      <a:spLocks noChangeArrowheads="1"/>
                    </p:cNvSpPr>
                    <p:nvPr/>
                  </p:nvSpPr>
                  <p:spPr bwMode="auto">
                    <a:xfrm>
                      <a:off x="1333718"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8" name="Group 396"/>
                <p:cNvGrpSpPr>
                  <a:grpSpLocks/>
                </p:cNvGrpSpPr>
                <p:nvPr/>
              </p:nvGrpSpPr>
              <p:grpSpPr bwMode="auto">
                <a:xfrm>
                  <a:off x="3206985" y="3485577"/>
                  <a:ext cx="118339" cy="114544"/>
                  <a:chOff x="3876411" y="3376159"/>
                  <a:chExt cx="162189" cy="172500"/>
                </a:xfrm>
              </p:grpSpPr>
              <p:grpSp>
                <p:nvGrpSpPr>
                  <p:cNvPr id="30" name="Oval 29"/>
                  <p:cNvGrpSpPr>
                    <a:grpSpLocks/>
                  </p:cNvGrpSpPr>
                  <p:nvPr/>
                </p:nvGrpSpPr>
                <p:grpSpPr bwMode="auto">
                  <a:xfrm>
                    <a:off x="3843881" y="3345364"/>
                    <a:ext cx="225602" cy="238416"/>
                    <a:chOff x="1359408" y="3980688"/>
                    <a:chExt cx="164592" cy="158496"/>
                  </a:xfrm>
                </p:grpSpPr>
                <p:pic>
                  <p:nvPicPr>
                    <p:cNvPr id="60485" name="Oval 2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59408"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486" name="Text Box 70"/>
                    <p:cNvSpPr txBox="1">
                      <a:spLocks noChangeArrowheads="1"/>
                    </p:cNvSpPr>
                    <p:nvPr/>
                  </p:nvSpPr>
                  <p:spPr bwMode="auto">
                    <a:xfrm>
                      <a:off x="1400470"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31" name="Oval 30"/>
                  <p:cNvGrpSpPr>
                    <a:grpSpLocks/>
                  </p:cNvGrpSpPr>
                  <p:nvPr/>
                </p:nvGrpSpPr>
                <p:grpSpPr bwMode="auto">
                  <a:xfrm>
                    <a:off x="3944148" y="3446232"/>
                    <a:ext cx="50134" cy="55019"/>
                    <a:chOff x="1432560" y="4047744"/>
                    <a:chExt cx="36576" cy="36576"/>
                  </a:xfrm>
                </p:grpSpPr>
                <p:pic>
                  <p:nvPicPr>
                    <p:cNvPr id="60488" name="Oval 3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32560"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489" name="Text Box 73"/>
                    <p:cNvSpPr txBox="1">
                      <a:spLocks noChangeArrowheads="1"/>
                    </p:cNvSpPr>
                    <p:nvPr/>
                  </p:nvSpPr>
                  <p:spPr bwMode="auto">
                    <a:xfrm>
                      <a:off x="1444904"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49" name="Group 399"/>
                <p:cNvGrpSpPr>
                  <a:grpSpLocks/>
                </p:cNvGrpSpPr>
                <p:nvPr/>
              </p:nvGrpSpPr>
              <p:grpSpPr bwMode="auto">
                <a:xfrm>
                  <a:off x="3318182" y="3485577"/>
                  <a:ext cx="118339" cy="114544"/>
                  <a:chOff x="3876411" y="3376159"/>
                  <a:chExt cx="162189" cy="172500"/>
                </a:xfrm>
              </p:grpSpPr>
              <p:grpSp>
                <p:nvGrpSpPr>
                  <p:cNvPr id="28" name="Oval 27"/>
                  <p:cNvGrpSpPr>
                    <a:grpSpLocks/>
                  </p:cNvGrpSpPr>
                  <p:nvPr/>
                </p:nvGrpSpPr>
                <p:grpSpPr bwMode="auto">
                  <a:xfrm>
                    <a:off x="3850237" y="3345364"/>
                    <a:ext cx="217246" cy="238416"/>
                    <a:chOff x="1475232" y="3980688"/>
                    <a:chExt cx="158496" cy="158496"/>
                  </a:xfrm>
                </p:grpSpPr>
                <p:pic>
                  <p:nvPicPr>
                    <p:cNvPr id="60479" name="Oval 27"/>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5232" y="3980688"/>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480" name="Text Box 64"/>
                    <p:cNvSpPr txBox="1">
                      <a:spLocks noChangeArrowheads="1"/>
                    </p:cNvSpPr>
                    <p:nvPr/>
                  </p:nvSpPr>
                  <p:spPr bwMode="auto">
                    <a:xfrm>
                      <a:off x="1511657"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9" name="Oval 28"/>
                  <p:cNvGrpSpPr>
                    <a:grpSpLocks/>
                  </p:cNvGrpSpPr>
                  <p:nvPr/>
                </p:nvGrpSpPr>
                <p:grpSpPr bwMode="auto">
                  <a:xfrm>
                    <a:off x="3942148" y="3446232"/>
                    <a:ext cx="58489" cy="55019"/>
                    <a:chOff x="1542288" y="4047744"/>
                    <a:chExt cx="42672" cy="36576"/>
                  </a:xfrm>
                </p:grpSpPr>
                <p:pic>
                  <p:nvPicPr>
                    <p:cNvPr id="60482" name="Oval 28"/>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42288" y="4047744"/>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483" name="Text Box 67"/>
                    <p:cNvSpPr txBox="1">
                      <a:spLocks noChangeArrowheads="1"/>
                    </p:cNvSpPr>
                    <p:nvPr/>
                  </p:nvSpPr>
                  <p:spPr bwMode="auto">
                    <a:xfrm>
                      <a:off x="1556091"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50" name="Group 402"/>
                <p:cNvGrpSpPr>
                  <a:grpSpLocks/>
                </p:cNvGrpSpPr>
                <p:nvPr/>
              </p:nvGrpSpPr>
              <p:grpSpPr bwMode="auto">
                <a:xfrm>
                  <a:off x="3429378" y="3485577"/>
                  <a:ext cx="118339" cy="114544"/>
                  <a:chOff x="3876411" y="3376159"/>
                  <a:chExt cx="162189" cy="172500"/>
                </a:xfrm>
              </p:grpSpPr>
              <p:grpSp>
                <p:nvGrpSpPr>
                  <p:cNvPr id="26" name="Oval 25"/>
                  <p:cNvGrpSpPr>
                    <a:grpSpLocks/>
                  </p:cNvGrpSpPr>
                  <p:nvPr/>
                </p:nvGrpSpPr>
                <p:grpSpPr bwMode="auto">
                  <a:xfrm>
                    <a:off x="3848238" y="3345364"/>
                    <a:ext cx="217246" cy="238416"/>
                    <a:chOff x="1584960" y="3980688"/>
                    <a:chExt cx="158496" cy="158496"/>
                  </a:xfrm>
                </p:grpSpPr>
                <p:pic>
                  <p:nvPicPr>
                    <p:cNvPr id="60473" name="Oval 25"/>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4960" y="3980688"/>
                      <a:ext cx="158496" cy="158496"/>
                    </a:xfrm>
                    <a:prstGeom prst="rect">
                      <a:avLst/>
                    </a:prstGeom>
                    <a:noFill/>
                    <a:extLst>
                      <a:ext uri="{909E8E84-426E-40DD-AFC4-6F175D3DCCD1}">
                        <a14:hiddenFill xmlns:a14="http://schemas.microsoft.com/office/drawing/2010/main">
                          <a:solidFill>
                            <a:srgbClr val="FFFFFF"/>
                          </a:solidFill>
                        </a14:hiddenFill>
                      </a:ext>
                    </a:extLst>
                  </p:spPr>
                </p:pic>
                <p:sp>
                  <p:nvSpPr>
                    <p:cNvPr id="60474" name="Text Box 58"/>
                    <p:cNvSpPr txBox="1">
                      <a:spLocks noChangeArrowheads="1"/>
                    </p:cNvSpPr>
                    <p:nvPr/>
                  </p:nvSpPr>
                  <p:spPr bwMode="auto">
                    <a:xfrm>
                      <a:off x="1622843"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7" name="Oval 26"/>
                  <p:cNvGrpSpPr>
                    <a:grpSpLocks/>
                  </p:cNvGrpSpPr>
                  <p:nvPr/>
                </p:nvGrpSpPr>
                <p:grpSpPr bwMode="auto">
                  <a:xfrm>
                    <a:off x="3940150" y="3446232"/>
                    <a:ext cx="58489" cy="55019"/>
                    <a:chOff x="1652016" y="4047744"/>
                    <a:chExt cx="42672" cy="36576"/>
                  </a:xfrm>
                </p:grpSpPr>
                <p:pic>
                  <p:nvPicPr>
                    <p:cNvPr id="60476" name="Oval 2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52016" y="4047744"/>
                      <a:ext cx="42672" cy="36576"/>
                    </a:xfrm>
                    <a:prstGeom prst="rect">
                      <a:avLst/>
                    </a:prstGeom>
                    <a:noFill/>
                    <a:extLst>
                      <a:ext uri="{909E8E84-426E-40DD-AFC4-6F175D3DCCD1}">
                        <a14:hiddenFill xmlns:a14="http://schemas.microsoft.com/office/drawing/2010/main">
                          <a:solidFill>
                            <a:srgbClr val="FFFFFF"/>
                          </a:solidFill>
                        </a14:hiddenFill>
                      </a:ext>
                    </a:extLst>
                  </p:spPr>
                </p:pic>
                <p:sp>
                  <p:nvSpPr>
                    <p:cNvPr id="60477" name="Text Box 61"/>
                    <p:cNvSpPr txBox="1">
                      <a:spLocks noChangeArrowheads="1"/>
                    </p:cNvSpPr>
                    <p:nvPr/>
                  </p:nvSpPr>
                  <p:spPr bwMode="auto">
                    <a:xfrm>
                      <a:off x="1667277"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51" name="Group 405"/>
                <p:cNvGrpSpPr>
                  <a:grpSpLocks/>
                </p:cNvGrpSpPr>
                <p:nvPr/>
              </p:nvGrpSpPr>
              <p:grpSpPr bwMode="auto">
                <a:xfrm>
                  <a:off x="3540575" y="3485577"/>
                  <a:ext cx="118339" cy="114544"/>
                  <a:chOff x="3876411" y="3376159"/>
                  <a:chExt cx="162189" cy="172500"/>
                </a:xfrm>
              </p:grpSpPr>
              <p:grpSp>
                <p:nvGrpSpPr>
                  <p:cNvPr id="24" name="Oval 23"/>
                  <p:cNvGrpSpPr>
                    <a:grpSpLocks/>
                  </p:cNvGrpSpPr>
                  <p:nvPr/>
                </p:nvGrpSpPr>
                <p:grpSpPr bwMode="auto">
                  <a:xfrm>
                    <a:off x="3846238" y="3345364"/>
                    <a:ext cx="225602" cy="238416"/>
                    <a:chOff x="1694688" y="3980688"/>
                    <a:chExt cx="164592" cy="158496"/>
                  </a:xfrm>
                </p:grpSpPr>
                <p:pic>
                  <p:nvPicPr>
                    <p:cNvPr id="60467" name="Oval 23"/>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94688"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468" name="Text Box 52"/>
                    <p:cNvSpPr txBox="1">
                      <a:spLocks noChangeArrowheads="1"/>
                    </p:cNvSpPr>
                    <p:nvPr/>
                  </p:nvSpPr>
                  <p:spPr bwMode="auto">
                    <a:xfrm>
                      <a:off x="1734030"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5" name="Oval 24"/>
                  <p:cNvGrpSpPr>
                    <a:grpSpLocks/>
                  </p:cNvGrpSpPr>
                  <p:nvPr/>
                </p:nvGrpSpPr>
                <p:grpSpPr bwMode="auto">
                  <a:xfrm>
                    <a:off x="3946506" y="3446232"/>
                    <a:ext cx="50134" cy="55019"/>
                    <a:chOff x="1767840" y="4047744"/>
                    <a:chExt cx="36576" cy="36576"/>
                  </a:xfrm>
                </p:grpSpPr>
                <p:pic>
                  <p:nvPicPr>
                    <p:cNvPr id="60470" name="Oval 24"/>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67840"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471" name="Text Box 55"/>
                    <p:cNvSpPr txBox="1">
                      <a:spLocks noChangeArrowheads="1"/>
                    </p:cNvSpPr>
                    <p:nvPr/>
                  </p:nvSpPr>
                  <p:spPr bwMode="auto">
                    <a:xfrm>
                      <a:off x="1778464"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52" name="Group 408"/>
                <p:cNvGrpSpPr>
                  <a:grpSpLocks/>
                </p:cNvGrpSpPr>
                <p:nvPr/>
              </p:nvGrpSpPr>
              <p:grpSpPr bwMode="auto">
                <a:xfrm>
                  <a:off x="3651771" y="3485577"/>
                  <a:ext cx="118339" cy="114544"/>
                  <a:chOff x="3876411" y="3376159"/>
                  <a:chExt cx="162189" cy="172500"/>
                </a:xfrm>
              </p:grpSpPr>
              <p:grpSp>
                <p:nvGrpSpPr>
                  <p:cNvPr id="22" name="Oval 21"/>
                  <p:cNvGrpSpPr>
                    <a:grpSpLocks/>
                  </p:cNvGrpSpPr>
                  <p:nvPr/>
                </p:nvGrpSpPr>
                <p:grpSpPr bwMode="auto">
                  <a:xfrm>
                    <a:off x="3844240" y="3345364"/>
                    <a:ext cx="225602" cy="238416"/>
                    <a:chOff x="1804416" y="3980688"/>
                    <a:chExt cx="164592" cy="158496"/>
                  </a:xfrm>
                </p:grpSpPr>
                <p:pic>
                  <p:nvPicPr>
                    <p:cNvPr id="60461" name="Oval 21"/>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04416"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462" name="Text Box 46"/>
                    <p:cNvSpPr txBox="1">
                      <a:spLocks noChangeArrowheads="1"/>
                    </p:cNvSpPr>
                    <p:nvPr/>
                  </p:nvSpPr>
                  <p:spPr bwMode="auto">
                    <a:xfrm>
                      <a:off x="1845216"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3" name="Oval 22"/>
                  <p:cNvGrpSpPr>
                    <a:grpSpLocks/>
                  </p:cNvGrpSpPr>
                  <p:nvPr/>
                </p:nvGrpSpPr>
                <p:grpSpPr bwMode="auto">
                  <a:xfrm>
                    <a:off x="3944507" y="3446232"/>
                    <a:ext cx="50134" cy="55019"/>
                    <a:chOff x="1877568" y="4047744"/>
                    <a:chExt cx="36576" cy="36576"/>
                  </a:xfrm>
                </p:grpSpPr>
                <p:pic>
                  <p:nvPicPr>
                    <p:cNvPr id="60464" name="Oval 22"/>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77568"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465" name="Text Box 49"/>
                    <p:cNvSpPr txBox="1">
                      <a:spLocks noChangeArrowheads="1"/>
                    </p:cNvSpPr>
                    <p:nvPr/>
                  </p:nvSpPr>
                  <p:spPr bwMode="auto">
                    <a:xfrm>
                      <a:off x="1889650"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grpSp>
              <p:nvGrpSpPr>
                <p:cNvPr id="60453" name="Group 411"/>
                <p:cNvGrpSpPr>
                  <a:grpSpLocks/>
                </p:cNvGrpSpPr>
                <p:nvPr/>
              </p:nvGrpSpPr>
              <p:grpSpPr bwMode="auto">
                <a:xfrm>
                  <a:off x="3762967" y="3485577"/>
                  <a:ext cx="118339" cy="114544"/>
                  <a:chOff x="3876411" y="3376159"/>
                  <a:chExt cx="162189" cy="172500"/>
                </a:xfrm>
              </p:grpSpPr>
              <p:grpSp>
                <p:nvGrpSpPr>
                  <p:cNvPr id="20" name="Oval 19"/>
                  <p:cNvGrpSpPr>
                    <a:grpSpLocks/>
                  </p:cNvGrpSpPr>
                  <p:nvPr/>
                </p:nvGrpSpPr>
                <p:grpSpPr bwMode="auto">
                  <a:xfrm>
                    <a:off x="3842241" y="3345364"/>
                    <a:ext cx="225602" cy="238416"/>
                    <a:chOff x="1914144" y="3980688"/>
                    <a:chExt cx="164592" cy="158496"/>
                  </a:xfrm>
                </p:grpSpPr>
                <p:pic>
                  <p:nvPicPr>
                    <p:cNvPr id="60455" name="Oval 19"/>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14144" y="3980688"/>
                      <a:ext cx="164592" cy="158496"/>
                    </a:xfrm>
                    <a:prstGeom prst="rect">
                      <a:avLst/>
                    </a:prstGeom>
                    <a:noFill/>
                    <a:extLst>
                      <a:ext uri="{909E8E84-426E-40DD-AFC4-6F175D3DCCD1}">
                        <a14:hiddenFill xmlns:a14="http://schemas.microsoft.com/office/drawing/2010/main">
                          <a:solidFill>
                            <a:srgbClr val="FFFFFF"/>
                          </a:solidFill>
                        </a14:hiddenFill>
                      </a:ext>
                    </a:extLst>
                  </p:spPr>
                </p:pic>
                <p:sp>
                  <p:nvSpPr>
                    <p:cNvPr id="60456" name="Text Box 40"/>
                    <p:cNvSpPr txBox="1">
                      <a:spLocks noChangeArrowheads="1"/>
                    </p:cNvSpPr>
                    <p:nvPr/>
                  </p:nvSpPr>
                  <p:spPr bwMode="auto">
                    <a:xfrm>
                      <a:off x="1956402" y="4017954"/>
                      <a:ext cx="83670" cy="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nvGrpSpPr>
                  <p:cNvPr id="21" name="Oval 20"/>
                  <p:cNvGrpSpPr>
                    <a:grpSpLocks/>
                  </p:cNvGrpSpPr>
                  <p:nvPr/>
                </p:nvGrpSpPr>
                <p:grpSpPr bwMode="auto">
                  <a:xfrm>
                    <a:off x="3942509" y="3446232"/>
                    <a:ext cx="50134" cy="55019"/>
                    <a:chOff x="1987296" y="4047744"/>
                    <a:chExt cx="36576" cy="36576"/>
                  </a:xfrm>
                </p:grpSpPr>
                <p:pic>
                  <p:nvPicPr>
                    <p:cNvPr id="60458" name="Oval 20"/>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87296" y="4047744"/>
                      <a:ext cx="36576" cy="36576"/>
                    </a:xfrm>
                    <a:prstGeom prst="rect">
                      <a:avLst/>
                    </a:prstGeom>
                    <a:noFill/>
                    <a:extLst>
                      <a:ext uri="{909E8E84-426E-40DD-AFC4-6F175D3DCCD1}">
                        <a14:hiddenFill xmlns:a14="http://schemas.microsoft.com/office/drawing/2010/main">
                          <a:solidFill>
                            <a:srgbClr val="FFFFFF"/>
                          </a:solidFill>
                        </a14:hiddenFill>
                      </a:ext>
                    </a:extLst>
                  </p:spPr>
                </p:pic>
                <p:sp>
                  <p:nvSpPr>
                    <p:cNvPr id="60459" name="Text Box 43"/>
                    <p:cNvSpPr txBox="1">
                      <a:spLocks noChangeArrowheads="1"/>
                    </p:cNvSpPr>
                    <p:nvPr/>
                  </p:nvSpPr>
                  <p:spPr bwMode="auto">
                    <a:xfrm>
                      <a:off x="2000836" y="4061017"/>
                      <a:ext cx="12551" cy="1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en-GB" altLang="en-US" sz="1800">
                        <a:solidFill>
                          <a:srgbClr val="FFFFFF"/>
                        </a:solidFill>
                      </a:endParaRPr>
                    </a:p>
                  </p:txBody>
                </p:sp>
              </p:grpSp>
            </p:grpSp>
            <p:sp>
              <p:nvSpPr>
                <p:cNvPr id="19" name="Rectangle 18"/>
                <p:cNvSpPr/>
                <p:nvPr/>
              </p:nvSpPr>
              <p:spPr>
                <a:xfrm>
                  <a:off x="2428611" y="3205839"/>
                  <a:ext cx="1452694" cy="391662"/>
                </a:xfrm>
                <a:prstGeom prst="rect">
                  <a:avLst/>
                </a:prstGeom>
                <a:noFill/>
                <a:ln w="190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0439" name="Line 206"/>
              <p:cNvSpPr>
                <a:spLocks noChangeShapeType="1"/>
              </p:cNvSpPr>
              <p:nvPr/>
            </p:nvSpPr>
            <p:spPr bwMode="auto">
              <a:xfrm>
                <a:off x="2965450" y="3902076"/>
                <a:ext cx="24701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spTree>
    <p:extLst>
      <p:ext uri="{BB962C8B-B14F-4D97-AF65-F5344CB8AC3E}">
        <p14:creationId xmlns:p14="http://schemas.microsoft.com/office/powerpoint/2010/main" val="2021251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ps cel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508" y="1670924"/>
            <a:ext cx="9943769" cy="492926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248167" y="1119116"/>
            <a:ext cx="27296" cy="1801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7545" y="150125"/>
            <a:ext cx="4558353" cy="923330"/>
          </a:xfrm>
          <a:prstGeom prst="rect">
            <a:avLst/>
          </a:prstGeom>
          <a:noFill/>
        </p:spPr>
        <p:txBody>
          <a:bodyPr wrap="square" rtlCol="0">
            <a:spAutoFit/>
          </a:bodyPr>
          <a:lstStyle/>
          <a:p>
            <a:r>
              <a:rPr lang="en-US" dirty="0" smtClean="0"/>
              <a:t>Proteins called </a:t>
            </a:r>
            <a:r>
              <a:rPr lang="en-US" b="1" dirty="0" smtClean="0"/>
              <a:t>transcription factors</a:t>
            </a:r>
            <a:r>
              <a:rPr lang="en-US" dirty="0" smtClean="0"/>
              <a:t> are added that “switch on” the long dormant genes necessary for a cell to be pluripotent</a:t>
            </a:r>
            <a:endParaRPr lang="en-GB" dirty="0"/>
          </a:p>
        </p:txBody>
      </p:sp>
      <p:cxnSp>
        <p:nvCxnSpPr>
          <p:cNvPr id="6" name="Straight Arrow Connector 5"/>
          <p:cNvCxnSpPr/>
          <p:nvPr/>
        </p:nvCxnSpPr>
        <p:spPr>
          <a:xfrm flipH="1">
            <a:off x="5131559" y="1073455"/>
            <a:ext cx="1392071" cy="1847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8287" y="150125"/>
            <a:ext cx="4790364" cy="923330"/>
          </a:xfrm>
          <a:prstGeom prst="rect">
            <a:avLst/>
          </a:prstGeom>
          <a:noFill/>
        </p:spPr>
        <p:txBody>
          <a:bodyPr wrap="square" rtlCol="0">
            <a:spAutoFit/>
          </a:bodyPr>
          <a:lstStyle/>
          <a:p>
            <a:r>
              <a:rPr lang="en-US" dirty="0" smtClean="0"/>
              <a:t>Given the right chemical stimulus a cell can be encouraged to </a:t>
            </a:r>
            <a:r>
              <a:rPr lang="en-US" dirty="0" err="1" smtClean="0"/>
              <a:t>specialise</a:t>
            </a:r>
            <a:r>
              <a:rPr lang="en-US" dirty="0" smtClean="0"/>
              <a:t> into a completely different type </a:t>
            </a:r>
            <a:r>
              <a:rPr lang="en-US" smtClean="0"/>
              <a:t>of cell.</a:t>
            </a:r>
            <a:endParaRPr lang="en-GB"/>
          </a:p>
        </p:txBody>
      </p:sp>
    </p:spTree>
    <p:extLst>
      <p:ext uri="{BB962C8B-B14F-4D97-AF65-F5344CB8AC3E}">
        <p14:creationId xmlns:p14="http://schemas.microsoft.com/office/powerpoint/2010/main" val="975338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64771" y="76116"/>
            <a:ext cx="10314214" cy="6781884"/>
          </a:xfrm>
          <a:prstGeom prst="rect">
            <a:avLst/>
          </a:prstGeom>
        </p:spPr>
      </p:pic>
    </p:spTree>
    <p:extLst>
      <p:ext uri="{BB962C8B-B14F-4D97-AF65-F5344CB8AC3E}">
        <p14:creationId xmlns:p14="http://schemas.microsoft.com/office/powerpoint/2010/main" val="182218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2"/>
          <p:cNvSpPr>
            <a:spLocks noGrp="1" noChangeArrowheads="1"/>
          </p:cNvSpPr>
          <p:nvPr>
            <p:ph type="ctrTitle"/>
          </p:nvPr>
        </p:nvSpPr>
        <p:spPr>
          <a:xfrm>
            <a:off x="1919289" y="188914"/>
            <a:ext cx="8353425" cy="1800225"/>
          </a:xfrm>
          <a:noFill/>
          <a:ln>
            <a:solidFill>
              <a:srgbClr val="4F81BD"/>
            </a:solidFill>
            <a:miter lim="800000"/>
            <a:headEnd/>
            <a:tailEnd/>
          </a:ln>
        </p:spPr>
        <p:txBody>
          <a:bodyPr/>
          <a:lstStyle/>
          <a:p>
            <a:r>
              <a:rPr lang="en-GB" altLang="en-US" sz="4000" b="1" dirty="0">
                <a:latin typeface="HelveticaNeue-Bold" charset="0"/>
              </a:rPr>
              <a:t>Regulation of transcription and translation</a:t>
            </a:r>
            <a:br>
              <a:rPr lang="en-GB" altLang="en-US" sz="4000" b="1" dirty="0">
                <a:latin typeface="HelveticaNeue-Bold" charset="0"/>
              </a:rPr>
            </a:br>
            <a:r>
              <a:rPr lang="en-GB" altLang="en-US" sz="4000" b="1" dirty="0">
                <a:latin typeface="HelveticaNeue-Bold" charset="0"/>
              </a:rPr>
              <a:t>3.8.2.2</a:t>
            </a:r>
          </a:p>
        </p:txBody>
      </p:sp>
      <p:pic>
        <p:nvPicPr>
          <p:cNvPr id="10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298700"/>
            <a:ext cx="6375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507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7"/>
          <p:cNvSpPr txBox="1">
            <a:spLocks noChangeArrowheads="1"/>
          </p:cNvSpPr>
          <p:nvPr/>
        </p:nvSpPr>
        <p:spPr bwMode="auto">
          <a:xfrm>
            <a:off x="1524000" y="26035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3600" b="1" u="sng">
                <a:latin typeface="Calibri" panose="020F0502020204030204" pitchFamily="34" charset="0"/>
                <a:cs typeface="Arial" panose="020B0604020202020204" pitchFamily="34" charset="0"/>
              </a:rPr>
              <a:t>Regulation of transcription and translation</a:t>
            </a:r>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52514"/>
            <a:ext cx="9144000"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7"/>
          <p:cNvSpPr txBox="1">
            <a:spLocks noChangeArrowheads="1"/>
          </p:cNvSpPr>
          <p:nvPr/>
        </p:nvSpPr>
        <p:spPr bwMode="auto">
          <a:xfrm>
            <a:off x="1524000" y="6021389"/>
            <a:ext cx="946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2800" b="1">
                <a:latin typeface="Calibri" panose="020F0502020204030204" pitchFamily="34" charset="0"/>
                <a:cs typeface="Arial" panose="020B0604020202020204" pitchFamily="34" charset="0"/>
              </a:rPr>
              <a:t>Are all genes in all cells always carrying out protein synthesis?</a:t>
            </a:r>
          </a:p>
        </p:txBody>
      </p:sp>
    </p:spTree>
    <p:extLst>
      <p:ext uri="{BB962C8B-B14F-4D97-AF65-F5344CB8AC3E}">
        <p14:creationId xmlns:p14="http://schemas.microsoft.com/office/powerpoint/2010/main" val="186478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7"/>
          <p:cNvSpPr txBox="1">
            <a:spLocks noChangeArrowheads="1"/>
          </p:cNvSpPr>
          <p:nvPr/>
        </p:nvSpPr>
        <p:spPr bwMode="auto">
          <a:xfrm>
            <a:off x="1524000" y="26035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3600" b="1" u="sng">
                <a:latin typeface="Calibri" panose="020F0502020204030204" pitchFamily="34" charset="0"/>
                <a:cs typeface="Arial" panose="020B0604020202020204" pitchFamily="34" charset="0"/>
              </a:rPr>
              <a:t>What are transcription factors?</a:t>
            </a:r>
          </a:p>
        </p:txBody>
      </p:sp>
      <p:sp>
        <p:nvSpPr>
          <p:cNvPr id="7" name="Content Placeholder 2"/>
          <p:cNvSpPr>
            <a:spLocks noGrp="1"/>
          </p:cNvSpPr>
          <p:nvPr>
            <p:ph idx="1"/>
          </p:nvPr>
        </p:nvSpPr>
        <p:spPr>
          <a:xfrm>
            <a:off x="1774825" y="1341439"/>
            <a:ext cx="8593138" cy="1793875"/>
          </a:xfrm>
        </p:spPr>
        <p:txBody>
          <a:bodyPr rtlCol="0">
            <a:noAutofit/>
          </a:bodyPr>
          <a:lstStyle/>
          <a:p>
            <a:pPr>
              <a:buFont typeface="Arial"/>
              <a:buChar char="•"/>
              <a:defRPr/>
            </a:pPr>
            <a:r>
              <a:rPr lang="en-US" dirty="0" smtClean="0">
                <a:latin typeface="+mj-lt"/>
                <a:ea typeface="MS PGothic" charset="0"/>
              </a:rPr>
              <a:t>They </a:t>
            </a:r>
            <a:r>
              <a:rPr lang="en-US" dirty="0">
                <a:latin typeface="+mj-lt"/>
                <a:ea typeface="MS PGothic" charset="0"/>
              </a:rPr>
              <a:t>are proteins which move in from the </a:t>
            </a:r>
            <a:r>
              <a:rPr lang="en-US" b="1" dirty="0">
                <a:latin typeface="+mj-lt"/>
                <a:ea typeface="MS PGothic" charset="0"/>
              </a:rPr>
              <a:t>cytoplasm</a:t>
            </a:r>
            <a:r>
              <a:rPr lang="en-US" dirty="0">
                <a:latin typeface="+mj-lt"/>
                <a:ea typeface="MS PGothic" charset="0"/>
              </a:rPr>
              <a:t> and </a:t>
            </a:r>
            <a:r>
              <a:rPr lang="en-US" b="1" dirty="0">
                <a:latin typeface="+mj-lt"/>
                <a:ea typeface="MS PGothic" charset="0"/>
              </a:rPr>
              <a:t>bind to DNA </a:t>
            </a:r>
            <a:r>
              <a:rPr lang="en-US" dirty="0">
                <a:latin typeface="+mj-lt"/>
                <a:ea typeface="MS PGothic" charset="0"/>
              </a:rPr>
              <a:t>at specific sites called </a:t>
            </a:r>
            <a:r>
              <a:rPr lang="en-US" b="1" dirty="0">
                <a:latin typeface="+mj-lt"/>
                <a:ea typeface="MS PGothic" charset="0"/>
              </a:rPr>
              <a:t>PROMOTERS</a:t>
            </a:r>
            <a:r>
              <a:rPr lang="en-US" dirty="0">
                <a:latin typeface="+mj-lt"/>
                <a:ea typeface="MS PGothic" charset="0"/>
              </a:rPr>
              <a:t>, which are found near the start of a target </a:t>
            </a:r>
            <a:r>
              <a:rPr lang="en-US" dirty="0" smtClean="0">
                <a:latin typeface="+mj-lt"/>
                <a:ea typeface="MS PGothic" charset="0"/>
              </a:rPr>
              <a:t>gene</a:t>
            </a:r>
            <a:r>
              <a:rPr lang="en-US" dirty="0">
                <a:latin typeface="+mj-lt"/>
                <a:ea typeface="MS PGothic" charset="0"/>
              </a:rPr>
              <a:t> </a:t>
            </a:r>
            <a:r>
              <a:rPr lang="en-US" dirty="0" smtClean="0">
                <a:latin typeface="+mj-lt"/>
                <a:ea typeface="MS PGothic" charset="0"/>
              </a:rPr>
              <a:t>( about 100 base pairs upstream)</a:t>
            </a:r>
            <a:endParaRPr lang="en-US" dirty="0">
              <a:latin typeface="+mj-lt"/>
              <a:ea typeface="MS PGothic" charset="0"/>
            </a:endParaRPr>
          </a:p>
        </p:txBody>
      </p:sp>
      <p:pic>
        <p:nvPicPr>
          <p:cNvPr id="922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860800"/>
            <a:ext cx="835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72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7"/>
          <p:cNvSpPr txBox="1">
            <a:spLocks noChangeArrowheads="1"/>
          </p:cNvSpPr>
          <p:nvPr/>
        </p:nvSpPr>
        <p:spPr bwMode="auto">
          <a:xfrm>
            <a:off x="1524000" y="26035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3600" b="1" u="sng">
                <a:latin typeface="Calibri" panose="020F0502020204030204" pitchFamily="34" charset="0"/>
                <a:cs typeface="Arial" panose="020B0604020202020204" pitchFamily="34" charset="0"/>
              </a:rPr>
              <a:t>Regulation of transcription and translation</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397375"/>
            <a:ext cx="835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92314" y="1341438"/>
            <a:ext cx="8351837" cy="1568450"/>
          </a:xfrm>
          <a:prstGeom prst="rect">
            <a:avLst/>
          </a:prstGeom>
        </p:spPr>
        <p:txBody>
          <a:bodyPr>
            <a:spAutoFit/>
          </a:bodyPr>
          <a:lstStyle/>
          <a:p>
            <a:pPr marL="342900" indent="-342900" defTabSz="457200">
              <a:spcBef>
                <a:spcPct val="20000"/>
              </a:spcBef>
              <a:buFont typeface="Arial"/>
              <a:buChar char="•"/>
              <a:defRPr/>
            </a:pPr>
            <a:r>
              <a:rPr lang="en-US" sz="3200" dirty="0">
                <a:solidFill>
                  <a:prstClr val="black"/>
                </a:solidFill>
                <a:latin typeface="+mj-lt"/>
                <a:ea typeface="MS PGothic" charset="0"/>
              </a:rPr>
              <a:t>Transcription factors </a:t>
            </a:r>
            <a:r>
              <a:rPr lang="en-US" sz="3200" dirty="0">
                <a:latin typeface="+mj-lt"/>
                <a:ea typeface="MS PGothic" charset="0"/>
                <a:cs typeface="MS PGothic" charset="0"/>
              </a:rPr>
              <a:t>enable RNA Polymerase to attach to the start of the gene and BEGIN TRANSCRIPTION:</a:t>
            </a:r>
            <a:endParaRPr lang="en-US" sz="3200" dirty="0">
              <a:solidFill>
                <a:prstClr val="black"/>
              </a:solidFill>
              <a:latin typeface="+mj-lt"/>
              <a:ea typeface="MS PGothic" charset="0"/>
            </a:endParaRPr>
          </a:p>
        </p:txBody>
      </p:sp>
    </p:spTree>
    <p:extLst>
      <p:ext uri="{BB962C8B-B14F-4D97-AF65-F5344CB8AC3E}">
        <p14:creationId xmlns:p14="http://schemas.microsoft.com/office/powerpoint/2010/main" val="396636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7"/>
          <p:cNvSpPr txBox="1">
            <a:spLocks noChangeArrowheads="1"/>
          </p:cNvSpPr>
          <p:nvPr/>
        </p:nvSpPr>
        <p:spPr bwMode="auto">
          <a:xfrm>
            <a:off x="1524000" y="26035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GB" altLang="en-US" sz="3600" b="1" u="sng">
                <a:latin typeface="Calibri" panose="020F0502020204030204" pitchFamily="34" charset="0"/>
                <a:cs typeface="Arial" panose="020B0604020202020204" pitchFamily="34" charset="0"/>
              </a:rPr>
              <a:t>Regulation of transcription and translation</a:t>
            </a: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397375"/>
            <a:ext cx="835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92314" y="1341439"/>
            <a:ext cx="8351837" cy="3144837"/>
          </a:xfrm>
          <a:prstGeom prst="rect">
            <a:avLst/>
          </a:prstGeom>
        </p:spPr>
        <p:txBody>
          <a:bodyPr>
            <a:spAutoFit/>
          </a:bodyPr>
          <a:lstStyle>
            <a:lvl1pPr marL="342900" indent="-342900"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3200">
                <a:solidFill>
                  <a:srgbClr val="000000"/>
                </a:solidFill>
                <a:latin typeface="Calibri" panose="020F0502020204030204" pitchFamily="34" charset="0"/>
              </a:rPr>
              <a:t>Some transcription factors are </a:t>
            </a:r>
            <a:r>
              <a:rPr lang="en-US" altLang="en-US" sz="3200" b="1">
                <a:solidFill>
                  <a:srgbClr val="000000"/>
                </a:solidFill>
                <a:latin typeface="Calibri" panose="020F0502020204030204" pitchFamily="34" charset="0"/>
              </a:rPr>
              <a:t>ACTIVATORS</a:t>
            </a:r>
            <a:r>
              <a:rPr lang="en-US" altLang="en-US" sz="3200">
                <a:solidFill>
                  <a:srgbClr val="000000"/>
                </a:solidFill>
                <a:latin typeface="Calibri" panose="020F0502020204030204" pitchFamily="34" charset="0"/>
              </a:rPr>
              <a:t> – they help</a:t>
            </a:r>
            <a:r>
              <a:rPr lang="en-US" altLang="en-US" sz="3200" b="1">
                <a:solidFill>
                  <a:srgbClr val="000000"/>
                </a:solidFill>
                <a:latin typeface="Calibri" panose="020F0502020204030204" pitchFamily="34" charset="0"/>
              </a:rPr>
              <a:t> RNA polymerase </a:t>
            </a:r>
            <a:r>
              <a:rPr lang="en-US" altLang="en-US" sz="3200">
                <a:solidFill>
                  <a:srgbClr val="000000"/>
                </a:solidFill>
                <a:latin typeface="Calibri" panose="020F0502020204030204" pitchFamily="34" charset="0"/>
              </a:rPr>
              <a:t>bind and activate transcription.</a:t>
            </a:r>
          </a:p>
          <a:p>
            <a:pPr eaLnBrk="1" hangingPunct="1">
              <a:spcBef>
                <a:spcPct val="20000"/>
              </a:spcBef>
              <a:buFont typeface="Arial" panose="020B0604020202020204" pitchFamily="34" charset="0"/>
              <a:buChar char="•"/>
            </a:pPr>
            <a:r>
              <a:rPr lang="en-US" altLang="en-US" sz="3200">
                <a:solidFill>
                  <a:srgbClr val="000000"/>
                </a:solidFill>
                <a:latin typeface="Calibri" panose="020F0502020204030204" pitchFamily="34" charset="0"/>
              </a:rPr>
              <a:t>Others are called </a:t>
            </a:r>
            <a:r>
              <a:rPr lang="en-US" altLang="en-US" sz="3200" b="1">
                <a:solidFill>
                  <a:srgbClr val="000000"/>
                </a:solidFill>
                <a:latin typeface="Calibri" panose="020F0502020204030204" pitchFamily="34" charset="0"/>
              </a:rPr>
              <a:t>REPRESSORS</a:t>
            </a:r>
            <a:r>
              <a:rPr lang="en-US" altLang="en-US" sz="3200">
                <a:solidFill>
                  <a:srgbClr val="000000"/>
                </a:solidFill>
                <a:latin typeface="Calibri" panose="020F0502020204030204" pitchFamily="34" charset="0"/>
              </a:rPr>
              <a:t> and decrease the rate of transcription because they slow or prevent </a:t>
            </a:r>
            <a:r>
              <a:rPr lang="en-US" altLang="en-US" sz="3200" b="1">
                <a:solidFill>
                  <a:srgbClr val="000000"/>
                </a:solidFill>
                <a:latin typeface="Calibri" panose="020F0502020204030204" pitchFamily="34" charset="0"/>
              </a:rPr>
              <a:t>RNA polymerase </a:t>
            </a:r>
            <a:r>
              <a:rPr lang="en-US" altLang="en-US" sz="3200">
                <a:solidFill>
                  <a:srgbClr val="000000"/>
                </a:solidFill>
                <a:latin typeface="Calibri" panose="020F0502020204030204" pitchFamily="34" charset="0"/>
              </a:rPr>
              <a:t>from binding</a:t>
            </a:r>
          </a:p>
        </p:txBody>
      </p:sp>
    </p:spTree>
    <p:extLst>
      <p:ext uri="{BB962C8B-B14F-4D97-AF65-F5344CB8AC3E}">
        <p14:creationId xmlns:p14="http://schemas.microsoft.com/office/powerpoint/2010/main" val="324172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anscription facto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786"/>
            <a:ext cx="12457283"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64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rot="5400000">
            <a:off x="2939548" y="1683850"/>
            <a:ext cx="1055782" cy="543888"/>
          </a:xfrm>
          <a:prstGeom prst="rect">
            <a:avLst/>
          </a:prstGeom>
        </p:spPr>
      </p:pic>
      <p:pic>
        <p:nvPicPr>
          <p:cNvPr id="13" name="Picture 12"/>
          <p:cNvPicPr>
            <a:picLocks noChangeAspect="1"/>
          </p:cNvPicPr>
          <p:nvPr/>
        </p:nvPicPr>
        <p:blipFill>
          <a:blip r:embed="rId2"/>
          <a:stretch>
            <a:fillRect/>
          </a:stretch>
        </p:blipFill>
        <p:spPr>
          <a:xfrm rot="5400000">
            <a:off x="2925900" y="641185"/>
            <a:ext cx="1055782" cy="543888"/>
          </a:xfrm>
          <a:prstGeom prst="rect">
            <a:avLst/>
          </a:prstGeom>
        </p:spPr>
      </p:pic>
      <p:pic>
        <p:nvPicPr>
          <p:cNvPr id="15" name="Picture 14"/>
          <p:cNvPicPr>
            <a:picLocks noChangeAspect="1"/>
          </p:cNvPicPr>
          <p:nvPr/>
        </p:nvPicPr>
        <p:blipFill>
          <a:blip r:embed="rId2"/>
          <a:stretch>
            <a:fillRect/>
          </a:stretch>
        </p:blipFill>
        <p:spPr>
          <a:xfrm rot="5400000">
            <a:off x="2980492" y="5880744"/>
            <a:ext cx="1055782" cy="543888"/>
          </a:xfrm>
          <a:prstGeom prst="rect">
            <a:avLst/>
          </a:prstGeom>
        </p:spPr>
      </p:pic>
      <p:pic>
        <p:nvPicPr>
          <p:cNvPr id="16" name="Picture 15"/>
          <p:cNvPicPr>
            <a:picLocks noChangeAspect="1"/>
          </p:cNvPicPr>
          <p:nvPr/>
        </p:nvPicPr>
        <p:blipFill>
          <a:blip r:embed="rId2"/>
          <a:stretch>
            <a:fillRect/>
          </a:stretch>
        </p:blipFill>
        <p:spPr>
          <a:xfrm rot="5400000">
            <a:off x="2966844" y="4838079"/>
            <a:ext cx="1055782" cy="543888"/>
          </a:xfrm>
          <a:prstGeom prst="rect">
            <a:avLst/>
          </a:prstGeom>
        </p:spPr>
      </p:pic>
      <p:pic>
        <p:nvPicPr>
          <p:cNvPr id="17" name="Picture 16"/>
          <p:cNvPicPr>
            <a:picLocks noChangeAspect="1"/>
          </p:cNvPicPr>
          <p:nvPr/>
        </p:nvPicPr>
        <p:blipFill>
          <a:blip r:embed="rId2"/>
          <a:stretch>
            <a:fillRect/>
          </a:stretch>
        </p:blipFill>
        <p:spPr>
          <a:xfrm rot="5400000">
            <a:off x="2953196" y="3782297"/>
            <a:ext cx="1055782" cy="543888"/>
          </a:xfrm>
          <a:prstGeom prst="rect">
            <a:avLst/>
          </a:prstGeom>
        </p:spPr>
      </p:pic>
      <p:pic>
        <p:nvPicPr>
          <p:cNvPr id="18" name="Picture 17"/>
          <p:cNvPicPr>
            <a:picLocks noChangeAspect="1"/>
          </p:cNvPicPr>
          <p:nvPr/>
        </p:nvPicPr>
        <p:blipFill>
          <a:blip r:embed="rId2"/>
          <a:stretch>
            <a:fillRect/>
          </a:stretch>
        </p:blipFill>
        <p:spPr>
          <a:xfrm rot="5400000">
            <a:off x="2939548" y="2739632"/>
            <a:ext cx="1055782" cy="543888"/>
          </a:xfrm>
          <a:prstGeom prst="rect">
            <a:avLst/>
          </a:prstGeom>
        </p:spPr>
      </p:pic>
      <p:pic>
        <p:nvPicPr>
          <p:cNvPr id="19" name="Picture 18"/>
          <p:cNvPicPr>
            <a:picLocks noChangeAspect="1"/>
          </p:cNvPicPr>
          <p:nvPr/>
        </p:nvPicPr>
        <p:blipFill>
          <a:blip r:embed="rId2"/>
          <a:stretch>
            <a:fillRect/>
          </a:stretch>
        </p:blipFill>
        <p:spPr>
          <a:xfrm rot="5400000">
            <a:off x="2980492" y="6923409"/>
            <a:ext cx="1055782" cy="543888"/>
          </a:xfrm>
          <a:prstGeom prst="rect">
            <a:avLst/>
          </a:prstGeom>
        </p:spPr>
      </p:pic>
      <p:pic>
        <p:nvPicPr>
          <p:cNvPr id="20" name="Picture 19"/>
          <p:cNvPicPr>
            <a:picLocks noChangeAspect="1"/>
          </p:cNvPicPr>
          <p:nvPr/>
        </p:nvPicPr>
        <p:blipFill>
          <a:blip r:embed="rId2"/>
          <a:stretch>
            <a:fillRect/>
          </a:stretch>
        </p:blipFill>
        <p:spPr>
          <a:xfrm rot="5400000">
            <a:off x="2925900" y="-414597"/>
            <a:ext cx="1055782" cy="543888"/>
          </a:xfrm>
          <a:prstGeom prst="rect">
            <a:avLst/>
          </a:prstGeom>
        </p:spPr>
      </p:pic>
      <p:sp>
        <p:nvSpPr>
          <p:cNvPr id="21" name="TextBox 20"/>
          <p:cNvSpPr txBox="1"/>
          <p:nvPr/>
        </p:nvSpPr>
        <p:spPr>
          <a:xfrm>
            <a:off x="504967" y="0"/>
            <a:ext cx="2374711" cy="369332"/>
          </a:xfrm>
          <a:prstGeom prst="rect">
            <a:avLst/>
          </a:prstGeom>
          <a:noFill/>
        </p:spPr>
        <p:txBody>
          <a:bodyPr wrap="square" rtlCol="0">
            <a:spAutoFit/>
          </a:bodyPr>
          <a:lstStyle/>
          <a:p>
            <a:r>
              <a:rPr lang="en-GB" dirty="0" smtClean="0"/>
              <a:t>Outside environment</a:t>
            </a:r>
            <a:endParaRPr lang="en-GB" dirty="0"/>
          </a:p>
        </p:txBody>
      </p:sp>
      <p:sp>
        <p:nvSpPr>
          <p:cNvPr id="22" name="TextBox 21"/>
          <p:cNvSpPr txBox="1"/>
          <p:nvPr/>
        </p:nvSpPr>
        <p:spPr>
          <a:xfrm>
            <a:off x="5718412" y="0"/>
            <a:ext cx="2483893" cy="369332"/>
          </a:xfrm>
          <a:prstGeom prst="rect">
            <a:avLst/>
          </a:prstGeom>
          <a:noFill/>
        </p:spPr>
        <p:txBody>
          <a:bodyPr wrap="square" rtlCol="0">
            <a:spAutoFit/>
          </a:bodyPr>
          <a:lstStyle/>
          <a:p>
            <a:r>
              <a:rPr lang="en-GB" dirty="0" smtClean="0"/>
              <a:t>Cytoplasm</a:t>
            </a:r>
            <a:endParaRPr lang="en-GB" dirty="0"/>
          </a:p>
        </p:txBody>
      </p:sp>
      <p:pic>
        <p:nvPicPr>
          <p:cNvPr id="25" name="Picture 24"/>
          <p:cNvPicPr>
            <a:picLocks noChangeAspect="1"/>
          </p:cNvPicPr>
          <p:nvPr/>
        </p:nvPicPr>
        <p:blipFill>
          <a:blip r:embed="rId3"/>
          <a:stretch>
            <a:fillRect/>
          </a:stretch>
        </p:blipFill>
        <p:spPr>
          <a:xfrm rot="2876755">
            <a:off x="8367816" y="3923376"/>
            <a:ext cx="699846" cy="490960"/>
          </a:xfrm>
          <a:prstGeom prst="rect">
            <a:avLst/>
          </a:prstGeom>
        </p:spPr>
      </p:pic>
      <p:pic>
        <p:nvPicPr>
          <p:cNvPr id="26" name="Picture 25"/>
          <p:cNvPicPr>
            <a:picLocks noChangeAspect="1"/>
          </p:cNvPicPr>
          <p:nvPr/>
        </p:nvPicPr>
        <p:blipFill>
          <a:blip r:embed="rId3"/>
          <a:stretch>
            <a:fillRect/>
          </a:stretch>
        </p:blipFill>
        <p:spPr>
          <a:xfrm rot="4344958">
            <a:off x="8366875" y="2893950"/>
            <a:ext cx="699846" cy="490960"/>
          </a:xfrm>
          <a:prstGeom prst="rect">
            <a:avLst/>
          </a:prstGeom>
        </p:spPr>
      </p:pic>
      <p:pic>
        <p:nvPicPr>
          <p:cNvPr id="27" name="Picture 26"/>
          <p:cNvPicPr>
            <a:picLocks noChangeAspect="1"/>
          </p:cNvPicPr>
          <p:nvPr/>
        </p:nvPicPr>
        <p:blipFill>
          <a:blip r:embed="rId3"/>
          <a:stretch>
            <a:fillRect/>
          </a:stretch>
        </p:blipFill>
        <p:spPr>
          <a:xfrm rot="6084355">
            <a:off x="8780104" y="1994589"/>
            <a:ext cx="699846" cy="490960"/>
          </a:xfrm>
          <a:prstGeom prst="rect">
            <a:avLst/>
          </a:prstGeom>
        </p:spPr>
      </p:pic>
      <p:pic>
        <p:nvPicPr>
          <p:cNvPr id="28" name="Picture 27"/>
          <p:cNvPicPr>
            <a:picLocks noChangeAspect="1"/>
          </p:cNvPicPr>
          <p:nvPr/>
        </p:nvPicPr>
        <p:blipFill>
          <a:blip r:embed="rId3"/>
          <a:stretch>
            <a:fillRect/>
          </a:stretch>
        </p:blipFill>
        <p:spPr>
          <a:xfrm rot="1362200">
            <a:off x="8694146" y="4901148"/>
            <a:ext cx="712801" cy="482037"/>
          </a:xfrm>
          <a:prstGeom prst="rect">
            <a:avLst/>
          </a:prstGeom>
        </p:spPr>
      </p:pic>
      <p:pic>
        <p:nvPicPr>
          <p:cNvPr id="29" name="Picture 28"/>
          <p:cNvPicPr>
            <a:picLocks noChangeAspect="1"/>
          </p:cNvPicPr>
          <p:nvPr/>
        </p:nvPicPr>
        <p:blipFill>
          <a:blip r:embed="rId3"/>
          <a:stretch>
            <a:fillRect/>
          </a:stretch>
        </p:blipFill>
        <p:spPr>
          <a:xfrm rot="21005244">
            <a:off x="9495764" y="5462296"/>
            <a:ext cx="712801" cy="482037"/>
          </a:xfrm>
          <a:prstGeom prst="rect">
            <a:avLst/>
          </a:prstGeom>
        </p:spPr>
      </p:pic>
      <p:pic>
        <p:nvPicPr>
          <p:cNvPr id="30" name="Picture 29"/>
          <p:cNvPicPr>
            <a:picLocks noChangeAspect="1"/>
          </p:cNvPicPr>
          <p:nvPr/>
        </p:nvPicPr>
        <p:blipFill>
          <a:blip r:embed="rId3"/>
          <a:stretch>
            <a:fillRect/>
          </a:stretch>
        </p:blipFill>
        <p:spPr>
          <a:xfrm rot="7929164">
            <a:off x="9631822" y="1457461"/>
            <a:ext cx="712800" cy="482037"/>
          </a:xfrm>
          <a:prstGeom prst="rect">
            <a:avLst/>
          </a:prstGeom>
        </p:spPr>
      </p:pic>
      <p:pic>
        <p:nvPicPr>
          <p:cNvPr id="33" name="Picture 32"/>
          <p:cNvPicPr>
            <a:picLocks noChangeAspect="1"/>
          </p:cNvPicPr>
          <p:nvPr/>
        </p:nvPicPr>
        <p:blipFill>
          <a:blip r:embed="rId4"/>
          <a:stretch>
            <a:fillRect/>
          </a:stretch>
        </p:blipFill>
        <p:spPr>
          <a:xfrm>
            <a:off x="1241732" y="1267510"/>
            <a:ext cx="901179" cy="682852"/>
          </a:xfrm>
          <a:prstGeom prst="rect">
            <a:avLst/>
          </a:prstGeom>
        </p:spPr>
      </p:pic>
      <p:pic>
        <p:nvPicPr>
          <p:cNvPr id="34" name="Picture 33"/>
          <p:cNvPicPr>
            <a:picLocks noChangeAspect="1"/>
          </p:cNvPicPr>
          <p:nvPr/>
        </p:nvPicPr>
        <p:blipFill>
          <a:blip r:embed="rId5"/>
          <a:stretch>
            <a:fillRect/>
          </a:stretch>
        </p:blipFill>
        <p:spPr>
          <a:xfrm>
            <a:off x="0" y="508965"/>
            <a:ext cx="1831126" cy="618912"/>
          </a:xfrm>
          <a:prstGeom prst="rect">
            <a:avLst/>
          </a:prstGeom>
        </p:spPr>
      </p:pic>
      <p:pic>
        <p:nvPicPr>
          <p:cNvPr id="37" name="Picture 36"/>
          <p:cNvPicPr>
            <a:picLocks noChangeAspect="1"/>
          </p:cNvPicPr>
          <p:nvPr/>
        </p:nvPicPr>
        <p:blipFill>
          <a:blip r:embed="rId6"/>
          <a:stretch>
            <a:fillRect/>
          </a:stretch>
        </p:blipFill>
        <p:spPr>
          <a:xfrm>
            <a:off x="4382828" y="1692413"/>
            <a:ext cx="3503787" cy="1868430"/>
          </a:xfrm>
          <a:prstGeom prst="rect">
            <a:avLst/>
          </a:prstGeom>
        </p:spPr>
      </p:pic>
      <p:cxnSp>
        <p:nvCxnSpPr>
          <p:cNvPr id="36" name="Straight Arrow Connector 35"/>
          <p:cNvCxnSpPr/>
          <p:nvPr/>
        </p:nvCxnSpPr>
        <p:spPr>
          <a:xfrm>
            <a:off x="2142911" y="1845275"/>
            <a:ext cx="3193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7"/>
          <a:stretch>
            <a:fillRect/>
          </a:stretch>
        </p:blipFill>
        <p:spPr>
          <a:xfrm>
            <a:off x="4795314" y="4633207"/>
            <a:ext cx="3615027" cy="1336200"/>
          </a:xfrm>
          <a:prstGeom prst="rect">
            <a:avLst/>
          </a:prstGeom>
        </p:spPr>
      </p:pic>
      <p:cxnSp>
        <p:nvCxnSpPr>
          <p:cNvPr id="41" name="Straight Arrow Connector 40"/>
          <p:cNvCxnSpPr/>
          <p:nvPr/>
        </p:nvCxnSpPr>
        <p:spPr>
          <a:xfrm>
            <a:off x="5336275" y="3526349"/>
            <a:ext cx="532262" cy="1255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Left Brace 41"/>
          <p:cNvSpPr/>
          <p:nvPr/>
        </p:nvSpPr>
        <p:spPr>
          <a:xfrm>
            <a:off x="4230806" y="2235951"/>
            <a:ext cx="259307" cy="114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rot="16200000">
            <a:off x="2849850" y="2222651"/>
            <a:ext cx="2372021" cy="261610"/>
          </a:xfrm>
          <a:prstGeom prst="rect">
            <a:avLst/>
          </a:prstGeom>
          <a:noFill/>
        </p:spPr>
        <p:txBody>
          <a:bodyPr wrap="square" rtlCol="0">
            <a:spAutoFit/>
          </a:bodyPr>
          <a:lstStyle/>
          <a:p>
            <a:r>
              <a:rPr lang="en-GB" sz="1100" dirty="0" smtClean="0"/>
              <a:t>Transcriptional factor</a:t>
            </a:r>
            <a:endParaRPr lang="en-GB" sz="1100" dirty="0"/>
          </a:p>
        </p:txBody>
      </p:sp>
      <p:pic>
        <p:nvPicPr>
          <p:cNvPr id="47" name="Picture 46"/>
          <p:cNvPicPr>
            <a:picLocks noChangeAspect="1"/>
          </p:cNvPicPr>
          <p:nvPr/>
        </p:nvPicPr>
        <p:blipFill>
          <a:blip r:embed="rId3"/>
          <a:stretch>
            <a:fillRect/>
          </a:stretch>
        </p:blipFill>
        <p:spPr>
          <a:xfrm rot="9239233">
            <a:off x="10606183" y="1336433"/>
            <a:ext cx="712800" cy="482037"/>
          </a:xfrm>
          <a:prstGeom prst="rect">
            <a:avLst/>
          </a:prstGeom>
        </p:spPr>
      </p:pic>
      <p:pic>
        <p:nvPicPr>
          <p:cNvPr id="48" name="Picture 47"/>
          <p:cNvPicPr>
            <a:picLocks noChangeAspect="1"/>
          </p:cNvPicPr>
          <p:nvPr/>
        </p:nvPicPr>
        <p:blipFill>
          <a:blip r:embed="rId3"/>
          <a:stretch>
            <a:fillRect/>
          </a:stretch>
        </p:blipFill>
        <p:spPr>
          <a:xfrm rot="9239233">
            <a:off x="10472370" y="5603170"/>
            <a:ext cx="712800" cy="482037"/>
          </a:xfrm>
          <a:prstGeom prst="rect">
            <a:avLst/>
          </a:prstGeom>
        </p:spPr>
      </p:pic>
      <p:pic>
        <p:nvPicPr>
          <p:cNvPr id="49" name="Picture 48"/>
          <p:cNvPicPr>
            <a:picLocks noChangeAspect="1"/>
          </p:cNvPicPr>
          <p:nvPr/>
        </p:nvPicPr>
        <p:blipFill>
          <a:blip r:embed="rId3"/>
          <a:stretch>
            <a:fillRect/>
          </a:stretch>
        </p:blipFill>
        <p:spPr>
          <a:xfrm rot="21005244">
            <a:off x="11515003" y="1461193"/>
            <a:ext cx="712801" cy="482037"/>
          </a:xfrm>
          <a:prstGeom prst="rect">
            <a:avLst/>
          </a:prstGeom>
        </p:spPr>
      </p:pic>
      <p:pic>
        <p:nvPicPr>
          <p:cNvPr id="50" name="Picture 49"/>
          <p:cNvPicPr>
            <a:picLocks noChangeAspect="1"/>
          </p:cNvPicPr>
          <p:nvPr/>
        </p:nvPicPr>
        <p:blipFill>
          <a:blip r:embed="rId3"/>
          <a:stretch>
            <a:fillRect/>
          </a:stretch>
        </p:blipFill>
        <p:spPr>
          <a:xfrm rot="7929164">
            <a:off x="11493326" y="5462295"/>
            <a:ext cx="712800" cy="482037"/>
          </a:xfrm>
          <a:prstGeom prst="rect">
            <a:avLst/>
          </a:prstGeom>
        </p:spPr>
      </p:pic>
      <p:sp>
        <p:nvSpPr>
          <p:cNvPr id="51" name="TextBox 50"/>
          <p:cNvSpPr txBox="1"/>
          <p:nvPr/>
        </p:nvSpPr>
        <p:spPr>
          <a:xfrm>
            <a:off x="10244735" y="898178"/>
            <a:ext cx="2488293" cy="369332"/>
          </a:xfrm>
          <a:prstGeom prst="rect">
            <a:avLst/>
          </a:prstGeom>
          <a:noFill/>
        </p:spPr>
        <p:txBody>
          <a:bodyPr wrap="square" rtlCol="0">
            <a:spAutoFit/>
          </a:bodyPr>
          <a:lstStyle/>
          <a:p>
            <a:r>
              <a:rPr lang="en-GB" dirty="0" smtClean="0"/>
              <a:t>Nucleus</a:t>
            </a:r>
            <a:endParaRPr lang="en-GB" dirty="0"/>
          </a:p>
        </p:txBody>
      </p:sp>
      <p:pic>
        <p:nvPicPr>
          <p:cNvPr id="52" name="Picture 51"/>
          <p:cNvPicPr>
            <a:picLocks noChangeAspect="1"/>
          </p:cNvPicPr>
          <p:nvPr/>
        </p:nvPicPr>
        <p:blipFill>
          <a:blip r:embed="rId8"/>
          <a:stretch>
            <a:fillRect/>
          </a:stretch>
        </p:blipFill>
        <p:spPr>
          <a:xfrm>
            <a:off x="9649446" y="4557698"/>
            <a:ext cx="902374" cy="1034744"/>
          </a:xfrm>
          <a:prstGeom prst="rect">
            <a:avLst/>
          </a:prstGeom>
        </p:spPr>
      </p:pic>
      <p:grpSp>
        <p:nvGrpSpPr>
          <p:cNvPr id="59" name="Group 58"/>
          <p:cNvGrpSpPr/>
          <p:nvPr/>
        </p:nvGrpSpPr>
        <p:grpSpPr>
          <a:xfrm>
            <a:off x="9589998" y="2108521"/>
            <a:ext cx="2604106" cy="2025756"/>
            <a:chOff x="2743200" y="199036"/>
            <a:chExt cx="8304225" cy="6459927"/>
          </a:xfrm>
        </p:grpSpPr>
        <p:pic>
          <p:nvPicPr>
            <p:cNvPr id="60" name="Picture 59"/>
            <p:cNvPicPr>
              <a:picLocks noChangeAspect="1"/>
            </p:cNvPicPr>
            <p:nvPr/>
          </p:nvPicPr>
          <p:blipFill rotWithShape="1">
            <a:blip r:embed="rId9"/>
            <a:srcRect l="14498"/>
            <a:stretch/>
          </p:blipFill>
          <p:spPr>
            <a:xfrm>
              <a:off x="2743200" y="199036"/>
              <a:ext cx="8304225" cy="6459927"/>
            </a:xfrm>
            <a:prstGeom prst="rect">
              <a:avLst/>
            </a:prstGeom>
          </p:spPr>
        </p:pic>
        <p:sp>
          <p:nvSpPr>
            <p:cNvPr id="61" name="Rectangle 60"/>
            <p:cNvSpPr/>
            <p:nvPr/>
          </p:nvSpPr>
          <p:spPr>
            <a:xfrm>
              <a:off x="6781800" y="199036"/>
              <a:ext cx="381000" cy="361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9544050" y="465736"/>
              <a:ext cx="1503375" cy="361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rot="3670756">
              <a:off x="9050798" y="2381797"/>
              <a:ext cx="819938" cy="269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2743200" y="3809999"/>
              <a:ext cx="1905000" cy="284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5" name="Picture 64"/>
          <p:cNvPicPr>
            <a:picLocks noChangeAspect="1"/>
          </p:cNvPicPr>
          <p:nvPr/>
        </p:nvPicPr>
        <p:blipFill>
          <a:blip r:embed="rId10"/>
          <a:stretch>
            <a:fillRect/>
          </a:stretch>
        </p:blipFill>
        <p:spPr>
          <a:xfrm>
            <a:off x="9976419" y="1931198"/>
            <a:ext cx="2287555" cy="659857"/>
          </a:xfrm>
          <a:prstGeom prst="rect">
            <a:avLst/>
          </a:prstGeom>
        </p:spPr>
      </p:pic>
      <p:cxnSp>
        <p:nvCxnSpPr>
          <p:cNvPr id="67" name="Straight Arrow Connector 66"/>
          <p:cNvCxnSpPr>
            <a:endCxn id="64" idx="3"/>
          </p:cNvCxnSpPr>
          <p:nvPr/>
        </p:nvCxnSpPr>
        <p:spPr>
          <a:xfrm flipV="1">
            <a:off x="7467600" y="3687577"/>
            <a:ext cx="2719783" cy="1814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5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Mutations – what causes them?</a:t>
            </a:r>
            <a:endParaRPr lang="en-GB" dirty="0"/>
          </a:p>
        </p:txBody>
      </p:sp>
      <p:sp>
        <p:nvSpPr>
          <p:cNvPr id="5" name="TextBox 4"/>
          <p:cNvSpPr txBox="1"/>
          <p:nvPr/>
        </p:nvSpPr>
        <p:spPr>
          <a:xfrm>
            <a:off x="307975" y="1595021"/>
            <a:ext cx="4784271" cy="5262979"/>
          </a:xfrm>
          <a:prstGeom prst="rect">
            <a:avLst/>
          </a:prstGeom>
          <a:noFill/>
        </p:spPr>
        <p:txBody>
          <a:bodyPr wrap="square" rtlCol="0">
            <a:spAutoFit/>
          </a:bodyPr>
          <a:lstStyle/>
          <a:p>
            <a:r>
              <a:rPr lang="en-GB" sz="2400" u="sng" dirty="0" smtClean="0"/>
              <a:t>Chemicals called Mutagens:</a:t>
            </a:r>
          </a:p>
          <a:p>
            <a:endParaRPr lang="en-GB" sz="2400" dirty="0"/>
          </a:p>
          <a:p>
            <a:r>
              <a:rPr lang="en-GB" sz="2400" dirty="0" smtClean="0"/>
              <a:t>Examples include nitrogen dioxide</a:t>
            </a:r>
            <a:r>
              <a:rPr lang="en-GB" sz="2400" dirty="0"/>
              <a:t> </a:t>
            </a:r>
            <a:r>
              <a:rPr lang="en-GB" sz="2400" dirty="0" smtClean="0"/>
              <a:t>and </a:t>
            </a:r>
            <a:r>
              <a:rPr lang="en-GB" sz="2400" dirty="0" err="1" smtClean="0"/>
              <a:t>benzopyrene</a:t>
            </a:r>
            <a:r>
              <a:rPr lang="en-GB" sz="2400" dirty="0" smtClean="0"/>
              <a:t> (in cigarette smoke).</a:t>
            </a:r>
          </a:p>
          <a:p>
            <a:endParaRPr lang="en-GB" sz="2400" dirty="0"/>
          </a:p>
          <a:p>
            <a:r>
              <a:rPr lang="en-GB" sz="2400" dirty="0" smtClean="0"/>
              <a:t>Can directly alter DNA base sequence, or interfere with transcription of certain genes.</a:t>
            </a:r>
          </a:p>
          <a:p>
            <a:endParaRPr lang="en-GB" sz="2400" dirty="0"/>
          </a:p>
          <a:p>
            <a:r>
              <a:rPr lang="en-GB" sz="2400" dirty="0" err="1" smtClean="0"/>
              <a:t>Benzopyrene</a:t>
            </a:r>
            <a:r>
              <a:rPr lang="en-GB" sz="2400" dirty="0" smtClean="0"/>
              <a:t> interacts with a gene called TP53 – a tumour suppressor gene – in a way which leads to cancer.</a:t>
            </a:r>
          </a:p>
        </p:txBody>
      </p:sp>
      <p:sp>
        <p:nvSpPr>
          <p:cNvPr id="3" name="AutoShape 2" descr="Image result for cigaret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cigaret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6718301" y="1690688"/>
            <a:ext cx="5119914" cy="3416320"/>
          </a:xfrm>
          <a:prstGeom prst="rect">
            <a:avLst/>
          </a:prstGeom>
          <a:noFill/>
        </p:spPr>
        <p:txBody>
          <a:bodyPr wrap="square" rtlCol="0">
            <a:spAutoFit/>
          </a:bodyPr>
          <a:lstStyle/>
          <a:p>
            <a:r>
              <a:rPr lang="en-GB" sz="2400" u="sng" dirty="0" smtClean="0"/>
              <a:t>Radiation is another mutagenic agent:</a:t>
            </a:r>
          </a:p>
          <a:p>
            <a:endParaRPr lang="en-GB" sz="2400" u="sng" dirty="0"/>
          </a:p>
          <a:p>
            <a:r>
              <a:rPr lang="en-GB" sz="2400" dirty="0" smtClean="0"/>
              <a:t>High energy ionising radiation can damage DNA (e.g. alpha and beta particles)</a:t>
            </a:r>
          </a:p>
          <a:p>
            <a:endParaRPr lang="en-GB" sz="2400" dirty="0"/>
          </a:p>
          <a:p>
            <a:r>
              <a:rPr lang="en-GB" sz="2400" dirty="0" smtClean="0"/>
              <a:t>Gamma rays, x-rays and UV waves can damage DNA as well</a:t>
            </a:r>
          </a:p>
          <a:p>
            <a:endParaRPr lang="en-GB" sz="2400" dirty="0"/>
          </a:p>
        </p:txBody>
      </p:sp>
    </p:spTree>
    <p:extLst>
      <p:ext uri="{BB962C8B-B14F-4D97-AF65-F5344CB8AC3E}">
        <p14:creationId xmlns:p14="http://schemas.microsoft.com/office/powerpoint/2010/main" val="293001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this be possible?</a:t>
            </a:r>
            <a:endParaRPr lang="en-GB" dirty="0"/>
          </a:p>
        </p:txBody>
      </p:sp>
      <p:sp>
        <p:nvSpPr>
          <p:cNvPr id="3" name="Content Placeholder 2"/>
          <p:cNvSpPr>
            <a:spLocks noGrp="1"/>
          </p:cNvSpPr>
          <p:nvPr>
            <p:ph idx="1"/>
          </p:nvPr>
        </p:nvSpPr>
        <p:spPr/>
        <p:txBody>
          <a:bodyPr/>
          <a:lstStyle/>
          <a:p>
            <a:r>
              <a:rPr lang="en-GB" altLang="en-US" dirty="0"/>
              <a:t>Epigenetics involves heritable changes in gene function, without changes to the base sequence of DNA. These changes are caused by changes in the environment that inhibit transcription by</a:t>
            </a:r>
            <a:r>
              <a:rPr lang="en-GB" altLang="en-US" dirty="0" smtClean="0"/>
              <a:t>:</a:t>
            </a:r>
          </a:p>
          <a:p>
            <a:endParaRPr lang="en-GB" altLang="en-US" dirty="0"/>
          </a:p>
          <a:p>
            <a:pPr lvl="1"/>
            <a:r>
              <a:rPr lang="en-GB" altLang="en-US" dirty="0"/>
              <a:t>increased methylation of the DNA </a:t>
            </a:r>
            <a:endParaRPr lang="en-GB" altLang="en-US" dirty="0" smtClean="0"/>
          </a:p>
          <a:p>
            <a:pPr lvl="1"/>
            <a:r>
              <a:rPr lang="en-GB" altLang="en-US" dirty="0" smtClean="0"/>
              <a:t>decreased </a:t>
            </a:r>
            <a:r>
              <a:rPr lang="en-GB" altLang="en-US" dirty="0"/>
              <a:t>acetylation of associated histones.</a:t>
            </a:r>
          </a:p>
          <a:p>
            <a:endParaRPr lang="en-GB" dirty="0"/>
          </a:p>
        </p:txBody>
      </p:sp>
    </p:spTree>
    <p:extLst>
      <p:ext uri="{BB962C8B-B14F-4D97-AF65-F5344CB8AC3E}">
        <p14:creationId xmlns:p14="http://schemas.microsoft.com/office/powerpoint/2010/main" val="2685553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3" y="404664"/>
            <a:ext cx="4623629" cy="622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832305" y="6041255"/>
            <a:ext cx="1514437" cy="584775"/>
          </a:xfrm>
          <a:prstGeom prst="rect">
            <a:avLst/>
          </a:prstGeom>
          <a:noFill/>
        </p:spPr>
        <p:txBody>
          <a:bodyPr wrap="square" rtlCol="0">
            <a:spAutoFit/>
          </a:bodyPr>
          <a:lstStyle/>
          <a:p>
            <a:pPr algn="ctr"/>
            <a:r>
              <a:rPr lang="en-GB" sz="800" dirty="0"/>
              <a:t>Image taken from </a:t>
            </a:r>
            <a:r>
              <a:rPr lang="en-GB" sz="800" dirty="0" err="1"/>
              <a:t>Felsenfeld</a:t>
            </a:r>
            <a:r>
              <a:rPr lang="en-GB" sz="800" dirty="0"/>
              <a:t> and </a:t>
            </a:r>
            <a:r>
              <a:rPr lang="en-GB" sz="800" dirty="0" err="1"/>
              <a:t>Groudine</a:t>
            </a:r>
            <a:r>
              <a:rPr lang="en-GB" sz="800" dirty="0"/>
              <a:t> (2003) Controlling the double helix</a:t>
            </a:r>
          </a:p>
          <a:p>
            <a:pPr algn="ctr"/>
            <a:r>
              <a:rPr lang="en-GB" sz="800" i="1" dirty="0"/>
              <a:t>Nature </a:t>
            </a:r>
            <a:r>
              <a:rPr lang="en-GB" sz="800" b="1" dirty="0"/>
              <a:t>421</a:t>
            </a:r>
            <a:r>
              <a:rPr lang="en-GB" sz="800" dirty="0"/>
              <a:t>, 448-453</a:t>
            </a:r>
          </a:p>
        </p:txBody>
      </p:sp>
    </p:spTree>
    <p:extLst>
      <p:ext uri="{BB962C8B-B14F-4D97-AF65-F5344CB8AC3E}">
        <p14:creationId xmlns:p14="http://schemas.microsoft.com/office/powerpoint/2010/main" val="1659361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240463" y="425450"/>
            <a:ext cx="4103687" cy="6048374"/>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chemeClr val="dk1"/>
              </a:buClr>
              <a:buSzPct val="100000"/>
              <a:buFont typeface="Josefin Sans"/>
              <a:buChar char="•"/>
            </a:pPr>
            <a:r>
              <a:rPr lang="en-US" sz="3200">
                <a:solidFill>
                  <a:schemeClr val="dk1"/>
                </a:solidFill>
                <a:latin typeface="Josefin Sans"/>
                <a:ea typeface="Josefin Sans"/>
                <a:cs typeface="Josefin Sans"/>
                <a:sym typeface="Josefin Sans"/>
              </a:rPr>
              <a:t>Inactive genes can be wrapped tightly and become inaccessible – ensuring they are not read – (epigenetic silencing)</a:t>
            </a:r>
          </a:p>
          <a:p>
            <a:pPr marL="0" indent="0">
              <a:lnSpc>
                <a:spcPct val="100000"/>
              </a:lnSpc>
              <a:spcBef>
                <a:spcPts val="0"/>
              </a:spcBef>
              <a:buNone/>
            </a:pPr>
            <a:endParaRPr>
              <a:latin typeface="Josefin Sans"/>
              <a:ea typeface="Josefin Sans"/>
              <a:cs typeface="Josefin Sans"/>
              <a:sym typeface="Josefin Sans"/>
            </a:endParaRPr>
          </a:p>
          <a:p>
            <a:pPr marL="342900" indent="-342900">
              <a:lnSpc>
                <a:spcPct val="100000"/>
              </a:lnSpc>
              <a:spcBef>
                <a:spcPts val="640"/>
              </a:spcBef>
              <a:buClr>
                <a:schemeClr val="dk1"/>
              </a:buClr>
              <a:buSzPct val="100000"/>
              <a:buFont typeface="Josefin Sans"/>
              <a:buChar char="•"/>
            </a:pPr>
            <a:r>
              <a:rPr lang="en-US" sz="3200">
                <a:solidFill>
                  <a:schemeClr val="dk1"/>
                </a:solidFill>
                <a:latin typeface="Josefin Sans"/>
                <a:ea typeface="Josefin Sans"/>
                <a:cs typeface="Josefin Sans"/>
                <a:sym typeface="Josefin Sans"/>
              </a:rPr>
              <a:t>Active genes are ‘looser’ and are more easily read and transcribed</a:t>
            </a:r>
          </a:p>
        </p:txBody>
      </p:sp>
      <p:pic>
        <p:nvPicPr>
          <p:cNvPr id="129" name="Shape 129" descr="Image result for histones"/>
          <p:cNvPicPr preferRelativeResize="0"/>
          <p:nvPr/>
        </p:nvPicPr>
        <p:blipFill rotWithShape="1">
          <a:blip r:embed="rId3">
            <a:alphaModFix/>
          </a:blip>
          <a:srcRect r="37486"/>
          <a:stretch/>
        </p:blipFill>
        <p:spPr>
          <a:xfrm>
            <a:off x="1531938" y="777876"/>
            <a:ext cx="4317999" cy="5343525"/>
          </a:xfrm>
          <a:prstGeom prst="rect">
            <a:avLst/>
          </a:prstGeom>
          <a:noFill/>
          <a:ln>
            <a:noFill/>
          </a:ln>
        </p:spPr>
      </p:pic>
    </p:spTree>
    <p:extLst>
      <p:ext uri="{BB962C8B-B14F-4D97-AF65-F5344CB8AC3E}">
        <p14:creationId xmlns:p14="http://schemas.microsoft.com/office/powerpoint/2010/main" val="4256005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981200" y="122254"/>
            <a:ext cx="8229600" cy="706800"/>
          </a:xfrm>
          <a:prstGeom prst="rect">
            <a:avLst/>
          </a:prstGeom>
          <a:solidFill>
            <a:srgbClr val="D0E0E3"/>
          </a:solid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a:solidFill>
                  <a:srgbClr val="000000"/>
                </a:solidFill>
                <a:latin typeface="Josefin Sans"/>
                <a:ea typeface="Josefin Sans"/>
                <a:cs typeface="Josefin Sans"/>
                <a:sym typeface="Josefin Sans"/>
              </a:rPr>
              <a:t>Epigenome - flexible</a:t>
            </a:r>
          </a:p>
        </p:txBody>
      </p:sp>
      <p:sp>
        <p:nvSpPr>
          <p:cNvPr id="141" name="Shape 141"/>
          <p:cNvSpPr txBox="1">
            <a:spLocks noGrp="1"/>
          </p:cNvSpPr>
          <p:nvPr>
            <p:ph type="body" idx="1"/>
          </p:nvPr>
        </p:nvSpPr>
        <p:spPr>
          <a:xfrm>
            <a:off x="1981200" y="5345919"/>
            <a:ext cx="8229600" cy="143880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None/>
            </a:pPr>
            <a:r>
              <a:rPr lang="en-US">
                <a:latin typeface="Josefin Sans"/>
                <a:ea typeface="Josefin Sans"/>
                <a:cs typeface="Josefin Sans"/>
                <a:sym typeface="Josefin Sans"/>
              </a:rPr>
              <a:t>Chemical tags (methyl &amp; acetyl) respond to environmental changes e.g. add on to or leave the DNA</a:t>
            </a:r>
          </a:p>
        </p:txBody>
      </p:sp>
      <p:sp>
        <p:nvSpPr>
          <p:cNvPr id="142" name="Shape 142" descr="Image result for epigenome"/>
          <p:cNvSpPr txBox="1"/>
          <p:nvPr/>
        </p:nvSpPr>
        <p:spPr>
          <a:xfrm>
            <a:off x="1700212" y="-182561"/>
            <a:ext cx="304799" cy="304799"/>
          </a:xfrm>
          <a:prstGeom prst="rect">
            <a:avLst/>
          </a:prstGeom>
          <a:noFill/>
          <a:ln>
            <a:noFill/>
          </a:ln>
        </p:spPr>
        <p:txBody>
          <a:bodyPr lIns="91425" tIns="45700" rIns="91425" bIns="45700" anchor="t" anchorCtr="0">
            <a:noAutofit/>
          </a:bodyPr>
          <a:lstStyle/>
          <a:p>
            <a:endParaRPr>
              <a:solidFill>
                <a:schemeClr val="dk1"/>
              </a:solidFill>
              <a:latin typeface="Arial"/>
              <a:ea typeface="Arial"/>
              <a:cs typeface="Arial"/>
              <a:sym typeface="Arial"/>
            </a:endParaRPr>
          </a:p>
        </p:txBody>
      </p:sp>
      <p:pic>
        <p:nvPicPr>
          <p:cNvPr id="143" name="Shape 143"/>
          <p:cNvPicPr preferRelativeResize="0"/>
          <p:nvPr/>
        </p:nvPicPr>
        <p:blipFill rotWithShape="1">
          <a:blip r:embed="rId3">
            <a:alphaModFix/>
          </a:blip>
          <a:srcRect/>
          <a:stretch/>
        </p:blipFill>
        <p:spPr>
          <a:xfrm>
            <a:off x="2501775" y="755925"/>
            <a:ext cx="7535400" cy="4590000"/>
          </a:xfrm>
          <a:prstGeom prst="rect">
            <a:avLst/>
          </a:prstGeom>
          <a:noFill/>
          <a:ln>
            <a:noFill/>
          </a:ln>
        </p:spPr>
      </p:pic>
      <p:sp>
        <p:nvSpPr>
          <p:cNvPr id="144" name="Shape 144" descr="Image result for dimmer light switch"/>
          <p:cNvSpPr txBox="1"/>
          <p:nvPr/>
        </p:nvSpPr>
        <p:spPr>
          <a:xfrm>
            <a:off x="1852613" y="-30161"/>
            <a:ext cx="304799" cy="304799"/>
          </a:xfrm>
          <a:prstGeom prst="rect">
            <a:avLst/>
          </a:prstGeom>
          <a:noFill/>
          <a:ln>
            <a:noFill/>
          </a:ln>
        </p:spPr>
        <p:txBody>
          <a:bodyPr lIns="91425" tIns="45700" rIns="91425" bIns="45700" anchor="t" anchorCtr="0">
            <a:noAutofit/>
          </a:bodyPr>
          <a:lstStyle/>
          <a:p>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136240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mtClean="0"/>
              <a:t>The DNA histone complex </a:t>
            </a:r>
          </a:p>
        </p:txBody>
      </p:sp>
      <p:sp>
        <p:nvSpPr>
          <p:cNvPr id="23555" name="Content Placeholder 2"/>
          <p:cNvSpPr>
            <a:spLocks noGrp="1"/>
          </p:cNvSpPr>
          <p:nvPr>
            <p:ph idx="1"/>
          </p:nvPr>
        </p:nvSpPr>
        <p:spPr/>
        <p:txBody>
          <a:bodyPr/>
          <a:lstStyle/>
          <a:p>
            <a:r>
              <a:rPr lang="en-GB" altLang="en-US" dirty="0" smtClean="0"/>
              <a:t>A weak association with histone = loosely packed DNA</a:t>
            </a:r>
          </a:p>
          <a:p>
            <a:r>
              <a:rPr lang="en-GB" altLang="en-US" dirty="0" smtClean="0"/>
              <a:t>DNA is accessible by transcription factors – </a:t>
            </a:r>
            <a:r>
              <a:rPr lang="en-GB" altLang="en-US" b="1" dirty="0" smtClean="0"/>
              <a:t>mRNA can be made</a:t>
            </a:r>
          </a:p>
          <a:p>
            <a:endParaRPr lang="en-GB" altLang="en-US" dirty="0"/>
          </a:p>
          <a:p>
            <a:endParaRPr lang="en-GB" altLang="en-US" dirty="0" smtClean="0"/>
          </a:p>
          <a:p>
            <a:endParaRPr lang="en-GB" altLang="en-US" dirty="0" smtClean="0"/>
          </a:p>
          <a:p>
            <a:r>
              <a:rPr lang="en-GB" altLang="en-US" dirty="0" smtClean="0"/>
              <a:t>Strong association with histone = tightly packed</a:t>
            </a:r>
          </a:p>
          <a:p>
            <a:r>
              <a:rPr lang="en-GB" altLang="en-US" dirty="0" smtClean="0"/>
              <a:t>Not accessible by transcription factors – </a:t>
            </a:r>
            <a:r>
              <a:rPr lang="en-GB" altLang="en-US" b="1" dirty="0" smtClean="0"/>
              <a:t>no mRNA made</a:t>
            </a:r>
          </a:p>
        </p:txBody>
      </p:sp>
    </p:spTree>
    <p:extLst>
      <p:ext uri="{BB962C8B-B14F-4D97-AF65-F5344CB8AC3E}">
        <p14:creationId xmlns:p14="http://schemas.microsoft.com/office/powerpoint/2010/main" val="2064115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Decreased acetlyation</a:t>
            </a:r>
          </a:p>
        </p:txBody>
      </p:sp>
      <p:sp>
        <p:nvSpPr>
          <p:cNvPr id="3" name="Content Placeholder 2"/>
          <p:cNvSpPr>
            <a:spLocks noGrp="1"/>
          </p:cNvSpPr>
          <p:nvPr>
            <p:ph idx="1"/>
          </p:nvPr>
        </p:nvSpPr>
        <p:spPr/>
        <p:txBody>
          <a:bodyPr>
            <a:normAutofit/>
          </a:bodyPr>
          <a:lstStyle/>
          <a:p>
            <a:pPr>
              <a:defRPr/>
            </a:pPr>
            <a:r>
              <a:rPr lang="en-GB" dirty="0" smtClean="0"/>
              <a:t>Acetylation = acetyl group is transferred to a molecule</a:t>
            </a:r>
          </a:p>
          <a:p>
            <a:pPr>
              <a:defRPr/>
            </a:pPr>
            <a:r>
              <a:rPr lang="en-GB" dirty="0" smtClean="0"/>
              <a:t>Group donating is </a:t>
            </a:r>
            <a:r>
              <a:rPr lang="en-GB" dirty="0" err="1" smtClean="0"/>
              <a:t>acetylcoenzyme</a:t>
            </a:r>
            <a:r>
              <a:rPr lang="en-GB" dirty="0" smtClean="0"/>
              <a:t> A</a:t>
            </a:r>
          </a:p>
          <a:p>
            <a:r>
              <a:rPr lang="en-GB" altLang="en-US" dirty="0" smtClean="0"/>
              <a:t>Increases </a:t>
            </a:r>
            <a:r>
              <a:rPr lang="en-GB" altLang="en-US" dirty="0"/>
              <a:t>the positive charges on histones and therefore increases their attraction to the negative phosphate groups.</a:t>
            </a:r>
          </a:p>
          <a:p>
            <a:pPr marL="0" indent="0">
              <a:buNone/>
            </a:pPr>
            <a:endParaRPr lang="en-GB" altLang="en-US" dirty="0"/>
          </a:p>
          <a:p>
            <a:r>
              <a:rPr lang="en-GB" altLang="en-US" dirty="0"/>
              <a:t>Association between histone and DNA is stronger and therefore no transcription</a:t>
            </a:r>
          </a:p>
          <a:p>
            <a:pPr marL="0" indent="0">
              <a:buNone/>
            </a:pPr>
            <a:endParaRPr lang="en-GB" altLang="en-US" dirty="0"/>
          </a:p>
          <a:p>
            <a:r>
              <a:rPr lang="en-GB" altLang="en-US" dirty="0"/>
              <a:t>i.e. gene is switched off</a:t>
            </a:r>
          </a:p>
          <a:p>
            <a:pPr>
              <a:defRPr/>
            </a:pPr>
            <a:endParaRPr lang="en-GB" dirty="0"/>
          </a:p>
          <a:p>
            <a:pPr marL="0" indent="0">
              <a:buNone/>
              <a:defRPr/>
            </a:pPr>
            <a:endParaRPr lang="en-GB" dirty="0"/>
          </a:p>
        </p:txBody>
      </p:sp>
    </p:spTree>
    <p:extLst>
      <p:ext uri="{BB962C8B-B14F-4D97-AF65-F5344CB8AC3E}">
        <p14:creationId xmlns:p14="http://schemas.microsoft.com/office/powerpoint/2010/main" val="311437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sp>
        <p:nvSpPr>
          <p:cNvPr id="26627" name="Content Placeholder 2"/>
          <p:cNvSpPr>
            <a:spLocks noGrp="1"/>
          </p:cNvSpPr>
          <p:nvPr>
            <p:ph idx="1"/>
          </p:nvPr>
        </p:nvSpPr>
        <p:spPr/>
        <p:txBody>
          <a:bodyPr/>
          <a:lstStyle/>
          <a:p>
            <a:endParaRPr lang="en-US" altLang="en-US" smtClean="0"/>
          </a:p>
        </p:txBody>
      </p:sp>
      <p:sp>
        <p:nvSpPr>
          <p:cNvPr id="26628" name="AutoShape 2" descr="Image result for phosphate histone"/>
          <p:cNvSpPr>
            <a:spLocks noChangeAspect="1" noChangeArrowheads="1"/>
          </p:cNvSpPr>
          <p:nvPr/>
        </p:nvSpPr>
        <p:spPr bwMode="auto">
          <a:xfrm>
            <a:off x="1700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pic>
        <p:nvPicPr>
          <p:cNvPr id="266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7389" y="549276"/>
            <a:ext cx="8074025"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088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Increased methylation</a:t>
            </a:r>
          </a:p>
        </p:txBody>
      </p:sp>
      <p:sp>
        <p:nvSpPr>
          <p:cNvPr id="28675" name="Content Placeholder 2"/>
          <p:cNvSpPr>
            <a:spLocks noGrp="1"/>
          </p:cNvSpPr>
          <p:nvPr>
            <p:ph idx="1"/>
          </p:nvPr>
        </p:nvSpPr>
        <p:spPr>
          <a:xfrm>
            <a:off x="1981200" y="1268413"/>
            <a:ext cx="8229600" cy="4857750"/>
          </a:xfrm>
        </p:spPr>
        <p:txBody>
          <a:bodyPr/>
          <a:lstStyle/>
          <a:p>
            <a:r>
              <a:rPr lang="en-GB" altLang="en-US" dirty="0" smtClean="0"/>
              <a:t>Methylation = addition of methyl group to DNA molecules</a:t>
            </a:r>
          </a:p>
          <a:p>
            <a:r>
              <a:rPr lang="en-GB" altLang="en-US" dirty="0" smtClean="0"/>
              <a:t>It is added to cytosine bases</a:t>
            </a:r>
          </a:p>
          <a:p>
            <a:r>
              <a:rPr lang="en-GB" altLang="en-US" dirty="0" smtClean="0"/>
              <a:t>Normally is inhibitory (prevents transcription)</a:t>
            </a:r>
          </a:p>
          <a:p>
            <a:pPr marL="0" indent="0">
              <a:buNone/>
            </a:pPr>
            <a:r>
              <a:rPr lang="en-GB" altLang="en-US" dirty="0"/>
              <a:t>	</a:t>
            </a:r>
            <a:r>
              <a:rPr lang="en-GB" altLang="en-US" dirty="0" smtClean="0"/>
              <a:t>1) prevents binding of transcription factors </a:t>
            </a:r>
          </a:p>
          <a:p>
            <a:pPr marL="0" indent="0">
              <a:buNone/>
            </a:pPr>
            <a:r>
              <a:rPr lang="en-GB" altLang="en-US" dirty="0" smtClean="0"/>
              <a:t>	2) attracting proteins that condense the DNA – 	histone complex. Therefore is inaccessible to 	transcription factors. </a:t>
            </a:r>
          </a:p>
        </p:txBody>
      </p:sp>
    </p:spTree>
    <p:extLst>
      <p:ext uri="{BB962C8B-B14F-4D97-AF65-F5344CB8AC3E}">
        <p14:creationId xmlns:p14="http://schemas.microsoft.com/office/powerpoint/2010/main" val="3411332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pic>
        <p:nvPicPr>
          <p:cNvPr id="36868" name="Picture 5" descr="Image result for histone methylation demethylation compare"/>
          <p:cNvPicPr>
            <a:picLocks noChangeAspect="1" noChangeArrowheads="1"/>
          </p:cNvPicPr>
          <p:nvPr/>
        </p:nvPicPr>
        <p:blipFill>
          <a:blip r:embed="rId2">
            <a:extLst>
              <a:ext uri="{28A0092B-C50C-407E-A947-70E740481C1C}">
                <a14:useLocalDpi xmlns:a14="http://schemas.microsoft.com/office/drawing/2010/main" val="0"/>
              </a:ext>
            </a:extLst>
          </a:blip>
          <a:srcRect t="51306"/>
          <a:stretch>
            <a:fillRect/>
          </a:stretch>
        </p:blipFill>
        <p:spPr bwMode="auto">
          <a:xfrm>
            <a:off x="1504950" y="981076"/>
            <a:ext cx="91630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31950" y="2349500"/>
            <a:ext cx="1943100" cy="6477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6" name="Rectangle 5"/>
          <p:cNvSpPr/>
          <p:nvPr/>
        </p:nvSpPr>
        <p:spPr>
          <a:xfrm>
            <a:off x="1631950" y="4221163"/>
            <a:ext cx="1943100" cy="6477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487463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0648" y="1772816"/>
            <a:ext cx="6927212" cy="3600400"/>
          </a:xfrm>
          <a:prstGeom prst="rect">
            <a:avLst/>
          </a:prstGeom>
          <a:noFill/>
          <a:ln>
            <a:noFill/>
          </a:ln>
        </p:spPr>
      </p:pic>
      <p:grpSp>
        <p:nvGrpSpPr>
          <p:cNvPr id="35" name="Group 34"/>
          <p:cNvGrpSpPr/>
          <p:nvPr/>
        </p:nvGrpSpPr>
        <p:grpSpPr>
          <a:xfrm>
            <a:off x="6764051" y="3573017"/>
            <a:ext cx="3902003" cy="1787487"/>
            <a:chOff x="4692109" y="3860471"/>
            <a:chExt cx="3902003" cy="1787487"/>
          </a:xfrm>
        </p:grpSpPr>
        <p:grpSp>
          <p:nvGrpSpPr>
            <p:cNvPr id="34" name="Group 33"/>
            <p:cNvGrpSpPr/>
            <p:nvPr/>
          </p:nvGrpSpPr>
          <p:grpSpPr>
            <a:xfrm>
              <a:off x="7070065" y="4527434"/>
              <a:ext cx="1505433" cy="646331"/>
              <a:chOff x="11935231" y="4816630"/>
              <a:chExt cx="1505433" cy="646331"/>
            </a:xfrm>
          </p:grpSpPr>
          <p:cxnSp>
            <p:nvCxnSpPr>
              <p:cNvPr id="9" name="Straight Arrow Connector 8"/>
              <p:cNvCxnSpPr/>
              <p:nvPr/>
            </p:nvCxnSpPr>
            <p:spPr>
              <a:xfrm>
                <a:off x="11935231" y="5067751"/>
                <a:ext cx="480804" cy="0"/>
              </a:xfrm>
              <a:prstGeom prst="straightConnector1">
                <a:avLst/>
              </a:prstGeom>
              <a:ln w="31750"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271966" y="4816630"/>
                <a:ext cx="1168698" cy="646331"/>
              </a:xfrm>
              <a:prstGeom prst="rect">
                <a:avLst/>
              </a:prstGeom>
              <a:noFill/>
            </p:spPr>
            <p:txBody>
              <a:bodyPr wrap="square" rtlCol="0">
                <a:spAutoFit/>
              </a:bodyPr>
              <a:lstStyle/>
              <a:p>
                <a:pPr algn="ctr"/>
                <a:r>
                  <a:rPr lang="en-GB" dirty="0"/>
                  <a:t>Turn genes off</a:t>
                </a:r>
              </a:p>
            </p:txBody>
          </p:sp>
        </p:grpSp>
        <p:sp>
          <p:nvSpPr>
            <p:cNvPr id="29" name="Rounded Rectangle 28"/>
            <p:cNvSpPr/>
            <p:nvPr/>
          </p:nvSpPr>
          <p:spPr>
            <a:xfrm>
              <a:off x="4692109" y="3860471"/>
              <a:ext cx="3902003" cy="1787487"/>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6990079" y="2023644"/>
            <a:ext cx="1897501" cy="66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Freeform 5"/>
          <p:cNvSpPr/>
          <p:nvPr/>
        </p:nvSpPr>
        <p:spPr>
          <a:xfrm>
            <a:off x="7725798" y="2138630"/>
            <a:ext cx="300377" cy="621883"/>
          </a:xfrm>
          <a:custGeom>
            <a:avLst/>
            <a:gdLst>
              <a:gd name="connsiteX0" fmla="*/ 163900 w 300377"/>
              <a:gd name="connsiteY0" fmla="*/ 621883 h 621883"/>
              <a:gd name="connsiteX1" fmla="*/ 191195 w 300377"/>
              <a:gd name="connsiteY1" fmla="*/ 526349 h 621883"/>
              <a:gd name="connsiteX2" fmla="*/ 191195 w 300377"/>
              <a:gd name="connsiteY2" fmla="*/ 526349 h 621883"/>
              <a:gd name="connsiteX3" fmla="*/ 127 w 300377"/>
              <a:gd name="connsiteY3" fmla="*/ 348928 h 621883"/>
              <a:gd name="connsiteX4" fmla="*/ 163900 w 300377"/>
              <a:gd name="connsiteY4" fmla="*/ 35029 h 621883"/>
              <a:gd name="connsiteX5" fmla="*/ 300377 w 300377"/>
              <a:gd name="connsiteY5" fmla="*/ 21382 h 62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377" h="621883">
                <a:moveTo>
                  <a:pt x="163900" y="621883"/>
                </a:moveTo>
                <a:lnTo>
                  <a:pt x="191195" y="526349"/>
                </a:lnTo>
                <a:lnTo>
                  <a:pt x="191195" y="526349"/>
                </a:lnTo>
                <a:cubicBezTo>
                  <a:pt x="159350" y="496779"/>
                  <a:pt x="4676" y="430815"/>
                  <a:pt x="127" y="348928"/>
                </a:cubicBezTo>
                <a:cubicBezTo>
                  <a:pt x="-4422" y="267041"/>
                  <a:pt x="113858" y="89620"/>
                  <a:pt x="163900" y="35029"/>
                </a:cubicBezTo>
                <a:cubicBezTo>
                  <a:pt x="213942" y="-19562"/>
                  <a:pt x="257159" y="910"/>
                  <a:pt x="300377" y="21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1" name="Group 40"/>
          <p:cNvGrpSpPr/>
          <p:nvPr/>
        </p:nvGrpSpPr>
        <p:grpSpPr>
          <a:xfrm>
            <a:off x="8061154" y="1431246"/>
            <a:ext cx="2108935" cy="1414767"/>
            <a:chOff x="5868144" y="1294153"/>
            <a:chExt cx="2108935" cy="1414767"/>
          </a:xfrm>
        </p:grpSpPr>
        <p:cxnSp>
          <p:nvCxnSpPr>
            <p:cNvPr id="8" name="Straight Arrow Connector 7"/>
            <p:cNvCxnSpPr/>
            <p:nvPr/>
          </p:nvCxnSpPr>
          <p:spPr>
            <a:xfrm flipV="1">
              <a:off x="6126965" y="1891912"/>
              <a:ext cx="360040" cy="414480"/>
            </a:xfrm>
            <a:prstGeom prst="straightConnector1">
              <a:avLst/>
            </a:prstGeom>
            <a:ln w="31750"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8144" y="1294153"/>
              <a:ext cx="1168698" cy="461665"/>
            </a:xfrm>
            <a:prstGeom prst="rect">
              <a:avLst/>
            </a:prstGeom>
            <a:noFill/>
          </p:spPr>
          <p:txBody>
            <a:bodyPr wrap="square" rtlCol="0">
              <a:spAutoFit/>
            </a:bodyPr>
            <a:lstStyle/>
            <a:p>
              <a:pPr algn="ctr"/>
              <a:r>
                <a:rPr lang="en-GB" sz="1200" dirty="0"/>
                <a:t>Add acetyl: turn genes on</a:t>
              </a:r>
            </a:p>
          </p:txBody>
        </p:sp>
        <p:sp>
          <p:nvSpPr>
            <p:cNvPr id="3" name="Rounded Rectangle 2"/>
            <p:cNvSpPr/>
            <p:nvPr/>
          </p:nvSpPr>
          <p:spPr>
            <a:xfrm>
              <a:off x="5973712" y="1353119"/>
              <a:ext cx="2003367" cy="1355801"/>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8775213" y="2130809"/>
            <a:ext cx="1393180" cy="430887"/>
            <a:chOff x="6411230" y="2028427"/>
            <a:chExt cx="1393180" cy="430887"/>
          </a:xfrm>
        </p:grpSpPr>
        <p:cxnSp>
          <p:nvCxnSpPr>
            <p:cNvPr id="38" name="Straight Arrow Connector 37"/>
            <p:cNvCxnSpPr/>
            <p:nvPr/>
          </p:nvCxnSpPr>
          <p:spPr>
            <a:xfrm flipH="1">
              <a:off x="6411230" y="2031019"/>
              <a:ext cx="411221" cy="394144"/>
            </a:xfrm>
            <a:prstGeom prst="straightConnector1">
              <a:avLst/>
            </a:prstGeom>
            <a:ln w="31750"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35712" y="2028427"/>
              <a:ext cx="1168698" cy="430887"/>
            </a:xfrm>
            <a:prstGeom prst="rect">
              <a:avLst/>
            </a:prstGeom>
            <a:noFill/>
          </p:spPr>
          <p:txBody>
            <a:bodyPr wrap="square" rtlCol="0">
              <a:spAutoFit/>
            </a:bodyPr>
            <a:lstStyle/>
            <a:p>
              <a:pPr algn="ctr"/>
              <a:r>
                <a:rPr lang="en-GB" sz="1100" dirty="0"/>
                <a:t>Remove acetyl: turn genes off</a:t>
              </a:r>
            </a:p>
          </p:txBody>
        </p:sp>
      </p:grpSp>
      <p:sp>
        <p:nvSpPr>
          <p:cNvPr id="15" name="Hexagon 14"/>
          <p:cNvSpPr/>
          <p:nvPr/>
        </p:nvSpPr>
        <p:spPr>
          <a:xfrm>
            <a:off x="7712288" y="2118020"/>
            <a:ext cx="300377" cy="31267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A</a:t>
            </a:r>
          </a:p>
        </p:txBody>
      </p:sp>
    </p:spTree>
    <p:extLst>
      <p:ext uri="{BB962C8B-B14F-4D97-AF65-F5344CB8AC3E}">
        <p14:creationId xmlns:p14="http://schemas.microsoft.com/office/powerpoint/2010/main" val="2175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Image result for missense nons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65125"/>
            <a:ext cx="11097962" cy="58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41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dirty="0" smtClean="0"/>
              <a:t>Table – inaccessible gene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7879360"/>
              </p:ext>
            </p:extLst>
          </p:nvPr>
        </p:nvGraphicFramePr>
        <p:xfrm>
          <a:off x="1969030" y="1844824"/>
          <a:ext cx="8075614" cy="4565652"/>
        </p:xfrm>
        <a:graphic>
          <a:graphicData uri="http://schemas.openxmlformats.org/drawingml/2006/table">
            <a:tbl>
              <a:tblPr firstRow="1" bandRow="1">
                <a:tableStyleId>{D7AC3CCA-C797-4891-BE02-D94E43425B78}</a:tableStyleId>
              </a:tblPr>
              <a:tblGrid>
                <a:gridCol w="4037807"/>
                <a:gridCol w="4037807"/>
              </a:tblGrid>
              <a:tr h="760942">
                <a:tc>
                  <a:txBody>
                    <a:bodyPr/>
                    <a:lstStyle/>
                    <a:p>
                      <a:r>
                        <a:rPr lang="en-GB" sz="1800" b="1" dirty="0" smtClean="0"/>
                        <a:t>Histones </a:t>
                      </a:r>
                      <a:endParaRPr lang="en-GB" sz="1800" b="1" dirty="0"/>
                    </a:p>
                  </a:txBody>
                  <a:tcPr marL="91444" marR="91444" marT="45738" marB="45738"/>
                </a:tc>
                <a:tc>
                  <a:txBody>
                    <a:bodyPr/>
                    <a:lstStyle/>
                    <a:p>
                      <a:r>
                        <a:rPr lang="en-GB" sz="1800" dirty="0" smtClean="0"/>
                        <a:t>Decreased</a:t>
                      </a:r>
                      <a:r>
                        <a:rPr lang="en-GB" sz="1800" baseline="0" dirty="0" smtClean="0"/>
                        <a:t> acetylation</a:t>
                      </a:r>
                      <a:endParaRPr lang="en-GB" sz="1800" dirty="0"/>
                    </a:p>
                  </a:txBody>
                  <a:tcPr marL="91444" marR="91444" marT="45738" marB="45738"/>
                </a:tc>
              </a:tr>
              <a:tr h="760942">
                <a:tc>
                  <a:txBody>
                    <a:bodyPr/>
                    <a:lstStyle/>
                    <a:p>
                      <a:r>
                        <a:rPr lang="en-GB" sz="1800" b="1" dirty="0" smtClean="0"/>
                        <a:t>DNA</a:t>
                      </a:r>
                      <a:endParaRPr lang="en-GB" sz="1800" b="1" dirty="0"/>
                    </a:p>
                  </a:txBody>
                  <a:tcPr marL="91444" marR="91444" marT="45738" marB="45738"/>
                </a:tc>
                <a:tc>
                  <a:txBody>
                    <a:bodyPr/>
                    <a:lstStyle/>
                    <a:p>
                      <a:r>
                        <a:rPr lang="en-GB" sz="1800" dirty="0" smtClean="0"/>
                        <a:t>Increased methylation</a:t>
                      </a:r>
                      <a:endParaRPr lang="en-GB" sz="1800" dirty="0"/>
                    </a:p>
                  </a:txBody>
                  <a:tcPr marL="91444" marR="91444" marT="45738" marB="45738"/>
                </a:tc>
              </a:tr>
              <a:tr h="760942">
                <a:tc>
                  <a:txBody>
                    <a:bodyPr/>
                    <a:lstStyle/>
                    <a:p>
                      <a:r>
                        <a:rPr lang="en-GB" sz="1800" b="1" dirty="0" smtClean="0"/>
                        <a:t>DNA-histone</a:t>
                      </a:r>
                      <a:r>
                        <a:rPr lang="en-GB" sz="1800" b="1" baseline="0" dirty="0" smtClean="0"/>
                        <a:t> complex</a:t>
                      </a:r>
                      <a:endParaRPr lang="en-GB" sz="1800" b="1" dirty="0"/>
                    </a:p>
                  </a:txBody>
                  <a:tcPr marL="91444" marR="91444" marT="45738" marB="45738"/>
                </a:tc>
                <a:tc>
                  <a:txBody>
                    <a:bodyPr/>
                    <a:lstStyle/>
                    <a:p>
                      <a:r>
                        <a:rPr lang="en-GB" sz="1800" dirty="0" smtClean="0"/>
                        <a:t>More</a:t>
                      </a:r>
                      <a:r>
                        <a:rPr lang="en-GB" sz="1800" baseline="0" dirty="0" smtClean="0"/>
                        <a:t> condensed</a:t>
                      </a:r>
                      <a:endParaRPr lang="en-GB" sz="1800" dirty="0"/>
                    </a:p>
                  </a:txBody>
                  <a:tcPr marL="91444" marR="91444" marT="45738" marB="45738"/>
                </a:tc>
              </a:tr>
              <a:tr h="760942">
                <a:tc>
                  <a:txBody>
                    <a:bodyPr/>
                    <a:lstStyle/>
                    <a:p>
                      <a:r>
                        <a:rPr lang="en-GB" sz="1800" b="1" dirty="0" smtClean="0"/>
                        <a:t>Chromatin type</a:t>
                      </a:r>
                      <a:endParaRPr lang="en-GB" sz="1800" b="1" dirty="0"/>
                    </a:p>
                  </a:txBody>
                  <a:tcPr marL="91444" marR="91444" marT="45738" marB="45738"/>
                </a:tc>
                <a:tc>
                  <a:txBody>
                    <a:bodyPr/>
                    <a:lstStyle/>
                    <a:p>
                      <a:r>
                        <a:rPr lang="en-GB" sz="1800" dirty="0" smtClean="0"/>
                        <a:t>Heterochromatin</a:t>
                      </a:r>
                      <a:endParaRPr lang="en-GB" sz="1800" dirty="0"/>
                    </a:p>
                  </a:txBody>
                  <a:tcPr marL="91444" marR="91444" marT="45738" marB="45738"/>
                </a:tc>
              </a:tr>
              <a:tr h="760942">
                <a:tc>
                  <a:txBody>
                    <a:bodyPr/>
                    <a:lstStyle/>
                    <a:p>
                      <a:r>
                        <a:rPr lang="en-GB" sz="1800" b="1" dirty="0" smtClean="0"/>
                        <a:t>Transcription</a:t>
                      </a:r>
                      <a:r>
                        <a:rPr lang="en-GB" sz="1800" b="1" baseline="0" dirty="0" smtClean="0"/>
                        <a:t> factors</a:t>
                      </a:r>
                      <a:endParaRPr lang="en-GB" sz="1800" b="1" dirty="0"/>
                    </a:p>
                  </a:txBody>
                  <a:tcPr marL="91444" marR="91444" marT="45738" marB="45738"/>
                </a:tc>
                <a:tc>
                  <a:txBody>
                    <a:bodyPr/>
                    <a:lstStyle/>
                    <a:p>
                      <a:r>
                        <a:rPr lang="en-GB" sz="1800" dirty="0" smtClean="0"/>
                        <a:t>No access</a:t>
                      </a:r>
                      <a:endParaRPr lang="en-GB" sz="1800" dirty="0"/>
                    </a:p>
                  </a:txBody>
                  <a:tcPr marL="91444" marR="91444" marT="45738" marB="45738"/>
                </a:tc>
              </a:tr>
              <a:tr h="760942">
                <a:tc>
                  <a:txBody>
                    <a:bodyPr/>
                    <a:lstStyle/>
                    <a:p>
                      <a:r>
                        <a:rPr lang="en-GB" sz="1800" b="1" dirty="0" smtClean="0"/>
                        <a:t>Genes </a:t>
                      </a:r>
                      <a:endParaRPr lang="en-GB" sz="1800" b="1" dirty="0"/>
                    </a:p>
                  </a:txBody>
                  <a:tcPr marL="91444" marR="91444" marT="45738" marB="45738"/>
                </a:tc>
                <a:tc>
                  <a:txBody>
                    <a:bodyPr/>
                    <a:lstStyle/>
                    <a:p>
                      <a:r>
                        <a:rPr lang="en-GB" sz="1800" dirty="0" smtClean="0"/>
                        <a:t>Inactive</a:t>
                      </a:r>
                      <a:endParaRPr lang="en-GB" sz="1800" dirty="0"/>
                    </a:p>
                  </a:txBody>
                  <a:tcPr marL="91444" marR="91444" marT="45738" marB="45738"/>
                </a:tc>
              </a:tr>
            </a:tbl>
          </a:graphicData>
        </a:graphic>
      </p:graphicFrame>
    </p:spTree>
    <p:extLst>
      <p:ext uri="{BB962C8B-B14F-4D97-AF65-F5344CB8AC3E}">
        <p14:creationId xmlns:p14="http://schemas.microsoft.com/office/powerpoint/2010/main" val="389746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smtClean="0"/>
              <a:t>Table – accessible  gene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863659"/>
              </p:ext>
            </p:extLst>
          </p:nvPr>
        </p:nvGraphicFramePr>
        <p:xfrm>
          <a:off x="1981200" y="1600200"/>
          <a:ext cx="8229600" cy="4997448"/>
        </p:xfrm>
        <a:graphic>
          <a:graphicData uri="http://schemas.openxmlformats.org/drawingml/2006/table">
            <a:tbl>
              <a:tblPr firstRow="1" bandRow="1">
                <a:tableStyleId>{D7AC3CCA-C797-4891-BE02-D94E43425B78}</a:tableStyleId>
              </a:tblPr>
              <a:tblGrid>
                <a:gridCol w="4114800"/>
                <a:gridCol w="4114800"/>
              </a:tblGrid>
              <a:tr h="832908">
                <a:tc>
                  <a:txBody>
                    <a:bodyPr/>
                    <a:lstStyle/>
                    <a:p>
                      <a:r>
                        <a:rPr lang="en-GB" sz="1800" b="1" dirty="0" smtClean="0"/>
                        <a:t>Histones </a:t>
                      </a:r>
                      <a:endParaRPr lang="en-GB" sz="1800" b="1" dirty="0"/>
                    </a:p>
                  </a:txBody>
                  <a:tcPr marT="45736" marB="45736"/>
                </a:tc>
                <a:tc>
                  <a:txBody>
                    <a:bodyPr/>
                    <a:lstStyle/>
                    <a:p>
                      <a:r>
                        <a:rPr lang="en-GB" sz="1800" dirty="0" smtClean="0"/>
                        <a:t>Increased acetylation</a:t>
                      </a:r>
                      <a:endParaRPr lang="en-GB" sz="1800" dirty="0"/>
                    </a:p>
                  </a:txBody>
                  <a:tcPr marT="45736" marB="45736"/>
                </a:tc>
              </a:tr>
              <a:tr h="832908">
                <a:tc>
                  <a:txBody>
                    <a:bodyPr/>
                    <a:lstStyle/>
                    <a:p>
                      <a:r>
                        <a:rPr lang="en-GB" sz="1800" b="1" dirty="0" smtClean="0"/>
                        <a:t>DNA</a:t>
                      </a:r>
                      <a:endParaRPr lang="en-GB" sz="1800" b="1" dirty="0"/>
                    </a:p>
                  </a:txBody>
                  <a:tcPr marT="45736" marB="45736"/>
                </a:tc>
                <a:tc>
                  <a:txBody>
                    <a:bodyPr/>
                    <a:lstStyle/>
                    <a:p>
                      <a:r>
                        <a:rPr lang="en-GB" sz="1800" dirty="0" smtClean="0"/>
                        <a:t>Decreased</a:t>
                      </a:r>
                      <a:r>
                        <a:rPr lang="en-GB" sz="1800" baseline="0" dirty="0" smtClean="0"/>
                        <a:t> methylation</a:t>
                      </a:r>
                      <a:endParaRPr lang="en-GB" sz="1800" dirty="0"/>
                    </a:p>
                  </a:txBody>
                  <a:tcPr marT="45736" marB="45736"/>
                </a:tc>
              </a:tr>
              <a:tr h="832908">
                <a:tc>
                  <a:txBody>
                    <a:bodyPr/>
                    <a:lstStyle/>
                    <a:p>
                      <a:r>
                        <a:rPr lang="en-GB" sz="1800" b="1" dirty="0" smtClean="0"/>
                        <a:t>DNA-histone</a:t>
                      </a:r>
                      <a:r>
                        <a:rPr lang="en-GB" sz="1800" b="1" baseline="0" dirty="0" smtClean="0"/>
                        <a:t> complex</a:t>
                      </a:r>
                      <a:endParaRPr lang="en-GB" sz="1800" b="1" dirty="0"/>
                    </a:p>
                  </a:txBody>
                  <a:tcPr marT="45736" marB="45736"/>
                </a:tc>
                <a:tc>
                  <a:txBody>
                    <a:bodyPr/>
                    <a:lstStyle/>
                    <a:p>
                      <a:r>
                        <a:rPr lang="en-GB" sz="1800" dirty="0" smtClean="0"/>
                        <a:t>Less condensed (loosely packed)</a:t>
                      </a:r>
                      <a:endParaRPr lang="en-GB" sz="1800" dirty="0"/>
                    </a:p>
                  </a:txBody>
                  <a:tcPr marT="45736" marB="45736"/>
                </a:tc>
              </a:tr>
              <a:tr h="832908">
                <a:tc>
                  <a:txBody>
                    <a:bodyPr/>
                    <a:lstStyle/>
                    <a:p>
                      <a:r>
                        <a:rPr lang="en-GB" sz="1800" b="1" dirty="0" smtClean="0"/>
                        <a:t>Chromatin type</a:t>
                      </a:r>
                      <a:endParaRPr lang="en-GB" sz="1800" b="1" dirty="0"/>
                    </a:p>
                  </a:txBody>
                  <a:tcPr marT="45736" marB="45736"/>
                </a:tc>
                <a:tc>
                  <a:txBody>
                    <a:bodyPr/>
                    <a:lstStyle/>
                    <a:p>
                      <a:r>
                        <a:rPr lang="en-GB" sz="1800" dirty="0" err="1" smtClean="0"/>
                        <a:t>Euchromatin</a:t>
                      </a:r>
                      <a:endParaRPr lang="en-GB" sz="1800" dirty="0"/>
                    </a:p>
                  </a:txBody>
                  <a:tcPr marT="45736" marB="45736"/>
                </a:tc>
              </a:tr>
              <a:tr h="832908">
                <a:tc>
                  <a:txBody>
                    <a:bodyPr/>
                    <a:lstStyle/>
                    <a:p>
                      <a:r>
                        <a:rPr lang="en-GB" sz="1800" b="1" dirty="0" smtClean="0"/>
                        <a:t>Transcription</a:t>
                      </a:r>
                      <a:r>
                        <a:rPr lang="en-GB" sz="1800" b="1" baseline="0" dirty="0" smtClean="0"/>
                        <a:t> factors</a:t>
                      </a:r>
                      <a:endParaRPr lang="en-GB" sz="1800" b="1" dirty="0"/>
                    </a:p>
                  </a:txBody>
                  <a:tcPr marT="45736" marB="45736"/>
                </a:tc>
                <a:tc>
                  <a:txBody>
                    <a:bodyPr/>
                    <a:lstStyle/>
                    <a:p>
                      <a:r>
                        <a:rPr lang="en-GB" sz="1800" dirty="0" smtClean="0"/>
                        <a:t>Access</a:t>
                      </a:r>
                      <a:endParaRPr lang="en-GB" sz="1800" dirty="0"/>
                    </a:p>
                  </a:txBody>
                  <a:tcPr marT="45736" marB="45736"/>
                </a:tc>
              </a:tr>
              <a:tr h="832908">
                <a:tc>
                  <a:txBody>
                    <a:bodyPr/>
                    <a:lstStyle/>
                    <a:p>
                      <a:r>
                        <a:rPr lang="en-GB" sz="1800" b="1" dirty="0" smtClean="0"/>
                        <a:t>Genes </a:t>
                      </a:r>
                      <a:endParaRPr lang="en-GB" sz="1800" b="1" dirty="0"/>
                    </a:p>
                  </a:txBody>
                  <a:tcPr marT="45736" marB="45736"/>
                </a:tc>
                <a:tc>
                  <a:txBody>
                    <a:bodyPr/>
                    <a:lstStyle/>
                    <a:p>
                      <a:r>
                        <a:rPr lang="en-GB" sz="1800" dirty="0" smtClean="0"/>
                        <a:t>Active</a:t>
                      </a:r>
                      <a:endParaRPr lang="en-GB" sz="1800" dirty="0"/>
                    </a:p>
                  </a:txBody>
                  <a:tcPr marT="45736" marB="45736"/>
                </a:tc>
              </a:tr>
            </a:tbl>
          </a:graphicData>
        </a:graphic>
      </p:graphicFrame>
    </p:spTree>
    <p:extLst>
      <p:ext uri="{BB962C8B-B14F-4D97-AF65-F5344CB8AC3E}">
        <p14:creationId xmlns:p14="http://schemas.microsoft.com/office/powerpoint/2010/main" val="794087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1143000"/>
          </a:xfrm>
        </p:spPr>
        <p:txBody>
          <a:bodyPr/>
          <a:lstStyle/>
          <a:p>
            <a:r>
              <a:rPr lang="en-GB" b="1" dirty="0" smtClean="0">
                <a:latin typeface="Verdana" pitchFamily="34" charset="0"/>
                <a:ea typeface="Verdana" pitchFamily="34" charset="0"/>
                <a:cs typeface="Verdana" pitchFamily="34" charset="0"/>
              </a:rPr>
              <a:t>Epigenetics and disease</a:t>
            </a:r>
            <a:endParaRPr lang="en-GB"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1991544" y="1916832"/>
            <a:ext cx="8229600" cy="3917032"/>
          </a:xfrm>
        </p:spPr>
        <p:txBody>
          <a:bodyPr>
            <a:normAutofit/>
          </a:bodyPr>
          <a:lstStyle/>
          <a:p>
            <a:r>
              <a:rPr lang="en-GB" dirty="0">
                <a:latin typeface="Verdana" pitchFamily="34" charset="0"/>
                <a:ea typeface="Verdana" pitchFamily="34" charset="0"/>
                <a:cs typeface="Verdana" pitchFamily="34" charset="0"/>
              </a:rPr>
              <a:t>Epigenetics provides the missing link on how the environment can change the cell without causing mutation to cause disease</a:t>
            </a:r>
          </a:p>
          <a:p>
            <a:endParaRPr lang="en-GB" dirty="0">
              <a:latin typeface="Verdana" pitchFamily="34" charset="0"/>
              <a:ea typeface="Verdana" pitchFamily="34" charset="0"/>
              <a:cs typeface="Verdana" pitchFamily="34" charset="0"/>
            </a:endParaRPr>
          </a:p>
          <a:p>
            <a:r>
              <a:rPr lang="en-GB" dirty="0">
                <a:latin typeface="Verdana" pitchFamily="34" charset="0"/>
                <a:ea typeface="Verdana" pitchFamily="34" charset="0"/>
                <a:cs typeface="Verdana" pitchFamily="34" charset="0"/>
              </a:rPr>
              <a:t>Studies have shown that modifications can be passed down from generation to generation and can be associated </a:t>
            </a:r>
            <a:r>
              <a:rPr lang="en-GB">
                <a:latin typeface="Verdana" pitchFamily="34" charset="0"/>
                <a:ea typeface="Verdana" pitchFamily="34" charset="0"/>
                <a:cs typeface="Verdana" pitchFamily="34" charset="0"/>
              </a:rPr>
              <a:t>with causing or predisposing </a:t>
            </a:r>
            <a:r>
              <a:rPr lang="en-GB" dirty="0">
                <a:latin typeface="Verdana" pitchFamily="34" charset="0"/>
                <a:ea typeface="Verdana" pitchFamily="34" charset="0"/>
                <a:cs typeface="Verdana" pitchFamily="34" charset="0"/>
              </a:rPr>
              <a:t>disease in offspring</a:t>
            </a:r>
          </a:p>
        </p:txBody>
      </p:sp>
    </p:spTree>
    <p:extLst>
      <p:ext uri="{BB962C8B-B14F-4D97-AF65-F5344CB8AC3E}">
        <p14:creationId xmlns:p14="http://schemas.microsoft.com/office/powerpoint/2010/main" val="1542125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a:solidFill>
                  <a:schemeClr val="dk2"/>
                </a:solidFill>
                <a:latin typeface="Arial"/>
                <a:ea typeface="Arial"/>
                <a:cs typeface="Arial"/>
                <a:sym typeface="Arial"/>
              </a:rPr>
              <a:t>Cancer</a:t>
            </a:r>
          </a:p>
        </p:txBody>
      </p:sp>
      <p:sp>
        <p:nvSpPr>
          <p:cNvPr id="343" name="Shape 343"/>
          <p:cNvSpPr txBox="1">
            <a:spLocks noGrp="1"/>
          </p:cNvSpPr>
          <p:nvPr>
            <p:ph type="body" idx="1"/>
          </p:nvPr>
        </p:nvSpPr>
        <p:spPr>
          <a:xfrm>
            <a:off x="1981200" y="1600201"/>
            <a:ext cx="8229600" cy="4525961"/>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chemeClr val="dk1"/>
              </a:buClr>
              <a:buSzPct val="100000"/>
              <a:buFont typeface="Josefin Sans"/>
              <a:buChar char="•"/>
            </a:pPr>
            <a:r>
              <a:rPr lang="en-US" sz="3200" dirty="0">
                <a:solidFill>
                  <a:schemeClr val="dk1"/>
                </a:solidFill>
                <a:latin typeface="Josefin Sans"/>
                <a:ea typeface="Josefin Sans"/>
                <a:cs typeface="Josefin Sans"/>
                <a:sym typeface="Josefin Sans"/>
              </a:rPr>
              <a:t>Incorrect activation of a normally inactive gene linked with cancer e.g. </a:t>
            </a:r>
            <a:r>
              <a:rPr lang="en-US" sz="3200" dirty="0" err="1">
                <a:solidFill>
                  <a:schemeClr val="dk1"/>
                </a:solidFill>
                <a:latin typeface="Josefin Sans"/>
                <a:ea typeface="Josefin Sans"/>
                <a:cs typeface="Josefin Sans"/>
                <a:sym typeface="Josefin Sans"/>
              </a:rPr>
              <a:t>tumour</a:t>
            </a:r>
            <a:r>
              <a:rPr lang="en-US" sz="3200" dirty="0">
                <a:solidFill>
                  <a:schemeClr val="dk1"/>
                </a:solidFill>
                <a:latin typeface="Josefin Sans"/>
                <a:ea typeface="Josefin Sans"/>
                <a:cs typeface="Josefin Sans"/>
                <a:sym typeface="Josefin Sans"/>
              </a:rPr>
              <a:t> suppressor gene / oncogenes</a:t>
            </a:r>
          </a:p>
          <a:p>
            <a:pPr marL="0" indent="0">
              <a:lnSpc>
                <a:spcPct val="100000"/>
              </a:lnSpc>
              <a:spcBef>
                <a:spcPts val="0"/>
              </a:spcBef>
              <a:buNone/>
            </a:pPr>
            <a:endParaRPr dirty="0">
              <a:latin typeface="Josefin Sans"/>
              <a:ea typeface="Josefin Sans"/>
              <a:cs typeface="Josefin Sans"/>
              <a:sym typeface="Josefin Sans"/>
            </a:endParaRPr>
          </a:p>
          <a:p>
            <a:pPr marL="342900" indent="-342900">
              <a:lnSpc>
                <a:spcPct val="100000"/>
              </a:lnSpc>
              <a:spcBef>
                <a:spcPts val="640"/>
              </a:spcBef>
              <a:buClr>
                <a:schemeClr val="dk1"/>
              </a:buClr>
              <a:buSzPct val="100000"/>
              <a:buFont typeface="Josefin Sans"/>
              <a:buChar char="•"/>
            </a:pPr>
            <a:r>
              <a:rPr lang="en-US" sz="3200" dirty="0">
                <a:solidFill>
                  <a:schemeClr val="dk1"/>
                </a:solidFill>
                <a:latin typeface="Josefin Sans"/>
                <a:ea typeface="Josefin Sans"/>
                <a:cs typeface="Josefin Sans"/>
                <a:sym typeface="Josefin Sans"/>
              </a:rPr>
              <a:t>Patients with colorectal cancer had less DNA methylation that normal = higher than normal gene activity </a:t>
            </a:r>
            <a:r>
              <a:rPr lang="en-US" sz="3200" dirty="0" smtClean="0">
                <a:solidFill>
                  <a:schemeClr val="dk1"/>
                </a:solidFill>
                <a:latin typeface="Josefin Sans"/>
                <a:ea typeface="Josefin Sans"/>
                <a:cs typeface="Josefin Sans"/>
                <a:sym typeface="Josefin Sans"/>
              </a:rPr>
              <a:t>(oncogenes </a:t>
            </a:r>
            <a:r>
              <a:rPr lang="en-US" sz="3200" dirty="0">
                <a:solidFill>
                  <a:schemeClr val="dk1"/>
                </a:solidFill>
                <a:latin typeface="Josefin Sans"/>
                <a:ea typeface="Josefin Sans"/>
                <a:cs typeface="Josefin Sans"/>
                <a:sym typeface="Josefin Sans"/>
              </a:rPr>
              <a:t>turned </a:t>
            </a:r>
            <a:r>
              <a:rPr lang="en-US" sz="3200" dirty="0" smtClean="0">
                <a:solidFill>
                  <a:schemeClr val="dk1"/>
                </a:solidFill>
                <a:latin typeface="Josefin Sans"/>
                <a:ea typeface="Josefin Sans"/>
                <a:cs typeface="Josefin Sans"/>
                <a:sym typeface="Josefin Sans"/>
              </a:rPr>
              <a:t>on/overexpressed)</a:t>
            </a:r>
            <a:endParaRPr lang="en-US" sz="3200" dirty="0">
              <a:solidFill>
                <a:schemeClr val="dk1"/>
              </a:solidFill>
              <a:latin typeface="Josefin Sans"/>
              <a:ea typeface="Josefin Sans"/>
              <a:cs typeface="Josefin Sans"/>
              <a:sym typeface="Josefin Sans"/>
            </a:endParaRPr>
          </a:p>
        </p:txBody>
      </p:sp>
    </p:spTree>
    <p:extLst>
      <p:ext uri="{BB962C8B-B14F-4D97-AF65-F5344CB8AC3E}">
        <p14:creationId xmlns:p14="http://schemas.microsoft.com/office/powerpoint/2010/main" val="4085524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controls cell division normally?</a:t>
            </a:r>
            <a:endParaRPr lang="en-GB" dirty="0"/>
          </a:p>
        </p:txBody>
      </p:sp>
      <p:sp>
        <p:nvSpPr>
          <p:cNvPr id="3" name="Content Placeholder 2"/>
          <p:cNvSpPr>
            <a:spLocks noGrp="1"/>
          </p:cNvSpPr>
          <p:nvPr>
            <p:ph idx="1"/>
          </p:nvPr>
        </p:nvSpPr>
        <p:spPr>
          <a:xfrm>
            <a:off x="2135560" y="1543266"/>
            <a:ext cx="3898776" cy="4766054"/>
          </a:xfrm>
        </p:spPr>
        <p:txBody>
          <a:bodyPr>
            <a:normAutofit fontScale="92500" lnSpcReduction="20000"/>
          </a:bodyPr>
          <a:lstStyle/>
          <a:p>
            <a:pPr marL="0" lvl="1" indent="0">
              <a:buNone/>
            </a:pPr>
            <a:r>
              <a:rPr lang="en-GB" sz="3100" dirty="0"/>
              <a:t>Genes normally control cell division and division is </a:t>
            </a:r>
            <a:r>
              <a:rPr lang="en-GB" sz="3100" dirty="0">
                <a:solidFill>
                  <a:srgbClr val="FF0000"/>
                </a:solidFill>
              </a:rPr>
              <a:t>halted</a:t>
            </a:r>
            <a:r>
              <a:rPr lang="en-GB" sz="3100" dirty="0"/>
              <a:t> by </a:t>
            </a:r>
            <a:r>
              <a:rPr lang="en-GB" sz="3100" b="1" dirty="0"/>
              <a:t>tumour suppressor gene</a:t>
            </a:r>
            <a:r>
              <a:rPr lang="en-GB" sz="3100" dirty="0"/>
              <a:t>s when sufficient cells have been produced for growth and </a:t>
            </a:r>
            <a:r>
              <a:rPr lang="en-GB" sz="3100" dirty="0" smtClean="0"/>
              <a:t>repair (like the brakes on a car). </a:t>
            </a:r>
            <a:endParaRPr lang="en-GB" sz="3100" dirty="0"/>
          </a:p>
          <a:p>
            <a:pPr marL="0" lvl="1" indent="0">
              <a:buNone/>
            </a:pPr>
            <a:endParaRPr lang="en-GB" sz="3100" dirty="0"/>
          </a:p>
          <a:p>
            <a:pPr marL="0" lvl="1" indent="0">
              <a:buNone/>
            </a:pPr>
            <a:r>
              <a:rPr lang="en-GB" sz="3100" dirty="0"/>
              <a:t>Another type of gene, a </a:t>
            </a:r>
            <a:r>
              <a:rPr lang="en-GB" sz="3100" b="1" dirty="0"/>
              <a:t>proto-oncogene,</a:t>
            </a:r>
            <a:r>
              <a:rPr lang="en-GB" sz="3100" dirty="0"/>
              <a:t> </a:t>
            </a:r>
            <a:r>
              <a:rPr lang="en-GB" sz="3100" dirty="0">
                <a:solidFill>
                  <a:srgbClr val="FF0000"/>
                </a:solidFill>
              </a:rPr>
              <a:t>stimulates</a:t>
            </a:r>
            <a:r>
              <a:rPr lang="en-GB" sz="3100" dirty="0"/>
              <a:t> cell </a:t>
            </a:r>
            <a:r>
              <a:rPr lang="en-GB" sz="3100" dirty="0" smtClean="0"/>
              <a:t>division (like the accelerator on a car)</a:t>
            </a:r>
            <a:endParaRPr lang="en-GB" sz="3100" dirty="0"/>
          </a:p>
          <a:p>
            <a:pPr marL="0" lvl="1" indent="0">
              <a:buNone/>
            </a:pPr>
            <a:endParaRPr lang="en-GB" sz="3100" dirty="0"/>
          </a:p>
          <a:p>
            <a:pPr marL="0" lvl="1" indent="0">
              <a:buNone/>
            </a:pPr>
            <a:endParaRPr lang="en-GB" sz="2800" dirty="0"/>
          </a:p>
          <a:p>
            <a:endParaRPr lang="en-GB" dirty="0"/>
          </a:p>
        </p:txBody>
      </p:sp>
      <p:pic>
        <p:nvPicPr>
          <p:cNvPr id="36866" name="Picture 2" descr="Tumor Suppressor 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1556792"/>
            <a:ext cx="428156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69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can also be caused by excessive methylation of tumour suppressor genes</a:t>
            </a:r>
            <a:endParaRPr lang="en-GB" dirty="0"/>
          </a:p>
        </p:txBody>
      </p:sp>
      <p:sp>
        <p:nvSpPr>
          <p:cNvPr id="3" name="Content Placeholder 2"/>
          <p:cNvSpPr>
            <a:spLocks noGrp="1"/>
          </p:cNvSpPr>
          <p:nvPr>
            <p:ph idx="1"/>
          </p:nvPr>
        </p:nvSpPr>
        <p:spPr/>
        <p:txBody>
          <a:bodyPr>
            <a:normAutofit/>
          </a:bodyPr>
          <a:lstStyle/>
          <a:p>
            <a:pPr marL="342900" lvl="0" indent="-342900">
              <a:lnSpc>
                <a:spcPct val="100000"/>
              </a:lnSpc>
              <a:spcBef>
                <a:spcPts val="0"/>
              </a:spcBef>
              <a:buClr>
                <a:schemeClr val="dk1"/>
              </a:buClr>
              <a:buSzPct val="100000"/>
              <a:buFont typeface="Josefin Sans"/>
              <a:buChar char="•"/>
            </a:pPr>
            <a:r>
              <a:rPr lang="en-GB" dirty="0">
                <a:solidFill>
                  <a:schemeClr val="dk1"/>
                </a:solidFill>
                <a:latin typeface="Josefin Sans"/>
                <a:ea typeface="Josefin Sans"/>
                <a:cs typeface="Josefin Sans"/>
                <a:sym typeface="Josefin Sans"/>
              </a:rPr>
              <a:t>DNA in promoter </a:t>
            </a:r>
            <a:r>
              <a:rPr lang="en-GB" dirty="0" smtClean="0">
                <a:solidFill>
                  <a:schemeClr val="dk1"/>
                </a:solidFill>
                <a:latin typeface="Josefin Sans"/>
                <a:ea typeface="Josefin Sans"/>
                <a:cs typeface="Josefin Sans"/>
                <a:sym typeface="Josefin Sans"/>
              </a:rPr>
              <a:t>regions for protective tumour suppressor genes </a:t>
            </a:r>
            <a:r>
              <a:rPr lang="en-GB" dirty="0">
                <a:solidFill>
                  <a:schemeClr val="dk1"/>
                </a:solidFill>
                <a:latin typeface="Josefin Sans"/>
                <a:ea typeface="Josefin Sans"/>
                <a:cs typeface="Josefin Sans"/>
                <a:sym typeface="Josefin Sans"/>
              </a:rPr>
              <a:t>have no methylation </a:t>
            </a:r>
            <a:r>
              <a:rPr lang="en-GB" dirty="0" smtClean="0">
                <a:solidFill>
                  <a:schemeClr val="dk1"/>
                </a:solidFill>
                <a:latin typeface="Josefin Sans"/>
                <a:ea typeface="Josefin Sans"/>
                <a:cs typeface="Josefin Sans"/>
                <a:sym typeface="Josefin Sans"/>
              </a:rPr>
              <a:t>normally, so can be accessed by transcription factors and transcribed</a:t>
            </a:r>
          </a:p>
          <a:p>
            <a:pPr marL="342900" lvl="0" indent="-342900">
              <a:lnSpc>
                <a:spcPct val="100000"/>
              </a:lnSpc>
              <a:spcBef>
                <a:spcPts val="0"/>
              </a:spcBef>
              <a:buClr>
                <a:schemeClr val="dk1"/>
              </a:buClr>
              <a:buSzPct val="100000"/>
              <a:buFont typeface="Josefin Sans"/>
              <a:buChar char="•"/>
            </a:pPr>
            <a:endParaRPr lang="en-GB" dirty="0">
              <a:solidFill>
                <a:schemeClr val="dk1"/>
              </a:solidFill>
              <a:latin typeface="Josefin Sans"/>
              <a:ea typeface="Josefin Sans"/>
              <a:cs typeface="Josefin Sans"/>
              <a:sym typeface="Josefin Sans"/>
            </a:endParaRPr>
          </a:p>
          <a:p>
            <a:pPr marL="342900" lvl="0" indent="-342900">
              <a:lnSpc>
                <a:spcPct val="100000"/>
              </a:lnSpc>
              <a:spcBef>
                <a:spcPts val="640"/>
              </a:spcBef>
              <a:buClr>
                <a:schemeClr val="dk1"/>
              </a:buClr>
              <a:buSzPct val="100000"/>
              <a:buFont typeface="Josefin Sans"/>
              <a:buChar char="•"/>
            </a:pPr>
            <a:r>
              <a:rPr lang="en-GB" dirty="0">
                <a:solidFill>
                  <a:schemeClr val="dk1"/>
                </a:solidFill>
                <a:latin typeface="Josefin Sans"/>
                <a:ea typeface="Josefin Sans"/>
                <a:cs typeface="Josefin Sans"/>
                <a:sym typeface="Josefin Sans"/>
              </a:rPr>
              <a:t>In </a:t>
            </a:r>
            <a:r>
              <a:rPr lang="en-GB" dirty="0" smtClean="0">
                <a:solidFill>
                  <a:schemeClr val="dk1"/>
                </a:solidFill>
                <a:latin typeface="Josefin Sans"/>
                <a:ea typeface="Josefin Sans"/>
                <a:cs typeface="Josefin Sans"/>
                <a:sym typeface="Josefin Sans"/>
              </a:rPr>
              <a:t>some cancers </a:t>
            </a:r>
            <a:r>
              <a:rPr lang="en-GB" dirty="0">
                <a:solidFill>
                  <a:schemeClr val="dk1"/>
                </a:solidFill>
                <a:latin typeface="Josefin Sans"/>
                <a:ea typeface="Josefin Sans"/>
                <a:cs typeface="Josefin Sans"/>
                <a:sym typeface="Josefin Sans"/>
              </a:rPr>
              <a:t>they can become highly methylated causing </a:t>
            </a:r>
            <a:r>
              <a:rPr lang="en-GB" dirty="0" smtClean="0">
                <a:solidFill>
                  <a:schemeClr val="dk1"/>
                </a:solidFill>
                <a:latin typeface="Josefin Sans"/>
                <a:ea typeface="Josefin Sans"/>
                <a:cs typeface="Josefin Sans"/>
                <a:sym typeface="Josefin Sans"/>
              </a:rPr>
              <a:t>tumour suppressor genes </a:t>
            </a:r>
            <a:r>
              <a:rPr lang="en-GB" dirty="0">
                <a:solidFill>
                  <a:schemeClr val="dk1"/>
                </a:solidFill>
                <a:latin typeface="Josefin Sans"/>
                <a:ea typeface="Josefin Sans"/>
                <a:cs typeface="Josefin Sans"/>
                <a:sym typeface="Josefin Sans"/>
              </a:rPr>
              <a:t>to be “switched off</a:t>
            </a:r>
            <a:r>
              <a:rPr lang="en-GB" dirty="0" smtClean="0">
                <a:solidFill>
                  <a:schemeClr val="dk1"/>
                </a:solidFill>
                <a:latin typeface="Josefin Sans"/>
                <a:ea typeface="Josefin Sans"/>
                <a:cs typeface="Josefin Sans"/>
                <a:sym typeface="Josefin Sans"/>
              </a:rPr>
              <a:t>”</a:t>
            </a:r>
          </a:p>
          <a:p>
            <a:pPr marL="342900" lvl="0" indent="-342900">
              <a:lnSpc>
                <a:spcPct val="100000"/>
              </a:lnSpc>
              <a:spcBef>
                <a:spcPts val="640"/>
              </a:spcBef>
              <a:buClr>
                <a:schemeClr val="dk1"/>
              </a:buClr>
              <a:buSzPct val="100000"/>
              <a:buFont typeface="Josefin Sans"/>
              <a:buChar char="•"/>
            </a:pPr>
            <a:endParaRPr lang="en-GB" dirty="0">
              <a:solidFill>
                <a:schemeClr val="dk1"/>
              </a:solidFill>
              <a:latin typeface="Josefin Sans"/>
              <a:ea typeface="Josefin Sans"/>
              <a:cs typeface="Josefin Sans"/>
              <a:sym typeface="Josefin Sans"/>
            </a:endParaRPr>
          </a:p>
          <a:p>
            <a:pPr marL="342900" lvl="0" indent="-342900">
              <a:lnSpc>
                <a:spcPct val="100000"/>
              </a:lnSpc>
              <a:spcBef>
                <a:spcPts val="640"/>
              </a:spcBef>
              <a:buClr>
                <a:schemeClr val="dk1"/>
              </a:buClr>
              <a:buSzPct val="100000"/>
              <a:buFont typeface="Josefin Sans"/>
              <a:buChar char="•"/>
            </a:pPr>
            <a:r>
              <a:rPr lang="en-GB" dirty="0">
                <a:solidFill>
                  <a:schemeClr val="dk1"/>
                </a:solidFill>
                <a:latin typeface="Josefin Sans"/>
                <a:ea typeface="Josefin Sans"/>
                <a:cs typeface="Josefin Sans"/>
                <a:sym typeface="Josefin Sans"/>
              </a:rPr>
              <a:t>This is seen in patients who develop cancer</a:t>
            </a:r>
          </a:p>
          <a:p>
            <a:endParaRPr lang="en-GB" dirty="0"/>
          </a:p>
        </p:txBody>
      </p:sp>
    </p:spTree>
    <p:extLst>
      <p:ext uri="{BB962C8B-B14F-4D97-AF65-F5344CB8AC3E}">
        <p14:creationId xmlns:p14="http://schemas.microsoft.com/office/powerpoint/2010/main" val="269622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4000" y="1303335"/>
            <a:ext cx="8262806" cy="968675"/>
          </a:xfrm>
        </p:spPr>
        <p:txBody>
          <a:bodyPr>
            <a:normAutofit/>
          </a:bodyPr>
          <a:lstStyle/>
          <a:p>
            <a:r>
              <a:rPr lang="en-US" sz="2400" dirty="0"/>
              <a:t>A-LEVEL BIOLOGY</a:t>
            </a:r>
            <a:br>
              <a:rPr lang="en-US" sz="2400" dirty="0"/>
            </a:br>
            <a:r>
              <a:rPr lang="en-US" sz="2400" dirty="0"/>
              <a:t>3.8.2.2	 RNA interference (RNAi)</a:t>
            </a:r>
            <a:endParaRPr lang="en-US" sz="2400" dirty="0"/>
          </a:p>
        </p:txBody>
      </p:sp>
      <p:sp>
        <p:nvSpPr>
          <p:cNvPr id="3" name="Subtitle 2"/>
          <p:cNvSpPr>
            <a:spLocks noGrp="1"/>
          </p:cNvSpPr>
          <p:nvPr>
            <p:ph type="subTitle" idx="1"/>
          </p:nvPr>
        </p:nvSpPr>
        <p:spPr>
          <a:xfrm>
            <a:off x="88901" y="2509888"/>
            <a:ext cx="11531600" cy="3154312"/>
          </a:xfrm>
        </p:spPr>
        <p:txBody>
          <a:bodyPr/>
          <a:lstStyle/>
          <a:p>
            <a:pPr>
              <a:lnSpc>
                <a:spcPct val="100000"/>
              </a:lnSpc>
            </a:pPr>
            <a:r>
              <a:rPr lang="en-GB" sz="3600" dirty="0"/>
              <a:t>As a result of RNA interference, mRNA molecules produced by transcription of a gene can no longer be translated. </a:t>
            </a:r>
            <a:endParaRPr lang="en-GB" sz="3600" dirty="0" smtClean="0"/>
          </a:p>
          <a:p>
            <a:pPr>
              <a:lnSpc>
                <a:spcPct val="100000"/>
              </a:lnSpc>
            </a:pPr>
            <a:r>
              <a:rPr lang="en-GB" sz="3600" dirty="0" smtClean="0"/>
              <a:t> </a:t>
            </a:r>
            <a:r>
              <a:rPr lang="en-GB" sz="3600" dirty="0"/>
              <a:t>Even though the gene is ‘switched on’, the protein it encodes is not produced. </a:t>
            </a:r>
            <a:endParaRPr lang="en-GB" sz="3600" dirty="0" smtClean="0"/>
          </a:p>
          <a:p>
            <a:endParaRPr lang="en-GB" sz="3600" dirty="0"/>
          </a:p>
          <a:p>
            <a:r>
              <a:rPr lang="en-GB" sz="3600" dirty="0"/>
              <a:t>The gene is effectively ‘silenced’. </a:t>
            </a:r>
          </a:p>
          <a:p>
            <a:endParaRPr lang="en-US" dirty="0"/>
          </a:p>
        </p:txBody>
      </p:sp>
      <p:sp>
        <p:nvSpPr>
          <p:cNvPr id="7" name="Footer Placeholder 3"/>
          <p:cNvSpPr>
            <a:spLocks noGrp="1"/>
          </p:cNvSpPr>
          <p:nvPr>
            <p:ph type="ftr" sz="quarter" idx="3"/>
          </p:nvPr>
        </p:nvSpPr>
        <p:spPr>
          <a:xfrm>
            <a:off x="3201880" y="6617829"/>
            <a:ext cx="2976958" cy="241200"/>
          </a:xfrm>
        </p:spPr>
        <p:txBody>
          <a:bodyPr/>
          <a:lstStyle/>
          <a:p>
            <a:r>
              <a:rPr lang="en-US" dirty="0" smtClean="0"/>
              <a:t>Copyright © 2016 AQA and its licensors. All rights reserved.</a:t>
            </a:r>
            <a:endParaRPr lang="en-US" dirty="0"/>
          </a:p>
        </p:txBody>
      </p:sp>
      <p:sp>
        <p:nvSpPr>
          <p:cNvPr id="8"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Tree>
    <p:extLst>
      <p:ext uri="{BB962C8B-B14F-4D97-AF65-F5344CB8AC3E}">
        <p14:creationId xmlns:p14="http://schemas.microsoft.com/office/powerpoint/2010/main" val="523631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outline of polypeptide synthesis</a:t>
            </a:r>
            <a:endParaRPr lang="en-US" dirty="0"/>
          </a:p>
        </p:txBody>
      </p:sp>
      <p:sp>
        <p:nvSpPr>
          <p:cNvPr id="3" name="Footer Placeholder 2"/>
          <p:cNvSpPr>
            <a:spLocks noGrp="1"/>
          </p:cNvSpPr>
          <p:nvPr>
            <p:ph type="ftr" sz="quarter" idx="3"/>
          </p:nvPr>
        </p:nvSpPr>
        <p:spPr>
          <a:xfrm>
            <a:off x="3326168" y="6617829"/>
            <a:ext cx="2852671" cy="241200"/>
          </a:xfrm>
        </p:spPr>
        <p:txBody>
          <a:bodyPr/>
          <a:lstStyle/>
          <a:p>
            <a:r>
              <a:rPr lang="en-US" dirty="0" smtClean="0"/>
              <a:t>Copyright © 2016 AQA and its licensors. All rights reserved.</a:t>
            </a:r>
            <a:endParaRPr lang="en-US" dirty="0"/>
          </a:p>
        </p:txBody>
      </p:sp>
      <p:sp>
        <p:nvSpPr>
          <p:cNvPr id="6"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
        <p:nvSpPr>
          <p:cNvPr id="7" name="Text Placeholder 3"/>
          <p:cNvSpPr txBox="1">
            <a:spLocks/>
          </p:cNvSpPr>
          <p:nvPr/>
        </p:nvSpPr>
        <p:spPr>
          <a:xfrm>
            <a:off x="1847527" y="1215232"/>
            <a:ext cx="8069846" cy="483072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endParaRPr lang="en-GB" sz="2000" dirty="0">
              <a:solidFill>
                <a:sysClr val="windowText" lastClr="000000"/>
              </a:solidFill>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1981200" y="1600201"/>
            <a:ext cx="8229600" cy="4525963"/>
          </a:xfrm>
          <a:prstGeom prst="rect">
            <a:avLst/>
          </a:prstGeom>
        </p:spPr>
        <p:txBody>
          <a:bodyPr>
            <a:normAutofit/>
          </a:bodyPr>
          <a:lstStyle/>
          <a:p>
            <a:pPr>
              <a:lnSpc>
                <a:spcPct val="100000"/>
              </a:lnSpc>
            </a:pPr>
            <a:r>
              <a:rPr lang="en-GB" sz="2000" dirty="0">
                <a:solidFill>
                  <a:prstClr val="black"/>
                </a:solidFill>
                <a:latin typeface="Arial" pitchFamily="34" charset="0"/>
                <a:cs typeface="Arial" pitchFamily="34" charset="0"/>
              </a:rPr>
              <a:t>Transcription in the nucleus</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The base sequence of a gene is copied to pre-mRNA</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The pre-mRNA is ‘edited’ to remove the introns</a:t>
            </a:r>
          </a:p>
          <a:p>
            <a:pPr>
              <a:lnSpc>
                <a:spcPct val="100000"/>
              </a:lnSpc>
            </a:pPr>
            <a:r>
              <a:rPr lang="en-GB" sz="2000" dirty="0">
                <a:solidFill>
                  <a:prstClr val="black"/>
                </a:solidFill>
                <a:latin typeface="Arial" pitchFamily="34" charset="0"/>
                <a:cs typeface="Arial" pitchFamily="34" charset="0"/>
              </a:rPr>
              <a:t>Translation in the cytoplasm</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The base sequence of mRNA is used by ribosomes to assemble the amino acid sequence of a polypeptide</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The amino acids are carried to the ribosomes by tRNA</a:t>
            </a:r>
          </a:p>
          <a:p>
            <a:pPr marL="0" indent="0">
              <a:lnSpc>
                <a:spcPct val="100000"/>
              </a:lnSpc>
              <a:spcBef>
                <a:spcPts val="0"/>
              </a:spcBef>
              <a:buNone/>
              <a:defRPr/>
            </a:pPr>
            <a:endParaRPr lang="en-GB" sz="1800" kern="0" dirty="0">
              <a:solidFill>
                <a:sysClr val="windowText" lastClr="000000"/>
              </a:solidFill>
            </a:endParaRPr>
          </a:p>
        </p:txBody>
      </p:sp>
    </p:spTree>
    <p:extLst>
      <p:ext uri="{BB962C8B-B14F-4D97-AF65-F5344CB8AC3E}">
        <p14:creationId xmlns:p14="http://schemas.microsoft.com/office/powerpoint/2010/main" val="1784636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outline of polypeptide synthesis</a:t>
            </a:r>
            <a:endParaRPr lang="en-US" dirty="0"/>
          </a:p>
        </p:txBody>
      </p:sp>
      <p:sp>
        <p:nvSpPr>
          <p:cNvPr id="4" name="Footer Placeholder 3"/>
          <p:cNvSpPr>
            <a:spLocks noGrp="1"/>
          </p:cNvSpPr>
          <p:nvPr>
            <p:ph type="ftr" sz="quarter" idx="10"/>
          </p:nvPr>
        </p:nvSpPr>
        <p:spPr>
          <a:xfrm>
            <a:off x="3403600" y="6617829"/>
            <a:ext cx="2775238" cy="241200"/>
          </a:xfrm>
        </p:spPr>
        <p:txBody>
          <a:bodyPr/>
          <a:lstStyle/>
          <a:p>
            <a:r>
              <a:rPr lang="en-US" dirty="0" smtClean="0"/>
              <a:t>Copyright © 2016 AQA and its licensors. All rights reserved.</a:t>
            </a:r>
            <a:endParaRPr lang="en-US" dirty="0"/>
          </a:p>
        </p:txBody>
      </p:sp>
      <p:sp>
        <p:nvSpPr>
          <p:cNvPr id="11" name="TextBox 10"/>
          <p:cNvSpPr txBox="1"/>
          <p:nvPr/>
        </p:nvSpPr>
        <p:spPr>
          <a:xfrm>
            <a:off x="5763492" y="4637312"/>
            <a:ext cx="439387" cy="369332"/>
          </a:xfrm>
          <a:prstGeom prst="rect">
            <a:avLst/>
          </a:prstGeom>
          <a:solidFill>
            <a:schemeClr val="bg1"/>
          </a:solidFill>
        </p:spPr>
        <p:txBody>
          <a:bodyPr wrap="square" rtlCol="0">
            <a:spAutoFit/>
          </a:bodyPr>
          <a:lstStyle/>
          <a:p>
            <a:endParaRPr lang="en-GB" dirty="0"/>
          </a:p>
        </p:txBody>
      </p:sp>
      <p:pic>
        <p:nvPicPr>
          <p:cNvPr id="21" name="Picture 20"/>
          <p:cNvPicPr/>
          <p:nvPr/>
        </p:nvPicPr>
        <p:blipFill rotWithShape="1">
          <a:blip r:embed="rId3"/>
          <a:srcRect l="4338" t="26880" r="3796" b="17066"/>
          <a:stretch/>
        </p:blipFill>
        <p:spPr bwMode="auto">
          <a:xfrm>
            <a:off x="2370517" y="1509823"/>
            <a:ext cx="7404348" cy="4423144"/>
          </a:xfrm>
          <a:prstGeom prst="rect">
            <a:avLst/>
          </a:prstGeom>
          <a:ln>
            <a:noFill/>
          </a:ln>
          <a:extLst>
            <a:ext uri="{53640926-AAD7-44D8-BBD7-CCE9431645EC}">
              <a14:shadowObscured xmlns:a14="http://schemas.microsoft.com/office/drawing/2010/main"/>
            </a:ext>
          </a:extLst>
        </p:spPr>
      </p:pic>
      <p:sp>
        <p:nvSpPr>
          <p:cNvPr id="6"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Tree>
    <p:extLst>
      <p:ext uri="{BB962C8B-B14F-4D97-AF65-F5344CB8AC3E}">
        <p14:creationId xmlns:p14="http://schemas.microsoft.com/office/powerpoint/2010/main" val="2388719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RNA interference (RNAi)</a:t>
            </a:r>
          </a:p>
        </p:txBody>
      </p:sp>
      <p:sp>
        <p:nvSpPr>
          <p:cNvPr id="3" name="Footer Placeholder 2"/>
          <p:cNvSpPr>
            <a:spLocks noGrp="1"/>
          </p:cNvSpPr>
          <p:nvPr>
            <p:ph type="ftr" sz="quarter" idx="10"/>
          </p:nvPr>
        </p:nvSpPr>
        <p:spPr>
          <a:xfrm>
            <a:off x="3403600" y="6617829"/>
            <a:ext cx="2775238" cy="241200"/>
          </a:xfrm>
        </p:spPr>
        <p:txBody>
          <a:bodyPr/>
          <a:lstStyle/>
          <a:p>
            <a:r>
              <a:rPr lang="en-US" dirty="0" smtClean="0"/>
              <a:t>Copyright © 2016 AQA and its licensors. All rights reserved.</a:t>
            </a:r>
            <a:endParaRPr lang="en-US" dirty="0"/>
          </a:p>
        </p:txBody>
      </p:sp>
      <p:sp>
        <p:nvSpPr>
          <p:cNvPr id="8" name="Date Placeholder 2"/>
          <p:cNvSpPr txBox="1">
            <a:spLocks/>
          </p:cNvSpPr>
          <p:nvPr/>
        </p:nvSpPr>
        <p:spPr>
          <a:xfrm>
            <a:off x="2064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
        <p:nvSpPr>
          <p:cNvPr id="7" name="Content Placeholder 2"/>
          <p:cNvSpPr>
            <a:spLocks noGrp="1"/>
          </p:cNvSpPr>
          <p:nvPr>
            <p:ph idx="1"/>
          </p:nvPr>
        </p:nvSpPr>
        <p:spPr>
          <a:xfrm>
            <a:off x="1981200" y="1600201"/>
            <a:ext cx="8229600" cy="4525963"/>
          </a:xfrm>
          <a:prstGeom prst="rect">
            <a:avLst/>
          </a:prstGeom>
        </p:spPr>
        <p:txBody>
          <a:bodyPr/>
          <a:lstStyle/>
          <a:p>
            <a:pPr>
              <a:lnSpc>
                <a:spcPct val="100000"/>
              </a:lnSpc>
            </a:pPr>
            <a:r>
              <a:rPr lang="en-GB" sz="2000" dirty="0">
                <a:solidFill>
                  <a:prstClr val="black"/>
                </a:solidFill>
                <a:latin typeface="Arial" pitchFamily="34" charset="0"/>
                <a:cs typeface="Arial" pitchFamily="34" charset="0"/>
              </a:rPr>
              <a:t>Prokaryotes and eukaryotes have evolved mechanisms  that either:</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destroy mRNA</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prevent ribosomes translating mRNA</a:t>
            </a:r>
          </a:p>
          <a:p>
            <a:pPr>
              <a:lnSpc>
                <a:spcPct val="100000"/>
              </a:lnSpc>
            </a:pPr>
            <a:r>
              <a:rPr lang="en-GB" sz="2000" dirty="0">
                <a:solidFill>
                  <a:prstClr val="black"/>
                </a:solidFill>
                <a:latin typeface="Arial" pitchFamily="34" charset="0"/>
                <a:cs typeface="Arial" pitchFamily="34" charset="0"/>
              </a:rPr>
              <a:t>These processes are called </a:t>
            </a:r>
            <a:r>
              <a:rPr lang="en-GB" sz="2000" b="1" dirty="0">
                <a:solidFill>
                  <a:prstClr val="black"/>
                </a:solidFill>
                <a:latin typeface="Arial" pitchFamily="34" charset="0"/>
                <a:cs typeface="Arial" pitchFamily="34" charset="0"/>
              </a:rPr>
              <a:t>RNA interference (RNAi)</a:t>
            </a:r>
            <a:r>
              <a:rPr lang="en-GB" sz="2000" dirty="0">
                <a:solidFill>
                  <a:prstClr val="black"/>
                </a:solidFill>
                <a:latin typeface="Arial" pitchFamily="34" charset="0"/>
                <a:cs typeface="Arial" pitchFamily="34" charset="0"/>
              </a:rPr>
              <a:t> and enable a cell to prevent the expression of a gene (‘silence’ the gene</a:t>
            </a:r>
            <a:r>
              <a:rPr lang="en-GB" sz="2000" dirty="0" smtClean="0">
                <a:solidFill>
                  <a:prstClr val="black"/>
                </a:solidFill>
                <a:latin typeface="Arial" pitchFamily="34" charset="0"/>
                <a:cs typeface="Arial" pitchFamily="34" charset="0"/>
              </a:rPr>
              <a:t>)</a:t>
            </a:r>
          </a:p>
          <a:p>
            <a:pPr>
              <a:lnSpc>
                <a:spcPct val="100000"/>
              </a:lnSpc>
            </a:pPr>
            <a:endParaRPr lang="en-GB" sz="2000" dirty="0">
              <a:solidFill>
                <a:prstClr val="black"/>
              </a:solidFill>
              <a:latin typeface="Arial" pitchFamily="34" charset="0"/>
              <a:cs typeface="Arial" pitchFamily="34" charset="0"/>
            </a:endParaRPr>
          </a:p>
          <a:p>
            <a:endParaRPr lang="en-GB" sz="2000" dirty="0"/>
          </a:p>
          <a:p>
            <a:r>
              <a:rPr lang="en-GB" sz="2000" dirty="0"/>
              <a:t> RNAi prevents the translation of mRNA. </a:t>
            </a:r>
          </a:p>
          <a:p>
            <a:r>
              <a:rPr lang="en-GB" sz="2000" dirty="0"/>
              <a:t>Prokaryotes and eukaryotes (including humans) have these mechanisms. </a:t>
            </a:r>
          </a:p>
          <a:p>
            <a:r>
              <a:rPr lang="en-GB" sz="2000" dirty="0"/>
              <a:t>It might interest students to learn that scientists believe the selective advantage of these mechanisms might have been that it gave cells a defence against infection by viruses. </a:t>
            </a:r>
            <a:endParaRPr lang="en-GB"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168072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162079"/>
            <a:ext cx="10201751" cy="6356855"/>
          </a:xfrm>
          <a:prstGeom prst="rect">
            <a:avLst/>
          </a:prstGeom>
        </p:spPr>
      </p:pic>
    </p:spTree>
    <p:extLst>
      <p:ext uri="{BB962C8B-B14F-4D97-AF65-F5344CB8AC3E}">
        <p14:creationId xmlns:p14="http://schemas.microsoft.com/office/powerpoint/2010/main" val="3435216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0400" y="-163958"/>
            <a:ext cx="10515600" cy="1325563"/>
          </a:xfrm>
        </p:spPr>
        <p:txBody>
          <a:bodyPr/>
          <a:lstStyle/>
          <a:p>
            <a:r>
              <a:rPr lang="en-GB" dirty="0"/>
              <a:t>RNA-induced silencing complex (RISC)</a:t>
            </a:r>
            <a:endParaRPr lang="en-US" dirty="0"/>
          </a:p>
        </p:txBody>
      </p:sp>
      <p:sp>
        <p:nvSpPr>
          <p:cNvPr id="3" name="Footer Placeholder 2"/>
          <p:cNvSpPr>
            <a:spLocks noGrp="1"/>
          </p:cNvSpPr>
          <p:nvPr>
            <p:ph type="ftr" sz="quarter" idx="11"/>
          </p:nvPr>
        </p:nvSpPr>
        <p:spPr>
          <a:xfrm>
            <a:off x="3246268" y="6617829"/>
            <a:ext cx="2932570" cy="241200"/>
          </a:xfrm>
        </p:spPr>
        <p:txBody>
          <a:bodyPr/>
          <a:lstStyle/>
          <a:p>
            <a:r>
              <a:rPr lang="en-US" dirty="0" smtClean="0"/>
              <a:t>Copyright © 2016 AQA and its licensors. All rights reserved.</a:t>
            </a:r>
            <a:endParaRPr lang="en-US" dirty="0"/>
          </a:p>
        </p:txBody>
      </p:sp>
      <p:sp>
        <p:nvSpPr>
          <p:cNvPr id="8" name="Content Placeholder 2"/>
          <p:cNvSpPr>
            <a:spLocks noGrp="1"/>
          </p:cNvSpPr>
          <p:nvPr>
            <p:ph idx="1"/>
          </p:nvPr>
        </p:nvSpPr>
        <p:spPr>
          <a:xfrm>
            <a:off x="190500" y="863600"/>
            <a:ext cx="11849100" cy="5881605"/>
          </a:xfrm>
          <a:prstGeom prst="rect">
            <a:avLst/>
          </a:prstGeom>
        </p:spPr>
        <p:txBody>
          <a:bodyPr>
            <a:normAutofit lnSpcReduction="10000"/>
          </a:bodyPr>
          <a:lstStyle/>
          <a:p>
            <a:pPr>
              <a:lnSpc>
                <a:spcPct val="100000"/>
              </a:lnSpc>
            </a:pPr>
            <a:r>
              <a:rPr lang="en-GB" sz="2000" b="1" dirty="0">
                <a:solidFill>
                  <a:prstClr val="black"/>
                </a:solidFill>
                <a:latin typeface="Arial" pitchFamily="34" charset="0"/>
                <a:cs typeface="Arial" pitchFamily="34" charset="0"/>
              </a:rPr>
              <a:t>Short regulatory RNA molecules </a:t>
            </a:r>
            <a:r>
              <a:rPr lang="en-GB" sz="2000" dirty="0">
                <a:solidFill>
                  <a:prstClr val="black"/>
                </a:solidFill>
                <a:latin typeface="Arial" pitchFamily="34" charset="0"/>
                <a:cs typeface="Arial" pitchFamily="34" charset="0"/>
              </a:rPr>
              <a:t>are transcribed from a cell’s DNA</a:t>
            </a:r>
          </a:p>
          <a:p>
            <a:pPr>
              <a:lnSpc>
                <a:spcPct val="100000"/>
              </a:lnSpc>
            </a:pPr>
            <a:r>
              <a:rPr lang="en-GB" sz="2000" dirty="0">
                <a:solidFill>
                  <a:prstClr val="black"/>
                </a:solidFill>
                <a:latin typeface="Arial" pitchFamily="34" charset="0"/>
                <a:cs typeface="Arial" pitchFamily="34" charset="0"/>
              </a:rPr>
              <a:t>There are two types of this RNA</a:t>
            </a:r>
          </a:p>
          <a:p>
            <a:pPr lvl="1">
              <a:lnSpc>
                <a:spcPct val="100000"/>
              </a:lnSpc>
              <a:buFont typeface="Arial" pitchFamily="34" charset="0"/>
              <a:buChar char="–"/>
            </a:pPr>
            <a:r>
              <a:rPr lang="en-GB" sz="2000" b="1" dirty="0">
                <a:solidFill>
                  <a:prstClr val="black"/>
                </a:solidFill>
                <a:latin typeface="Arial" pitchFamily="34" charset="0"/>
                <a:cs typeface="Arial" pitchFamily="34" charset="0"/>
              </a:rPr>
              <a:t>microRNA</a:t>
            </a:r>
            <a:r>
              <a:rPr lang="en-GB" sz="2000" dirty="0">
                <a:solidFill>
                  <a:prstClr val="black"/>
                </a:solidFill>
                <a:latin typeface="Arial" pitchFamily="34" charset="0"/>
                <a:cs typeface="Arial" pitchFamily="34" charset="0"/>
              </a:rPr>
              <a:t> (miRNA)</a:t>
            </a:r>
          </a:p>
          <a:p>
            <a:pPr lvl="1">
              <a:lnSpc>
                <a:spcPct val="100000"/>
              </a:lnSpc>
              <a:buFont typeface="Arial" pitchFamily="34" charset="0"/>
              <a:buChar char="–"/>
            </a:pPr>
            <a:r>
              <a:rPr lang="en-GB" sz="2000" b="1" dirty="0">
                <a:solidFill>
                  <a:prstClr val="black"/>
                </a:solidFill>
                <a:latin typeface="Arial" pitchFamily="34" charset="0"/>
                <a:cs typeface="Arial" pitchFamily="34" charset="0"/>
              </a:rPr>
              <a:t>small interfering </a:t>
            </a:r>
            <a:r>
              <a:rPr lang="en-GB" sz="2000" dirty="0">
                <a:solidFill>
                  <a:prstClr val="black"/>
                </a:solidFill>
                <a:latin typeface="Arial" pitchFamily="34" charset="0"/>
                <a:cs typeface="Arial" pitchFamily="34" charset="0"/>
              </a:rPr>
              <a:t>RNA (siRNA)</a:t>
            </a:r>
          </a:p>
          <a:p>
            <a:pPr>
              <a:lnSpc>
                <a:spcPct val="100000"/>
              </a:lnSpc>
            </a:pPr>
            <a:r>
              <a:rPr lang="en-GB" sz="2000" dirty="0">
                <a:solidFill>
                  <a:prstClr val="black"/>
                </a:solidFill>
                <a:latin typeface="Arial" pitchFamily="34" charset="0"/>
                <a:cs typeface="Arial" pitchFamily="34" charset="0"/>
              </a:rPr>
              <a:t>A single-strand of miRNA or siRNA can bind to a protein in the cytoplasm to form a complex, called an </a:t>
            </a:r>
            <a:r>
              <a:rPr lang="en-GB" sz="2000" b="1" dirty="0">
                <a:solidFill>
                  <a:prstClr val="black"/>
                </a:solidFill>
                <a:latin typeface="Arial" pitchFamily="34" charset="0"/>
                <a:cs typeface="Arial" pitchFamily="34" charset="0"/>
              </a:rPr>
              <a:t>RNA-induced silencing complex </a:t>
            </a:r>
            <a:r>
              <a:rPr lang="en-GB" sz="2000" dirty="0">
                <a:solidFill>
                  <a:prstClr val="black"/>
                </a:solidFill>
                <a:latin typeface="Arial" pitchFamily="34" charset="0"/>
                <a:cs typeface="Arial" pitchFamily="34" charset="0"/>
              </a:rPr>
              <a:t>(</a:t>
            </a:r>
            <a:r>
              <a:rPr lang="en-GB" sz="2000" b="1" dirty="0">
                <a:solidFill>
                  <a:prstClr val="black"/>
                </a:solidFill>
                <a:latin typeface="Arial" pitchFamily="34" charset="0"/>
                <a:cs typeface="Arial" pitchFamily="34" charset="0"/>
              </a:rPr>
              <a:t>RISC</a:t>
            </a:r>
            <a:r>
              <a:rPr lang="en-GB" sz="2000" dirty="0" smtClean="0">
                <a:solidFill>
                  <a:prstClr val="black"/>
                </a:solidFill>
                <a:latin typeface="Arial" pitchFamily="34" charset="0"/>
                <a:cs typeface="Arial" pitchFamily="34" charset="0"/>
              </a:rPr>
              <a:t>)</a:t>
            </a:r>
          </a:p>
          <a:p>
            <a:endParaRPr lang="en-GB" sz="2000" dirty="0"/>
          </a:p>
          <a:p>
            <a:r>
              <a:rPr lang="en-GB" sz="2000" dirty="0"/>
              <a:t>Small nuclear RNAs (</a:t>
            </a:r>
            <a:r>
              <a:rPr lang="en-GB" sz="2000" dirty="0" err="1"/>
              <a:t>snRNAs</a:t>
            </a:r>
            <a:r>
              <a:rPr lang="en-GB" sz="2000" dirty="0"/>
              <a:t>) operate within nuclei, where they are tightly bound to proteins to form small nuclear ribonucleoproteins, or </a:t>
            </a:r>
            <a:r>
              <a:rPr lang="en-GB" sz="2000" dirty="0" err="1"/>
              <a:t>snRNPs</a:t>
            </a:r>
            <a:r>
              <a:rPr lang="en-GB" sz="2000" dirty="0"/>
              <a:t> (often pronounced ‘</a:t>
            </a:r>
            <a:r>
              <a:rPr lang="en-GB" sz="2000" dirty="0" err="1"/>
              <a:t>snurps</a:t>
            </a:r>
            <a:r>
              <a:rPr lang="en-GB" sz="2000" dirty="0"/>
              <a:t>’), that control the splicing of pre-mRNA. </a:t>
            </a:r>
          </a:p>
          <a:p>
            <a:r>
              <a:rPr lang="en-GB" sz="2000" dirty="0" smtClean="0"/>
              <a:t>MicroRNAs </a:t>
            </a:r>
            <a:r>
              <a:rPr lang="en-GB" sz="2000" dirty="0"/>
              <a:t>(miRNAs) are formed as hair-pin bends of RNA but processed into single-strands about 22 to 26 nucleotides long. These single strands become incorporated into a protein-based RISC. </a:t>
            </a:r>
          </a:p>
          <a:p>
            <a:r>
              <a:rPr lang="en-GB" sz="2000" dirty="0" smtClean="0"/>
              <a:t>Small </a:t>
            </a:r>
            <a:r>
              <a:rPr lang="en-GB" sz="2000" dirty="0"/>
              <a:t>interfering RNAs (siRNAs) are formed as double-stranded molecules about 21 to 25 base pairs long. One of their strands becomes incorporated into a protein-based RISC. </a:t>
            </a:r>
          </a:p>
          <a:p>
            <a:r>
              <a:rPr lang="en-GB" sz="2000" dirty="0" smtClean="0"/>
              <a:t>When </a:t>
            </a:r>
            <a:r>
              <a:rPr lang="en-GB" sz="2000" dirty="0"/>
              <a:t>the single-stranded miRNA or siRNA within a RISC binds to a molecule of mRNA that contains a sequence of bases complementary to its own, the mRNA is either hydrolysed or its translation is stopped. </a:t>
            </a:r>
          </a:p>
          <a:p>
            <a:r>
              <a:rPr lang="en-GB" sz="2000" dirty="0"/>
              <a:t>Students might be interested to know that the first discovery of a miRNA molecule was in 1993 but research into their role began only in 2000. This part of the specification is very much up-to-date. </a:t>
            </a:r>
            <a:endParaRPr lang="en-GB" sz="2000" dirty="0">
              <a:solidFill>
                <a:prstClr val="black"/>
              </a:solidFill>
              <a:latin typeface="Arial" pitchFamily="34" charset="0"/>
              <a:cs typeface="Arial" pitchFamily="34" charset="0"/>
            </a:endParaRPr>
          </a:p>
        </p:txBody>
      </p:sp>
      <p:sp>
        <p:nvSpPr>
          <p:cNvPr id="5"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Tree>
    <p:extLst>
      <p:ext uri="{BB962C8B-B14F-4D97-AF65-F5344CB8AC3E}">
        <p14:creationId xmlns:p14="http://schemas.microsoft.com/office/powerpoint/2010/main" val="3052435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RISC binds to mRNA</a:t>
            </a:r>
          </a:p>
        </p:txBody>
      </p:sp>
      <p:sp>
        <p:nvSpPr>
          <p:cNvPr id="4" name="Footer Placeholder 3"/>
          <p:cNvSpPr>
            <a:spLocks noGrp="1"/>
          </p:cNvSpPr>
          <p:nvPr>
            <p:ph type="ftr" sz="quarter" idx="11"/>
          </p:nvPr>
        </p:nvSpPr>
        <p:spPr>
          <a:xfrm>
            <a:off x="3228514" y="6617829"/>
            <a:ext cx="2950325" cy="241200"/>
          </a:xfrm>
        </p:spPr>
        <p:txBody>
          <a:bodyPr/>
          <a:lstStyle/>
          <a:p>
            <a:r>
              <a:rPr lang="en-US" dirty="0" smtClean="0"/>
              <a:t>Copyright © 2016 AQA and its licensors. All rights reserved.</a:t>
            </a:r>
            <a:endParaRPr lang="en-US" dirty="0"/>
          </a:p>
        </p:txBody>
      </p:sp>
      <p:sp>
        <p:nvSpPr>
          <p:cNvPr id="6" name="Content Placeholder 2"/>
          <p:cNvSpPr>
            <a:spLocks noGrp="1"/>
          </p:cNvSpPr>
          <p:nvPr>
            <p:ph idx="1"/>
          </p:nvPr>
        </p:nvSpPr>
        <p:spPr>
          <a:xfrm>
            <a:off x="1981200" y="1600201"/>
            <a:ext cx="8229600" cy="4525963"/>
          </a:xfrm>
          <a:prstGeom prst="rect">
            <a:avLst/>
          </a:prstGeom>
        </p:spPr>
        <p:txBody>
          <a:bodyPr/>
          <a:lstStyle/>
          <a:p>
            <a:pPr>
              <a:lnSpc>
                <a:spcPct val="100000"/>
              </a:lnSpc>
            </a:pPr>
            <a:r>
              <a:rPr lang="en-GB" sz="2000" dirty="0">
                <a:solidFill>
                  <a:prstClr val="black"/>
                </a:solidFill>
                <a:latin typeface="Arial" pitchFamily="34" charset="0"/>
                <a:cs typeface="Arial" pitchFamily="34" charset="0"/>
              </a:rPr>
              <a:t>The short miRNA or siRNA strand within a RISC binds to a target mRNA molecule</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The target is any mRNA molecule that happens to contain a base sequence that is complementary to its own</a:t>
            </a:r>
          </a:p>
          <a:p>
            <a:pPr lvl="1">
              <a:lnSpc>
                <a:spcPct val="100000"/>
              </a:lnSpc>
              <a:buFont typeface="Arial" pitchFamily="34" charset="0"/>
              <a:buChar char="–"/>
            </a:pPr>
            <a:r>
              <a:rPr lang="en-GB" sz="2000" dirty="0">
                <a:solidFill>
                  <a:prstClr val="black"/>
                </a:solidFill>
                <a:latin typeface="Arial" pitchFamily="34" charset="0"/>
                <a:cs typeface="Arial" pitchFamily="34" charset="0"/>
              </a:rPr>
              <a:t>Hydrogen bonds between the base pairs A-U and C-G hold the two RNA sequences together</a:t>
            </a:r>
          </a:p>
        </p:txBody>
      </p:sp>
      <p:sp>
        <p:nvSpPr>
          <p:cNvPr id="5"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Tree>
    <p:extLst>
      <p:ext uri="{BB962C8B-B14F-4D97-AF65-F5344CB8AC3E}">
        <p14:creationId xmlns:p14="http://schemas.microsoft.com/office/powerpoint/2010/main" val="3722156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Once mRNA is bound to a RISC</a:t>
            </a:r>
          </a:p>
        </p:txBody>
      </p:sp>
      <p:sp>
        <p:nvSpPr>
          <p:cNvPr id="4" name="Footer Placeholder 3"/>
          <p:cNvSpPr>
            <a:spLocks noGrp="1"/>
          </p:cNvSpPr>
          <p:nvPr>
            <p:ph type="ftr" sz="quarter" idx="11"/>
          </p:nvPr>
        </p:nvSpPr>
        <p:spPr>
          <a:xfrm>
            <a:off x="3388312" y="6617829"/>
            <a:ext cx="2790527" cy="241200"/>
          </a:xfrm>
        </p:spPr>
        <p:txBody>
          <a:bodyPr/>
          <a:lstStyle/>
          <a:p>
            <a:r>
              <a:rPr lang="en-US" dirty="0" smtClean="0"/>
              <a:t>Copyright © 2016 AQA and its licensors. All rights reserved.</a:t>
            </a:r>
            <a:endParaRPr lang="en-US" dirty="0"/>
          </a:p>
        </p:txBody>
      </p:sp>
      <p:sp>
        <p:nvSpPr>
          <p:cNvPr id="30" name="Content Placeholder 2"/>
          <p:cNvSpPr>
            <a:spLocks noGrp="1"/>
          </p:cNvSpPr>
          <p:nvPr>
            <p:ph idx="1"/>
          </p:nvPr>
        </p:nvSpPr>
        <p:spPr>
          <a:xfrm>
            <a:off x="1981200" y="1600201"/>
            <a:ext cx="8229600" cy="4525963"/>
          </a:xfrm>
          <a:prstGeom prst="rect">
            <a:avLst/>
          </a:prstGeom>
        </p:spPr>
        <p:txBody>
          <a:bodyPr/>
          <a:lstStyle/>
          <a:p>
            <a:pPr>
              <a:lnSpc>
                <a:spcPct val="100000"/>
              </a:lnSpc>
              <a:buNone/>
            </a:pPr>
            <a:r>
              <a:rPr lang="en-GB" sz="2000" dirty="0">
                <a:solidFill>
                  <a:prstClr val="black"/>
                </a:solidFill>
                <a:latin typeface="Arial" pitchFamily="34" charset="0"/>
                <a:cs typeface="Arial" pitchFamily="34" charset="0"/>
              </a:rPr>
              <a:t>Either</a:t>
            </a:r>
          </a:p>
          <a:p>
            <a:pPr>
              <a:lnSpc>
                <a:spcPct val="100000"/>
              </a:lnSpc>
            </a:pPr>
            <a:r>
              <a:rPr lang="en-GB" sz="2000" dirty="0">
                <a:solidFill>
                  <a:prstClr val="black"/>
                </a:solidFill>
                <a:latin typeface="Arial" pitchFamily="34" charset="0"/>
                <a:cs typeface="Arial" pitchFamily="34" charset="0"/>
              </a:rPr>
              <a:t>the mRNA is hydrolysed by an enzyme - RNA hydrolase</a:t>
            </a:r>
          </a:p>
          <a:p>
            <a:pPr>
              <a:lnSpc>
                <a:spcPct val="100000"/>
              </a:lnSpc>
              <a:buNone/>
            </a:pPr>
            <a:r>
              <a:rPr lang="en-GB" sz="2000" dirty="0">
                <a:solidFill>
                  <a:prstClr val="black"/>
                </a:solidFill>
                <a:latin typeface="Arial" pitchFamily="34" charset="0"/>
                <a:cs typeface="Arial" pitchFamily="34" charset="0"/>
              </a:rPr>
              <a:t>Or</a:t>
            </a:r>
          </a:p>
          <a:p>
            <a:pPr>
              <a:lnSpc>
                <a:spcPct val="100000"/>
              </a:lnSpc>
            </a:pPr>
            <a:r>
              <a:rPr lang="en-GB" sz="2000" dirty="0">
                <a:solidFill>
                  <a:prstClr val="black"/>
                </a:solidFill>
                <a:latin typeface="Arial" pitchFamily="34" charset="0"/>
                <a:cs typeface="Arial" pitchFamily="34" charset="0"/>
              </a:rPr>
              <a:t>ribosomes are prevented from attaching to the mRNA</a:t>
            </a:r>
          </a:p>
          <a:p>
            <a:pPr>
              <a:lnSpc>
                <a:spcPct val="100000"/>
              </a:lnSpc>
              <a:buNone/>
            </a:pPr>
            <a:endParaRPr lang="en-GB" sz="2000" dirty="0">
              <a:solidFill>
                <a:prstClr val="black"/>
              </a:solidFill>
              <a:latin typeface="Arial" pitchFamily="34" charset="0"/>
              <a:cs typeface="Arial" pitchFamily="34" charset="0"/>
            </a:endParaRPr>
          </a:p>
          <a:p>
            <a:pPr>
              <a:lnSpc>
                <a:spcPct val="100000"/>
              </a:lnSpc>
              <a:buNone/>
            </a:pPr>
            <a:r>
              <a:rPr lang="en-GB" sz="2000" dirty="0">
                <a:solidFill>
                  <a:prstClr val="black"/>
                </a:solidFill>
                <a:latin typeface="Arial" pitchFamily="34" charset="0"/>
                <a:cs typeface="Arial" pitchFamily="34" charset="0"/>
              </a:rPr>
              <a:t>Either </a:t>
            </a:r>
            <a:r>
              <a:rPr lang="en-GB" sz="2000" dirty="0">
                <a:solidFill>
                  <a:prstClr val="black"/>
                </a:solidFill>
                <a:latin typeface="Arial" pitchFamily="34" charset="0"/>
                <a:cs typeface="Arial" pitchFamily="34" charset="0"/>
              </a:rPr>
              <a:t>way, the mRNA cannot be translated</a:t>
            </a:r>
          </a:p>
          <a:p>
            <a:pPr marL="0" indent="0">
              <a:lnSpc>
                <a:spcPct val="100000"/>
              </a:lnSpc>
              <a:spcBef>
                <a:spcPts val="0"/>
              </a:spcBef>
              <a:buNone/>
              <a:defRPr/>
            </a:pPr>
            <a:endParaRPr lang="en-GB" sz="1800" kern="0" dirty="0">
              <a:solidFill>
                <a:sysClr val="windowText" lastClr="000000"/>
              </a:solidFill>
            </a:endParaRPr>
          </a:p>
        </p:txBody>
      </p:sp>
      <p:sp>
        <p:nvSpPr>
          <p:cNvPr id="5" name="Date Placeholder 3"/>
          <p:cNvSpPr txBox="1">
            <a:spLocks/>
          </p:cNvSpPr>
          <p:nvPr/>
        </p:nvSpPr>
        <p:spPr>
          <a:xfrm>
            <a:off x="2064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1.0</a:t>
            </a:r>
            <a:endParaRPr lang="en-US" dirty="0"/>
          </a:p>
        </p:txBody>
      </p:sp>
    </p:spTree>
    <p:extLst>
      <p:ext uri="{BB962C8B-B14F-4D97-AF65-F5344CB8AC3E}">
        <p14:creationId xmlns:p14="http://schemas.microsoft.com/office/powerpoint/2010/main" val="686867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406400"/>
            <a:ext cx="11887200" cy="1325563"/>
          </a:xfrm>
        </p:spPr>
        <p:txBody>
          <a:bodyPr>
            <a:normAutofit fontScale="90000"/>
          </a:bodyPr>
          <a:lstStyle/>
          <a:p>
            <a:r>
              <a:rPr lang="en-GB" dirty="0"/>
              <a:t>Model of a </a:t>
            </a:r>
            <a:r>
              <a:rPr lang="en-GB" dirty="0" smtClean="0"/>
              <a:t>RISC - </a:t>
            </a:r>
            <a:r>
              <a:rPr lang="en-GB" sz="3600" dirty="0"/>
              <a:t>The RISC comprises an </a:t>
            </a:r>
            <a:r>
              <a:rPr lang="en-GB" sz="3600" dirty="0" err="1"/>
              <a:t>argonaute</a:t>
            </a:r>
            <a:r>
              <a:rPr lang="en-GB" sz="3600" dirty="0"/>
              <a:t> protein (grey) bound to a small interfering RNA (siRNA) molecule (pink and green). </a:t>
            </a:r>
            <a:endParaRPr lang="en-GB" sz="3600" dirty="0"/>
          </a:p>
        </p:txBody>
      </p:sp>
      <p:sp>
        <p:nvSpPr>
          <p:cNvPr id="4" name="Footer Placeholder 3"/>
          <p:cNvSpPr>
            <a:spLocks noGrp="1"/>
          </p:cNvSpPr>
          <p:nvPr>
            <p:ph type="ftr" sz="quarter" idx="11"/>
          </p:nvPr>
        </p:nvSpPr>
        <p:spPr>
          <a:xfrm>
            <a:off x="3281780" y="6617829"/>
            <a:ext cx="2897059" cy="241200"/>
          </a:xfrm>
        </p:spPr>
        <p:txBody>
          <a:bodyPr/>
          <a:lstStyle/>
          <a:p>
            <a:r>
              <a:rPr lang="en-US" dirty="0" smtClean="0"/>
              <a:t>Copyright © 2016 AQA and its licensors. All rights reserved.</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0703" y="1971446"/>
            <a:ext cx="5876272" cy="4406900"/>
          </a:xfrm>
        </p:spPr>
      </p:pic>
    </p:spTree>
    <p:extLst>
      <p:ext uri="{BB962C8B-B14F-4D97-AF65-F5344CB8AC3E}">
        <p14:creationId xmlns:p14="http://schemas.microsoft.com/office/powerpoint/2010/main" val="2118793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0" y="365125"/>
            <a:ext cx="6070600" cy="1325563"/>
          </a:xfrm>
        </p:spPr>
        <p:txBody>
          <a:bodyPr/>
          <a:lstStyle/>
          <a:p>
            <a:r>
              <a:rPr lang="en-GB" dirty="0" smtClean="0"/>
              <a:t>RNAi</a:t>
            </a:r>
            <a:endParaRPr lang="en-GB" dirty="0"/>
          </a:p>
        </p:txBody>
      </p:sp>
      <p:sp>
        <p:nvSpPr>
          <p:cNvPr id="3" name="Content Placeholder 2"/>
          <p:cNvSpPr>
            <a:spLocks noGrp="1"/>
          </p:cNvSpPr>
          <p:nvPr>
            <p:ph idx="1"/>
          </p:nvPr>
        </p:nvSpPr>
        <p:spPr>
          <a:xfrm>
            <a:off x="5067300" y="1825625"/>
            <a:ext cx="6286500" cy="4351338"/>
          </a:xfrm>
        </p:spPr>
        <p:txBody>
          <a:bodyPr>
            <a:normAutofit fontScale="92500" lnSpcReduction="10000"/>
          </a:bodyPr>
          <a:lstStyle/>
          <a:p>
            <a:pPr marL="0" indent="0">
              <a:buNone/>
            </a:pPr>
            <a:r>
              <a:rPr lang="en-GB" dirty="0" smtClean="0"/>
              <a:t>A)  Short strands of siRNA (short interfering) can be produced by a cell </a:t>
            </a:r>
            <a:r>
              <a:rPr lang="en-GB" b="1" dirty="0" smtClean="0"/>
              <a:t>or introduced experimentally</a:t>
            </a:r>
            <a:endParaRPr lang="en-GB" dirty="0" smtClean="0"/>
          </a:p>
          <a:p>
            <a:pPr marL="0" indent="0">
              <a:buNone/>
            </a:pPr>
            <a:r>
              <a:rPr lang="en-GB" dirty="0" smtClean="0"/>
              <a:t>B-D)  These are cut into even shorter sequences, and dissociate into single strands.</a:t>
            </a:r>
          </a:p>
          <a:p>
            <a:pPr marL="0" indent="0">
              <a:buNone/>
            </a:pPr>
            <a:r>
              <a:rPr lang="en-GB" dirty="0" smtClean="0"/>
              <a:t>E)  The unpaired siRNA fragment binds to its complimentary sequence on a messenger RNA.</a:t>
            </a:r>
          </a:p>
          <a:p>
            <a:pPr marL="0" indent="0">
              <a:buNone/>
            </a:pPr>
            <a:r>
              <a:rPr lang="en-GB" dirty="0" smtClean="0"/>
              <a:t>F)  This blocks the progress of a ribosome, preventing translation.  It can also attract other enzymes that will destroy the mRNA, cutting it into fragments.</a:t>
            </a:r>
            <a:endParaRPr lang="en-GB" dirty="0"/>
          </a:p>
        </p:txBody>
      </p:sp>
      <p:pic>
        <p:nvPicPr>
          <p:cNvPr id="4100" name="Picture 4" descr="Image result for rnai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65125"/>
            <a:ext cx="4619125" cy="625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84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0024" y="789668"/>
            <a:ext cx="11391951" cy="5545818"/>
          </a:xfrm>
          <a:prstGeom prst="rect">
            <a:avLst/>
          </a:prstGeom>
        </p:spPr>
      </p:pic>
    </p:spTree>
    <p:extLst>
      <p:ext uri="{BB962C8B-B14F-4D97-AF65-F5344CB8AC3E}">
        <p14:creationId xmlns:p14="http://schemas.microsoft.com/office/powerpoint/2010/main" val="21317473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838200" y="161925"/>
            <a:ext cx="10515600" cy="1325563"/>
          </a:xfrm>
          <a:solidFill>
            <a:srgbClr val="3366FF"/>
          </a:solidFill>
        </p:spPr>
        <p:txBody>
          <a:bodyPr/>
          <a:lstStyle/>
          <a:p>
            <a:pPr eaLnBrk="1" hangingPunct="1"/>
            <a:r>
              <a:rPr lang="en-US" altLang="en-US" sz="4000">
                <a:solidFill>
                  <a:schemeClr val="bg1"/>
                </a:solidFill>
              </a:rPr>
              <a:t>What are malignant tumours? </a:t>
            </a:r>
            <a:r>
              <a:rPr lang="mr-IN" altLang="en-US" sz="4000">
                <a:solidFill>
                  <a:schemeClr val="bg1"/>
                </a:solidFill>
                <a:latin typeface="Mangal" panose="02040503050203030202" pitchFamily="18" charset="0"/>
              </a:rPr>
              <a:t>–</a:t>
            </a:r>
            <a:r>
              <a:rPr lang="en-US" altLang="en-US" sz="4000">
                <a:solidFill>
                  <a:schemeClr val="bg1"/>
                </a:solidFill>
              </a:rPr>
              <a:t> cancer</a:t>
            </a:r>
          </a:p>
        </p:txBody>
      </p:sp>
      <p:sp>
        <p:nvSpPr>
          <p:cNvPr id="3" name="Content Placeholder 2"/>
          <p:cNvSpPr>
            <a:spLocks noGrp="1"/>
          </p:cNvSpPr>
          <p:nvPr>
            <p:ph idx="1"/>
          </p:nvPr>
        </p:nvSpPr>
        <p:spPr>
          <a:xfrm>
            <a:off x="1981200" y="1600201"/>
            <a:ext cx="8229600" cy="3413125"/>
          </a:xfrm>
        </p:spPr>
        <p:txBody>
          <a:bodyPr rtlCol="0">
            <a:normAutofit/>
          </a:bodyPr>
          <a:lstStyle/>
          <a:p>
            <a:pPr>
              <a:buFont typeface="Wingdings" charset="2"/>
              <a:buChar char="q"/>
              <a:defRPr/>
            </a:pPr>
            <a:r>
              <a:rPr lang="en-GB" dirty="0" smtClean="0">
                <a:ea typeface="+mn-ea"/>
                <a:cs typeface="+mn-cs"/>
              </a:rPr>
              <a:t>Cells divide </a:t>
            </a:r>
            <a:r>
              <a:rPr lang="en-GB" dirty="0">
                <a:ea typeface="+mn-ea"/>
                <a:cs typeface="+mn-cs"/>
              </a:rPr>
              <a:t>by </a:t>
            </a:r>
            <a:r>
              <a:rPr lang="en-GB" dirty="0" smtClean="0">
                <a:ea typeface="+mn-ea"/>
                <a:cs typeface="+mn-cs"/>
              </a:rPr>
              <a:t>mitosis</a:t>
            </a:r>
          </a:p>
          <a:p>
            <a:pPr>
              <a:buFont typeface="Wingdings" charset="2"/>
              <a:buChar char="q"/>
              <a:defRPr/>
            </a:pPr>
            <a:r>
              <a:rPr lang="en-GB" dirty="0" smtClean="0">
                <a:ea typeface="+mn-ea"/>
                <a:cs typeface="+mn-cs"/>
              </a:rPr>
              <a:t>Tumour </a:t>
            </a:r>
            <a:r>
              <a:rPr lang="en-GB" dirty="0">
                <a:ea typeface="+mn-ea"/>
                <a:cs typeface="+mn-cs"/>
              </a:rPr>
              <a:t>cells growth abnormal / continuous / uncontrolled / </a:t>
            </a:r>
            <a:r>
              <a:rPr lang="en-GB" dirty="0" smtClean="0">
                <a:ea typeface="+mn-ea"/>
                <a:cs typeface="+mn-cs"/>
              </a:rPr>
              <a:t>rapid</a:t>
            </a:r>
          </a:p>
          <a:p>
            <a:pPr>
              <a:buFont typeface="Wingdings" charset="2"/>
              <a:buChar char="q"/>
              <a:defRPr/>
            </a:pPr>
            <a:r>
              <a:rPr lang="en-GB" dirty="0" smtClean="0">
                <a:ea typeface="+mn-ea"/>
                <a:cs typeface="+mn-cs"/>
              </a:rPr>
              <a:t>Tumour </a:t>
            </a:r>
            <a:r>
              <a:rPr lang="en-GB" b="1" dirty="0">
                <a:ea typeface="+mn-ea"/>
                <a:cs typeface="+mn-cs"/>
              </a:rPr>
              <a:t>cells spread / invade other tissues / form secondary tumours / </a:t>
            </a:r>
            <a:r>
              <a:rPr lang="en-GB" b="1" dirty="0" smtClean="0">
                <a:ea typeface="+mn-ea"/>
                <a:cs typeface="+mn-cs"/>
              </a:rPr>
              <a:t>metastasis</a:t>
            </a:r>
          </a:p>
          <a:p>
            <a:pPr>
              <a:buFont typeface="Wingdings" charset="2"/>
              <a:buChar char="q"/>
              <a:defRPr/>
            </a:pPr>
            <a:r>
              <a:rPr lang="en-GB" dirty="0" smtClean="0">
                <a:ea typeface="+mn-ea"/>
                <a:cs typeface="+mn-cs"/>
              </a:rPr>
              <a:t>Via </a:t>
            </a:r>
            <a:r>
              <a:rPr lang="en-GB" dirty="0">
                <a:ea typeface="+mn-ea"/>
                <a:cs typeface="+mn-cs"/>
              </a:rPr>
              <a:t>blood / lymph </a:t>
            </a:r>
            <a:r>
              <a:rPr lang="en-GB" dirty="0" smtClean="0">
                <a:ea typeface="+mn-ea"/>
                <a:cs typeface="+mn-cs"/>
              </a:rPr>
              <a:t>system</a:t>
            </a:r>
            <a:endParaRPr lang="en-GB" dirty="0">
              <a:ea typeface="+mn-ea"/>
              <a:cs typeface="+mn-cs"/>
            </a:endParaRPr>
          </a:p>
          <a:p>
            <a:pPr>
              <a:defRPr/>
            </a:pPr>
            <a:endParaRPr lang="en-US" dirty="0">
              <a:ea typeface="+mn-ea"/>
              <a:cs typeface="+mn-cs"/>
            </a:endParaRPr>
          </a:p>
        </p:txBody>
      </p:sp>
    </p:spTree>
    <p:extLst>
      <p:ext uri="{BB962C8B-B14F-4D97-AF65-F5344CB8AC3E}">
        <p14:creationId xmlns:p14="http://schemas.microsoft.com/office/powerpoint/2010/main" val="2835312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388" y="1052514"/>
            <a:ext cx="8229600" cy="3413125"/>
          </a:xfrm>
        </p:spPr>
        <p:txBody>
          <a:bodyPr rtlCol="0">
            <a:normAutofit fontScale="92500"/>
          </a:bodyPr>
          <a:lstStyle/>
          <a:p>
            <a:pPr>
              <a:buFont typeface="Wingdings" charset="2"/>
              <a:buChar char="q"/>
              <a:defRPr/>
            </a:pPr>
            <a:r>
              <a:rPr lang="en-GB" dirty="0" smtClean="0">
                <a:ea typeface="+mn-ea"/>
                <a:cs typeface="+mn-cs"/>
              </a:rPr>
              <a:t>Cells are not cancerous </a:t>
            </a:r>
          </a:p>
          <a:p>
            <a:pPr>
              <a:buFont typeface="Wingdings" charset="2"/>
              <a:buChar char="q"/>
              <a:defRPr/>
            </a:pPr>
            <a:r>
              <a:rPr lang="en-GB" dirty="0" smtClean="0">
                <a:ea typeface="+mn-ea"/>
                <a:cs typeface="+mn-cs"/>
              </a:rPr>
              <a:t>Tumour </a:t>
            </a:r>
            <a:r>
              <a:rPr lang="en-GB" dirty="0">
                <a:ea typeface="+mn-ea"/>
                <a:cs typeface="+mn-cs"/>
              </a:rPr>
              <a:t>cells growth </a:t>
            </a:r>
            <a:r>
              <a:rPr lang="en-GB" dirty="0" smtClean="0">
                <a:ea typeface="+mn-ea"/>
                <a:cs typeface="+mn-cs"/>
              </a:rPr>
              <a:t>is slower than malignant tumours</a:t>
            </a:r>
          </a:p>
          <a:p>
            <a:pPr>
              <a:buFont typeface="Wingdings" charset="2"/>
              <a:buChar char="q"/>
              <a:defRPr/>
            </a:pPr>
            <a:r>
              <a:rPr lang="en-GB" dirty="0" smtClean="0">
                <a:ea typeface="+mn-ea"/>
                <a:cs typeface="+mn-cs"/>
              </a:rPr>
              <a:t>Tumour </a:t>
            </a:r>
            <a:r>
              <a:rPr lang="en-GB" b="1" dirty="0" smtClean="0">
                <a:ea typeface="+mn-ea"/>
                <a:cs typeface="+mn-cs"/>
              </a:rPr>
              <a:t>DO NOT invade </a:t>
            </a:r>
            <a:r>
              <a:rPr lang="en-GB" b="1" dirty="0">
                <a:ea typeface="+mn-ea"/>
                <a:cs typeface="+mn-cs"/>
              </a:rPr>
              <a:t>other tissues / form secondary tumours / </a:t>
            </a:r>
            <a:r>
              <a:rPr lang="en-GB" b="1" dirty="0" smtClean="0">
                <a:ea typeface="+mn-ea"/>
                <a:cs typeface="+mn-cs"/>
              </a:rPr>
              <a:t>metastasis</a:t>
            </a:r>
          </a:p>
          <a:p>
            <a:pPr>
              <a:buFont typeface="Wingdings" charset="2"/>
              <a:buChar char="q"/>
              <a:defRPr/>
            </a:pPr>
            <a:r>
              <a:rPr lang="en-GB" dirty="0" smtClean="0">
                <a:ea typeface="+mn-ea"/>
                <a:cs typeface="+mn-cs"/>
              </a:rPr>
              <a:t>Most of the time they are harmless</a:t>
            </a:r>
          </a:p>
          <a:p>
            <a:pPr>
              <a:buFont typeface="Wingdings" charset="2"/>
              <a:buChar char="q"/>
              <a:defRPr/>
            </a:pPr>
            <a:r>
              <a:rPr lang="en-GB" dirty="0" smtClean="0">
                <a:ea typeface="+mn-ea"/>
                <a:cs typeface="+mn-cs"/>
              </a:rPr>
              <a:t>Can sometimes cause blockages</a:t>
            </a:r>
          </a:p>
          <a:p>
            <a:pPr>
              <a:buFont typeface="Wingdings" charset="2"/>
              <a:buChar char="q"/>
              <a:defRPr/>
            </a:pPr>
            <a:r>
              <a:rPr lang="en-GB" dirty="0" smtClean="0">
                <a:ea typeface="+mn-ea"/>
                <a:cs typeface="+mn-cs"/>
              </a:rPr>
              <a:t>Could put pressure on organs / damage organs</a:t>
            </a:r>
            <a:endParaRPr lang="en-US" dirty="0">
              <a:ea typeface="+mn-ea"/>
              <a:cs typeface="+mn-cs"/>
            </a:endParaRPr>
          </a:p>
        </p:txBody>
      </p:sp>
      <p:sp>
        <p:nvSpPr>
          <p:cNvPr id="24578" name="Title 1"/>
          <p:cNvSpPr txBox="1">
            <a:spLocks/>
          </p:cNvSpPr>
          <p:nvPr/>
        </p:nvSpPr>
        <p:spPr bwMode="auto">
          <a:xfrm>
            <a:off x="1671638" y="188914"/>
            <a:ext cx="8964612" cy="71913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400">
                <a:solidFill>
                  <a:schemeClr val="bg1"/>
                </a:solidFill>
              </a:rPr>
              <a:t>What are benign tumours? </a:t>
            </a:r>
          </a:p>
        </p:txBody>
      </p:sp>
    </p:spTree>
    <p:extLst>
      <p:ext uri="{BB962C8B-B14F-4D97-AF65-F5344CB8AC3E}">
        <p14:creationId xmlns:p14="http://schemas.microsoft.com/office/powerpoint/2010/main" val="2153634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19288" y="20638"/>
            <a:ext cx="8229600" cy="1143000"/>
          </a:xfrm>
          <a:solidFill>
            <a:srgbClr val="3366FF"/>
          </a:solidFill>
        </p:spPr>
        <p:txBody>
          <a:bodyPr/>
          <a:lstStyle/>
          <a:p>
            <a:pPr eaLnBrk="1" hangingPunct="1"/>
            <a:r>
              <a:rPr lang="en-GB" altLang="en-US" u="sng" smtClean="0">
                <a:solidFill>
                  <a:schemeClr val="bg1"/>
                </a:solidFill>
              </a:rPr>
              <a:t>Cell division and cancer</a:t>
            </a:r>
            <a:endParaRPr lang="en-US" altLang="en-US" u="sng" smtClean="0">
              <a:solidFill>
                <a:schemeClr val="bg1"/>
              </a:solidFill>
            </a:endParaRPr>
          </a:p>
        </p:txBody>
      </p:sp>
      <p:sp>
        <p:nvSpPr>
          <p:cNvPr id="26626" name="Content Placeholder 2"/>
          <p:cNvSpPr>
            <a:spLocks noGrp="1"/>
          </p:cNvSpPr>
          <p:nvPr>
            <p:ph idx="1"/>
          </p:nvPr>
        </p:nvSpPr>
        <p:spPr>
          <a:xfrm>
            <a:off x="1631951" y="1125538"/>
            <a:ext cx="8856663" cy="4921250"/>
          </a:xfrm>
        </p:spPr>
        <p:txBody>
          <a:bodyPr/>
          <a:lstStyle/>
          <a:p>
            <a:pPr eaLnBrk="1" hangingPunct="1"/>
            <a:r>
              <a:rPr lang="en-GB" altLang="en-US"/>
              <a:t>Cell division is tightly controlled by genes, there are two types involved in this:</a:t>
            </a:r>
          </a:p>
          <a:p>
            <a:pPr eaLnBrk="1" hangingPunct="1">
              <a:buFont typeface="Arial" panose="020B0604020202020204" pitchFamily="34" charset="0"/>
              <a:buNone/>
            </a:pPr>
            <a:endParaRPr lang="en-GB" altLang="en-US"/>
          </a:p>
          <a:p>
            <a:pPr lvl="1" eaLnBrk="1" hangingPunct="1"/>
            <a:r>
              <a:rPr lang="en-GB" altLang="en-US" b="1" smtClean="0"/>
              <a:t>Tumour suppressor genes – that repress the cell cycle and promote apoptosis ( self destruction )</a:t>
            </a:r>
          </a:p>
          <a:p>
            <a:pPr lvl="1" eaLnBrk="1" hangingPunct="1"/>
            <a:r>
              <a:rPr lang="en-GB" altLang="en-US" b="1" smtClean="0"/>
              <a:t>Proto-Oncogenes  - that promote the cell cycle and stimulate cell division</a:t>
            </a:r>
          </a:p>
          <a:p>
            <a:pPr lvl="1" eaLnBrk="1" hangingPunct="1"/>
            <a:endParaRPr lang="en-GB" altLang="en-US" b="1" smtClean="0"/>
          </a:p>
          <a:p>
            <a:pPr lvl="1" eaLnBrk="1" hangingPunct="1"/>
            <a:endParaRPr lang="en-GB" altLang="en-US" b="1" smtClean="0"/>
          </a:p>
          <a:p>
            <a:pPr lvl="1" eaLnBrk="1" hangingPunct="1"/>
            <a:endParaRPr lang="en-GB" altLang="en-US" b="1" smtClean="0"/>
          </a:p>
          <a:p>
            <a:pPr lvl="1" eaLnBrk="1" hangingPunct="1"/>
            <a:endParaRPr lang="en-GB" altLang="en-US" b="1" smtClean="0"/>
          </a:p>
          <a:p>
            <a:pPr lvl="1" eaLnBrk="1" hangingPunct="1"/>
            <a:endParaRPr lang="en-GB" altLang="en-US" b="1" smtClean="0"/>
          </a:p>
          <a:p>
            <a:pPr lvl="1" eaLnBrk="1" hangingPunct="1">
              <a:buFont typeface="Wingdings 2" panose="05020102010507070707" pitchFamily="18" charset="2"/>
              <a:buNone/>
            </a:pPr>
            <a:endParaRPr lang="en-GB" altLang="en-US" smtClean="0">
              <a:latin typeface="Constantia" panose="02030602050306030303" pitchFamily="18" charset="0"/>
            </a:endParaRPr>
          </a:p>
        </p:txBody>
      </p:sp>
      <p:sp>
        <p:nvSpPr>
          <p:cNvPr id="28677" name="TextBox 4"/>
          <p:cNvSpPr txBox="1">
            <a:spLocks noChangeArrowheads="1"/>
          </p:cNvSpPr>
          <p:nvPr/>
        </p:nvSpPr>
        <p:spPr bwMode="auto">
          <a:xfrm>
            <a:off x="1703389" y="4797426"/>
            <a:ext cx="8893175" cy="1662113"/>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lvl="1" eaLnBrk="1" hangingPunct="1">
              <a:defRPr/>
            </a:pPr>
            <a:r>
              <a:rPr lang="en-GB" sz="2800" dirty="0">
                <a:latin typeface="+mn-lt"/>
              </a:rPr>
              <a:t>These genes ensure that cells divide at a fairly constant rate, and those cells that are worn out or dead are replaced. If a mutation occurs in these genes it can lead to cancer.</a:t>
            </a:r>
          </a:p>
          <a:p>
            <a:pPr eaLnBrk="1" hangingPunct="1">
              <a:defRPr/>
            </a:pPr>
            <a:endParaRPr lang="en-US" dirty="0">
              <a:latin typeface="Constantia" charset="0"/>
            </a:endParaRPr>
          </a:p>
        </p:txBody>
      </p:sp>
    </p:spTree>
    <p:extLst>
      <p:ext uri="{BB962C8B-B14F-4D97-AF65-F5344CB8AC3E}">
        <p14:creationId xmlns:p14="http://schemas.microsoft.com/office/powerpoint/2010/main" val="41541830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847851" y="25401"/>
            <a:ext cx="8374063" cy="811213"/>
          </a:xfrm>
          <a:solidFill>
            <a:srgbClr val="3366FF"/>
          </a:solidFill>
        </p:spPr>
        <p:txBody>
          <a:bodyPr/>
          <a:lstStyle/>
          <a:p>
            <a:pPr eaLnBrk="1" hangingPunct="1"/>
            <a:r>
              <a:rPr lang="en-GB" altLang="en-US" smtClean="0">
                <a:solidFill>
                  <a:schemeClr val="bg1"/>
                </a:solidFill>
              </a:rPr>
              <a:t>Tumour Suppressor Genes</a:t>
            </a:r>
            <a:endParaRPr lang="en-US" altLang="en-US" smtClean="0">
              <a:solidFill>
                <a:schemeClr val="bg1"/>
              </a:solidFill>
            </a:endParaRPr>
          </a:p>
        </p:txBody>
      </p:sp>
      <p:sp>
        <p:nvSpPr>
          <p:cNvPr id="32771" name="Content Placeholder 2"/>
          <p:cNvSpPr>
            <a:spLocks noGrp="1"/>
          </p:cNvSpPr>
          <p:nvPr>
            <p:ph idx="1"/>
          </p:nvPr>
        </p:nvSpPr>
        <p:spPr>
          <a:xfrm>
            <a:off x="1847850" y="981076"/>
            <a:ext cx="8229600" cy="4525963"/>
          </a:xfrm>
        </p:spPr>
        <p:txBody>
          <a:bodyPr rtlCol="0">
            <a:normAutofit/>
          </a:bodyPr>
          <a:lstStyle/>
          <a:p>
            <a:pPr>
              <a:defRPr/>
            </a:pPr>
            <a:r>
              <a:rPr lang="en-GB" dirty="0"/>
              <a:t>When functioning normally these inhibit and slow down cell division by producing proteins that stop cells dividing or cause them to self destruct ( apoptosis) </a:t>
            </a:r>
          </a:p>
          <a:p>
            <a:pPr>
              <a:defRPr/>
            </a:pPr>
            <a:endParaRPr lang="en-GB" dirty="0"/>
          </a:p>
          <a:p>
            <a:pPr>
              <a:defRPr/>
            </a:pPr>
            <a:endParaRPr lang="en-GB" dirty="0"/>
          </a:p>
          <a:p>
            <a:pPr marL="0" indent="0">
              <a:buNone/>
              <a:defRPr/>
            </a:pPr>
            <a:endParaRPr lang="en-GB" dirty="0"/>
          </a:p>
          <a:p>
            <a:pPr>
              <a:defRPr/>
            </a:pPr>
            <a:r>
              <a:rPr lang="en-GB" dirty="0"/>
              <a:t>If  a mutation occurs a tumour can develop.</a:t>
            </a:r>
            <a:endParaRPr lang="en-US" dirty="0"/>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4338" y="2349501"/>
            <a:ext cx="37322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4797425"/>
            <a:ext cx="439261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75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cells in the human body are derived from one – the zygote</a:t>
            </a:r>
            <a:endParaRPr lang="en-GB" dirty="0"/>
          </a:p>
        </p:txBody>
      </p:sp>
      <p:sp>
        <p:nvSpPr>
          <p:cNvPr id="3" name="Content Placeholder 2"/>
          <p:cNvSpPr>
            <a:spLocks noGrp="1"/>
          </p:cNvSpPr>
          <p:nvPr>
            <p:ph idx="1"/>
          </p:nvPr>
        </p:nvSpPr>
        <p:spPr>
          <a:xfrm>
            <a:off x="838200" y="1825625"/>
            <a:ext cx="4042558" cy="4351338"/>
          </a:xfrm>
        </p:spPr>
        <p:txBody>
          <a:bodyPr/>
          <a:lstStyle/>
          <a:p>
            <a:r>
              <a:rPr lang="en-GB" dirty="0" smtClean="0"/>
              <a:t>The fertilised egg has the ability to develop into any cell type within the body</a:t>
            </a:r>
            <a:endParaRPr lang="en-GB" dirty="0"/>
          </a:p>
        </p:txBody>
      </p:sp>
      <p:pic>
        <p:nvPicPr>
          <p:cNvPr id="4" name="Picture 2" descr="Image result for human tissue typ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042" y="1341912"/>
            <a:ext cx="6173847" cy="45779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markfjohnson.org/wp-content/uploads/2017/01/zygo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89" y="3950547"/>
            <a:ext cx="3048719" cy="228399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507308" y="2398816"/>
            <a:ext cx="1860339" cy="1805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507308" y="4560125"/>
            <a:ext cx="1860339" cy="285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07308" y="4845132"/>
            <a:ext cx="6313586" cy="1211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07308" y="2149434"/>
            <a:ext cx="6574843" cy="2410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954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92313" y="1"/>
            <a:ext cx="8229600" cy="765175"/>
          </a:xfrm>
          <a:solidFill>
            <a:srgbClr val="3366FF"/>
          </a:solidFill>
        </p:spPr>
        <p:txBody>
          <a:bodyPr/>
          <a:lstStyle/>
          <a:p>
            <a:pPr eaLnBrk="1" hangingPunct="1"/>
            <a:r>
              <a:rPr lang="en-GB" altLang="en-US" smtClean="0">
                <a:solidFill>
                  <a:schemeClr val="bg1"/>
                </a:solidFill>
              </a:rPr>
              <a:t>Proto oncogenes</a:t>
            </a:r>
            <a:endParaRPr lang="en-US" altLang="en-US" smtClean="0">
              <a:solidFill>
                <a:schemeClr val="bg1"/>
              </a:solidFill>
            </a:endParaRPr>
          </a:p>
        </p:txBody>
      </p:sp>
      <p:sp>
        <p:nvSpPr>
          <p:cNvPr id="30723" name="Content Placeholder 2"/>
          <p:cNvSpPr>
            <a:spLocks noGrp="1"/>
          </p:cNvSpPr>
          <p:nvPr>
            <p:ph idx="1"/>
          </p:nvPr>
        </p:nvSpPr>
        <p:spPr>
          <a:xfrm>
            <a:off x="1992313" y="981076"/>
            <a:ext cx="8229600" cy="4525963"/>
          </a:xfrm>
        </p:spPr>
        <p:txBody>
          <a:bodyPr rtlCol="0">
            <a:normAutofit/>
          </a:bodyPr>
          <a:lstStyle/>
          <a:p>
            <a:pPr>
              <a:defRPr/>
            </a:pPr>
            <a:r>
              <a:rPr lang="en-US" sz="2400" dirty="0"/>
              <a:t>When functioning normally proto oncogenes stimulate cell division by producing proteins that make the cell divide.</a:t>
            </a:r>
          </a:p>
          <a:p>
            <a:pPr marL="0" indent="0">
              <a:buNone/>
              <a:defRPr/>
            </a:pPr>
            <a:endParaRPr lang="en-US" sz="2400" dirty="0"/>
          </a:p>
          <a:p>
            <a:pPr>
              <a:defRPr/>
            </a:pPr>
            <a:endParaRPr lang="en-US" sz="2400" dirty="0"/>
          </a:p>
          <a:p>
            <a:pPr>
              <a:defRPr/>
            </a:pPr>
            <a:endParaRPr lang="en-US" sz="2400" dirty="0"/>
          </a:p>
          <a:p>
            <a:pPr>
              <a:defRPr/>
            </a:pPr>
            <a:endParaRPr lang="en-US" sz="2400" dirty="0"/>
          </a:p>
          <a:p>
            <a:pPr>
              <a:defRPr/>
            </a:pPr>
            <a:r>
              <a:rPr lang="en-US" sz="2400" dirty="0"/>
              <a:t>If a mutation occurs in a proto oncogene, the gene can become overactive and stimulate the cells to divide uncontrollably. This mutated proto oncogene is called an </a:t>
            </a:r>
            <a:r>
              <a:rPr lang="en-US" sz="2400" b="1" dirty="0"/>
              <a:t>ONCOGENE and can lead to CANCER</a:t>
            </a: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1176" y="1916113"/>
            <a:ext cx="26336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6" y="5013325"/>
            <a:ext cx="338931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363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92313" y="25400"/>
            <a:ext cx="8229600" cy="1143000"/>
          </a:xfrm>
          <a:solidFill>
            <a:srgbClr val="3366FF"/>
          </a:solidFill>
        </p:spPr>
        <p:txBody>
          <a:bodyPr/>
          <a:lstStyle/>
          <a:p>
            <a:pPr eaLnBrk="1" hangingPunct="1"/>
            <a:r>
              <a:rPr lang="en-GB" altLang="en-US" sz="4000">
                <a:solidFill>
                  <a:schemeClr val="bg1"/>
                </a:solidFill>
              </a:rPr>
              <a:t>A</a:t>
            </a:r>
            <a:r>
              <a:rPr lang="en-GB" altLang="en-US" sz="3600">
                <a:solidFill>
                  <a:schemeClr val="bg1"/>
                </a:solidFill>
              </a:rPr>
              <a:t>bnormal methylation of Tumour Suppressor Genes and proto oncogenes</a:t>
            </a:r>
            <a:endParaRPr lang="en-US" altLang="en-US" sz="3600">
              <a:solidFill>
                <a:schemeClr val="bg1"/>
              </a:solidFill>
            </a:endParaRPr>
          </a:p>
        </p:txBody>
      </p:sp>
      <p:sp>
        <p:nvSpPr>
          <p:cNvPr id="32771" name="Content Placeholder 2"/>
          <p:cNvSpPr>
            <a:spLocks noGrp="1"/>
          </p:cNvSpPr>
          <p:nvPr>
            <p:ph idx="1"/>
          </p:nvPr>
        </p:nvSpPr>
        <p:spPr>
          <a:xfrm>
            <a:off x="1847851" y="1268413"/>
            <a:ext cx="8640763" cy="3744912"/>
          </a:xfrm>
        </p:spPr>
        <p:txBody>
          <a:bodyPr rtlCol="0">
            <a:normAutofit/>
          </a:bodyPr>
          <a:lstStyle/>
          <a:p>
            <a:pPr>
              <a:defRPr/>
            </a:pPr>
            <a:r>
              <a:rPr lang="en-GB" sz="2400" dirty="0"/>
              <a:t>When a CH</a:t>
            </a:r>
            <a:r>
              <a:rPr lang="en-GB" sz="2400" baseline="-25000" dirty="0"/>
              <a:t>3</a:t>
            </a:r>
            <a:r>
              <a:rPr lang="en-GB" sz="2400" dirty="0"/>
              <a:t> ( methyl) group is joined onto a something we say that METHYLATION has occurred. </a:t>
            </a:r>
          </a:p>
          <a:p>
            <a:pPr>
              <a:defRPr/>
            </a:pPr>
            <a:r>
              <a:rPr lang="en-GB" sz="2400" dirty="0"/>
              <a:t>Methylation of DNA is a way of regulating gene expression by controlling whether TRANSCRIPTION or TRANSLATION occurs.</a:t>
            </a:r>
          </a:p>
          <a:p>
            <a:pPr>
              <a:defRPr/>
            </a:pPr>
            <a:r>
              <a:rPr lang="en-GB" sz="2400" dirty="0"/>
              <a:t>If too much or too little METHYLATION occurs there can be problems.  </a:t>
            </a:r>
          </a:p>
          <a:p>
            <a:pPr>
              <a:defRPr/>
            </a:pPr>
            <a:r>
              <a:rPr lang="en-GB" sz="2400" dirty="0"/>
              <a:t>HYPER = Too much </a:t>
            </a:r>
            <a:r>
              <a:rPr lang="en-GB" dirty="0"/>
              <a:t>			HYPO = Low</a:t>
            </a:r>
          </a:p>
          <a:p>
            <a:pPr marL="0" indent="0">
              <a:buNone/>
              <a:defRPr/>
            </a:pPr>
            <a:endParaRPr lang="en-GB" dirty="0"/>
          </a:p>
          <a:p>
            <a:pPr marL="0" indent="0">
              <a:buNone/>
              <a:defRPr/>
            </a:pPr>
            <a:endParaRPr lang="en-GB" dirty="0"/>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5084764"/>
            <a:ext cx="38893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1"/>
          <p:cNvSpPr txBox="1">
            <a:spLocks noChangeArrowheads="1"/>
          </p:cNvSpPr>
          <p:nvPr/>
        </p:nvSpPr>
        <p:spPr bwMode="auto">
          <a:xfrm>
            <a:off x="377034" y="5217815"/>
            <a:ext cx="1860549" cy="92333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chemeClr val="bg1"/>
                </a:solidFill>
              </a:rPr>
              <a:t>Hyper </a:t>
            </a:r>
            <a:r>
              <a:rPr lang="en-US" altLang="en-US" sz="1800" dirty="0" smtClean="0">
                <a:solidFill>
                  <a:schemeClr val="bg1"/>
                </a:solidFill>
              </a:rPr>
              <a:t>methylation of TSG</a:t>
            </a:r>
            <a:endParaRPr lang="en-US" altLang="en-US" sz="1800" dirty="0">
              <a:solidFill>
                <a:schemeClr val="bg1"/>
              </a:solidFill>
            </a:endParaRPr>
          </a:p>
        </p:txBody>
      </p:sp>
      <p:sp>
        <p:nvSpPr>
          <p:cNvPr id="29701" name="TextBox 6"/>
          <p:cNvSpPr txBox="1">
            <a:spLocks noChangeArrowheads="1"/>
          </p:cNvSpPr>
          <p:nvPr/>
        </p:nvSpPr>
        <p:spPr bwMode="auto">
          <a:xfrm>
            <a:off x="2424113" y="4581525"/>
            <a:ext cx="1511300" cy="52228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solidFill>
                  <a:schemeClr val="bg1"/>
                </a:solidFill>
              </a:rPr>
              <a:t>No transcription</a:t>
            </a:r>
          </a:p>
          <a:p>
            <a:r>
              <a:rPr lang="en-US" altLang="en-US" sz="1400">
                <a:solidFill>
                  <a:schemeClr val="bg1"/>
                </a:solidFill>
              </a:rPr>
              <a:t>Protein not made</a:t>
            </a:r>
          </a:p>
        </p:txBody>
      </p:sp>
      <p:sp>
        <p:nvSpPr>
          <p:cNvPr id="29702" name="TextBox 7"/>
          <p:cNvSpPr txBox="1">
            <a:spLocks noChangeArrowheads="1"/>
          </p:cNvSpPr>
          <p:nvPr/>
        </p:nvSpPr>
        <p:spPr bwMode="auto">
          <a:xfrm>
            <a:off x="4295776" y="4581525"/>
            <a:ext cx="1800225" cy="52228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400">
                <a:solidFill>
                  <a:schemeClr val="bg1"/>
                </a:solidFill>
              </a:rPr>
              <a:t>Increase in cell division</a:t>
            </a:r>
          </a:p>
        </p:txBody>
      </p:sp>
      <p:pic>
        <p:nvPicPr>
          <p:cNvPr id="297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2626" y="5013325"/>
            <a:ext cx="338931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9"/>
          <p:cNvSpPr txBox="1">
            <a:spLocks noChangeArrowheads="1"/>
          </p:cNvSpPr>
          <p:nvPr/>
        </p:nvSpPr>
        <p:spPr bwMode="auto">
          <a:xfrm>
            <a:off x="6107113" y="4864379"/>
            <a:ext cx="2489200" cy="36933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err="1" smtClean="0">
                <a:solidFill>
                  <a:schemeClr val="bg1"/>
                </a:solidFill>
              </a:rPr>
              <a:t>Hypomethylation</a:t>
            </a:r>
            <a:r>
              <a:rPr lang="en-US" altLang="en-US" sz="1800" dirty="0" smtClean="0">
                <a:solidFill>
                  <a:schemeClr val="bg1"/>
                </a:solidFill>
              </a:rPr>
              <a:t> of </a:t>
            </a:r>
            <a:r>
              <a:rPr lang="en-US" altLang="en-US" sz="1800" dirty="0">
                <a:solidFill>
                  <a:schemeClr val="bg1"/>
                </a:solidFill>
              </a:rPr>
              <a:t>P O</a:t>
            </a:r>
          </a:p>
        </p:txBody>
      </p:sp>
      <p:sp>
        <p:nvSpPr>
          <p:cNvPr id="29705" name="TextBox 10"/>
          <p:cNvSpPr txBox="1">
            <a:spLocks noChangeArrowheads="1"/>
          </p:cNvSpPr>
          <p:nvPr/>
        </p:nvSpPr>
        <p:spPr bwMode="auto">
          <a:xfrm>
            <a:off x="7824788" y="6273800"/>
            <a:ext cx="1727200" cy="5842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a:solidFill>
                  <a:schemeClr val="bg1"/>
                </a:solidFill>
              </a:rPr>
              <a:t>Many proteins made</a:t>
            </a:r>
          </a:p>
        </p:txBody>
      </p:sp>
    </p:spTree>
    <p:extLst>
      <p:ext uri="{BB962C8B-B14F-4D97-AF65-F5344CB8AC3E}">
        <p14:creationId xmlns:p14="http://schemas.microsoft.com/office/powerpoint/2010/main" val="25535130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92313" y="25400"/>
            <a:ext cx="8229600" cy="1143000"/>
          </a:xfrm>
          <a:solidFill>
            <a:srgbClr val="3366FF"/>
          </a:solidFill>
        </p:spPr>
        <p:txBody>
          <a:bodyPr/>
          <a:lstStyle/>
          <a:p>
            <a:pPr eaLnBrk="1" hangingPunct="1"/>
            <a:r>
              <a:rPr lang="en-GB" altLang="en-US" sz="4000">
                <a:solidFill>
                  <a:schemeClr val="bg1"/>
                </a:solidFill>
              </a:rPr>
              <a:t>A</a:t>
            </a:r>
            <a:r>
              <a:rPr lang="en-GB" altLang="en-US" sz="3600">
                <a:solidFill>
                  <a:schemeClr val="bg1"/>
                </a:solidFill>
              </a:rPr>
              <a:t>bnormal methylation of other genes</a:t>
            </a:r>
            <a:endParaRPr lang="en-US" altLang="en-US" sz="3600">
              <a:solidFill>
                <a:schemeClr val="bg1"/>
              </a:solidFill>
            </a:endParaRPr>
          </a:p>
        </p:txBody>
      </p:sp>
      <p:sp>
        <p:nvSpPr>
          <p:cNvPr id="32771" name="Content Placeholder 2"/>
          <p:cNvSpPr>
            <a:spLocks noGrp="1"/>
          </p:cNvSpPr>
          <p:nvPr>
            <p:ph idx="1"/>
          </p:nvPr>
        </p:nvSpPr>
        <p:spPr>
          <a:xfrm>
            <a:off x="1847851" y="1268413"/>
            <a:ext cx="8640763" cy="3744912"/>
          </a:xfrm>
        </p:spPr>
        <p:txBody>
          <a:bodyPr rtlCol="0">
            <a:normAutofit/>
          </a:bodyPr>
          <a:lstStyle/>
          <a:p>
            <a:pPr>
              <a:defRPr/>
            </a:pPr>
            <a:r>
              <a:rPr lang="en-GB" sz="2400" dirty="0"/>
              <a:t>METHYLATION can occur on other genes. </a:t>
            </a:r>
          </a:p>
          <a:p>
            <a:pPr>
              <a:defRPr/>
            </a:pPr>
            <a:r>
              <a:rPr lang="en-GB" sz="2400" dirty="0"/>
              <a:t>Methylation of DNA will regulate gene expression by controlling whether TRANSCRIPTION or TRANSLATION occurs.</a:t>
            </a:r>
          </a:p>
          <a:p>
            <a:pPr>
              <a:defRPr/>
            </a:pPr>
            <a:r>
              <a:rPr lang="en-GB" sz="2400" dirty="0"/>
              <a:t>If too much METHYLATION occurs on a part of the DNA where RNA polymerase would bind to attach RNA nucleotides together then this would mean NO mRNA and no TRANSCRIPTION and TRANSLATION of this gene.</a:t>
            </a:r>
            <a:endParaRPr lang="en-GB" dirty="0"/>
          </a:p>
          <a:p>
            <a:pPr marL="0" indent="0">
              <a:buNone/>
              <a:defRPr/>
            </a:pPr>
            <a:endParaRPr lang="en-GB" dirty="0"/>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3860800"/>
            <a:ext cx="3810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9684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289" y="188913"/>
            <a:ext cx="8497887" cy="1295400"/>
          </a:xfrm>
          <a:solidFill>
            <a:srgbClr val="558ED5"/>
          </a:solidFill>
        </p:spPr>
        <p:txBody>
          <a:bodyPr/>
          <a:lstStyle/>
          <a:p>
            <a:pPr marL="0" indent="0">
              <a:buNone/>
            </a:pPr>
            <a:r>
              <a:rPr lang="en-US" altLang="en-US" b="1" smtClean="0">
                <a:solidFill>
                  <a:srgbClr val="000000"/>
                </a:solidFill>
              </a:rPr>
              <a:t>Q1. Explain how the methylation of tumour suppressor genes can lead to cancer.(3)</a:t>
            </a:r>
            <a:endParaRPr lang="en-GB" altLang="en-US" b="1" smtClean="0">
              <a:solidFill>
                <a:srgbClr val="000000"/>
              </a:solidFill>
            </a:endParaRPr>
          </a:p>
        </p:txBody>
      </p:sp>
      <p:sp>
        <p:nvSpPr>
          <p:cNvPr id="51202" name="Rectangle 3"/>
          <p:cNvSpPr>
            <a:spLocks noChangeArrowheads="1"/>
          </p:cNvSpPr>
          <p:nvPr/>
        </p:nvSpPr>
        <p:spPr bwMode="auto">
          <a:xfrm>
            <a:off x="1992314" y="1989138"/>
            <a:ext cx="79914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a:t>1.      Methylation prevents transcription of gene</a:t>
            </a:r>
            <a:endParaRPr lang="en-GB" altLang="en-US" sz="2800"/>
          </a:p>
          <a:p>
            <a:r>
              <a:rPr lang="en-US" altLang="en-US" sz="2800"/>
              <a:t>2.      Protein not produced that prevents cell division / causes cell death / apoptosis</a:t>
            </a:r>
            <a:endParaRPr lang="en-GB" altLang="en-US" sz="2800"/>
          </a:p>
          <a:p>
            <a:r>
              <a:rPr lang="en-US" altLang="en-US" sz="2800"/>
              <a:t>3.      No control of mitosis.</a:t>
            </a:r>
            <a:endParaRPr lang="en-GB" altLang="en-US" sz="2800"/>
          </a:p>
          <a:p>
            <a:endParaRPr lang="en-GB" altLang="en-US" sz="1800"/>
          </a:p>
          <a:p>
            <a:r>
              <a:rPr lang="en-US" altLang="en-US" sz="1800" b="1"/>
              <a:t/>
            </a:r>
            <a:br>
              <a:rPr lang="en-US" altLang="en-US" sz="1800" b="1"/>
            </a:br>
            <a:endParaRPr lang="en-US" altLang="en-US" sz="1800"/>
          </a:p>
        </p:txBody>
      </p:sp>
    </p:spTree>
    <p:extLst>
      <p:ext uri="{BB962C8B-B14F-4D97-AF65-F5344CB8AC3E}">
        <p14:creationId xmlns:p14="http://schemas.microsoft.com/office/powerpoint/2010/main" val="3593518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12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289" y="188914"/>
            <a:ext cx="8353425" cy="719137"/>
          </a:xfrm>
          <a:solidFill>
            <a:srgbClr val="3366FF"/>
          </a:solidFill>
        </p:spPr>
        <p:txBody>
          <a:bodyPr/>
          <a:lstStyle/>
          <a:p>
            <a:pPr marL="0" indent="0">
              <a:buNone/>
            </a:pPr>
            <a:r>
              <a:rPr lang="en-GB" altLang="en-US" smtClean="0">
                <a:solidFill>
                  <a:schemeClr val="bg1"/>
                </a:solidFill>
              </a:rPr>
              <a:t>Oestogen and  breast cancer</a:t>
            </a:r>
          </a:p>
        </p:txBody>
      </p:sp>
      <p:sp>
        <p:nvSpPr>
          <p:cNvPr id="51202" name="Rectangle 3"/>
          <p:cNvSpPr>
            <a:spLocks noChangeArrowheads="1"/>
          </p:cNvSpPr>
          <p:nvPr/>
        </p:nvSpPr>
        <p:spPr bwMode="auto">
          <a:xfrm>
            <a:off x="2063750" y="1196976"/>
            <a:ext cx="446405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t> Some women are exposed to more </a:t>
            </a:r>
            <a:r>
              <a:rPr lang="en-US" altLang="en-US" sz="1800" dirty="0" err="1"/>
              <a:t>oestogen</a:t>
            </a:r>
            <a:r>
              <a:rPr lang="en-US" altLang="en-US" sz="1800" dirty="0"/>
              <a:t> than others due to earlier periods, earlier menopause or taking HRT. It is thought that this may increase the risk of breast cancer. Theories why include:</a:t>
            </a:r>
          </a:p>
          <a:p>
            <a:pPr>
              <a:buFont typeface="Calibri" panose="020F0502020204030204" pitchFamily="34" charset="0"/>
              <a:buAutoNum type="arabicPeriod"/>
            </a:pPr>
            <a:r>
              <a:rPr lang="en-US" altLang="en-US" sz="1800" dirty="0" err="1"/>
              <a:t>Oestrogen</a:t>
            </a:r>
            <a:r>
              <a:rPr lang="en-US" altLang="en-US" sz="1800" dirty="0"/>
              <a:t> can stimulate cell division in breast cells. More cell division =- more chance of mutations</a:t>
            </a:r>
          </a:p>
          <a:p>
            <a:pPr>
              <a:buFont typeface="Calibri" panose="020F0502020204030204" pitchFamily="34" charset="0"/>
              <a:buAutoNum type="arabicPeriod"/>
            </a:pPr>
            <a:r>
              <a:rPr lang="en-US" altLang="en-US" sz="1800" dirty="0"/>
              <a:t>If mutation = cancer then increased </a:t>
            </a:r>
            <a:r>
              <a:rPr lang="en-US" altLang="en-US" sz="1800" dirty="0" err="1"/>
              <a:t>oestogen</a:t>
            </a:r>
            <a:r>
              <a:rPr lang="en-US" altLang="en-US" sz="1800" dirty="0"/>
              <a:t> = increased division of cancer cells = </a:t>
            </a:r>
            <a:r>
              <a:rPr lang="en-US" altLang="en-US" sz="1800" dirty="0" err="1"/>
              <a:t>tumour</a:t>
            </a:r>
            <a:r>
              <a:rPr lang="en-US" altLang="en-US" sz="1800" dirty="0"/>
              <a:t> forms quicker</a:t>
            </a:r>
          </a:p>
          <a:p>
            <a:pPr>
              <a:buFont typeface="Calibri" panose="020F0502020204030204" pitchFamily="34" charset="0"/>
              <a:buAutoNum type="arabicPeriod"/>
            </a:pPr>
            <a:r>
              <a:rPr lang="en-US" altLang="en-US" sz="1800" b="1" dirty="0" smtClean="0"/>
              <a:t>We saw how </a:t>
            </a:r>
            <a:r>
              <a:rPr lang="en-US" altLang="en-US" sz="1800" b="1" dirty="0" err="1" smtClean="0"/>
              <a:t>oestrogen</a:t>
            </a:r>
            <a:r>
              <a:rPr lang="en-US" altLang="en-US" sz="1800" b="1" dirty="0" smtClean="0"/>
              <a:t> can activate genes by acting as a transcription factor.  If the gene that is activated is a proto-oncogene then cells can divide uncontrollably.</a:t>
            </a:r>
            <a:endParaRPr lang="en-US" altLang="en-US" sz="1800" b="1" dirty="0"/>
          </a:p>
          <a:p>
            <a:pPr>
              <a:buFont typeface="Calibri" panose="020F0502020204030204" pitchFamily="34" charset="0"/>
              <a:buAutoNum type="arabicPeriod"/>
            </a:pPr>
            <a:endParaRPr lang="en-US" altLang="en-US" sz="1800" dirty="0"/>
          </a:p>
          <a:p>
            <a:pPr>
              <a:buFont typeface="Calibri" panose="020F0502020204030204" pitchFamily="34" charset="0"/>
              <a:buAutoNum type="arabicPeriod"/>
            </a:pPr>
            <a:endParaRPr lang="en-US" altLang="en-US" sz="1800" dirty="0"/>
          </a:p>
          <a:p>
            <a:endParaRPr lang="en-GB" altLang="en-US" sz="1800" dirty="0"/>
          </a:p>
          <a:p>
            <a:r>
              <a:rPr lang="en-US" altLang="en-US" sz="1800" b="1" dirty="0"/>
              <a:t/>
            </a:r>
            <a:br>
              <a:rPr lang="en-US" altLang="en-US" sz="1800" b="1" dirty="0"/>
            </a:br>
            <a:endParaRPr lang="en-US" altLang="en-US" sz="1800" dirty="0"/>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4551" y="0"/>
            <a:ext cx="4756149"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54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120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25" y="115888"/>
            <a:ext cx="8229600" cy="4525962"/>
          </a:xfrm>
        </p:spPr>
        <p:txBody>
          <a:bodyPr>
            <a:normAutofit fontScale="92500" lnSpcReduction="20000"/>
          </a:bodyPr>
          <a:lstStyle/>
          <a:p>
            <a:pPr marL="0" indent="0">
              <a:buNone/>
            </a:pPr>
            <a:r>
              <a:rPr lang="en-US" altLang="en-US" smtClean="0">
                <a:hlinkClick r:id="rId2"/>
              </a:rPr>
              <a:t>http://www.macmillan.org.uk/</a:t>
            </a:r>
            <a:endParaRPr lang="en-US" altLang="en-US" smtClean="0"/>
          </a:p>
          <a:p>
            <a:pPr marL="0" indent="0">
              <a:buNone/>
            </a:pPr>
            <a:r>
              <a:rPr lang="en-US" altLang="en-US" smtClean="0"/>
              <a:t>B</a:t>
            </a:r>
            <a:r>
              <a:rPr lang="en-US" altLang="en-US" sz="2000"/>
              <a:t>reast cancer cells often have receptors (proteins) that hormones or other proteins can attach to and stimulate the cancer to grow. A pathologist does tests on the cancer to find out if receptors are present and what type they are. The results help you and your doctor to decide on the most effective treatment for you.</a:t>
            </a:r>
          </a:p>
          <a:p>
            <a:pPr marL="0" indent="0">
              <a:buNone/>
            </a:pPr>
            <a:r>
              <a:rPr lang="en-US" altLang="en-US" sz="2000" b="1"/>
              <a:t>Hormone receptors</a:t>
            </a:r>
          </a:p>
          <a:p>
            <a:pPr marL="0" indent="0"/>
            <a:r>
              <a:rPr lang="en-US" altLang="en-US" sz="2000"/>
              <a:t>Breast cancers with receptors for the hormone oestrogen are called oestrogen-receptor positive or ER positive breast cancer. About 70% of breast cancers are ER positive. They respond well to treatment with hormonal therapies.</a:t>
            </a:r>
          </a:p>
          <a:p>
            <a:pPr marL="0" indent="0">
              <a:buNone/>
            </a:pPr>
            <a:r>
              <a:rPr lang="en-US" altLang="en-US" sz="2000" b="1"/>
              <a:t>Protein receptors</a:t>
            </a:r>
          </a:p>
          <a:p>
            <a:pPr marL="0" indent="0"/>
            <a:r>
              <a:rPr lang="en-US" altLang="en-US" sz="2000"/>
              <a:t>Some breast cancers have high numbers of receptors for the protein HER2 (human epidermal growth factor 2). They are called HER2 positive breast cancers. About 1 in 7 women (15%) with early breast cancer have HER2 positive cancer. A drug called trastuzumab (Herceptin®) is an effective treatment for this type of breast cancer.</a:t>
            </a:r>
          </a:p>
        </p:txBody>
      </p:sp>
    </p:spTree>
    <p:extLst>
      <p:ext uri="{BB962C8B-B14F-4D97-AF65-F5344CB8AC3E}">
        <p14:creationId xmlns:p14="http://schemas.microsoft.com/office/powerpoint/2010/main" val="3354643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uman tissue typ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59" y="919470"/>
            <a:ext cx="6623439" cy="4911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2073" y="142504"/>
            <a:ext cx="4631376" cy="5262979"/>
          </a:xfrm>
          <a:prstGeom prst="rect">
            <a:avLst/>
          </a:prstGeom>
          <a:noFill/>
        </p:spPr>
        <p:txBody>
          <a:bodyPr wrap="square" rtlCol="0">
            <a:spAutoFit/>
          </a:bodyPr>
          <a:lstStyle/>
          <a:p>
            <a:r>
              <a:rPr lang="en-GB" sz="2400" dirty="0" smtClean="0"/>
              <a:t>Yet body cells do not all have the ability to turn into other cell types.</a:t>
            </a:r>
          </a:p>
          <a:p>
            <a:endParaRPr lang="en-GB" sz="2400" dirty="0"/>
          </a:p>
          <a:p>
            <a:r>
              <a:rPr lang="en-GB" sz="2400" dirty="0" smtClean="0"/>
              <a:t>This is due to </a:t>
            </a:r>
            <a:r>
              <a:rPr lang="en-GB" sz="2400" b="1" dirty="0" smtClean="0"/>
              <a:t>cell differentiation</a:t>
            </a:r>
            <a:r>
              <a:rPr lang="en-GB" sz="2400" dirty="0" smtClean="0"/>
              <a:t>.</a:t>
            </a:r>
          </a:p>
          <a:p>
            <a:endParaRPr lang="en-GB" sz="2400" dirty="0"/>
          </a:p>
          <a:p>
            <a:r>
              <a:rPr lang="en-GB" sz="2400" dirty="0" smtClean="0"/>
              <a:t>Cells express different genes controlling their development into particular cell types.</a:t>
            </a:r>
          </a:p>
          <a:p>
            <a:endParaRPr lang="en-GB" sz="2400" dirty="0"/>
          </a:p>
          <a:p>
            <a:r>
              <a:rPr lang="en-GB" sz="2400" dirty="0" smtClean="0"/>
              <a:t>In extreme cases of differentiation, cells will even lose their genetic material once fully specialised</a:t>
            </a:r>
            <a:r>
              <a:rPr lang="en-GB" sz="2400" b="1" dirty="0" smtClean="0"/>
              <a:t> (red blood cells </a:t>
            </a:r>
            <a:r>
              <a:rPr lang="en-GB" sz="2400" dirty="0" smtClean="0"/>
              <a:t>in animals, </a:t>
            </a:r>
            <a:r>
              <a:rPr lang="en-GB" sz="2400" b="1" dirty="0" smtClean="0"/>
              <a:t>xylem </a:t>
            </a:r>
            <a:r>
              <a:rPr lang="en-GB" sz="2400" dirty="0" smtClean="0"/>
              <a:t>in plants).</a:t>
            </a:r>
            <a:endParaRPr lang="en-GB" sz="2400" dirty="0"/>
          </a:p>
        </p:txBody>
      </p:sp>
    </p:spTree>
    <p:extLst>
      <p:ext uri="{BB962C8B-B14F-4D97-AF65-F5344CB8AC3E}">
        <p14:creationId xmlns:p14="http://schemas.microsoft.com/office/powerpoint/2010/main" val="264690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cells contain the same genetic material, but not </a:t>
            </a:r>
            <a:r>
              <a:rPr lang="en-GB" b="1" dirty="0" smtClean="0"/>
              <a:t>all</a:t>
            </a:r>
            <a:r>
              <a:rPr lang="en-GB" dirty="0" smtClean="0"/>
              <a:t> genes are expressed in all cells.</a:t>
            </a:r>
            <a:endParaRPr lang="en-GB" dirty="0"/>
          </a:p>
        </p:txBody>
      </p:sp>
      <p:sp>
        <p:nvSpPr>
          <p:cNvPr id="3" name="Content Placeholder 2"/>
          <p:cNvSpPr>
            <a:spLocks noGrp="1"/>
          </p:cNvSpPr>
          <p:nvPr>
            <p:ph idx="1"/>
          </p:nvPr>
        </p:nvSpPr>
        <p:spPr>
          <a:xfrm>
            <a:off x="838200" y="1825625"/>
            <a:ext cx="10515600" cy="3518271"/>
          </a:xfrm>
        </p:spPr>
        <p:txBody>
          <a:bodyPr>
            <a:normAutofit lnSpcReduction="10000"/>
          </a:bodyPr>
          <a:lstStyle/>
          <a:p>
            <a:r>
              <a:rPr lang="en-GB" dirty="0" smtClean="0"/>
              <a:t>There are some genes that all cells express.  These contain the instructions for essential processes, </a:t>
            </a:r>
            <a:r>
              <a:rPr lang="en-GB" dirty="0" err="1" smtClean="0"/>
              <a:t>e.g</a:t>
            </a:r>
            <a:r>
              <a:rPr lang="en-GB" dirty="0" smtClean="0"/>
              <a:t>:</a:t>
            </a:r>
          </a:p>
          <a:p>
            <a:pPr marL="457200" lvl="1" indent="0">
              <a:buNone/>
            </a:pPr>
            <a:r>
              <a:rPr lang="en-GB" dirty="0" smtClean="0"/>
              <a:t>Enzymes involved in respiration</a:t>
            </a:r>
          </a:p>
          <a:p>
            <a:pPr marL="457200" lvl="1" indent="0">
              <a:buNone/>
            </a:pPr>
            <a:r>
              <a:rPr lang="en-GB" dirty="0" smtClean="0"/>
              <a:t>Enzymes involved in membrane/organelle synthesis</a:t>
            </a:r>
          </a:p>
          <a:p>
            <a:pPr marL="457200" lvl="1" indent="0">
              <a:buNone/>
            </a:pPr>
            <a:r>
              <a:rPr lang="en-GB" dirty="0" err="1" smtClean="0"/>
              <a:t>tRNA</a:t>
            </a:r>
            <a:r>
              <a:rPr lang="en-GB" dirty="0" smtClean="0"/>
              <a:t> production</a:t>
            </a:r>
          </a:p>
          <a:p>
            <a:r>
              <a:rPr lang="en-GB" dirty="0" smtClean="0"/>
              <a:t>There are other genes that are only used in specialised cells </a:t>
            </a:r>
            <a:r>
              <a:rPr lang="en-GB" dirty="0" err="1" smtClean="0"/>
              <a:t>e.g</a:t>
            </a:r>
            <a:r>
              <a:rPr lang="en-GB" dirty="0" smtClean="0"/>
              <a:t>:</a:t>
            </a:r>
          </a:p>
          <a:p>
            <a:pPr marL="0" indent="0">
              <a:buNone/>
            </a:pPr>
            <a:r>
              <a:rPr lang="en-GB" dirty="0"/>
              <a:t>	</a:t>
            </a:r>
            <a:r>
              <a:rPr lang="en-GB" dirty="0" smtClean="0"/>
              <a:t>insulin, only expressed in beta cells of the pancreas</a:t>
            </a:r>
          </a:p>
          <a:p>
            <a:pPr marL="0" indent="0">
              <a:buNone/>
            </a:pPr>
            <a:r>
              <a:rPr lang="en-GB" dirty="0"/>
              <a:t>	</a:t>
            </a:r>
            <a:r>
              <a:rPr lang="en-GB" dirty="0" smtClean="0"/>
              <a:t>salivary amylase, only expressed in the salivary glands</a:t>
            </a:r>
            <a:endParaRPr lang="en-GB" dirty="0"/>
          </a:p>
        </p:txBody>
      </p:sp>
      <p:sp>
        <p:nvSpPr>
          <p:cNvPr id="5" name="TextBox 4"/>
          <p:cNvSpPr txBox="1"/>
          <p:nvPr/>
        </p:nvSpPr>
        <p:spPr>
          <a:xfrm>
            <a:off x="641268" y="5284519"/>
            <a:ext cx="11162805" cy="954107"/>
          </a:xfrm>
          <a:prstGeom prst="rect">
            <a:avLst/>
          </a:prstGeom>
          <a:noFill/>
        </p:spPr>
        <p:txBody>
          <a:bodyPr wrap="square" rtlCol="0">
            <a:spAutoFit/>
          </a:bodyPr>
          <a:lstStyle/>
          <a:p>
            <a:pPr algn="ctr"/>
            <a:r>
              <a:rPr lang="en-GB" sz="2800" b="1" dirty="0" smtClean="0">
                <a:solidFill>
                  <a:srgbClr val="FF0000"/>
                </a:solidFill>
              </a:rPr>
              <a:t>The control of expression of these genes is essential if the growing embryo is to develop successfully</a:t>
            </a:r>
            <a:endParaRPr lang="en-GB" sz="2800" b="1" dirty="0">
              <a:solidFill>
                <a:srgbClr val="FF0000"/>
              </a:solidFill>
            </a:endParaRPr>
          </a:p>
        </p:txBody>
      </p:sp>
    </p:spTree>
    <p:extLst>
      <p:ext uri="{BB962C8B-B14F-4D97-AF65-F5344CB8AC3E}">
        <p14:creationId xmlns:p14="http://schemas.microsoft.com/office/powerpoint/2010/main" val="6425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en-GB" b="1" dirty="0" smtClean="0">
                <a:solidFill>
                  <a:srgbClr val="FF99CC"/>
                </a:solidFill>
                <a:effectLst>
                  <a:outerShdw blurRad="38100" dist="38100" dir="2700000" algn="tl">
                    <a:srgbClr val="000000">
                      <a:alpha val="43137"/>
                    </a:srgbClr>
                  </a:outerShdw>
                </a:effectLst>
              </a:rPr>
              <a:t>Differentiation</a:t>
            </a:r>
          </a:p>
        </p:txBody>
      </p:sp>
      <p:sp>
        <p:nvSpPr>
          <p:cNvPr id="264195" name="Rectangle 3"/>
          <p:cNvSpPr>
            <a:spLocks noGrp="1" noChangeArrowheads="1"/>
          </p:cNvSpPr>
          <p:nvPr>
            <p:ph type="body" idx="1"/>
          </p:nvPr>
        </p:nvSpPr>
        <p:spPr/>
        <p:txBody>
          <a:bodyPr/>
          <a:lstStyle/>
          <a:p>
            <a:pPr eaLnBrk="1" hangingPunct="1">
              <a:defRPr/>
            </a:pPr>
            <a:r>
              <a:rPr lang="en-GB" sz="2400" dirty="0" smtClean="0"/>
              <a:t>In unicellular and simple multicellular organisms each cell is capable of performing all functions. </a:t>
            </a:r>
          </a:p>
          <a:p>
            <a:pPr eaLnBrk="1" hangingPunct="1">
              <a:defRPr/>
            </a:pPr>
            <a:r>
              <a:rPr lang="en-GB" sz="2400" dirty="0" smtClean="0"/>
              <a:t>Not so in more complex organisms.</a:t>
            </a:r>
          </a:p>
          <a:p>
            <a:pPr eaLnBrk="1" hangingPunct="1">
              <a:defRPr/>
            </a:pPr>
            <a:r>
              <a:rPr lang="en-GB" sz="2400" dirty="0" smtClean="0"/>
              <a:t>All cells are derived by mitosis and so contain the same instructions, yet they develop differently and differentiate, i.e. they become specialised for particular functions.</a:t>
            </a:r>
          </a:p>
          <a:p>
            <a:pPr eaLnBrk="1" hangingPunct="1">
              <a:defRPr/>
            </a:pPr>
            <a:r>
              <a:rPr lang="en-GB" sz="2400" dirty="0" smtClean="0"/>
              <a:t>Once differentiated they lose: </a:t>
            </a:r>
          </a:p>
          <a:p>
            <a:pPr lvl="1" eaLnBrk="1" hangingPunct="1">
              <a:defRPr/>
            </a:pPr>
            <a:r>
              <a:rPr lang="en-GB" sz="2000" dirty="0" smtClean="0"/>
              <a:t>ability to divide.</a:t>
            </a:r>
          </a:p>
          <a:p>
            <a:pPr lvl="1" eaLnBrk="1" hangingPunct="1">
              <a:defRPr/>
            </a:pPr>
            <a:r>
              <a:rPr lang="en-GB" sz="2000" dirty="0" err="1" smtClean="0"/>
              <a:t>totipotency</a:t>
            </a:r>
            <a:r>
              <a:rPr lang="en-GB" sz="2000" dirty="0" smtClean="0"/>
              <a:t> i.e. ability to do everything.</a:t>
            </a:r>
          </a:p>
          <a:p>
            <a:pPr eaLnBrk="1" hangingPunct="1">
              <a:defRPr/>
            </a:pPr>
            <a:r>
              <a:rPr lang="en-GB" sz="2400" dirty="0" smtClean="0"/>
              <a:t>Structure of specialised cells suits their function.</a:t>
            </a:r>
          </a:p>
        </p:txBody>
      </p:sp>
    </p:spTree>
    <p:extLst>
      <p:ext uri="{BB962C8B-B14F-4D97-AF65-F5344CB8AC3E}">
        <p14:creationId xmlns:p14="http://schemas.microsoft.com/office/powerpoint/2010/main" val="741257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dissolve">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dissolve">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dissolve">
                                      <p:cBhvr>
                                        <p:cTn id="17" dur="500"/>
                                        <p:tgtEl>
                                          <p:spTgt spid="264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dissolve">
                                      <p:cBhvr>
                                        <p:cTn id="22" dur="500"/>
                                        <p:tgtEl>
                                          <p:spTgt spid="264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Effect transition="in" filter="dissolve">
                                      <p:cBhvr>
                                        <p:cTn id="27" dur="500"/>
                                        <p:tgtEl>
                                          <p:spTgt spid="264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4195">
                                            <p:txEl>
                                              <p:pRg st="5" end="5"/>
                                            </p:txEl>
                                          </p:spTgt>
                                        </p:tgtEl>
                                        <p:attrNameLst>
                                          <p:attrName>style.visibility</p:attrName>
                                        </p:attrNameLst>
                                      </p:cBhvr>
                                      <p:to>
                                        <p:strVal val="visible"/>
                                      </p:to>
                                    </p:set>
                                    <p:animEffect transition="in" filter="dissolve">
                                      <p:cBhvr>
                                        <p:cTn id="32" dur="500"/>
                                        <p:tgtEl>
                                          <p:spTgt spid="264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4195">
                                            <p:txEl>
                                              <p:pRg st="6" end="6"/>
                                            </p:txEl>
                                          </p:spTgt>
                                        </p:tgtEl>
                                        <p:attrNameLst>
                                          <p:attrName>style.visibility</p:attrName>
                                        </p:attrNameLst>
                                      </p:cBhvr>
                                      <p:to>
                                        <p:strVal val="visible"/>
                                      </p:to>
                                    </p:set>
                                    <p:animEffect transition="in" filter="dissolve">
                                      <p:cBhvr>
                                        <p:cTn id="37" dur="500"/>
                                        <p:tgtEl>
                                          <p:spTgt spid="264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3"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4977</Words>
  <Application>Microsoft Office PowerPoint</Application>
  <PresentationFormat>Widescreen</PresentationFormat>
  <Paragraphs>486</Paragraphs>
  <Slides>65</Slides>
  <Notes>23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ＭＳ Ｐゴシック</vt:lpstr>
      <vt:lpstr>ＭＳ Ｐゴシック</vt:lpstr>
      <vt:lpstr>AQA Chevin Pro Light</vt:lpstr>
      <vt:lpstr>Arial</vt:lpstr>
      <vt:lpstr>Calibri</vt:lpstr>
      <vt:lpstr>Calibri Light</vt:lpstr>
      <vt:lpstr>Constantia</vt:lpstr>
      <vt:lpstr>HelveticaNeue-Bold</vt:lpstr>
      <vt:lpstr>Josefin Sans</vt:lpstr>
      <vt:lpstr>Mangal</vt:lpstr>
      <vt:lpstr>Times New Roman</vt:lpstr>
      <vt:lpstr>Verdana</vt:lpstr>
      <vt:lpstr>Wingdings</vt:lpstr>
      <vt:lpstr>Wingdings 2</vt:lpstr>
      <vt:lpstr>Office Theme</vt:lpstr>
      <vt:lpstr>3.8.1 Alteration in the sequence of bases in DNA can alter the structure of proteins</vt:lpstr>
      <vt:lpstr>Mutations – what causes them?</vt:lpstr>
      <vt:lpstr>Mutations – what causes them?</vt:lpstr>
      <vt:lpstr>PowerPoint Presentation</vt:lpstr>
      <vt:lpstr>PowerPoint Presentation</vt:lpstr>
      <vt:lpstr>All cells in the human body are derived from one – the zygote</vt:lpstr>
      <vt:lpstr>PowerPoint Presentation</vt:lpstr>
      <vt:lpstr>All cells contain the same genetic material, but not all genes are expressed in all cells.</vt:lpstr>
      <vt:lpstr>Differentiation</vt:lpstr>
      <vt:lpstr>… Differentiation</vt:lpstr>
      <vt:lpstr>PowerPoint Presentation</vt:lpstr>
      <vt:lpstr>PowerPoint Presentation</vt:lpstr>
      <vt:lpstr>PowerPoint Presentation</vt:lpstr>
      <vt:lpstr>PowerPoint Presentation</vt:lpstr>
      <vt:lpstr>PowerPoint Presentation</vt:lpstr>
      <vt:lpstr>Unipotent Stem Cells</vt:lpstr>
      <vt:lpstr>Sources of Stem Cells</vt:lpstr>
      <vt:lpstr>PowerPoint Presentation</vt:lpstr>
      <vt:lpstr>PowerPoint Presentation</vt:lpstr>
      <vt:lpstr>PowerPoint Presentation</vt:lpstr>
      <vt:lpstr>PowerPoint Presentation</vt:lpstr>
      <vt:lpstr>PowerPoint Presentation</vt:lpstr>
      <vt:lpstr>Regulation of transcription and translation 3.8.2.2</vt:lpstr>
      <vt:lpstr>PowerPoint Presentation</vt:lpstr>
      <vt:lpstr>PowerPoint Presentation</vt:lpstr>
      <vt:lpstr>PowerPoint Presentation</vt:lpstr>
      <vt:lpstr>PowerPoint Presentation</vt:lpstr>
      <vt:lpstr>PowerPoint Presentation</vt:lpstr>
      <vt:lpstr>PowerPoint Presentation</vt:lpstr>
      <vt:lpstr>How can this be possible?</vt:lpstr>
      <vt:lpstr>PowerPoint Presentation</vt:lpstr>
      <vt:lpstr>PowerPoint Presentation</vt:lpstr>
      <vt:lpstr>Epigenome - flexible</vt:lpstr>
      <vt:lpstr>The DNA histone complex </vt:lpstr>
      <vt:lpstr>Decreased acetlyation</vt:lpstr>
      <vt:lpstr>PowerPoint Presentation</vt:lpstr>
      <vt:lpstr>Increased methylation</vt:lpstr>
      <vt:lpstr>PowerPoint Presentation</vt:lpstr>
      <vt:lpstr>PowerPoint Presentation</vt:lpstr>
      <vt:lpstr>Table – inaccessible gene  </vt:lpstr>
      <vt:lpstr>Table – accessible  gene</vt:lpstr>
      <vt:lpstr>Epigenetics and disease</vt:lpstr>
      <vt:lpstr>Cancer</vt:lpstr>
      <vt:lpstr>What controls cell division normally?</vt:lpstr>
      <vt:lpstr>Cancer can also be caused by excessive methylation of tumour suppressor genes</vt:lpstr>
      <vt:lpstr>A-LEVEL BIOLOGY 3.8.2.2  RNA interference (RNAi)</vt:lpstr>
      <vt:lpstr>An outline of polypeptide synthesis</vt:lpstr>
      <vt:lpstr>An outline of polypeptide synthesis</vt:lpstr>
      <vt:lpstr>RNA interference (RNAi)</vt:lpstr>
      <vt:lpstr>RNA-induced silencing complex (RISC)</vt:lpstr>
      <vt:lpstr>RISC binds to mRNA</vt:lpstr>
      <vt:lpstr>Once mRNA is bound to a RISC</vt:lpstr>
      <vt:lpstr>Model of a RISC - The RISC comprises an argonaute protein (grey) bound to a small interfering RNA (siRNA) molecule (pink and green). </vt:lpstr>
      <vt:lpstr>RNAi</vt:lpstr>
      <vt:lpstr>PowerPoint Presentation</vt:lpstr>
      <vt:lpstr>What are malignant tumours? – cancer</vt:lpstr>
      <vt:lpstr>PowerPoint Presentation</vt:lpstr>
      <vt:lpstr>Cell division and cancer</vt:lpstr>
      <vt:lpstr>Tumour Suppressor Genes</vt:lpstr>
      <vt:lpstr>Proto oncogenes</vt:lpstr>
      <vt:lpstr>Abnormal methylation of Tumour Suppressor Genes and proto oncogenes</vt:lpstr>
      <vt:lpstr>Abnormal methylation of other genes</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3.8.1 Alteration in the sequence of bases in DNA can alter the structure of proteins</dc:title>
  <dc:creator>Alex Chappelow</dc:creator>
  <cp:lastModifiedBy>Deborah Haggar</cp:lastModifiedBy>
  <cp:revision>74</cp:revision>
  <dcterms:created xsi:type="dcterms:W3CDTF">2017-03-15T13:54:27Z</dcterms:created>
  <dcterms:modified xsi:type="dcterms:W3CDTF">2017-06-08T14:06:05Z</dcterms:modified>
</cp:coreProperties>
</file>