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88" r:id="rId6"/>
    <p:sldId id="289" r:id="rId7"/>
    <p:sldId id="273" r:id="rId8"/>
    <p:sldId id="274" r:id="rId9"/>
    <p:sldId id="259" r:id="rId10"/>
    <p:sldId id="258" r:id="rId11"/>
    <p:sldId id="260" r:id="rId12"/>
    <p:sldId id="277" r:id="rId13"/>
    <p:sldId id="261" r:id="rId14"/>
    <p:sldId id="276" r:id="rId15"/>
    <p:sldId id="262" r:id="rId16"/>
    <p:sldId id="275" r:id="rId17"/>
    <p:sldId id="279" r:id="rId18"/>
    <p:sldId id="263" r:id="rId19"/>
    <p:sldId id="264" r:id="rId20"/>
    <p:sldId id="265" r:id="rId21"/>
    <p:sldId id="268" r:id="rId22"/>
    <p:sldId id="269" r:id="rId23"/>
    <p:sldId id="266" r:id="rId24"/>
    <p:sldId id="267" r:id="rId25"/>
    <p:sldId id="285" r:id="rId26"/>
    <p:sldId id="286" r:id="rId27"/>
    <p:sldId id="287" r:id="rId28"/>
    <p:sldId id="270" r:id="rId29"/>
    <p:sldId id="280" r:id="rId30"/>
    <p:sldId id="281" r:id="rId31"/>
    <p:sldId id="282" r:id="rId32"/>
    <p:sldId id="283" r:id="rId33"/>
    <p:sldId id="284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3F02-2E3B-4554-B1CF-5C8E1268489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6A1D-90CA-4162-A76A-A36E3C739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14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3F02-2E3B-4554-B1CF-5C8E1268489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6A1D-90CA-4162-A76A-A36E3C739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23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3F02-2E3B-4554-B1CF-5C8E1268489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6A1D-90CA-4162-A76A-A36E3C739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85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7F8A-0D9A-446B-BE7A-3004F3E8B471}" type="datetimeFigureOut">
              <a:rPr lang="en-US"/>
              <a:pPr>
                <a:defRPr/>
              </a:pPr>
              <a:t>6/5/2017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3C59-B89D-41A3-A902-E32DAD6111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5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3F02-2E3B-4554-B1CF-5C8E1268489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6A1D-90CA-4162-A76A-A36E3C739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6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3F02-2E3B-4554-B1CF-5C8E1268489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6A1D-90CA-4162-A76A-A36E3C739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41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3F02-2E3B-4554-B1CF-5C8E1268489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6A1D-90CA-4162-A76A-A36E3C739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32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3F02-2E3B-4554-B1CF-5C8E1268489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6A1D-90CA-4162-A76A-A36E3C739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00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3F02-2E3B-4554-B1CF-5C8E1268489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6A1D-90CA-4162-A76A-A36E3C739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19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3F02-2E3B-4554-B1CF-5C8E1268489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6A1D-90CA-4162-A76A-A36E3C739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8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3F02-2E3B-4554-B1CF-5C8E1268489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6A1D-90CA-4162-A76A-A36E3C739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3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3F02-2E3B-4554-B1CF-5C8E1268489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6A1D-90CA-4162-A76A-A36E3C739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9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43F02-2E3B-4554-B1CF-5C8E1268489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66A1D-90CA-4162-A76A-A36E3C739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22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slideshare.net/Atharsaeedi/chlorophyll-12308686&amp;ei=Fd5JVdzKCom7UZa5gLgK&amp;bvm=bv.92291466,d.d2s&amp;psig=AFQjCNFzhumVswCExpHfZQITKt3_vHo_fg&amp;ust=14309907194252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Photosynthesis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Photosynthesis is a chemical reaction carried out by photoautotrophs which harnesses light energy to convert inorganic compounds into organic compounds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3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12" y="8101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Chloroplast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12" y="704107"/>
            <a:ext cx="3848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6713"/>
            <a:ext cx="4038600" cy="5289451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6" y="3622626"/>
            <a:ext cx="50292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69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dirty="0" smtClean="0"/>
              <a:t>How are the pigments positioned?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56" y="1484784"/>
            <a:ext cx="6857144" cy="4536802"/>
          </a:xfrm>
        </p:spPr>
        <p:txBody>
          <a:bodyPr rtlCol="0">
            <a:noAutofit/>
          </a:bodyPr>
          <a:lstStyle/>
          <a:p>
            <a:r>
              <a:rPr lang="en-GB" dirty="0"/>
              <a:t>The chlorophylls and accessory pigments are grouped in </a:t>
            </a:r>
            <a:r>
              <a:rPr lang="en-GB" b="1" dirty="0"/>
              <a:t>clusters of several hundred molecules</a:t>
            </a:r>
            <a:r>
              <a:rPr lang="en-GB" dirty="0"/>
              <a:t>. Each group is called an </a:t>
            </a:r>
            <a:r>
              <a:rPr lang="en-GB" b="1" dirty="0"/>
              <a:t>antenna complex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732" y="1384300"/>
            <a:ext cx="3223952" cy="454009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6" y="3622626"/>
            <a:ext cx="50292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06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/>
              <a:t>Antenna complex</a:t>
            </a:r>
            <a:endParaRPr lang="en-GB" dirty="0"/>
          </a:p>
        </p:txBody>
      </p:sp>
      <p:pic>
        <p:nvPicPr>
          <p:cNvPr id="1028" name="Picture 4" descr="http://image.slidesharecdn.com/chlorophyll-120407103548-phpapp02/95/chlorophyll-5-728.jpg?cb=133379524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1340768"/>
            <a:ext cx="6504037" cy="520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0"/>
            <a:ext cx="3168352" cy="185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36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12" y="8101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Chloroplast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12" y="704107"/>
            <a:ext cx="3848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836713"/>
            <a:ext cx="5138351" cy="5289451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PS2 uses energy of a shorter wavelength 680 nm</a:t>
            </a:r>
          </a:p>
          <a:p>
            <a:r>
              <a:rPr lang="en-GB" sz="3200" dirty="0" smtClean="0"/>
              <a:t>While PS1 uses energy of longer wavelength 700 nm</a:t>
            </a:r>
          </a:p>
          <a:p>
            <a:r>
              <a:rPr lang="en-GB" sz="3200" dirty="0" smtClean="0"/>
              <a:t>PS2 and PS1 are involved in non-cyclic photophosphorylation</a:t>
            </a:r>
          </a:p>
          <a:p>
            <a:r>
              <a:rPr lang="en-GB" sz="3200" dirty="0" smtClean="0"/>
              <a:t>Only PS1 is involved in cyclic photophosphorylation.</a:t>
            </a:r>
            <a:endParaRPr lang="en-GB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6" y="3622626"/>
            <a:ext cx="50292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36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42900" y="508000"/>
            <a:ext cx="115824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16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Electron donor and final electron acceptor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electron donor in photosynthesis is chlorophyll a of photosystem I or II</a:t>
            </a:r>
          </a:p>
          <a:p>
            <a:r>
              <a:rPr lang="en-GB" dirty="0" smtClean="0"/>
              <a:t>Electrons from the photolysis of water replace the electrons emitted from PS II.</a:t>
            </a:r>
          </a:p>
          <a:p>
            <a:r>
              <a:rPr lang="en-GB" dirty="0" smtClean="0"/>
              <a:t>The final electron acceptor is NADP</a:t>
            </a:r>
          </a:p>
          <a:p>
            <a:r>
              <a:rPr lang="en-GB" dirty="0" smtClean="0"/>
              <a:t>Chemiosmosis occurs in thylakoids during </a:t>
            </a:r>
            <a:r>
              <a:rPr lang="en-GB" b="1" u="sng" dirty="0" smtClean="0"/>
              <a:t>photophosphorylation</a:t>
            </a:r>
            <a:r>
              <a:rPr lang="en-GB" dirty="0" smtClean="0"/>
              <a:t> (comparable to that of oxidative phosphorylation).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432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0"/>
            <a:ext cx="8229600" cy="706090"/>
          </a:xfrm>
        </p:spPr>
        <p:txBody>
          <a:bodyPr>
            <a:normAutofit/>
          </a:bodyPr>
          <a:lstStyle/>
          <a:p>
            <a:r>
              <a:rPr lang="en-GB" dirty="0" smtClean="0"/>
              <a:t>Chemiosmosis and the thylakoid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137445"/>
            <a:ext cx="7323282" cy="55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24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Lollipop experiment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196752"/>
            <a:ext cx="7118615" cy="534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684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Autoradiographic</a:t>
            </a:r>
            <a:r>
              <a:rPr lang="en-GB" dirty="0" smtClean="0"/>
              <a:t> analysis of organic compounds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06" y="1600201"/>
            <a:ext cx="34093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68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way chromatography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1484784"/>
            <a:ext cx="3369915" cy="463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20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5" y="227485"/>
            <a:ext cx="10515600" cy="4351338"/>
          </a:xfrm>
        </p:spPr>
        <p:txBody>
          <a:bodyPr>
            <a:noAutofit/>
          </a:bodyPr>
          <a:lstStyle/>
          <a:p>
            <a:r>
              <a:rPr lang="en-GB" sz="2400" dirty="0"/>
              <a:t>The light-dependent reaction in such detail as to show that:</a:t>
            </a:r>
          </a:p>
          <a:p>
            <a:pPr lvl="1"/>
            <a:r>
              <a:rPr lang="en-GB" sz="2000" dirty="0" smtClean="0"/>
              <a:t>chlorophyll </a:t>
            </a:r>
            <a:r>
              <a:rPr lang="en-GB" sz="2000" dirty="0"/>
              <a:t>absorbs light, leading to </a:t>
            </a:r>
            <a:r>
              <a:rPr lang="en-GB" sz="2000" dirty="0" err="1"/>
              <a:t>photoionisation</a:t>
            </a:r>
            <a:r>
              <a:rPr lang="en-GB" sz="2000" dirty="0"/>
              <a:t> of chlorophyll</a:t>
            </a:r>
          </a:p>
          <a:p>
            <a:pPr lvl="1"/>
            <a:r>
              <a:rPr lang="en-GB" sz="2000" dirty="0" smtClean="0"/>
              <a:t>some </a:t>
            </a:r>
            <a:r>
              <a:rPr lang="en-GB" sz="2000" dirty="0"/>
              <a:t>of the energy from electrons released during </a:t>
            </a:r>
            <a:r>
              <a:rPr lang="en-GB" sz="2000" dirty="0" err="1" smtClean="0"/>
              <a:t>photoionisation</a:t>
            </a:r>
            <a:r>
              <a:rPr lang="en-GB" sz="2000" dirty="0" smtClean="0"/>
              <a:t> is </a:t>
            </a:r>
            <a:r>
              <a:rPr lang="en-GB" sz="2000" dirty="0"/>
              <a:t>conserved in the production of ATP and reduced NADP</a:t>
            </a:r>
          </a:p>
          <a:p>
            <a:pPr lvl="1"/>
            <a:r>
              <a:rPr lang="en-GB" sz="2000" dirty="0" smtClean="0"/>
              <a:t>the </a:t>
            </a:r>
            <a:r>
              <a:rPr lang="en-GB" sz="2000" dirty="0"/>
              <a:t>production of ATP involves electron transfer </a:t>
            </a:r>
            <a:r>
              <a:rPr lang="en-GB" sz="2000" dirty="0" smtClean="0"/>
              <a:t>associated with </a:t>
            </a:r>
            <a:r>
              <a:rPr lang="en-GB" sz="2000" dirty="0"/>
              <a:t>the transfer of electrons down the electron transfer </a:t>
            </a:r>
            <a:r>
              <a:rPr lang="en-GB" sz="2000" dirty="0" smtClean="0"/>
              <a:t>chain and </a:t>
            </a:r>
            <a:r>
              <a:rPr lang="en-GB" sz="2000" dirty="0"/>
              <a:t>passage of protons across chloroplast membranes </a:t>
            </a:r>
            <a:r>
              <a:rPr lang="en-GB" sz="2000" dirty="0" smtClean="0"/>
              <a:t>and is </a:t>
            </a:r>
            <a:r>
              <a:rPr lang="en-GB" sz="2000" dirty="0"/>
              <a:t>catalysed by ATP synthase embedded in these </a:t>
            </a:r>
            <a:r>
              <a:rPr lang="en-GB" sz="2000" dirty="0" smtClean="0"/>
              <a:t>membranes (</a:t>
            </a:r>
            <a:r>
              <a:rPr lang="en-GB" sz="2000" dirty="0" err="1"/>
              <a:t>chemiosomotic</a:t>
            </a:r>
            <a:r>
              <a:rPr lang="en-GB" sz="2000" dirty="0"/>
              <a:t> theory)</a:t>
            </a:r>
          </a:p>
          <a:p>
            <a:pPr lvl="1"/>
            <a:r>
              <a:rPr lang="en-GB" sz="2000" dirty="0" smtClean="0"/>
              <a:t>photolysis </a:t>
            </a:r>
            <a:r>
              <a:rPr lang="en-GB" sz="2000" dirty="0"/>
              <a:t>of water produces protons, electrons and oxygen.</a:t>
            </a:r>
          </a:p>
          <a:p>
            <a:r>
              <a:rPr lang="en-GB" sz="2400" dirty="0"/>
              <a:t>The light-independent reaction uses reduced NADP from the </a:t>
            </a:r>
            <a:r>
              <a:rPr lang="en-GB" sz="2400" dirty="0" smtClean="0"/>
              <a:t>light dependent reaction </a:t>
            </a:r>
            <a:r>
              <a:rPr lang="en-GB" sz="2400" dirty="0"/>
              <a:t>to form a simple sugar. The hydrolysis of ATP</a:t>
            </a:r>
            <a:r>
              <a:rPr lang="en-GB" sz="2400" dirty="0" smtClean="0"/>
              <a:t>, also </a:t>
            </a:r>
            <a:r>
              <a:rPr lang="en-GB" sz="2400" dirty="0"/>
              <a:t>from the light-dependent reaction, provides the additional </a:t>
            </a:r>
            <a:r>
              <a:rPr lang="en-GB" sz="2400" dirty="0" smtClean="0"/>
              <a:t>energy for </a:t>
            </a:r>
            <a:r>
              <a:rPr lang="en-GB" sz="2400" dirty="0"/>
              <a:t>this reaction.</a:t>
            </a:r>
          </a:p>
          <a:p>
            <a:r>
              <a:rPr lang="en-GB" sz="2400" dirty="0"/>
              <a:t>The light-independent reaction in such detail as to show that:</a:t>
            </a:r>
          </a:p>
          <a:p>
            <a:pPr lvl="1"/>
            <a:r>
              <a:rPr lang="en-GB" sz="2000" dirty="0" smtClean="0"/>
              <a:t>carbon </a:t>
            </a:r>
            <a:r>
              <a:rPr lang="en-GB" sz="2000" dirty="0"/>
              <a:t>dioxide reacts with ribulose bisphosphate (</a:t>
            </a:r>
            <a:r>
              <a:rPr lang="en-GB" sz="2000" dirty="0" err="1"/>
              <a:t>RuBP</a:t>
            </a:r>
            <a:r>
              <a:rPr lang="en-GB" sz="2000" dirty="0"/>
              <a:t>) to </a:t>
            </a:r>
            <a:r>
              <a:rPr lang="en-GB" sz="2000" dirty="0" smtClean="0"/>
              <a:t>form two </a:t>
            </a:r>
            <a:r>
              <a:rPr lang="en-GB" sz="2000" dirty="0"/>
              <a:t>molecules of </a:t>
            </a:r>
            <a:r>
              <a:rPr lang="en-GB" sz="2000" dirty="0" err="1"/>
              <a:t>glycerate</a:t>
            </a:r>
            <a:r>
              <a:rPr lang="en-GB" sz="2000" dirty="0"/>
              <a:t> 3-phosphate (GP). This reaction </a:t>
            </a:r>
            <a:r>
              <a:rPr lang="en-GB" sz="2000" dirty="0" smtClean="0"/>
              <a:t>is catalysed </a:t>
            </a:r>
            <a:r>
              <a:rPr lang="en-GB" sz="2000" dirty="0"/>
              <a:t>by the enzyme rubisco</a:t>
            </a:r>
          </a:p>
          <a:p>
            <a:pPr lvl="1"/>
            <a:r>
              <a:rPr lang="en-GB" sz="2000" dirty="0" smtClean="0"/>
              <a:t>ATP </a:t>
            </a:r>
            <a:r>
              <a:rPr lang="en-GB" sz="2000" dirty="0"/>
              <a:t>and reduced NADP from the light-dependent reaction </a:t>
            </a:r>
            <a:r>
              <a:rPr lang="en-GB" sz="2000" dirty="0" smtClean="0"/>
              <a:t>are used </a:t>
            </a:r>
            <a:r>
              <a:rPr lang="en-GB" sz="2000" dirty="0"/>
              <a:t>to reduce GP to triose phosphate</a:t>
            </a:r>
          </a:p>
          <a:p>
            <a:pPr lvl="1"/>
            <a:r>
              <a:rPr lang="en-GB" sz="2000" dirty="0" smtClean="0"/>
              <a:t>some </a:t>
            </a:r>
            <a:r>
              <a:rPr lang="en-GB" sz="2000" dirty="0"/>
              <a:t>of the triose phosphate is used to regenerate </a:t>
            </a:r>
            <a:r>
              <a:rPr lang="en-GB" sz="2000" dirty="0" err="1"/>
              <a:t>RuBP</a:t>
            </a:r>
            <a:r>
              <a:rPr lang="en-GB" sz="2000" dirty="0"/>
              <a:t> in </a:t>
            </a:r>
            <a:r>
              <a:rPr lang="en-GB" sz="2000" dirty="0" smtClean="0"/>
              <a:t>the Calvin </a:t>
            </a:r>
            <a:r>
              <a:rPr lang="en-GB" sz="2000" dirty="0"/>
              <a:t>cycle</a:t>
            </a:r>
          </a:p>
          <a:p>
            <a:pPr lvl="1"/>
            <a:r>
              <a:rPr lang="en-GB" sz="2000" dirty="0" smtClean="0"/>
              <a:t>some </a:t>
            </a:r>
            <a:r>
              <a:rPr lang="en-GB" sz="2000" dirty="0"/>
              <a:t>of the triose phosphate is converted to useful </a:t>
            </a:r>
            <a:r>
              <a:rPr lang="en-GB" sz="2000" dirty="0" smtClean="0"/>
              <a:t>organic substances.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96109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Calvin cycle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96752"/>
            <a:ext cx="87860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68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59" y="211009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carbon </a:t>
            </a:r>
            <a:r>
              <a:rPr lang="en-GB" dirty="0"/>
              <a:t>dioxide reacts with ribulose bisphosphate (</a:t>
            </a:r>
            <a:r>
              <a:rPr lang="en-GB" dirty="0" err="1"/>
              <a:t>RuBP</a:t>
            </a:r>
            <a:r>
              <a:rPr lang="en-GB" dirty="0"/>
              <a:t>) to </a:t>
            </a:r>
            <a:r>
              <a:rPr lang="en-GB" dirty="0" smtClean="0"/>
              <a:t>form two </a:t>
            </a:r>
            <a:r>
              <a:rPr lang="en-GB" dirty="0"/>
              <a:t>molecules of </a:t>
            </a:r>
            <a:r>
              <a:rPr lang="en-GB" dirty="0" err="1"/>
              <a:t>glycerate</a:t>
            </a:r>
            <a:r>
              <a:rPr lang="en-GB" dirty="0"/>
              <a:t> 3-phosphate (GP). This reaction </a:t>
            </a:r>
            <a:r>
              <a:rPr lang="en-GB" dirty="0" smtClean="0"/>
              <a:t>is catalysed </a:t>
            </a:r>
            <a:r>
              <a:rPr lang="en-GB" dirty="0"/>
              <a:t>by the enzyme rubisco</a:t>
            </a:r>
          </a:p>
          <a:p>
            <a:r>
              <a:rPr lang="en-GB" dirty="0" smtClean="0"/>
              <a:t>ATP </a:t>
            </a:r>
            <a:r>
              <a:rPr lang="en-GB" dirty="0"/>
              <a:t>and reduced NADP from the light-dependent reaction </a:t>
            </a:r>
            <a:r>
              <a:rPr lang="en-GB" dirty="0" smtClean="0"/>
              <a:t>are used </a:t>
            </a:r>
            <a:r>
              <a:rPr lang="en-GB" dirty="0"/>
              <a:t>to </a:t>
            </a:r>
            <a:r>
              <a:rPr lang="en-GB" dirty="0" smtClean="0"/>
              <a:t>proved the energy for and reduce </a:t>
            </a:r>
            <a:r>
              <a:rPr lang="en-GB" dirty="0"/>
              <a:t>GP to triose phosphate</a:t>
            </a:r>
          </a:p>
          <a:p>
            <a:r>
              <a:rPr lang="en-GB" dirty="0" smtClean="0"/>
              <a:t>some </a:t>
            </a:r>
            <a:r>
              <a:rPr lang="en-GB" dirty="0"/>
              <a:t>of the triose phosphate is used to regenerate </a:t>
            </a:r>
            <a:r>
              <a:rPr lang="en-GB" dirty="0" err="1"/>
              <a:t>RuBP</a:t>
            </a:r>
            <a:r>
              <a:rPr lang="en-GB" dirty="0"/>
              <a:t> in </a:t>
            </a:r>
            <a:r>
              <a:rPr lang="en-GB" dirty="0" smtClean="0"/>
              <a:t>the Calvin </a:t>
            </a:r>
            <a:r>
              <a:rPr lang="en-GB" dirty="0"/>
              <a:t>cycle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438" y="3167612"/>
            <a:ext cx="5049794" cy="34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86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dirty="0" smtClean="0"/>
              <a:t>How does a plant get protein, lipids as well as other carbohydrates?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dirty="0" smtClean="0"/>
              <a:t>Plants take up nitrates from the soil, the nitrogen is then used in the synthesis of amino acids, then proteins by condensation.  </a:t>
            </a:r>
          </a:p>
          <a:p>
            <a:pPr>
              <a:defRPr/>
            </a:pPr>
            <a:r>
              <a:rPr lang="en-GB" dirty="0" smtClean="0"/>
              <a:t>Lipids are made of Carbon, hydrogen and oxygen only, the same three elements as carbohydrates but in different proportions.  The plant can form its own lipids for waxy cuticles etc.</a:t>
            </a:r>
          </a:p>
          <a:p>
            <a:pPr>
              <a:defRPr/>
            </a:pPr>
            <a:r>
              <a:rPr lang="en-GB" dirty="0" smtClean="0"/>
              <a:t>Glucose formed from TP can be condensed to form starch and the isomer Beta glucose will form cellulose, fructose (another hexose) and sucrose (a disaccharide) can be formed.</a:t>
            </a:r>
          </a:p>
        </p:txBody>
      </p:sp>
    </p:spTree>
    <p:extLst>
      <p:ext uri="{BB962C8B-B14F-4D97-AF65-F5344CB8AC3E}">
        <p14:creationId xmlns:p14="http://schemas.microsoft.com/office/powerpoint/2010/main" val="19806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Nitrogen 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836713"/>
            <a:ext cx="8229600" cy="2871687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Absorbed through root hair cells by </a:t>
            </a:r>
            <a:r>
              <a:rPr lang="en-GB" sz="3200" smtClean="0"/>
              <a:t>active transport </a:t>
            </a:r>
            <a:r>
              <a:rPr lang="en-GB" sz="3200" dirty="0" smtClean="0"/>
              <a:t>as nitrates</a:t>
            </a:r>
          </a:p>
          <a:p>
            <a:r>
              <a:rPr lang="en-GB" sz="3200" dirty="0" smtClean="0"/>
              <a:t>Transported as nitrate in xylem and amino acids in phloem</a:t>
            </a:r>
          </a:p>
          <a:p>
            <a:r>
              <a:rPr lang="en-GB" sz="3200" dirty="0" smtClean="0"/>
              <a:t>Deficiency leads to reduced growth of all organs and chlorosis (yellowing of leaves)</a:t>
            </a:r>
          </a:p>
          <a:p>
            <a:r>
              <a:rPr lang="en-GB" sz="3200" dirty="0" smtClean="0"/>
              <a:t>Needed for protein synthesis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911600"/>
            <a:ext cx="99631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Phosphate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Absorbed through roots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Needed for phospholipid bilayers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Needed with a nitrogen source to form nucleic acids, ATP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851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Magnesium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3" y="3573016"/>
            <a:ext cx="7549441" cy="2880320"/>
          </a:xfrm>
        </p:spPr>
        <p:txBody>
          <a:bodyPr/>
          <a:lstStyle/>
          <a:p>
            <a:r>
              <a:rPr lang="en-GB" sz="2400" dirty="0"/>
              <a:t>Forms part of the Chlorophyll molecule</a:t>
            </a:r>
          </a:p>
          <a:p>
            <a:r>
              <a:rPr lang="en-GB" sz="2400" dirty="0"/>
              <a:t>Found within the </a:t>
            </a:r>
            <a:r>
              <a:rPr lang="en-GB" sz="2400" dirty="0" err="1"/>
              <a:t>hydrophylic</a:t>
            </a:r>
            <a:r>
              <a:rPr lang="en-GB" sz="2400" dirty="0"/>
              <a:t> head (the hydrophobic tail is a long hydrocarbon molecule that anchors the chlorophyll within the thylakoid membrane)</a:t>
            </a:r>
          </a:p>
          <a:p>
            <a:r>
              <a:rPr lang="en-GB" sz="2400" dirty="0"/>
              <a:t>The head is used for absorbing and transducing the light energy into chemical energy.</a:t>
            </a:r>
          </a:p>
          <a:p>
            <a:r>
              <a:rPr lang="en-GB" sz="2400" dirty="0"/>
              <a:t>Used for activation of ATPase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268761"/>
            <a:ext cx="6048672" cy="20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2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1509"/>
            <a:ext cx="10515600" cy="1325563"/>
          </a:xfrm>
        </p:spPr>
        <p:txBody>
          <a:bodyPr/>
          <a:lstStyle/>
          <a:p>
            <a:r>
              <a:rPr lang="en-GB" dirty="0" smtClean="0"/>
              <a:t>Limiting factors of photosynthesis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3179402"/>
            <a:ext cx="4445415" cy="312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124745"/>
            <a:ext cx="60293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412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052736"/>
            <a:ext cx="6080224" cy="45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980729"/>
            <a:ext cx="8422456" cy="49331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8710" y="1"/>
            <a:ext cx="9066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Electron Transport and ATP synthesis in Mitochondria and Chloroplasts</a:t>
            </a:r>
          </a:p>
          <a:p>
            <a:pPr algn="ctr"/>
            <a:r>
              <a:rPr lang="en-US" sz="2400" dirty="0"/>
              <a:t> compared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6093297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Consolidation exercise: Visit Johnsons explorations: oxidative respiration and photosynthesis virtual labs – </a:t>
            </a:r>
            <a:r>
              <a:rPr lang="en-US" dirty="0" err="1"/>
              <a:t>Mcgraw</a:t>
            </a:r>
            <a:r>
              <a:rPr lang="en-US" dirty="0"/>
              <a:t> Hill</a:t>
            </a:r>
          </a:p>
        </p:txBody>
      </p:sp>
    </p:spTree>
    <p:extLst>
      <p:ext uri="{BB962C8B-B14F-4D97-AF65-F5344CB8AC3E}">
        <p14:creationId xmlns:p14="http://schemas.microsoft.com/office/powerpoint/2010/main" val="33824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table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981200" y="1600200"/>
          <a:ext cx="8229600" cy="39471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Oxidative phosphorylation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Cyclic photo</a:t>
                      </a:r>
                    </a:p>
                    <a:p>
                      <a:r>
                        <a:rPr lang="en-US" dirty="0" smtClean="0"/>
                        <a:t>phosphorylation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 Cyclic </a:t>
                      </a:r>
                    </a:p>
                    <a:p>
                      <a:r>
                        <a:rPr lang="en-US" dirty="0" smtClean="0"/>
                        <a:t>Photo</a:t>
                      </a:r>
                    </a:p>
                    <a:p>
                      <a:r>
                        <a:rPr lang="en-US" dirty="0" smtClean="0"/>
                        <a:t>phosphorylation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oxygen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proton pumps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of 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electron acceptor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Produces 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5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table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981200" y="1600200"/>
          <a:ext cx="8229600" cy="39471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Oxidative phosphorylation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Cyclic photo</a:t>
                      </a:r>
                    </a:p>
                    <a:p>
                      <a:r>
                        <a:rPr lang="en-US" dirty="0" smtClean="0"/>
                        <a:t>phosphorylation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 Cyclic </a:t>
                      </a:r>
                    </a:p>
                    <a:p>
                      <a:r>
                        <a:rPr lang="en-US" dirty="0" smtClean="0"/>
                        <a:t>Photo</a:t>
                      </a:r>
                    </a:p>
                    <a:p>
                      <a:r>
                        <a:rPr lang="en-US" dirty="0" smtClean="0"/>
                        <a:t>phosphorylation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oxygen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proton pumps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of 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NAD/FAD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PS11/water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electron acceptor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NADP/reduced NADP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Produces 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18" y="120391"/>
            <a:ext cx="11889259" cy="6527543"/>
          </a:xfrm>
        </p:spPr>
        <p:txBody>
          <a:bodyPr>
            <a:normAutofit fontScale="92500" lnSpcReduction="10000"/>
          </a:bodyPr>
          <a:lstStyle/>
          <a:p>
            <a:r>
              <a:rPr lang="en-GB" sz="3500" dirty="0"/>
              <a:t>Students should be able to:</a:t>
            </a:r>
          </a:p>
          <a:p>
            <a:pPr lvl="1"/>
            <a:r>
              <a:rPr lang="en-GB" sz="3500" dirty="0" smtClean="0"/>
              <a:t>identify </a:t>
            </a:r>
            <a:r>
              <a:rPr lang="en-GB" sz="3500" dirty="0"/>
              <a:t>environmental factors that limit the rate of photosynthesis</a:t>
            </a:r>
          </a:p>
          <a:p>
            <a:pPr lvl="1"/>
            <a:r>
              <a:rPr lang="en-GB" sz="3500" dirty="0" smtClean="0"/>
              <a:t>evaluate </a:t>
            </a:r>
            <a:r>
              <a:rPr lang="en-GB" sz="3500" dirty="0"/>
              <a:t>data relating to common agricultural practices used </a:t>
            </a:r>
            <a:r>
              <a:rPr lang="en-GB" sz="3500" dirty="0" smtClean="0"/>
              <a:t>to overcome </a:t>
            </a:r>
            <a:r>
              <a:rPr lang="en-GB" sz="3500" dirty="0"/>
              <a:t>the effect of these limiting factors.</a:t>
            </a:r>
          </a:p>
          <a:p>
            <a:r>
              <a:rPr lang="en-GB" sz="3500" dirty="0" smtClean="0"/>
              <a:t>Students </a:t>
            </a:r>
            <a:r>
              <a:rPr lang="en-GB" sz="3500" dirty="0"/>
              <a:t>could </a:t>
            </a:r>
            <a:r>
              <a:rPr lang="en-GB" sz="3500" dirty="0" smtClean="0"/>
              <a:t>devise and </a:t>
            </a:r>
            <a:r>
              <a:rPr lang="en-GB" sz="3500" dirty="0"/>
              <a:t>carry out </a:t>
            </a:r>
            <a:r>
              <a:rPr lang="en-GB" sz="3500" dirty="0" smtClean="0"/>
              <a:t>experiments to </a:t>
            </a:r>
            <a:r>
              <a:rPr lang="en-GB" sz="3500" dirty="0"/>
              <a:t>investigate the </a:t>
            </a:r>
            <a:r>
              <a:rPr lang="en-GB" sz="3500" dirty="0" smtClean="0"/>
              <a:t>effect of </a:t>
            </a:r>
            <a:r>
              <a:rPr lang="en-GB" sz="3500" dirty="0"/>
              <a:t>named </a:t>
            </a:r>
            <a:r>
              <a:rPr lang="en-GB" sz="3500" dirty="0" smtClean="0"/>
              <a:t>environmental variables </a:t>
            </a:r>
            <a:r>
              <a:rPr lang="en-GB" sz="3500" dirty="0"/>
              <a:t>on the rate </a:t>
            </a:r>
            <a:r>
              <a:rPr lang="en-GB" sz="3500" dirty="0" smtClean="0"/>
              <a:t>of photosynthesis </a:t>
            </a:r>
            <a:r>
              <a:rPr lang="en-GB" sz="3500" dirty="0"/>
              <a:t>using </a:t>
            </a:r>
            <a:r>
              <a:rPr lang="en-GB" sz="3500" dirty="0" smtClean="0"/>
              <a:t>aquatic plants</a:t>
            </a:r>
            <a:r>
              <a:rPr lang="en-GB" sz="3500" dirty="0"/>
              <a:t>, algae or </a:t>
            </a:r>
            <a:r>
              <a:rPr lang="en-GB" sz="3500" dirty="0" smtClean="0"/>
              <a:t>immobilised algal </a:t>
            </a:r>
            <a:r>
              <a:rPr lang="en-GB" sz="3500" dirty="0"/>
              <a:t>beads.</a:t>
            </a:r>
          </a:p>
          <a:p>
            <a:r>
              <a:rPr lang="en-GB" sz="3500" dirty="0"/>
              <a:t>Required practical 7: Use of chromatography to investigate </a:t>
            </a:r>
            <a:r>
              <a:rPr lang="en-GB" sz="3500" dirty="0" smtClean="0"/>
              <a:t>the pigments </a:t>
            </a:r>
            <a:r>
              <a:rPr lang="en-GB" sz="3500" dirty="0"/>
              <a:t>isolated from leaves of different plants, </a:t>
            </a:r>
            <a:r>
              <a:rPr lang="en-GB" sz="3500" dirty="0" err="1"/>
              <a:t>eg</a:t>
            </a:r>
            <a:r>
              <a:rPr lang="en-GB" sz="3500" dirty="0"/>
              <a:t>, leaves </a:t>
            </a:r>
            <a:r>
              <a:rPr lang="en-GB" sz="3500" dirty="0" smtClean="0"/>
              <a:t>from shade-tolerant </a:t>
            </a:r>
            <a:r>
              <a:rPr lang="en-GB" sz="3500" dirty="0"/>
              <a:t>and shade-intolerant plants or leaves of </a:t>
            </a:r>
            <a:r>
              <a:rPr lang="en-GB" sz="3500" dirty="0" smtClean="0"/>
              <a:t>different colours</a:t>
            </a:r>
            <a:r>
              <a:rPr lang="en-GB" sz="3500" dirty="0"/>
              <a:t>.</a:t>
            </a:r>
          </a:p>
          <a:p>
            <a:r>
              <a:rPr lang="en-GB" sz="3500" dirty="0"/>
              <a:t>Required practical 8: Investigation into the effect of a named factor</a:t>
            </a:r>
          </a:p>
          <a:p>
            <a:r>
              <a:rPr lang="en-GB" sz="3500" dirty="0"/>
              <a:t>on the rate of dehydrogenase activity in extracts of chloroplasts.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113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8-05 at 17.03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16632"/>
            <a:ext cx="6912768" cy="67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practical 8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Investigation into the effect of a named factor on the rate of dehydrogenase activity in extracts of chloroplasts</a:t>
            </a:r>
            <a:endParaRPr lang="en-GB" dirty="0"/>
          </a:p>
          <a:p>
            <a:r>
              <a:rPr lang="en-GB" b="1" dirty="0" smtClean="0"/>
              <a:t>The </a:t>
            </a:r>
            <a:r>
              <a:rPr lang="en-GB" b="1" dirty="0"/>
              <a:t>effect of ammonium hydroxide on the time taken for chloroplasts to decolourise </a:t>
            </a:r>
            <a:r>
              <a:rPr lang="en-GB" b="1" dirty="0" smtClean="0"/>
              <a:t>DCPIP</a:t>
            </a:r>
          </a:p>
          <a:p>
            <a:r>
              <a:rPr lang="en-GB" dirty="0"/>
              <a:t>In this investigation you will use a chloroplast suspension and a blue dye called DCPIP to monitor the rate of dehydrogenase activity.  DCPIP goes from blue to colourless when it accepts electrons released by the chlorophyll.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99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700" y="1825624"/>
            <a:ext cx="6920660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4475"/>
            <a:ext cx="10515600" cy="1325563"/>
          </a:xfrm>
        </p:spPr>
        <p:txBody>
          <a:bodyPr/>
          <a:lstStyle/>
          <a:p>
            <a:r>
              <a:rPr lang="en-US" sz="3600" dirty="0"/>
              <a:t>Light energy is absorbed by photosynthetic pigments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12192000" cy="6019800"/>
          </a:xfrm>
        </p:spPr>
        <p:txBody>
          <a:bodyPr>
            <a:noAutofit/>
          </a:bodyPr>
          <a:lstStyle/>
          <a:p>
            <a:r>
              <a:rPr lang="en-US" sz="3600" dirty="0"/>
              <a:t>In flowering types there are two main types of </a:t>
            </a:r>
            <a:r>
              <a:rPr lang="en-US" sz="3600" b="1" dirty="0"/>
              <a:t>primary</a:t>
            </a:r>
            <a:r>
              <a:rPr lang="en-US" sz="3600" dirty="0"/>
              <a:t> pigments located in the grana (thylakoids):</a:t>
            </a:r>
          </a:p>
          <a:p>
            <a:r>
              <a:rPr lang="en-US" sz="3600" b="1" dirty="0"/>
              <a:t>Chlorophylls (A and B are the most common)</a:t>
            </a:r>
            <a:r>
              <a:rPr lang="en-US" sz="3600" dirty="0"/>
              <a:t>: absorb light mainly in the </a:t>
            </a:r>
            <a:r>
              <a:rPr lang="en-US" sz="3600" b="1" dirty="0">
                <a:solidFill>
                  <a:srgbClr val="FF0000"/>
                </a:solidFill>
              </a:rPr>
              <a:t>red</a:t>
            </a:r>
            <a:r>
              <a:rPr lang="en-US" sz="3600" dirty="0"/>
              <a:t> and </a:t>
            </a:r>
            <a:r>
              <a:rPr lang="en-US" sz="3600" b="1" dirty="0">
                <a:solidFill>
                  <a:srgbClr val="0000FF"/>
                </a:solidFill>
              </a:rPr>
              <a:t>blue violet </a:t>
            </a:r>
            <a:r>
              <a:rPr lang="en-US" sz="3600" dirty="0"/>
              <a:t>regions of the electromagnetic spectrum</a:t>
            </a:r>
          </a:p>
          <a:p>
            <a:r>
              <a:rPr lang="en-US" sz="3600" b="1" dirty="0"/>
              <a:t>Carotenoids</a:t>
            </a:r>
            <a:r>
              <a:rPr lang="en-US" sz="3600" dirty="0"/>
              <a:t>: absorb light from the </a:t>
            </a:r>
            <a:r>
              <a:rPr lang="en-US" sz="3600" b="1" dirty="0">
                <a:solidFill>
                  <a:srgbClr val="0000FF"/>
                </a:solidFill>
              </a:rPr>
              <a:t>blue violet </a:t>
            </a:r>
            <a:r>
              <a:rPr lang="en-US" sz="3600" dirty="0"/>
              <a:t>region of the spectrum. Two main types of carotenoids; </a:t>
            </a:r>
            <a:r>
              <a:rPr lang="en-US" sz="3600" b="1" dirty="0"/>
              <a:t>carotenes and </a:t>
            </a:r>
            <a:r>
              <a:rPr lang="en-US" sz="3600" b="1" dirty="0" err="1"/>
              <a:t>xanthophylls</a:t>
            </a:r>
            <a:r>
              <a:rPr lang="en-US" sz="3600" b="1" dirty="0"/>
              <a:t>.</a:t>
            </a:r>
            <a:r>
              <a:rPr lang="en-US" sz="3600" dirty="0"/>
              <a:t> These act as accessory pigments, absorbing wavelengths of light </a:t>
            </a:r>
            <a:r>
              <a:rPr lang="en-US" sz="3600" u="sng" dirty="0"/>
              <a:t>not</a:t>
            </a:r>
            <a:r>
              <a:rPr lang="en-US" sz="3600" dirty="0"/>
              <a:t> absorbed by the Chlorophyll and then passing the energy to chlorophyll A molecules.</a:t>
            </a:r>
          </a:p>
        </p:txBody>
      </p:sp>
    </p:spTree>
    <p:extLst>
      <p:ext uri="{BB962C8B-B14F-4D97-AF65-F5344CB8AC3E}">
        <p14:creationId xmlns:p14="http://schemas.microsoft.com/office/powerpoint/2010/main" val="2364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117475"/>
            <a:ext cx="10515600" cy="1325563"/>
          </a:xfrm>
        </p:spPr>
        <p:txBody>
          <a:bodyPr/>
          <a:lstStyle/>
          <a:p>
            <a:r>
              <a:rPr lang="en-GB" dirty="0" smtClean="0"/>
              <a:t>Engelmann’s experiment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728019"/>
            <a:ext cx="9291564" cy="53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3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 smtClean="0"/>
              <a:t>Chromatography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5219" y="358308"/>
            <a:ext cx="3074989" cy="406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924800" y="504895"/>
            <a:ext cx="5181600" cy="4351338"/>
          </a:xfrm>
        </p:spPr>
        <p:txBody>
          <a:bodyPr/>
          <a:lstStyle/>
          <a:p>
            <a:r>
              <a:rPr lang="en-GB" dirty="0" smtClean="0"/>
              <a:t>Origin</a:t>
            </a:r>
          </a:p>
          <a:p>
            <a:r>
              <a:rPr lang="en-GB" dirty="0" smtClean="0"/>
              <a:t>Concentrated spot</a:t>
            </a:r>
          </a:p>
          <a:p>
            <a:r>
              <a:rPr lang="en-GB" dirty="0" smtClean="0"/>
              <a:t>Run</a:t>
            </a:r>
          </a:p>
          <a:p>
            <a:r>
              <a:rPr lang="en-GB" dirty="0" smtClean="0"/>
              <a:t>Leading edge of pigment</a:t>
            </a:r>
          </a:p>
          <a:p>
            <a:r>
              <a:rPr lang="en-GB" dirty="0" smtClean="0"/>
              <a:t>Solvent front</a:t>
            </a:r>
          </a:p>
          <a:p>
            <a:r>
              <a:rPr lang="en-GB" dirty="0" err="1" smtClean="0"/>
              <a:t>Rf</a:t>
            </a:r>
            <a:r>
              <a:rPr lang="en-GB" dirty="0" smtClean="0"/>
              <a:t> value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61" y="4280169"/>
            <a:ext cx="777016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7128" y="5641052"/>
            <a:ext cx="11271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RF values can be used to identify pigments Unknown pigments</a:t>
            </a:r>
            <a:r>
              <a:rPr lang="en-GB" dirty="0" smtClean="0"/>
              <a:t>. Required practical 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1914"/>
            <a:ext cx="4452937" cy="36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3675"/>
            <a:ext cx="10515600" cy="1325563"/>
          </a:xfrm>
        </p:spPr>
        <p:txBody>
          <a:bodyPr/>
          <a:lstStyle/>
          <a:p>
            <a:r>
              <a:rPr lang="en-GB" dirty="0" smtClean="0"/>
              <a:t>Absorption and Action spectra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799307"/>
            <a:ext cx="7424209" cy="556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2000" y="1244600"/>
            <a:ext cx="63500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graphs are related having corresponding peaks and troughs, because the rate of photosynthesis depends on the effectiveness of the different pigments in absorbing light.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21905" y="4188856"/>
            <a:ext cx="61087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Additional pigments increase the range of wavelengths that can be absorbed and therefore improve the rate of photosynthesis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1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5"/>
          <p:cNvGrpSpPr>
            <a:grpSpLocks/>
          </p:cNvGrpSpPr>
          <p:nvPr/>
        </p:nvGrpSpPr>
        <p:grpSpPr bwMode="auto">
          <a:xfrm>
            <a:off x="1538535" y="404664"/>
            <a:ext cx="9069051" cy="5517754"/>
            <a:chOff x="2686024" y="0"/>
            <a:chExt cx="5575275" cy="2400055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757267" y="0"/>
              <a:ext cx="2143140" cy="36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0975" indent="-171450" defTabSz="12795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2795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2795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2795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2795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795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1" u="sng" dirty="0"/>
                <a:t>Structure and function of a chloroplast</a:t>
              </a:r>
            </a:p>
          </p:txBody>
        </p:sp>
        <p:sp>
          <p:nvSpPr>
            <p:cNvPr id="7172" name="TextBox 4"/>
            <p:cNvSpPr txBox="1">
              <a:spLocks noChangeArrowheads="1"/>
            </p:cNvSpPr>
            <p:nvPr/>
          </p:nvSpPr>
          <p:spPr bwMode="auto">
            <a:xfrm>
              <a:off x="4971650" y="0"/>
              <a:ext cx="1428760" cy="468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 err="1">
                  <a:latin typeface="Arial" charset="0"/>
                </a:rPr>
                <a:t>Stroma</a:t>
              </a:r>
              <a:r>
                <a:rPr lang="en-GB" altLang="en-US" sz="1600" b="1" dirty="0">
                  <a:latin typeface="Arial" charset="0"/>
                </a:rPr>
                <a:t> contains enzymes for light-independent reactions </a:t>
              </a:r>
            </a:p>
          </p:txBody>
        </p:sp>
        <p:sp>
          <p:nvSpPr>
            <p:cNvPr id="7173" name="TextBox 5"/>
            <p:cNvSpPr txBox="1">
              <a:spLocks noChangeArrowheads="1"/>
            </p:cNvSpPr>
            <p:nvPr/>
          </p:nvSpPr>
          <p:spPr bwMode="auto">
            <a:xfrm>
              <a:off x="6832539" y="868519"/>
              <a:ext cx="1428760" cy="252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latin typeface="Arial" charset="0"/>
                </a:rPr>
                <a:t>Ribosomes for protein synthesis</a:t>
              </a:r>
            </a:p>
          </p:txBody>
        </p:sp>
        <p:sp>
          <p:nvSpPr>
            <p:cNvPr id="7174" name="TextBox 6"/>
            <p:cNvSpPr txBox="1">
              <a:spLocks noChangeArrowheads="1"/>
            </p:cNvSpPr>
            <p:nvPr/>
          </p:nvSpPr>
          <p:spPr bwMode="auto">
            <a:xfrm>
              <a:off x="6554177" y="1540044"/>
              <a:ext cx="1428760" cy="35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Arial" charset="0"/>
                </a:rPr>
                <a:t>Inner membrane helps regulate entry and exit of substances</a:t>
              </a:r>
            </a:p>
          </p:txBody>
        </p:sp>
        <p:sp>
          <p:nvSpPr>
            <p:cNvPr id="7175" name="TextBox 7"/>
            <p:cNvSpPr txBox="1">
              <a:spLocks noChangeArrowheads="1"/>
            </p:cNvSpPr>
            <p:nvPr/>
          </p:nvSpPr>
          <p:spPr bwMode="auto">
            <a:xfrm>
              <a:off x="6338834" y="52220"/>
              <a:ext cx="1643464" cy="57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latin typeface="Arial" charset="0"/>
                </a:rPr>
                <a:t>Granum is a stack of thylakoids. Stacking thylakoids maximises surface area for light capture</a:t>
              </a:r>
            </a:p>
          </p:txBody>
        </p:sp>
        <p:sp>
          <p:nvSpPr>
            <p:cNvPr id="7176" name="TextBox 8"/>
            <p:cNvSpPr txBox="1">
              <a:spLocks noChangeArrowheads="1"/>
            </p:cNvSpPr>
            <p:nvPr/>
          </p:nvSpPr>
          <p:spPr bwMode="auto">
            <a:xfrm>
              <a:off x="4258261" y="1931498"/>
              <a:ext cx="1928435" cy="468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latin typeface="Arial" charset="0"/>
                </a:rPr>
                <a:t>Starch grains store excess carbohydrates made in photosynthesis. How would you test for starch?</a:t>
              </a:r>
            </a:p>
          </p:txBody>
        </p:sp>
        <p:sp>
          <p:nvSpPr>
            <p:cNvPr id="7177" name="TextBox 9"/>
            <p:cNvSpPr txBox="1">
              <a:spLocks noChangeArrowheads="1"/>
            </p:cNvSpPr>
            <p:nvPr/>
          </p:nvSpPr>
          <p:spPr bwMode="auto">
            <a:xfrm>
              <a:off x="2686024" y="585556"/>
              <a:ext cx="2369556" cy="14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latin typeface="Arial" charset="0"/>
                </a:rPr>
                <a:t>Outer membrane</a:t>
              </a:r>
            </a:p>
          </p:txBody>
        </p:sp>
        <p:sp>
          <p:nvSpPr>
            <p:cNvPr id="7178" name="TextBox 10"/>
            <p:cNvSpPr txBox="1">
              <a:spLocks noChangeArrowheads="1"/>
            </p:cNvSpPr>
            <p:nvPr/>
          </p:nvSpPr>
          <p:spPr bwMode="auto">
            <a:xfrm>
              <a:off x="2686024" y="1085489"/>
              <a:ext cx="1624922" cy="57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latin typeface="Arial" charset="0"/>
                </a:rPr>
                <a:t>Thylakoids contain chlorophyll and other pigments that can</a:t>
              </a:r>
              <a:br>
                <a:rPr lang="en-GB" altLang="en-US" sz="1600" b="1" dirty="0">
                  <a:latin typeface="Arial" charset="0"/>
                </a:rPr>
              </a:br>
              <a:r>
                <a:rPr lang="en-GB" altLang="en-US" sz="1600" b="1" dirty="0">
                  <a:latin typeface="Arial" charset="0"/>
                </a:rPr>
                <a:t>absorb light at a variety of wavelengths</a:t>
              </a:r>
            </a:p>
          </p:txBody>
        </p:sp>
        <p:grpSp>
          <p:nvGrpSpPr>
            <p:cNvPr id="7179" name="Group 11"/>
            <p:cNvGrpSpPr>
              <a:grpSpLocks/>
            </p:cNvGrpSpPr>
            <p:nvPr/>
          </p:nvGrpSpPr>
          <p:grpSpPr bwMode="auto">
            <a:xfrm>
              <a:off x="4234877" y="745680"/>
              <a:ext cx="2357454" cy="1104427"/>
              <a:chOff x="1752152" y="855219"/>
              <a:chExt cx="7927565" cy="3573146"/>
            </a:xfrm>
          </p:grpSpPr>
          <p:pic>
            <p:nvPicPr>
              <p:cNvPr id="7188" name="Picture 26" descr="chloroplast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152" y="855219"/>
                <a:ext cx="7927565" cy="357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" name="Group 6"/>
              <p:cNvGrpSpPr/>
              <p:nvPr/>
            </p:nvGrpSpPr>
            <p:grpSpPr>
              <a:xfrm>
                <a:off x="8329626" y="2657460"/>
                <a:ext cx="142876" cy="142876"/>
                <a:chOff x="8329626" y="2514584"/>
                <a:chExt cx="285752" cy="285752"/>
              </a:xfrm>
              <a:solidFill>
                <a:schemeClr val="tx1"/>
              </a:solidFill>
            </p:grpSpPr>
            <p:sp>
              <p:nvSpPr>
                <p:cNvPr id="36" name="Oval 4"/>
                <p:cNvSpPr/>
                <p:nvPr/>
              </p:nvSpPr>
              <p:spPr>
                <a:xfrm>
                  <a:off x="8329626" y="2657460"/>
                  <a:ext cx="285752" cy="142876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7" name="Oval 5"/>
                <p:cNvSpPr/>
                <p:nvPr/>
              </p:nvSpPr>
              <p:spPr>
                <a:xfrm>
                  <a:off x="8401064" y="2514584"/>
                  <a:ext cx="142876" cy="142876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</p:grpSp>
          <p:grpSp>
            <p:nvGrpSpPr>
              <p:cNvPr id="25" name="Group 7"/>
              <p:cNvGrpSpPr/>
              <p:nvPr/>
            </p:nvGrpSpPr>
            <p:grpSpPr>
              <a:xfrm>
                <a:off x="8543940" y="3014650"/>
                <a:ext cx="142876" cy="142876"/>
                <a:chOff x="8329626" y="2514584"/>
                <a:chExt cx="285752" cy="285752"/>
              </a:xfrm>
              <a:solidFill>
                <a:schemeClr val="tx1"/>
              </a:solidFill>
            </p:grpSpPr>
            <p:sp>
              <p:nvSpPr>
                <p:cNvPr id="34" name="Oval 33"/>
                <p:cNvSpPr/>
                <p:nvPr/>
              </p:nvSpPr>
              <p:spPr>
                <a:xfrm>
                  <a:off x="8329626" y="2657460"/>
                  <a:ext cx="285752" cy="142876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8401064" y="2514584"/>
                  <a:ext cx="142876" cy="142876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</p:grpSp>
          <p:grpSp>
            <p:nvGrpSpPr>
              <p:cNvPr id="26" name="Group 10"/>
              <p:cNvGrpSpPr/>
              <p:nvPr/>
            </p:nvGrpSpPr>
            <p:grpSpPr>
              <a:xfrm>
                <a:off x="7758122" y="3086088"/>
                <a:ext cx="142876" cy="142876"/>
                <a:chOff x="8329626" y="2514584"/>
                <a:chExt cx="285752" cy="285752"/>
              </a:xfrm>
              <a:solidFill>
                <a:schemeClr val="tx1"/>
              </a:solidFill>
            </p:grpSpPr>
            <p:sp>
              <p:nvSpPr>
                <p:cNvPr id="32" name="Oval 31"/>
                <p:cNvSpPr/>
                <p:nvPr/>
              </p:nvSpPr>
              <p:spPr>
                <a:xfrm>
                  <a:off x="8329626" y="2657460"/>
                  <a:ext cx="285752" cy="142876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8401064" y="2514584"/>
                  <a:ext cx="142876" cy="142876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</p:grpSp>
          <p:grpSp>
            <p:nvGrpSpPr>
              <p:cNvPr id="27" name="Group 13"/>
              <p:cNvGrpSpPr/>
              <p:nvPr/>
            </p:nvGrpSpPr>
            <p:grpSpPr>
              <a:xfrm>
                <a:off x="8115312" y="3586154"/>
                <a:ext cx="142876" cy="142876"/>
                <a:chOff x="8329626" y="2514584"/>
                <a:chExt cx="285752" cy="285752"/>
              </a:xfrm>
              <a:solidFill>
                <a:schemeClr val="tx1"/>
              </a:solidFill>
            </p:grpSpPr>
            <p:sp>
              <p:nvSpPr>
                <p:cNvPr id="30" name="Oval 29"/>
                <p:cNvSpPr/>
                <p:nvPr/>
              </p:nvSpPr>
              <p:spPr>
                <a:xfrm>
                  <a:off x="8329626" y="2657460"/>
                  <a:ext cx="285752" cy="142876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8401064" y="2514584"/>
                  <a:ext cx="142876" cy="142876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</p:grpSp>
          <p:sp>
            <p:nvSpPr>
              <p:cNvPr id="28" name="Oval 27"/>
              <p:cNvSpPr/>
              <p:nvPr/>
            </p:nvSpPr>
            <p:spPr>
              <a:xfrm>
                <a:off x="5329156" y="3871387"/>
                <a:ext cx="429919" cy="28595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471646" y="3085014"/>
                <a:ext cx="429919" cy="28595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</p:grpSp>
        <p:sp>
          <p:nvSpPr>
            <p:cNvPr id="15" name="Right Arrow 14"/>
            <p:cNvSpPr/>
            <p:nvPr/>
          </p:nvSpPr>
          <p:spPr>
            <a:xfrm rot="1416776">
              <a:off x="3668784" y="772686"/>
              <a:ext cx="886143" cy="120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16" name="Right Arrow 15"/>
            <p:cNvSpPr/>
            <p:nvPr/>
          </p:nvSpPr>
          <p:spPr>
            <a:xfrm rot="20757626">
              <a:off x="4185051" y="1305763"/>
              <a:ext cx="643137" cy="7112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17" name="Right Arrow 16"/>
            <p:cNvSpPr/>
            <p:nvPr/>
          </p:nvSpPr>
          <p:spPr>
            <a:xfrm rot="16955607">
              <a:off x="4540023" y="1726198"/>
              <a:ext cx="420141" cy="326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18" name="Right Arrow 17"/>
            <p:cNvSpPr/>
            <p:nvPr/>
          </p:nvSpPr>
          <p:spPr>
            <a:xfrm rot="6487069">
              <a:off x="5548258" y="614908"/>
              <a:ext cx="653226" cy="174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19" name="Right Brace 18"/>
            <p:cNvSpPr/>
            <p:nvPr/>
          </p:nvSpPr>
          <p:spPr>
            <a:xfrm>
              <a:off x="5829491" y="1157302"/>
              <a:ext cx="142486" cy="14293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20" name="Right Arrow 19"/>
            <p:cNvSpPr/>
            <p:nvPr/>
          </p:nvSpPr>
          <p:spPr>
            <a:xfrm rot="8984028" flipV="1">
              <a:off x="6224742" y="1118633"/>
              <a:ext cx="650944" cy="86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21" name="Right Arrow 20"/>
            <p:cNvSpPr/>
            <p:nvPr/>
          </p:nvSpPr>
          <p:spPr>
            <a:xfrm rot="8333607">
              <a:off x="5835582" y="816603"/>
              <a:ext cx="1180611" cy="19927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>
                <a:solidFill>
                  <a:srgbClr val="FF0000"/>
                </a:solidFill>
              </a:endParaRPr>
            </a:p>
          </p:txBody>
        </p:sp>
        <p:sp>
          <p:nvSpPr>
            <p:cNvPr id="22" name="Curved Right Arrow 21"/>
            <p:cNvSpPr/>
            <p:nvPr/>
          </p:nvSpPr>
          <p:spPr>
            <a:xfrm rot="5400000">
              <a:off x="6580505" y="1120143"/>
              <a:ext cx="212678" cy="57287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5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02FF284EE6016747A0D8DEB9BE19AEE6" ma:contentTypeVersion="1" ma:contentTypeDescription="Create a new PowerPoint document" ma:contentTypeScope="" ma:versionID="1b460d4d22ad38c87a23940ce8d6c27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308760-C109-4FC5-AD24-6D38160F5B49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8776A8C-F855-4E5F-878A-E49CF25A34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5260A9-EBD0-4562-88B9-FD8033F101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1179</Words>
  <Application>Microsoft Office PowerPoint</Application>
  <PresentationFormat>Widescreen</PresentationFormat>
  <Paragraphs>137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Photosynthesis</vt:lpstr>
      <vt:lpstr>PowerPoint Presentation</vt:lpstr>
      <vt:lpstr>PowerPoint Presentation</vt:lpstr>
      <vt:lpstr>PowerPoint Presentation</vt:lpstr>
      <vt:lpstr>Light energy is absorbed by photosynthetic pigments</vt:lpstr>
      <vt:lpstr>Engelmann’s experiment</vt:lpstr>
      <vt:lpstr>Chromatography</vt:lpstr>
      <vt:lpstr>Absorption and Action spectra</vt:lpstr>
      <vt:lpstr>PowerPoint Presentation</vt:lpstr>
      <vt:lpstr>Chloroplast</vt:lpstr>
      <vt:lpstr>How are the pigments positioned?</vt:lpstr>
      <vt:lpstr>Antenna complex</vt:lpstr>
      <vt:lpstr>Chloroplast</vt:lpstr>
      <vt:lpstr>PowerPoint Presentation</vt:lpstr>
      <vt:lpstr>Electron donor and final electron acceptor</vt:lpstr>
      <vt:lpstr>Chemiosmosis and the thylakoid</vt:lpstr>
      <vt:lpstr>Lollipop experiment</vt:lpstr>
      <vt:lpstr>Autoradiographic analysis of organic compounds</vt:lpstr>
      <vt:lpstr>Two way chromatography</vt:lpstr>
      <vt:lpstr>Calvin cycle</vt:lpstr>
      <vt:lpstr>PowerPoint Presentation</vt:lpstr>
      <vt:lpstr>How does a plant get protein, lipids as well as other carbohydrates?</vt:lpstr>
      <vt:lpstr>Nitrogen source</vt:lpstr>
      <vt:lpstr>Magnesium</vt:lpstr>
      <vt:lpstr>Limiting factors of photosynthesis</vt:lpstr>
      <vt:lpstr>PowerPoint Presentation</vt:lpstr>
      <vt:lpstr>PowerPoint Presentation</vt:lpstr>
      <vt:lpstr>Complete the table</vt:lpstr>
      <vt:lpstr>Complete the table</vt:lpstr>
      <vt:lpstr>PowerPoint Presentation</vt:lpstr>
      <vt:lpstr>Required practical 8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4.3 photosynthesis</dc:title>
  <dc:creator>Deborah Haggar</dc:creator>
  <cp:lastModifiedBy>Deborah Haggar</cp:lastModifiedBy>
  <cp:revision>15</cp:revision>
  <dcterms:created xsi:type="dcterms:W3CDTF">2016-05-06T11:01:19Z</dcterms:created>
  <dcterms:modified xsi:type="dcterms:W3CDTF">2017-06-05T17:05:32Z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0x010100EA90949D6391244A906844C304818D4E0002FF284EE6016747A0D8DEB9BE19AEE6</vt:lpwstr>
  </property>
</Properties>
</file>