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4"/>
  </p:handoutMasterIdLst>
  <p:sldIdLst>
    <p:sldId id="259" r:id="rId2"/>
    <p:sldId id="423" r:id="rId3"/>
    <p:sldId id="424" r:id="rId4"/>
    <p:sldId id="425" r:id="rId5"/>
    <p:sldId id="429" r:id="rId6"/>
    <p:sldId id="422" r:id="rId7"/>
    <p:sldId id="430" r:id="rId8"/>
    <p:sldId id="432" r:id="rId9"/>
    <p:sldId id="433" r:id="rId10"/>
    <p:sldId id="439" r:id="rId11"/>
    <p:sldId id="434" r:id="rId12"/>
    <p:sldId id="436" r:id="rId13"/>
    <p:sldId id="437" r:id="rId14"/>
    <p:sldId id="438" r:id="rId15"/>
    <p:sldId id="440" r:id="rId16"/>
    <p:sldId id="441" r:id="rId17"/>
    <p:sldId id="442" r:id="rId18"/>
    <p:sldId id="371" r:id="rId19"/>
    <p:sldId id="421" r:id="rId20"/>
    <p:sldId id="408" r:id="rId21"/>
    <p:sldId id="407" r:id="rId22"/>
    <p:sldId id="410" r:id="rId23"/>
    <p:sldId id="398" r:id="rId24"/>
    <p:sldId id="313" r:id="rId25"/>
    <p:sldId id="334" r:id="rId26"/>
    <p:sldId id="375" r:id="rId27"/>
    <p:sldId id="376" r:id="rId28"/>
    <p:sldId id="350" r:id="rId29"/>
    <p:sldId id="443" r:id="rId30"/>
    <p:sldId id="444" r:id="rId31"/>
    <p:sldId id="286" r:id="rId32"/>
    <p:sldId id="287" r:id="rId33"/>
    <p:sldId id="314" r:id="rId34"/>
    <p:sldId id="352" r:id="rId35"/>
    <p:sldId id="353" r:id="rId36"/>
    <p:sldId id="337" r:id="rId37"/>
    <p:sldId id="416" r:id="rId38"/>
    <p:sldId id="417" r:id="rId39"/>
    <p:sldId id="418" r:id="rId40"/>
    <p:sldId id="419" r:id="rId41"/>
    <p:sldId id="288" r:id="rId42"/>
    <p:sldId id="426" r:id="rId43"/>
    <p:sldId id="289" r:id="rId44"/>
    <p:sldId id="290" r:id="rId45"/>
    <p:sldId id="327" r:id="rId46"/>
    <p:sldId id="356" r:id="rId47"/>
    <p:sldId id="445" r:id="rId48"/>
    <p:sldId id="360" r:id="rId49"/>
    <p:sldId id="393" r:id="rId50"/>
    <p:sldId id="446" r:id="rId51"/>
    <p:sldId id="340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24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225DF-62DF-CA4E-A3C0-473CD656A186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6F953-22DC-9542-805E-AA706C5E8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71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F4B1-0D78-4571-B6C9-379B7D96583B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C55C-8AD0-45C9-84AA-4FAED338F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97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F4B1-0D78-4571-B6C9-379B7D96583B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C55C-8AD0-45C9-84AA-4FAED338F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39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F4B1-0D78-4571-B6C9-379B7D96583B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C55C-8AD0-45C9-84AA-4FAED338F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79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F4B1-0D78-4571-B6C9-379B7D96583B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C55C-8AD0-45C9-84AA-4FAED338F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F4B1-0D78-4571-B6C9-379B7D96583B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C55C-8AD0-45C9-84AA-4FAED338F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41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F4B1-0D78-4571-B6C9-379B7D96583B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C55C-8AD0-45C9-84AA-4FAED338F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05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F4B1-0D78-4571-B6C9-379B7D96583B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C55C-8AD0-45C9-84AA-4FAED338F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75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F4B1-0D78-4571-B6C9-379B7D96583B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C55C-8AD0-45C9-84AA-4FAED338F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47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F4B1-0D78-4571-B6C9-379B7D96583B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C55C-8AD0-45C9-84AA-4FAED338F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67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F4B1-0D78-4571-B6C9-379B7D96583B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C55C-8AD0-45C9-84AA-4FAED338F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55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F4B1-0D78-4571-B6C9-379B7D96583B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0C55C-8AD0-45C9-84AA-4FAED338F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84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9F4B1-0D78-4571-B6C9-379B7D96583B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0C55C-8AD0-45C9-84AA-4FAED338F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05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DDBBRRq67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3.7.2 Populations and Evolution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BFY 370, 380 – 381.</a:t>
            </a:r>
          </a:p>
          <a:p>
            <a:r>
              <a:rPr lang="en-GB" dirty="0" smtClean="0"/>
              <a:t>T and T (3</a:t>
            </a:r>
            <a:r>
              <a:rPr lang="en-GB" baseline="30000" dirty="0" smtClean="0"/>
              <a:t>rd</a:t>
            </a:r>
            <a:r>
              <a:rPr lang="en-GB" dirty="0" smtClean="0"/>
              <a:t> ed.) 179 – 181, 196 - 198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1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Hardy-Weinberg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Hardy–Weinberg principle provides a mathematical model, which predicts that allele frequencies will not change from generation to </a:t>
            </a:r>
            <a:r>
              <a:rPr lang="en-GB" dirty="0" smtClean="0"/>
              <a:t>generation</a:t>
            </a:r>
            <a:r>
              <a:rPr lang="en-GB" dirty="0"/>
              <a:t> </a:t>
            </a:r>
            <a:r>
              <a:rPr lang="en-GB" dirty="0" smtClean="0"/>
              <a:t>if:</a:t>
            </a:r>
          </a:p>
          <a:p>
            <a:pPr lvl="0"/>
            <a:r>
              <a:rPr lang="en-GB" dirty="0"/>
              <a:t>No mutations</a:t>
            </a:r>
          </a:p>
          <a:p>
            <a:r>
              <a:rPr lang="en-GB" dirty="0"/>
              <a:t>Random mating</a:t>
            </a:r>
          </a:p>
          <a:p>
            <a:r>
              <a:rPr lang="en-GB" dirty="0"/>
              <a:t>A large population</a:t>
            </a:r>
          </a:p>
          <a:p>
            <a:r>
              <a:rPr lang="en-GB" dirty="0"/>
              <a:t>An isolated population</a:t>
            </a:r>
          </a:p>
          <a:p>
            <a:r>
              <a:rPr lang="en-GB" dirty="0"/>
              <a:t>No immigration or emigration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23509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en-GB" dirty="0" smtClean="0"/>
              <a:t>Hardy-Weinberg Equation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4525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Shows that in the </a:t>
            </a:r>
            <a:r>
              <a:rPr lang="en-GB" dirty="0" smtClean="0">
                <a:ln>
                  <a:solidFill>
                    <a:srgbClr val="000000"/>
                  </a:solidFill>
                </a:ln>
              </a:rPr>
              <a:t>absence of selection</a:t>
            </a:r>
            <a:r>
              <a:rPr lang="en-GB" dirty="0" smtClean="0"/>
              <a:t>, the proportion of two alleles (p and q) of a gene will remain </a:t>
            </a:r>
            <a:r>
              <a:rPr lang="en-GB" b="1" dirty="0" smtClean="0"/>
              <a:t>constant</a:t>
            </a:r>
            <a:r>
              <a:rPr lang="en-GB" dirty="0" smtClean="0"/>
              <a:t> in a population, regardless of whether they are dominant or recessive.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 descr="Screen Shot 2015-04-09 at 18.54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77072"/>
            <a:ext cx="32893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0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4-09 at 16.30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4069582" cy="4608512"/>
          </a:xfrm>
          <a:prstGeom prst="rect">
            <a:avLst/>
          </a:prstGeom>
        </p:spPr>
      </p:pic>
      <p:pic>
        <p:nvPicPr>
          <p:cNvPr id="11" name="Content Placeholder 10" descr="Screen Shot 2015-04-09 at 18.27.46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" b="691"/>
          <a:stretch>
            <a:fillRect/>
          </a:stretch>
        </p:blipFill>
        <p:spPr>
          <a:xfrm>
            <a:off x="179512" y="1628800"/>
            <a:ext cx="4906888" cy="4608512"/>
          </a:xfrm>
        </p:spPr>
      </p:pic>
    </p:spTree>
    <p:extLst>
      <p:ext uri="{BB962C8B-B14F-4D97-AF65-F5344CB8AC3E}">
        <p14:creationId xmlns:p14="http://schemas.microsoft.com/office/powerpoint/2010/main" val="1810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68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GB" dirty="0" smtClean="0"/>
              <a:t>Spec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Individuals within a population of a species may show a wide range</a:t>
            </a:r>
          </a:p>
          <a:p>
            <a:r>
              <a:rPr lang="en-GB" dirty="0"/>
              <a:t>of variation in phenotype.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is due to genetic and </a:t>
            </a:r>
            <a:r>
              <a:rPr lang="en-GB" dirty="0" smtClean="0"/>
              <a:t>environmental factors</a:t>
            </a:r>
            <a:r>
              <a:rPr lang="en-GB" dirty="0"/>
              <a:t>. The primary source of genetic variation is mutation. </a:t>
            </a:r>
            <a:endParaRPr lang="en-GB" dirty="0" smtClean="0"/>
          </a:p>
          <a:p>
            <a:r>
              <a:rPr lang="en-GB" dirty="0" smtClean="0"/>
              <a:t>Meiosis and </a:t>
            </a:r>
            <a:r>
              <a:rPr lang="en-GB" dirty="0"/>
              <a:t>the random fertilisation of gametes during sexual </a:t>
            </a:r>
            <a:r>
              <a:rPr lang="en-GB" dirty="0" smtClean="0"/>
              <a:t>reproduction produce </a:t>
            </a:r>
            <a:r>
              <a:rPr lang="en-GB" dirty="0"/>
              <a:t>further genetic variation.</a:t>
            </a:r>
          </a:p>
          <a:p>
            <a:r>
              <a:rPr lang="en-GB" dirty="0"/>
              <a:t>Predation, disease and competition for the means of survival result </a:t>
            </a:r>
            <a:r>
              <a:rPr lang="en-GB" dirty="0" smtClean="0"/>
              <a:t>in differential </a:t>
            </a:r>
            <a:r>
              <a:rPr lang="en-GB" dirty="0"/>
              <a:t>survival and reproduction, </a:t>
            </a:r>
            <a:r>
              <a:rPr lang="en-GB" dirty="0" err="1"/>
              <a:t>ie</a:t>
            </a:r>
            <a:r>
              <a:rPr lang="en-GB" dirty="0"/>
              <a:t> natural selection.</a:t>
            </a:r>
          </a:p>
          <a:p>
            <a:r>
              <a:rPr lang="en-GB" dirty="0"/>
              <a:t>Those organisms with phenotypes providing selective advantages </a:t>
            </a:r>
            <a:r>
              <a:rPr lang="en-GB" dirty="0" smtClean="0"/>
              <a:t>are likely </a:t>
            </a:r>
            <a:r>
              <a:rPr lang="en-GB" dirty="0"/>
              <a:t>to produce more offspring and pass on their favourable </a:t>
            </a:r>
            <a:r>
              <a:rPr lang="en-GB" dirty="0" smtClean="0"/>
              <a:t>alleles to </a:t>
            </a:r>
            <a:r>
              <a:rPr lang="en-GB" dirty="0"/>
              <a:t>the next generation.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effect of this differential </a:t>
            </a:r>
            <a:r>
              <a:rPr lang="en-GB" dirty="0" smtClean="0"/>
              <a:t>reproductive success </a:t>
            </a:r>
            <a:r>
              <a:rPr lang="en-GB" dirty="0"/>
              <a:t>on the allele frequencies within a gene pool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490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-171400"/>
            <a:ext cx="8229600" cy="1143000"/>
          </a:xfrm>
        </p:spPr>
        <p:txBody>
          <a:bodyPr/>
          <a:lstStyle/>
          <a:p>
            <a:r>
              <a:rPr lang="en-GB" dirty="0" smtClean="0"/>
              <a:t>Spec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8" y="908720"/>
            <a:ext cx="8601067" cy="56886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The effects of stabilising, directional and disruptive selection.</a:t>
            </a:r>
          </a:p>
          <a:p>
            <a:r>
              <a:rPr lang="en-GB" dirty="0"/>
              <a:t>Evolution as a change in the allele frequencies in a population.</a:t>
            </a:r>
          </a:p>
          <a:p>
            <a:r>
              <a:rPr lang="en-GB" dirty="0"/>
              <a:t>Reproductive separation of two populations can result in </a:t>
            </a:r>
            <a:r>
              <a:rPr lang="en-GB" dirty="0" smtClean="0"/>
              <a:t>the accumulation </a:t>
            </a:r>
            <a:r>
              <a:rPr lang="en-GB" dirty="0"/>
              <a:t>of difference in their gene pools. </a:t>
            </a:r>
            <a:endParaRPr lang="en-GB" dirty="0" smtClean="0"/>
          </a:p>
          <a:p>
            <a:r>
              <a:rPr lang="en-GB" dirty="0" smtClean="0"/>
              <a:t>New </a:t>
            </a:r>
            <a:r>
              <a:rPr lang="en-GB" dirty="0"/>
              <a:t>species </a:t>
            </a:r>
            <a:r>
              <a:rPr lang="en-GB" dirty="0" smtClean="0"/>
              <a:t>arise when </a:t>
            </a:r>
            <a:r>
              <a:rPr lang="en-GB" dirty="0"/>
              <a:t>these genetic differences lead to an inability of members of </a:t>
            </a:r>
            <a:r>
              <a:rPr lang="en-GB" dirty="0" smtClean="0"/>
              <a:t>the populations </a:t>
            </a:r>
            <a:r>
              <a:rPr lang="en-GB" dirty="0"/>
              <a:t>to interbreed and produce fertile offspring. </a:t>
            </a:r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this way</a:t>
            </a:r>
            <a:r>
              <a:rPr lang="en-GB" dirty="0" smtClean="0"/>
              <a:t>, new </a:t>
            </a:r>
            <a:r>
              <a:rPr lang="en-GB" dirty="0"/>
              <a:t>species arise from existing species.</a:t>
            </a:r>
          </a:p>
          <a:p>
            <a:r>
              <a:rPr lang="en-GB" dirty="0"/>
              <a:t>Allopatric and sympatric speciation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</a:t>
            </a:r>
            <a:r>
              <a:rPr lang="en-GB" dirty="0"/>
              <a:t>importance of genetic drift </a:t>
            </a:r>
            <a:r>
              <a:rPr lang="en-GB" dirty="0" smtClean="0"/>
              <a:t>in causing </a:t>
            </a:r>
            <a:r>
              <a:rPr lang="en-GB" dirty="0"/>
              <a:t>changes in allele frequency in small populations.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757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Students should be able to: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explain </a:t>
            </a:r>
            <a:r>
              <a:rPr lang="en-GB" dirty="0"/>
              <a:t>why individuals within a population of a species may </a:t>
            </a:r>
            <a:r>
              <a:rPr lang="en-GB" dirty="0" smtClean="0"/>
              <a:t>show a </a:t>
            </a:r>
            <a:r>
              <a:rPr lang="en-GB" dirty="0"/>
              <a:t>wide range of variation in phenotype</a:t>
            </a:r>
          </a:p>
          <a:p>
            <a:r>
              <a:rPr lang="en-GB" dirty="0" smtClean="0"/>
              <a:t>explain </a:t>
            </a:r>
            <a:r>
              <a:rPr lang="en-GB" dirty="0"/>
              <a:t>why genetic drift is important only in small populations</a:t>
            </a:r>
          </a:p>
          <a:p>
            <a:r>
              <a:rPr lang="en-GB" dirty="0" smtClean="0"/>
              <a:t>explain </a:t>
            </a:r>
            <a:r>
              <a:rPr lang="en-GB" dirty="0"/>
              <a:t>how natural selection and isolation may result in change </a:t>
            </a:r>
            <a:r>
              <a:rPr lang="en-GB" dirty="0" smtClean="0"/>
              <a:t>in the </a:t>
            </a:r>
            <a:r>
              <a:rPr lang="en-GB" dirty="0"/>
              <a:t>allele and phenotype frequency and lead to the formation of </a:t>
            </a:r>
            <a:r>
              <a:rPr lang="en-GB" dirty="0" smtClean="0"/>
              <a:t>a new </a:t>
            </a:r>
            <a:r>
              <a:rPr lang="en-GB" dirty="0"/>
              <a:t>species</a:t>
            </a:r>
          </a:p>
          <a:p>
            <a:r>
              <a:rPr lang="en-GB" dirty="0" smtClean="0"/>
              <a:t>explain </a:t>
            </a:r>
            <a:r>
              <a:rPr lang="en-GB" dirty="0"/>
              <a:t>how evolutionary change over a long period of time </a:t>
            </a:r>
            <a:r>
              <a:rPr lang="en-GB" dirty="0" smtClean="0"/>
              <a:t>has resulted </a:t>
            </a:r>
            <a:r>
              <a:rPr lang="en-GB" dirty="0"/>
              <a:t>in a great diversity of species.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494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Variation</a:t>
            </a:r>
            <a:r>
              <a:rPr lang="en-US" dirty="0" smtClean="0"/>
              <a:t> = the differences that occur between organisms.</a:t>
            </a:r>
          </a:p>
          <a:p>
            <a:r>
              <a:rPr lang="en-US" b="1" dirty="0" smtClean="0"/>
              <a:t>Heritable variation</a:t>
            </a:r>
            <a:r>
              <a:rPr lang="en-US" dirty="0" smtClean="0"/>
              <a:t>= variation controlled by genes.</a:t>
            </a:r>
          </a:p>
          <a:p>
            <a:r>
              <a:rPr lang="en-US" b="1" dirty="0" smtClean="0"/>
              <a:t>Non heritable variation </a:t>
            </a:r>
            <a:r>
              <a:rPr lang="en-US" dirty="0" smtClean="0"/>
              <a:t>= variation controlled by the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Individuals within a population of a species may show a wide range of variation in phenotype.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is due to genetic and environmental factors.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primary source of genetic variation is mutation. </a:t>
            </a:r>
            <a:endParaRPr lang="en-GB" dirty="0" smtClean="0"/>
          </a:p>
          <a:p>
            <a:r>
              <a:rPr lang="en-GB" dirty="0" smtClean="0"/>
              <a:t>Meiosis </a:t>
            </a:r>
            <a:r>
              <a:rPr lang="en-GB" dirty="0"/>
              <a:t>and the random fertilisation of gametes during sexual reproduction produce further genetic variation.</a:t>
            </a:r>
          </a:p>
        </p:txBody>
      </p:sp>
    </p:spTree>
    <p:extLst>
      <p:ext uri="{BB962C8B-B14F-4D97-AF65-F5344CB8AC3E}">
        <p14:creationId xmlns:p14="http://schemas.microsoft.com/office/powerpoint/2010/main" val="372932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19268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theory of evolution underpins modern Biology. </a:t>
            </a:r>
            <a:endParaRPr lang="en-GB" dirty="0" smtClean="0"/>
          </a:p>
          <a:p>
            <a:r>
              <a:rPr lang="en-GB" dirty="0" smtClean="0"/>
              <a:t>All </a:t>
            </a:r>
            <a:r>
              <a:rPr lang="en-GB" dirty="0"/>
              <a:t>new species arise from an existing species.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results in different species sharing a common ancestry, as represented in phylogenetic classification. </a:t>
            </a:r>
            <a:endParaRPr lang="en-GB" dirty="0" smtClean="0"/>
          </a:p>
          <a:p>
            <a:r>
              <a:rPr lang="en-GB" dirty="0" smtClean="0"/>
              <a:t>Common </a:t>
            </a:r>
            <a:r>
              <a:rPr lang="en-GB" dirty="0"/>
              <a:t>ancestry can explain the similarities between all living organisms, such as common chemistry (</a:t>
            </a:r>
            <a:r>
              <a:rPr lang="en-GB" dirty="0" err="1"/>
              <a:t>eg</a:t>
            </a:r>
            <a:r>
              <a:rPr lang="en-GB" dirty="0"/>
              <a:t> all proteins made from the same 20 or so amino acids), physiological pathways (</a:t>
            </a:r>
            <a:r>
              <a:rPr lang="en-GB" dirty="0" err="1"/>
              <a:t>eg</a:t>
            </a:r>
            <a:r>
              <a:rPr lang="en-GB" dirty="0"/>
              <a:t> anaerobic respiration), cell structure, DNA as the genetic material and a ‘universal’ genetic code. </a:t>
            </a:r>
          </a:p>
        </p:txBody>
      </p:sp>
    </p:spTree>
    <p:extLst>
      <p:ext uri="{BB962C8B-B14F-4D97-AF65-F5344CB8AC3E}">
        <p14:creationId xmlns:p14="http://schemas.microsoft.com/office/powerpoint/2010/main" val="53019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2748"/>
            <a:ext cx="8229600" cy="857250"/>
          </a:xfrm>
        </p:spPr>
        <p:txBody>
          <a:bodyPr/>
          <a:lstStyle/>
          <a:p>
            <a:r>
              <a:rPr lang="en-GB" dirty="0" smtClean="0"/>
              <a:t>Variation due to genetic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9998"/>
            <a:ext cx="8229600" cy="3886427"/>
          </a:xfrm>
        </p:spPr>
        <p:txBody>
          <a:bodyPr>
            <a:normAutofit/>
          </a:bodyPr>
          <a:lstStyle/>
          <a:p>
            <a:r>
              <a:rPr lang="en-GB" sz="2100" dirty="0"/>
              <a:t>Within a population, all members have the same genes.  Genetic differences occur as members of the population have different alleles of these genes.</a:t>
            </a:r>
          </a:p>
          <a:p>
            <a:pPr marL="0" indent="0">
              <a:buNone/>
            </a:pPr>
            <a:endParaRPr lang="en-GB" sz="2100" dirty="0"/>
          </a:p>
          <a:p>
            <a:pPr marL="1971675" lvl="6" indent="0">
              <a:buNone/>
            </a:pPr>
            <a:r>
              <a:rPr lang="en-GB" sz="21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Mutations</a:t>
            </a:r>
          </a:p>
          <a:p>
            <a:pPr marL="1971675" lvl="6" indent="0">
              <a:buNone/>
            </a:pPr>
            <a:r>
              <a:rPr lang="en-GB" sz="21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Meiosis</a:t>
            </a:r>
          </a:p>
          <a:p>
            <a:pPr marL="1971675" lvl="6" indent="0">
              <a:buNone/>
            </a:pPr>
            <a:r>
              <a:rPr lang="en-GB" sz="21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fertilisation of gametes</a:t>
            </a:r>
          </a:p>
          <a:p>
            <a:endParaRPr lang="en-GB" sz="2100" dirty="0"/>
          </a:p>
          <a:p>
            <a:pPr marL="0" indent="0">
              <a:buNone/>
            </a:pPr>
            <a:r>
              <a:rPr lang="en-GB" altLang="en-US" sz="2100" b="1" dirty="0"/>
              <a:t>Mutation creates </a:t>
            </a:r>
            <a:r>
              <a:rPr lang="en-GB" altLang="en-US" sz="2100" b="1" dirty="0">
                <a:solidFill>
                  <a:srgbClr val="FF0000"/>
                </a:solidFill>
              </a:rPr>
              <a:t>new</a:t>
            </a:r>
            <a:r>
              <a:rPr lang="en-GB" altLang="en-US" sz="2100" b="1" dirty="0"/>
              <a:t> alleles</a:t>
            </a:r>
            <a:r>
              <a:rPr lang="en-GB" altLang="en-US" sz="2100" dirty="0"/>
              <a:t> while meiosis and random fusion of gametes </a:t>
            </a:r>
            <a:r>
              <a:rPr lang="en-GB" altLang="en-US" sz="2100" b="1" dirty="0">
                <a:solidFill>
                  <a:srgbClr val="FF0000"/>
                </a:solidFill>
              </a:rPr>
              <a:t>re-shuffle </a:t>
            </a:r>
            <a:r>
              <a:rPr lang="en-GB" altLang="en-US" sz="2100" b="1" dirty="0"/>
              <a:t>alleles </a:t>
            </a:r>
            <a:endParaRPr lang="en-GB" altLang="en-US" sz="2100" dirty="0"/>
          </a:p>
          <a:p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56131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Causes of </a:t>
            </a:r>
            <a:r>
              <a:rPr lang="en-GB" altLang="en-US" dirty="0" smtClean="0">
                <a:solidFill>
                  <a:srgbClr val="FF0000"/>
                </a:solidFill>
              </a:rPr>
              <a:t>genetic</a:t>
            </a:r>
            <a:r>
              <a:rPr lang="en-GB" altLang="en-US" dirty="0" smtClean="0"/>
              <a:t>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581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Crossing over in prophase I</a:t>
            </a:r>
          </a:p>
          <a:p>
            <a:pPr eaLnBrk="1" hangingPunct="1"/>
            <a:r>
              <a:rPr lang="en-GB" altLang="en-US" dirty="0" smtClean="0"/>
              <a:t>Independent assortment in metaphase I of meiosis</a:t>
            </a:r>
          </a:p>
          <a:p>
            <a:pPr eaLnBrk="1" hangingPunct="1"/>
            <a:r>
              <a:rPr lang="en-GB" altLang="en-US" dirty="0" smtClean="0"/>
              <a:t>Random mating</a:t>
            </a:r>
          </a:p>
          <a:p>
            <a:pPr eaLnBrk="1" hangingPunct="1"/>
            <a:r>
              <a:rPr lang="en-GB" altLang="en-US" dirty="0" smtClean="0"/>
              <a:t>Random fusion of gametes</a:t>
            </a:r>
          </a:p>
          <a:p>
            <a:pPr eaLnBrk="1" hangingPunct="1"/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111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Mutations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2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This type of variation </a:t>
            </a:r>
            <a:r>
              <a:rPr lang="en-GB" dirty="0"/>
              <a:t>is acted upon by </a:t>
            </a:r>
            <a:r>
              <a:rPr lang="en-GB" b="1" dirty="0"/>
              <a:t>selection </a:t>
            </a:r>
            <a:r>
              <a:rPr lang="en-GB" b="1" dirty="0" smtClean="0"/>
              <a:t>pressures (supply of food, climate, predation, </a:t>
            </a:r>
            <a:r>
              <a:rPr lang="en-GB" b="1" dirty="0" err="1" smtClean="0"/>
              <a:t>camoflage</a:t>
            </a:r>
            <a:r>
              <a:rPr lang="en-GB" b="1" dirty="0" smtClean="0"/>
              <a:t> </a:t>
            </a:r>
            <a:r>
              <a:rPr lang="en-GB" b="1" dirty="0" err="1" smtClean="0"/>
              <a:t>etc</a:t>
            </a:r>
            <a:r>
              <a:rPr lang="en-GB" b="1" dirty="0" smtClean="0"/>
              <a:t>)</a:t>
            </a:r>
            <a:endParaRPr lang="en-GB" b="1" dirty="0"/>
          </a:p>
          <a:p>
            <a:pPr>
              <a:lnSpc>
                <a:spcPct val="90000"/>
              </a:lnSpc>
            </a:pPr>
            <a:r>
              <a:rPr lang="en-GB" dirty="0"/>
              <a:t>Only the </a:t>
            </a:r>
            <a:r>
              <a:rPr lang="en-GB" b="1" dirty="0">
                <a:solidFill>
                  <a:srgbClr val="FF0000"/>
                </a:solidFill>
              </a:rPr>
              <a:t>fittest</a:t>
            </a:r>
            <a:r>
              <a:rPr lang="en-GB" dirty="0"/>
              <a:t> individuals will survive to breed</a:t>
            </a:r>
          </a:p>
          <a:p>
            <a:pPr>
              <a:lnSpc>
                <a:spcPct val="90000"/>
              </a:lnSpc>
            </a:pPr>
            <a:r>
              <a:rPr lang="en-GB" dirty="0"/>
              <a:t>This is the way that Evolution via Natural Selection </a:t>
            </a:r>
            <a:r>
              <a:rPr lang="en-GB" dirty="0" smtClean="0"/>
              <a:t>operates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The environment exerts a selection pressure which determines the spread of an allele within a gene pool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Evolutionary significance of variation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36145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Variations </a:t>
            </a:r>
            <a:r>
              <a:rPr lang="en-GB" dirty="0"/>
              <a:t>due to the effect of the environment have little evolutionary significance as they are </a:t>
            </a:r>
            <a:r>
              <a:rPr lang="en-GB" dirty="0" smtClean="0"/>
              <a:t>not passed </a:t>
            </a:r>
            <a:r>
              <a:rPr lang="en-GB" dirty="0"/>
              <a:t>from one generation to the next. </a:t>
            </a:r>
            <a:endParaRPr lang="en-GB" dirty="0" smtClean="0"/>
          </a:p>
          <a:p>
            <a:r>
              <a:rPr lang="en-GB" dirty="0" smtClean="0"/>
              <a:t>Much </a:t>
            </a:r>
            <a:r>
              <a:rPr lang="en-GB" dirty="0"/>
              <a:t>more important to evolution is </a:t>
            </a:r>
            <a:r>
              <a:rPr lang="en-GB" b="1" dirty="0"/>
              <a:t>inherited variation </a:t>
            </a:r>
            <a:r>
              <a:rPr lang="en-GB" dirty="0" smtClean="0"/>
              <a:t>that results </a:t>
            </a:r>
            <a:r>
              <a:rPr lang="en-GB" dirty="0"/>
              <a:t>from genetic changes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Although </a:t>
            </a:r>
            <a:r>
              <a:rPr lang="en-GB" dirty="0"/>
              <a:t>these processes may establish a new combination of alleles in one generation it is </a:t>
            </a:r>
            <a:r>
              <a:rPr lang="en-GB" b="1" dirty="0" smtClean="0"/>
              <a:t>mutations </a:t>
            </a:r>
            <a:r>
              <a:rPr lang="en-GB" dirty="0" smtClean="0"/>
              <a:t>that </a:t>
            </a:r>
            <a:r>
              <a:rPr lang="en-GB" dirty="0"/>
              <a:t>generate long-lasting variation of a novel kind. </a:t>
            </a:r>
            <a:endParaRPr lang="en-GB" dirty="0" smtClean="0"/>
          </a:p>
          <a:p>
            <a:r>
              <a:rPr lang="en-GB" b="1" dirty="0" smtClean="0"/>
              <a:t>However the </a:t>
            </a:r>
            <a:r>
              <a:rPr lang="en-GB" b="1" dirty="0"/>
              <a:t>occurrence of </a:t>
            </a:r>
            <a:r>
              <a:rPr lang="en-GB" b="1" dirty="0" smtClean="0"/>
              <a:t>a useful </a:t>
            </a:r>
            <a:r>
              <a:rPr lang="en-GB" b="1" dirty="0"/>
              <a:t>mutation is a very rare event</a:t>
            </a:r>
            <a:r>
              <a:rPr lang="en-GB" b="1" dirty="0" smtClean="0"/>
              <a:t>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783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Overproduction of offspring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All organisms have the reproductive potential to increase their populations, but they rarely do so.</a:t>
            </a:r>
          </a:p>
          <a:p>
            <a:r>
              <a:rPr lang="en-GB" dirty="0" smtClean="0"/>
              <a:t>Environmental factors control the population size</a:t>
            </a:r>
          </a:p>
          <a:p>
            <a:r>
              <a:rPr lang="en-GB" dirty="0" smtClean="0"/>
              <a:t>Organisms must </a:t>
            </a:r>
            <a:r>
              <a:rPr lang="en-GB" b="1" dirty="0" smtClean="0">
                <a:solidFill>
                  <a:srgbClr val="FF0000"/>
                </a:solidFill>
              </a:rPr>
              <a:t>compete</a:t>
            </a:r>
            <a:r>
              <a:rPr lang="en-GB" dirty="0" smtClean="0"/>
              <a:t> for limited resources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06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Competition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435280" cy="514543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dirty="0" smtClean="0"/>
              <a:t>Intraspecific competition</a:t>
            </a:r>
            <a:r>
              <a:rPr lang="en-GB" altLang="en-US" dirty="0" smtClean="0"/>
              <a:t> is where members of the </a:t>
            </a:r>
            <a:r>
              <a:rPr lang="en-GB" altLang="en-US" u="sng" dirty="0" smtClean="0"/>
              <a:t>same</a:t>
            </a:r>
            <a:r>
              <a:rPr lang="en-GB" altLang="en-US" dirty="0" smtClean="0"/>
              <a:t> species vie for the same resource in an ecosystem (e.g. food, light, nutrients, space, mates). </a:t>
            </a:r>
            <a:endParaRPr lang="en-GB" altLang="en-US" dirty="0" smtClean="0"/>
          </a:p>
          <a:p>
            <a:r>
              <a:rPr lang="en-GB" altLang="en-US" b="1" dirty="0"/>
              <a:t>Interspecific competition </a:t>
            </a:r>
            <a:r>
              <a:rPr lang="en-GB" altLang="en-US" dirty="0"/>
              <a:t>is where individuals of </a:t>
            </a:r>
            <a:r>
              <a:rPr lang="en-GB" altLang="en-US" u="sng" dirty="0"/>
              <a:t>different</a:t>
            </a:r>
            <a:r>
              <a:rPr lang="en-GB" altLang="en-US" dirty="0"/>
              <a:t> species vie for the same resource in an ecosystem. </a:t>
            </a:r>
          </a:p>
          <a:p>
            <a:r>
              <a:rPr lang="en-GB" dirty="0"/>
              <a:t>Where food, space, NOT mates, are limited</a:t>
            </a:r>
          </a:p>
          <a:p>
            <a:r>
              <a:rPr lang="en-GB" dirty="0"/>
              <a:t> Predator – prey relationships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b="1" dirty="0" smtClean="0"/>
          </a:p>
          <a:p>
            <a:pPr eaLnBrk="1" hangingPunct="1"/>
            <a:endParaRPr lang="en-GB" altLang="en-US" b="1" dirty="0"/>
          </a:p>
          <a:p>
            <a:pPr eaLnBrk="1" hangingPunct="1"/>
            <a:endParaRPr lang="en-GB" altLang="en-US" b="1" dirty="0" smtClean="0"/>
          </a:p>
          <a:p>
            <a:endParaRPr lang="en-GB" altLang="en-US" dirty="0" smtClean="0">
              <a:hlinkClick r:id="rId2"/>
            </a:endParaRPr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58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pressures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</a:t>
            </a:r>
            <a:r>
              <a:rPr lang="en-US" b="1" dirty="0" smtClean="0">
                <a:solidFill>
                  <a:srgbClr val="FF0000"/>
                </a:solidFill>
              </a:rPr>
              <a:t>environmental forces </a:t>
            </a:r>
            <a:r>
              <a:rPr lang="en-US" dirty="0" smtClean="0"/>
              <a:t>that </a:t>
            </a:r>
            <a:r>
              <a:rPr lang="en-US" b="1" dirty="0" smtClean="0">
                <a:solidFill>
                  <a:srgbClr val="FF0000"/>
                </a:solidFill>
              </a:rPr>
              <a:t>alter the frequency of alleles in a population.</a:t>
            </a:r>
          </a:p>
          <a:p>
            <a:r>
              <a:rPr lang="en-US" dirty="0" smtClean="0"/>
              <a:t>They increase the chances of some alleles being passed on to the next generation and decrease the chances of others being inherited.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59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Pressures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Selective Agents</a:t>
            </a:r>
            <a:r>
              <a:rPr lang="en-US" dirty="0" smtClean="0"/>
              <a:t>:</a:t>
            </a:r>
          </a:p>
          <a:p>
            <a:r>
              <a:rPr lang="en-US" dirty="0" smtClean="0"/>
              <a:t>Supply of food</a:t>
            </a:r>
          </a:p>
          <a:p>
            <a:r>
              <a:rPr lang="en-US" dirty="0" smtClean="0"/>
              <a:t>Nesting sites</a:t>
            </a:r>
          </a:p>
          <a:p>
            <a:r>
              <a:rPr lang="en-US" dirty="0" smtClean="0"/>
              <a:t>Climate</a:t>
            </a:r>
          </a:p>
          <a:p>
            <a:r>
              <a:rPr lang="en-US" dirty="0" smtClean="0"/>
              <a:t>Competition</a:t>
            </a:r>
          </a:p>
          <a:p>
            <a:r>
              <a:rPr lang="en-US" dirty="0" smtClean="0"/>
              <a:t>Disease</a:t>
            </a:r>
          </a:p>
          <a:p>
            <a:r>
              <a:rPr lang="en-US" dirty="0" smtClean="0"/>
              <a:t>Human influence</a:t>
            </a:r>
          </a:p>
        </p:txBody>
      </p:sp>
    </p:spTree>
    <p:extLst>
      <p:ext uri="{BB962C8B-B14F-4D97-AF65-F5344CB8AC3E}">
        <p14:creationId xmlns:p14="http://schemas.microsoft.com/office/powerpoint/2010/main" val="26916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424936" cy="1282154"/>
          </a:xfrm>
        </p:spPr>
        <p:txBody>
          <a:bodyPr>
            <a:noAutofit/>
          </a:bodyPr>
          <a:lstStyle/>
          <a:p>
            <a:r>
              <a:rPr lang="en-GB" sz="3200" dirty="0"/>
              <a:t>The effect of </a:t>
            </a:r>
            <a:r>
              <a:rPr lang="en-GB" sz="3200" b="1" dirty="0" smtClean="0">
                <a:solidFill>
                  <a:srgbClr val="000000"/>
                </a:solidFill>
              </a:rPr>
              <a:t>selection </a:t>
            </a:r>
            <a:r>
              <a:rPr lang="en-GB" sz="3200" b="1" dirty="0">
                <a:solidFill>
                  <a:srgbClr val="000000"/>
                </a:solidFill>
              </a:rPr>
              <a:t>pressures </a:t>
            </a:r>
            <a:r>
              <a:rPr lang="en-GB" sz="3200" dirty="0"/>
              <a:t>on the frequency of alleles in a population is called </a:t>
            </a:r>
            <a:r>
              <a:rPr lang="en-GB" sz="3200" b="1" dirty="0">
                <a:solidFill>
                  <a:srgbClr val="FF0000"/>
                </a:solidFill>
              </a:rPr>
              <a:t>natural </a:t>
            </a:r>
            <a:r>
              <a:rPr lang="en-GB" sz="3200" b="1" dirty="0" smtClean="0">
                <a:solidFill>
                  <a:srgbClr val="FF0000"/>
                </a:solidFill>
              </a:rPr>
              <a:t>selection</a:t>
            </a:r>
            <a:r>
              <a:rPr lang="en-GB" sz="3200" b="1" dirty="0" smtClean="0"/>
              <a:t> which drives evolution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429000"/>
            <a:ext cx="8229600" cy="4525963"/>
          </a:xfrm>
        </p:spPr>
        <p:txBody>
          <a:bodyPr>
            <a:normAutofit/>
          </a:bodyPr>
          <a:lstStyle/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6362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principles of natural selection in the evolution of populations.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24936" cy="4968552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GB" dirty="0" smtClean="0"/>
              <a:t>Random </a:t>
            </a:r>
            <a:r>
              <a:rPr lang="en-GB" dirty="0"/>
              <a:t>mutation can result in new alleles of a gene.</a:t>
            </a:r>
          </a:p>
          <a:p>
            <a:pPr fontAlgn="base"/>
            <a:r>
              <a:rPr lang="en-GB" dirty="0"/>
              <a:t>Many mutations are harmful but, in certain environments, the new allele of a gene might benefit its possessor, leading to increased reproductive success.</a:t>
            </a:r>
          </a:p>
          <a:p>
            <a:pPr fontAlgn="base"/>
            <a:r>
              <a:rPr lang="en-GB" dirty="0"/>
              <a:t>The advantageous allele is inherited by members of the next generation.</a:t>
            </a:r>
          </a:p>
          <a:p>
            <a:pPr fontAlgn="base"/>
            <a:r>
              <a:rPr lang="en-GB" dirty="0"/>
              <a:t>As a result, over many generations, the new allele increases in frequency in the population.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9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individuals of a species share the same genes but (usually) different combinations of alleles of these genes. An individual inherits alleles from their parent or parents.</a:t>
            </a:r>
          </a:p>
        </p:txBody>
      </p:sp>
    </p:spTree>
    <p:extLst>
      <p:ext uri="{BB962C8B-B14F-4D97-AF65-F5344CB8AC3E}">
        <p14:creationId xmlns:p14="http://schemas.microsoft.com/office/powerpoint/2010/main" val="2236670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Change in allele frequency in the population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5626968" cy="4525963"/>
          </a:xfrm>
        </p:spPr>
        <p:txBody>
          <a:bodyPr/>
          <a:lstStyle/>
          <a:p>
            <a:r>
              <a:rPr lang="en-GB" sz="2800" dirty="0" smtClean="0"/>
              <a:t>The frequency of the beneficial allele will INCREASE in the population.</a:t>
            </a:r>
          </a:p>
          <a:p>
            <a:r>
              <a:rPr lang="en-GB" sz="2800" dirty="0" smtClean="0"/>
              <a:t>The frequency of the disadvantageous allele will DECREASE.</a:t>
            </a:r>
          </a:p>
          <a:p>
            <a:r>
              <a:rPr lang="en-GB" sz="2800" dirty="0" smtClean="0"/>
              <a:t>The genotype and phenotype frequencies will change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42518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2002234"/>
          </a:xfrm>
        </p:spPr>
        <p:txBody>
          <a:bodyPr>
            <a:normAutofit/>
          </a:bodyPr>
          <a:lstStyle/>
          <a:p>
            <a:r>
              <a:rPr lang="en-GB" sz="4800" dirty="0" smtClean="0"/>
              <a:t>Genetic Drift</a:t>
            </a:r>
            <a:endParaRPr lang="en-GB" sz="4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9" y="1328109"/>
            <a:ext cx="906924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5008" y="5589240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Much more likely to be observed in a small population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362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64" y="764704"/>
            <a:ext cx="765117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10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founder effect</a:t>
            </a:r>
            <a:br>
              <a:rPr lang="en-GB" dirty="0"/>
            </a:b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641379"/>
          </a:xfrm>
        </p:spPr>
        <p:txBody>
          <a:bodyPr/>
          <a:lstStyle/>
          <a:p>
            <a:r>
              <a:rPr lang="en-GB" dirty="0"/>
              <a:t>An important </a:t>
            </a:r>
            <a:r>
              <a:rPr lang="en-GB" dirty="0" smtClean="0"/>
              <a:t>example </a:t>
            </a:r>
            <a:r>
              <a:rPr lang="en-GB" dirty="0"/>
              <a:t>of </a:t>
            </a:r>
            <a:r>
              <a:rPr lang="en-GB" b="1" dirty="0"/>
              <a:t>genetic drift </a:t>
            </a:r>
            <a:r>
              <a:rPr lang="en-GB" dirty="0"/>
              <a:t>is when a few individuals become isolated from the rest of the </a:t>
            </a:r>
            <a:r>
              <a:rPr lang="en-GB" dirty="0" smtClean="0"/>
              <a:t>species and </a:t>
            </a:r>
            <a:r>
              <a:rPr lang="en-GB" dirty="0"/>
              <a:t>start a new population, for example, when a few individuals colonise an isolated island or some </a:t>
            </a:r>
            <a:r>
              <a:rPr lang="en-GB" dirty="0" smtClean="0"/>
              <a:t>new habitat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2733"/>
            <a:ext cx="3971478" cy="259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3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Founder effect and genetic drift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Founder </a:t>
            </a:r>
            <a:r>
              <a:rPr lang="en-GB" dirty="0"/>
              <a:t>members of the new population are a small sample of the population from which </a:t>
            </a:r>
            <a:r>
              <a:rPr lang="en-GB" dirty="0" smtClean="0"/>
              <a:t>they originated</a:t>
            </a:r>
            <a:r>
              <a:rPr lang="en-GB" dirty="0"/>
              <a:t>. By chance they may have a very different gene frequency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While the founder </a:t>
            </a:r>
            <a:r>
              <a:rPr lang="en-GB" dirty="0" smtClean="0"/>
              <a:t>population remains </a:t>
            </a:r>
            <a:r>
              <a:rPr lang="en-GB" dirty="0"/>
              <a:t>small it may undergo genetic drift and become even more different from the large </a:t>
            </a:r>
            <a:r>
              <a:rPr lang="en-GB" dirty="0" smtClean="0"/>
              <a:t>parental population</a:t>
            </a:r>
            <a:r>
              <a:rPr lang="en-GB" dirty="0"/>
              <a:t>. This process is called the </a:t>
            </a:r>
            <a:r>
              <a:rPr lang="en-GB" b="1" dirty="0"/>
              <a:t>founder effect</a:t>
            </a:r>
            <a:r>
              <a:rPr lang="en-GB" dirty="0"/>
              <a:t>. The effect undoubtedly contributed to </a:t>
            </a:r>
            <a:r>
              <a:rPr lang="en-GB" dirty="0" smtClean="0"/>
              <a:t>the evolutionary </a:t>
            </a:r>
            <a:r>
              <a:rPr lang="en-GB" dirty="0"/>
              <a:t>divergence of Darwin’s finches after strays from the South American mainland reached </a:t>
            </a:r>
            <a:r>
              <a:rPr lang="en-GB" dirty="0" smtClean="0"/>
              <a:t>the remote </a:t>
            </a:r>
            <a:r>
              <a:rPr lang="en-GB" dirty="0"/>
              <a:t>Galapagos Islands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0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Founder effect and genetic drift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Disasters such as earthquakes, floods, and fires may reduce the size of a population drastically. </a:t>
            </a:r>
            <a:r>
              <a:rPr lang="en-GB" dirty="0" smtClean="0"/>
              <a:t>The result </a:t>
            </a:r>
            <a:r>
              <a:rPr lang="en-GB" dirty="0"/>
              <a:t>is that the genetic makeup of the surviving population is unlikely to be representative of </a:t>
            </a:r>
            <a:r>
              <a:rPr lang="en-GB" dirty="0" smtClean="0"/>
              <a:t>the makeup </a:t>
            </a:r>
            <a:r>
              <a:rPr lang="en-GB" dirty="0"/>
              <a:t>of the original population. </a:t>
            </a:r>
            <a:endParaRPr lang="en-GB" dirty="0" smtClean="0"/>
          </a:p>
          <a:p>
            <a:r>
              <a:rPr lang="en-GB" dirty="0" smtClean="0"/>
              <a:t>By </a:t>
            </a:r>
            <a:r>
              <a:rPr lang="en-GB" dirty="0"/>
              <a:t>chance certain alleles will be over represented among survivors</a:t>
            </a:r>
            <a:r>
              <a:rPr lang="en-GB" dirty="0" smtClean="0"/>
              <a:t>, other </a:t>
            </a:r>
            <a:r>
              <a:rPr lang="en-GB" dirty="0"/>
              <a:t>alleles will be underrepresented, and some alleles will be eliminated completely. </a:t>
            </a:r>
            <a:r>
              <a:rPr lang="en-GB" dirty="0" smtClean="0"/>
              <a:t> </a:t>
            </a:r>
          </a:p>
          <a:p>
            <a:r>
              <a:rPr lang="en-GB" dirty="0" smtClean="0"/>
              <a:t>Because alleles for </a:t>
            </a:r>
            <a:r>
              <a:rPr lang="en-GB" dirty="0"/>
              <a:t>at least some loci are likely to be lost from the gene pool, the overall genetic variability in the</a:t>
            </a:r>
          </a:p>
          <a:p>
            <a:pPr marL="0" indent="0">
              <a:buNone/>
            </a:pPr>
            <a:r>
              <a:rPr lang="en-GB" dirty="0" smtClean="0"/>
              <a:t>     population </a:t>
            </a:r>
            <a:r>
              <a:rPr lang="en-GB" dirty="0"/>
              <a:t>is usually reduced.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5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Natural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Stabilising Selection</a:t>
            </a:r>
          </a:p>
          <a:p>
            <a:pPr lvl="1"/>
            <a:r>
              <a:rPr lang="en-GB" dirty="0" smtClean="0"/>
              <a:t>Stable environment so extreme phenotypes eliminated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Directional Selection</a:t>
            </a:r>
          </a:p>
          <a:p>
            <a:pPr lvl="1"/>
            <a:r>
              <a:rPr lang="en-GB" dirty="0" smtClean="0"/>
              <a:t>Environment changes so extreme phenotype favoured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794398" cy="192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1048"/>
            <a:ext cx="22383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70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229"/>
            <a:ext cx="8229600" cy="60840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Types of Natural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760339"/>
            <a:ext cx="4474840" cy="3394472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Stabilising Selection</a:t>
            </a:r>
          </a:p>
          <a:p>
            <a:pPr lvl="1"/>
            <a:r>
              <a:rPr lang="en-GB" dirty="0" smtClean="0"/>
              <a:t>Stable environment so extreme phenotypes eliminated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Directional Selection</a:t>
            </a:r>
          </a:p>
          <a:p>
            <a:pPr lvl="1"/>
            <a:r>
              <a:rPr lang="en-GB" dirty="0" smtClean="0"/>
              <a:t>Environment changes so extreme phenotype favoured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72" y="1810531"/>
            <a:ext cx="3995366" cy="164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3638737"/>
            <a:ext cx="2874626" cy="22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95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Disruptive </a:t>
            </a:r>
            <a:r>
              <a:rPr lang="en-GB" dirty="0"/>
              <a:t>S</a:t>
            </a:r>
            <a:r>
              <a:rPr lang="en-GB" dirty="0" smtClean="0"/>
              <a:t>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opposite to stabilising selection</a:t>
            </a:r>
          </a:p>
          <a:p>
            <a:r>
              <a:rPr lang="en-GB" dirty="0" smtClean="0"/>
              <a:t>It favours extreme phenotypes at the expense of intermediates</a:t>
            </a:r>
          </a:p>
          <a:p>
            <a:r>
              <a:rPr lang="en-GB" dirty="0" smtClean="0"/>
              <a:t>Least common but most important for evolution</a:t>
            </a:r>
          </a:p>
          <a:p>
            <a:r>
              <a:rPr lang="en-GB" dirty="0" smtClean="0"/>
              <a:t>Occurs when </a:t>
            </a:r>
            <a:r>
              <a:rPr lang="en-GB" dirty="0" err="1" smtClean="0"/>
              <a:t>env</a:t>
            </a:r>
            <a:r>
              <a:rPr lang="en-GB" dirty="0" smtClean="0"/>
              <a:t> factor takes two or more distinct 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5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44724"/>
            <a:ext cx="8229600" cy="5411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 1 - temperature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28" y="1473362"/>
            <a:ext cx="8229600" cy="4003290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GB" sz="2100" dirty="0"/>
              <a:t>If there was a wide range of temperatures throughout the year – continuous variation in fur length (graph A)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100" dirty="0"/>
              <a:t>If summer temperatures is static (15oC) and winter (5oC) individuals with 2 distinct fur lengths predominate either active in the summer or winter. (graph B)</a:t>
            </a:r>
          </a:p>
          <a:p>
            <a:pPr marL="385763" indent="-385763">
              <a:buFont typeface="+mj-lt"/>
              <a:buAutoNum type="arabicPeriod"/>
            </a:pPr>
            <a:r>
              <a:rPr lang="en-GB" sz="2100" dirty="0"/>
              <a:t>After many generations 2 distinct sub-populations are formed (graph C)</a:t>
            </a:r>
          </a:p>
          <a:p>
            <a:pPr marL="0" indent="0">
              <a:buNone/>
            </a:pPr>
            <a:endParaRPr lang="en-GB" sz="2100" dirty="0"/>
          </a:p>
          <a:p>
            <a:pPr marL="0" indent="0">
              <a:buNone/>
            </a:pPr>
            <a:endParaRPr lang="en-GB" sz="2100" dirty="0"/>
          </a:p>
          <a:p>
            <a:pPr marL="0" indent="0">
              <a:buNone/>
            </a:pPr>
            <a:endParaRPr lang="en-GB" sz="2100" dirty="0"/>
          </a:p>
          <a:p>
            <a:pPr marL="0" indent="0">
              <a:buNone/>
            </a:pPr>
            <a:endParaRPr lang="en-GB" sz="2100" dirty="0"/>
          </a:p>
          <a:p>
            <a:endParaRPr lang="en-GB" dirty="0"/>
          </a:p>
        </p:txBody>
      </p:sp>
      <p:pic>
        <p:nvPicPr>
          <p:cNvPr id="1026" name="Picture 2" descr="Image result for disruptive sele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7" t="56959" r="5525" b="12140"/>
          <a:stretch/>
        </p:blipFill>
        <p:spPr bwMode="auto">
          <a:xfrm>
            <a:off x="428625" y="3971925"/>
            <a:ext cx="8009841" cy="17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92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748464" cy="6048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 species exists as one or more populations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There is variation in the phenotypes of organisms in a population, due to genetic and environmental factors. </a:t>
            </a:r>
            <a:endParaRPr lang="en-GB" dirty="0" smtClean="0"/>
          </a:p>
          <a:p>
            <a:r>
              <a:rPr lang="en-GB" dirty="0" smtClean="0"/>
              <a:t>Two </a:t>
            </a:r>
            <a:r>
              <a:rPr lang="en-GB" dirty="0"/>
              <a:t>forces affect genetic variation in populations: genetic drift and natural selection. </a:t>
            </a:r>
            <a:endParaRPr lang="en-GB" dirty="0" smtClean="0"/>
          </a:p>
          <a:p>
            <a:r>
              <a:rPr lang="en-GB" dirty="0" smtClean="0"/>
              <a:t>Genetic </a:t>
            </a:r>
            <a:r>
              <a:rPr lang="en-GB" dirty="0"/>
              <a:t>drift can cause changes in allele frequency in small populations. </a:t>
            </a:r>
            <a:endParaRPr lang="en-GB" dirty="0" smtClean="0"/>
          </a:p>
          <a:p>
            <a:r>
              <a:rPr lang="en-GB" dirty="0" smtClean="0"/>
              <a:t>Natural </a:t>
            </a:r>
            <a:r>
              <a:rPr lang="en-GB" dirty="0"/>
              <a:t>selection occurs when alleles that enhance the fitness of the individuals that carry them rise in frequency. </a:t>
            </a:r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change in the allele frequency of a population is evolution.</a:t>
            </a:r>
          </a:p>
        </p:txBody>
      </p:sp>
    </p:spTree>
    <p:extLst>
      <p:ext uri="{BB962C8B-B14F-4D97-AF65-F5344CB8AC3E}">
        <p14:creationId xmlns:p14="http://schemas.microsoft.com/office/powerpoint/2010/main" val="31117101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n-US" sz="2700" dirty="0"/>
              <a:t>Industrial </a:t>
            </a:r>
            <a:r>
              <a:rPr lang="en-GB" altLang="en-US" sz="2700" dirty="0" err="1"/>
              <a:t>melanism</a:t>
            </a:r>
            <a:r>
              <a:rPr lang="en-GB" altLang="en-US" sz="2700" dirty="0"/>
              <a:t> in the peppered </a:t>
            </a:r>
            <a:r>
              <a:rPr lang="en-GB" altLang="en-US" sz="2700" dirty="0" smtClean="0"/>
              <a:t>moth (example of Polymorphism)</a:t>
            </a:r>
            <a:endParaRPr lang="en-GB" altLang="en-US" sz="2700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302562"/>
            <a:ext cx="5295505" cy="140493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1800" dirty="0" smtClean="0"/>
              <a:t>Some species of organisms have two or more distinct forms. These different forms are genetically distinct but exist within the same interbreeding population.</a:t>
            </a:r>
          </a:p>
          <a:p>
            <a:pPr eaLnBrk="1" hangingPunct="1"/>
            <a:r>
              <a:rPr lang="en-GB" altLang="en-US" sz="1800" dirty="0" smtClean="0"/>
              <a:t>This is called </a:t>
            </a:r>
            <a:r>
              <a:rPr lang="en-GB" altLang="en-US" sz="1800" b="1" dirty="0" smtClean="0"/>
              <a:t>polymorphism</a:t>
            </a:r>
          </a:p>
          <a:p>
            <a:pPr eaLnBrk="1" hangingPunct="1"/>
            <a:r>
              <a:rPr lang="en-GB" altLang="en-US" sz="1800" dirty="0" smtClean="0"/>
              <a:t>The peppered moth is an example of this</a:t>
            </a:r>
          </a:p>
          <a:p>
            <a:pPr eaLnBrk="1" hangingPunct="1"/>
            <a:r>
              <a:rPr lang="en-GB" altLang="en-US" sz="1800" dirty="0" smtClean="0"/>
              <a:t>Dark </a:t>
            </a:r>
            <a:r>
              <a:rPr lang="en-GB" altLang="en-US" sz="1800" dirty="0"/>
              <a:t>form due to a single gene mutation resulting in the production of more melanin</a:t>
            </a:r>
          </a:p>
          <a:p>
            <a:pPr eaLnBrk="1" hangingPunct="1"/>
            <a:r>
              <a:rPr lang="en-GB" altLang="en-US" sz="1800" dirty="0"/>
              <a:t>The moth flies at night and rests on the bark of trees during the day.</a:t>
            </a:r>
          </a:p>
          <a:p>
            <a:pPr eaLnBrk="1" hangingPunct="1"/>
            <a:r>
              <a:rPr lang="en-GB" altLang="en-US" sz="1800" dirty="0"/>
              <a:t>Before the industrial revolution there were many light and very few dark moths.</a:t>
            </a:r>
          </a:p>
          <a:p>
            <a:pPr eaLnBrk="1" hangingPunct="1"/>
            <a:r>
              <a:rPr lang="en-GB" altLang="en-US" sz="1800" dirty="0"/>
              <a:t>1950s onwards dark moths became prevalent in areas with heavy pollution.</a:t>
            </a:r>
          </a:p>
          <a:p>
            <a:pPr eaLnBrk="1" hangingPunct="1"/>
            <a:r>
              <a:rPr lang="en-GB" altLang="en-US" sz="1800" dirty="0" smtClean="0"/>
              <a:t>Why?</a:t>
            </a:r>
          </a:p>
          <a:p>
            <a:pPr eaLnBrk="1" hangingPunct="1"/>
            <a:endParaRPr lang="en-GB" altLang="en-US" sz="18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126" y="3374994"/>
            <a:ext cx="2052228" cy="238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126" y="2078850"/>
            <a:ext cx="204311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3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/>
          </a:bodyPr>
          <a:lstStyle/>
          <a:p>
            <a:r>
              <a:rPr lang="en-GB" b="1" dirty="0"/>
              <a:t>Isolation and speciation</a:t>
            </a:r>
            <a:r>
              <a:rPr lang="en-GB" dirty="0"/>
              <a:t>.</a:t>
            </a:r>
          </a:p>
          <a:p>
            <a:r>
              <a:rPr lang="en-GB" dirty="0"/>
              <a:t>Separation of populations by </a:t>
            </a:r>
            <a:r>
              <a:rPr lang="en-GB" b="1" dirty="0"/>
              <a:t>geographical, behavioural, </a:t>
            </a:r>
            <a:r>
              <a:rPr lang="en-GB" b="1" dirty="0" smtClean="0"/>
              <a:t>morphological seasonal </a:t>
            </a:r>
            <a:r>
              <a:rPr lang="en-GB" dirty="0"/>
              <a:t>and other isolation mechanisms. </a:t>
            </a:r>
            <a:endParaRPr lang="en-GB" dirty="0" smtClean="0"/>
          </a:p>
          <a:p>
            <a:r>
              <a:rPr lang="en-GB" b="1" dirty="0" smtClean="0"/>
              <a:t>Hybrid </a:t>
            </a:r>
            <a:r>
              <a:rPr lang="en-GB" b="1" dirty="0"/>
              <a:t>sterility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44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If a population becomes isolated from other populations of the same species, there will be no gene flow between the isolated population and the others.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may lead to the accumulation of genetic differences in the isolated population, compared with the other populations. </a:t>
            </a:r>
            <a:endParaRPr lang="en-GB" dirty="0" smtClean="0"/>
          </a:p>
          <a:p>
            <a:r>
              <a:rPr lang="en-GB" dirty="0" smtClean="0"/>
              <a:t>These </a:t>
            </a:r>
            <a:r>
              <a:rPr lang="en-GB" dirty="0"/>
              <a:t>differences may ultimately lead to organisms in the isolated population becoming unable to breed and produce fertile offspring with organisms from the other populations.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reproductive isolation means that a new species has evolved.</a:t>
            </a:r>
          </a:p>
        </p:txBody>
      </p:sp>
    </p:spTree>
    <p:extLst>
      <p:ext uri="{BB962C8B-B14F-4D97-AF65-F5344CB8AC3E}">
        <p14:creationId xmlns:p14="http://schemas.microsoft.com/office/powerpoint/2010/main" val="2841578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2208-9ADB-4469-9A6D-1FC82507EC95}" type="slidenum">
              <a:rPr lang="en-US"/>
              <a:pPr/>
              <a:t>43</a:t>
            </a:fld>
            <a:endParaRPr lang="en-US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Speciation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76250" indent="-476250"/>
            <a:r>
              <a:rPr lang="en-GB" dirty="0">
                <a:solidFill>
                  <a:srgbClr val="FF0000"/>
                </a:solidFill>
              </a:rPr>
              <a:t>Speciation</a:t>
            </a:r>
            <a:r>
              <a:rPr lang="en-GB" dirty="0"/>
              <a:t> is the evolutionary process leading to the formation of a new species.</a:t>
            </a:r>
          </a:p>
          <a:p>
            <a:pPr marL="476250" indent="-476250"/>
            <a:r>
              <a:rPr lang="en-GB" dirty="0"/>
              <a:t>Populations first need to be isolated from each other so that gene pools can </a:t>
            </a:r>
            <a:r>
              <a:rPr lang="en-GB" b="1" dirty="0" smtClean="0"/>
              <a:t>diverge</a:t>
            </a:r>
            <a:r>
              <a:rPr lang="en-GB" dirty="0" smtClean="0"/>
              <a:t> and DEMES form (breeding sub units).</a:t>
            </a:r>
            <a:endParaRPr lang="en-GB" dirty="0"/>
          </a:p>
          <a:p>
            <a:pPr marL="476250" indent="-476250"/>
            <a:r>
              <a:rPr lang="en-GB" dirty="0"/>
              <a:t>The isolated populations develop different characteristics &amp; eventually will no longer be able to breed with each other.</a:t>
            </a:r>
          </a:p>
          <a:p>
            <a:pPr marL="476250" indent="-476250">
              <a:buFont typeface="Wingdings" pitchFamily="2" charset="2"/>
              <a:buNone/>
            </a:pPr>
            <a:endParaRPr lang="en-GB" sz="2500" dirty="0">
              <a:latin typeface="Comic Sans MS" pitchFamily="66" charset="0"/>
            </a:endParaRPr>
          </a:p>
          <a:p>
            <a:pPr marL="476250" indent="-476250"/>
            <a:endParaRPr lang="en-GB" sz="2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2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5943-FA42-43E0-9552-25E2F72E056C}" type="slidenum">
              <a:rPr lang="en-US"/>
              <a:pPr/>
              <a:t>44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How does a new species arise?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229600" cy="374441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552450" indent="-552450"/>
            <a:r>
              <a:rPr lang="en-GB" dirty="0">
                <a:solidFill>
                  <a:srgbClr val="FF0000"/>
                </a:solidFill>
              </a:rPr>
              <a:t>Evolution</a:t>
            </a:r>
            <a:r>
              <a:rPr lang="en-GB" dirty="0"/>
              <a:t> is the mechanism by which speciation occurs and involves changes to the genotype &amp; phenotype.</a:t>
            </a:r>
          </a:p>
          <a:p>
            <a:pPr marL="552450" indent="-552450"/>
            <a:r>
              <a:rPr lang="en-GB" dirty="0"/>
              <a:t>These changes enable the organism to better exploit the environment.</a:t>
            </a:r>
          </a:p>
          <a:p>
            <a:pPr marL="552450" indent="-552450"/>
            <a:endParaRPr lang="en-GB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365104"/>
            <a:ext cx="8064896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Candidates should appreciate the concept of evolution and that species existing today have arisen from pre-existing ones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0744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Speciation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 smtClean="0"/>
              <a:t>Two types;</a:t>
            </a:r>
          </a:p>
          <a:p>
            <a:pPr marL="0" indent="0">
              <a:buFontTx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Geographical</a:t>
            </a:r>
            <a:r>
              <a:rPr lang="en-US" altLang="en-US" dirty="0" smtClean="0"/>
              <a:t> isolation (allopatric). </a:t>
            </a:r>
          </a:p>
          <a:p>
            <a:pPr marL="0" indent="0" eaLnBrk="1" hangingPunct="1">
              <a:buFontTx/>
              <a:buNone/>
            </a:pPr>
            <a:r>
              <a:rPr lang="en-US" altLang="en-US" dirty="0" smtClean="0"/>
              <a:t>2. </a:t>
            </a:r>
            <a:r>
              <a:rPr lang="en-US" altLang="en-US" b="1" dirty="0" smtClean="0"/>
              <a:t>Reproductive</a:t>
            </a:r>
            <a:r>
              <a:rPr lang="en-US" altLang="en-US" dirty="0" smtClean="0"/>
              <a:t> isolation (sympatric)</a:t>
            </a:r>
          </a:p>
          <a:p>
            <a:pPr marL="0" indent="0" eaLnBrk="1" hangingPunct="1">
              <a:buFontTx/>
              <a:buNone/>
            </a:pPr>
            <a:endParaRPr lang="en-US" altLang="en-US" i="1" dirty="0" smtClean="0"/>
          </a:p>
          <a:p>
            <a:pPr marL="0" indent="0" eaLnBrk="1" hangingPunct="1">
              <a:buFontTx/>
              <a:buNone/>
            </a:pPr>
            <a:endParaRPr lang="en-US" altLang="en-US" dirty="0" smtClean="0"/>
          </a:p>
          <a:p>
            <a:pPr marL="0" indent="0" eaLnBrk="1" hangingPunct="1">
              <a:buFontTx/>
              <a:buNone/>
            </a:pPr>
            <a:endParaRPr lang="en-US" altLang="en-US" dirty="0" smtClean="0"/>
          </a:p>
          <a:p>
            <a:pPr marL="0" indent="0" eaLnBrk="1" hangingPunct="1">
              <a:buFontTx/>
              <a:buNone/>
            </a:pPr>
            <a:endParaRPr lang="en-US" altLang="en-US" dirty="0" smtClean="0"/>
          </a:p>
          <a:p>
            <a:pPr marL="0" indent="0" eaLnBrk="1" hangingPunct="1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91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95B2-3899-4001-BA36-7BE7AEAE3D1A}" type="slidenum">
              <a:rPr lang="en-US"/>
              <a:pPr/>
              <a:t>46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Stages in </a:t>
            </a:r>
            <a:r>
              <a:rPr lang="en-GB" dirty="0" smtClean="0">
                <a:latin typeface="Arial"/>
                <a:cs typeface="Arial"/>
              </a:rPr>
              <a:t>Allopatric Speciation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80728"/>
            <a:ext cx="8856984" cy="5400600"/>
          </a:xfrm>
        </p:spPr>
        <p:txBody>
          <a:bodyPr>
            <a:normAutofit fontScale="92500" lnSpcReduction="10000"/>
          </a:bodyPr>
          <a:lstStyle/>
          <a:p>
            <a:pPr marL="552450" indent="-552450"/>
            <a:r>
              <a:rPr lang="en-GB" dirty="0" smtClean="0"/>
              <a:t>A </a:t>
            </a:r>
            <a:r>
              <a:rPr lang="en-GB" dirty="0"/>
              <a:t>large interbreeding population of one species exists- sharing the same gene pool</a:t>
            </a:r>
            <a:r>
              <a:rPr lang="en-GB" dirty="0" smtClean="0"/>
              <a:t>.</a:t>
            </a:r>
          </a:p>
          <a:p>
            <a:pPr marL="552450" indent="-552450"/>
            <a:r>
              <a:rPr lang="en-GB" dirty="0">
                <a:latin typeface="Calibri" panose="020F0502020204030204" pitchFamily="34" charset="0"/>
              </a:rPr>
              <a:t>A barrier separates the population into 2 isolated </a:t>
            </a:r>
            <a:r>
              <a:rPr lang="en-GB" dirty="0" smtClean="0">
                <a:latin typeface="Calibri" panose="020F0502020204030204" pitchFamily="34" charset="0"/>
              </a:rPr>
              <a:t>sub-populations</a:t>
            </a:r>
          </a:p>
          <a:p>
            <a:pPr marL="552450" indent="-552450"/>
            <a:r>
              <a:rPr lang="en-GB" dirty="0">
                <a:latin typeface="Calibri" panose="020F0502020204030204" pitchFamily="34" charset="0"/>
              </a:rPr>
              <a:t>Random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mutations</a:t>
            </a:r>
            <a:r>
              <a:rPr lang="en-GB" dirty="0">
                <a:latin typeface="Calibri" panose="020F0502020204030204" pitchFamily="34" charset="0"/>
              </a:rPr>
              <a:t> in each sub-population give rise to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new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variation</a:t>
            </a:r>
            <a:r>
              <a:rPr lang="en-GB" dirty="0">
                <a:latin typeface="Calibri" panose="020F0502020204030204" pitchFamily="34" charset="0"/>
              </a:rPr>
              <a:t> within each group (but not shared by both groups</a:t>
            </a:r>
            <a:r>
              <a:rPr lang="en-GB" dirty="0" smtClean="0">
                <a:latin typeface="Calibri" panose="020F0502020204030204" pitchFamily="34" charset="0"/>
              </a:rPr>
              <a:t>)</a:t>
            </a:r>
          </a:p>
          <a:p>
            <a:pPr marL="552450" indent="-552450"/>
            <a:r>
              <a:rPr lang="en-GB" dirty="0">
                <a:latin typeface="Calibri" panose="020F0502020204030204" pitchFamily="34" charset="0"/>
              </a:rPr>
              <a:t>Different selection pressures act on each sub-population depending on local conditions like:</a:t>
            </a:r>
          </a:p>
          <a:p>
            <a:pPr marL="933450" lvl="1" indent="-476250"/>
            <a:r>
              <a:rPr lang="en-GB" dirty="0">
                <a:latin typeface="Calibri" panose="020F0502020204030204" pitchFamily="34" charset="0"/>
              </a:rPr>
              <a:t>Climate</a:t>
            </a:r>
          </a:p>
          <a:p>
            <a:pPr marL="933450" lvl="1" indent="-476250"/>
            <a:r>
              <a:rPr lang="en-GB" dirty="0">
                <a:latin typeface="Calibri" panose="020F0502020204030204" pitchFamily="34" charset="0"/>
              </a:rPr>
              <a:t>Predators</a:t>
            </a:r>
          </a:p>
          <a:p>
            <a:pPr marL="933450" lvl="1" indent="-476250"/>
            <a:r>
              <a:rPr lang="en-GB" dirty="0">
                <a:latin typeface="Calibri" panose="020F0502020204030204" pitchFamily="34" charset="0"/>
              </a:rPr>
              <a:t>Disease.</a:t>
            </a:r>
          </a:p>
          <a:p>
            <a:pPr marL="552450" indent="-552450"/>
            <a:endParaRPr lang="en-GB" dirty="0" smtClean="0">
              <a:latin typeface="Calibri" panose="020F0502020204030204" pitchFamily="34" charset="0"/>
            </a:endParaRPr>
          </a:p>
          <a:p>
            <a:pPr marL="552450" indent="-552450"/>
            <a:endParaRPr lang="en-GB" dirty="0">
              <a:latin typeface="Calibri" panose="020F0502020204030204" pitchFamily="34" charset="0"/>
            </a:endParaRPr>
          </a:p>
          <a:p>
            <a:pPr marL="552450" indent="-552450"/>
            <a:endParaRPr lang="en-GB" dirty="0" smtClean="0">
              <a:latin typeface="Calibri" panose="020F0502020204030204" pitchFamily="34" charset="0"/>
            </a:endParaRPr>
          </a:p>
          <a:p>
            <a:pPr marL="552450" indent="-552450"/>
            <a:endParaRPr lang="en-GB" dirty="0" smtClean="0"/>
          </a:p>
          <a:p>
            <a:pPr marL="552450" indent="-552450"/>
            <a:endParaRPr lang="en-GB" dirty="0"/>
          </a:p>
          <a:p>
            <a:pPr marL="552450" indent="-552450"/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6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12068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Natural selection</a:t>
            </a:r>
            <a:r>
              <a:rPr lang="en-GB" dirty="0">
                <a:latin typeface="Calibri" panose="020F0502020204030204" pitchFamily="34" charset="0"/>
              </a:rPr>
              <a:t> affects each sub-group in a different way, by favouring the alleles that allow the individuals to better exploit their environment</a:t>
            </a:r>
            <a:r>
              <a:rPr lang="en-GB" dirty="0" smtClean="0">
                <a:latin typeface="Calibri" panose="020F0502020204030204" pitchFamily="34" charset="0"/>
              </a:rPr>
              <a:t>.</a:t>
            </a:r>
          </a:p>
          <a:p>
            <a:pPr marL="552450" indent="-552450"/>
            <a:r>
              <a:rPr lang="en-GB" dirty="0">
                <a:latin typeface="Calibri" panose="020F0502020204030204" pitchFamily="34" charset="0"/>
              </a:rPr>
              <a:t>Over a very </a:t>
            </a:r>
            <a:r>
              <a:rPr lang="en-GB" dirty="0" err="1">
                <a:latin typeface="Calibri" panose="020F0502020204030204" pitchFamily="34" charset="0"/>
              </a:rPr>
              <a:t>very</a:t>
            </a:r>
            <a:r>
              <a:rPr lang="en-GB" dirty="0">
                <a:latin typeface="Calibri" panose="020F0502020204030204" pitchFamily="34" charset="0"/>
              </a:rPr>
              <a:t> long </a:t>
            </a:r>
            <a:r>
              <a:rPr lang="en-GB" dirty="0" smtClean="0">
                <a:latin typeface="Calibri" panose="020F0502020204030204" pitchFamily="34" charset="0"/>
              </a:rPr>
              <a:t>time the </a:t>
            </a:r>
            <a:r>
              <a:rPr lang="en-GB" dirty="0">
                <a:latin typeface="Calibri" panose="020F0502020204030204" pitchFamily="34" charset="0"/>
              </a:rPr>
              <a:t>two gene pools to become so altered that the groups become genetically distinct &amp; isolated</a:t>
            </a:r>
            <a:r>
              <a:rPr lang="en-GB" dirty="0" smtClean="0">
                <a:latin typeface="Comic Sans MS" pitchFamily="66" charset="0"/>
              </a:rPr>
              <a:t>.</a:t>
            </a:r>
          </a:p>
          <a:p>
            <a:pPr marL="552450" indent="-552450"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</a:rPr>
              <a:t>If the original barrier is removed, the two sub-populations are no longer able to interbreed (since their chromosomes are no longer able to form homologous pairs).</a:t>
            </a:r>
          </a:p>
          <a:p>
            <a:pPr marL="552450" indent="-552450"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</a:rPr>
              <a:t>There are now 2 separate distinct species.</a:t>
            </a:r>
          </a:p>
          <a:p>
            <a:pPr marL="552450" indent="-552450">
              <a:lnSpc>
                <a:spcPct val="90000"/>
              </a:lnSpc>
            </a:pPr>
            <a:r>
              <a:rPr lang="en-GB" dirty="0">
                <a:latin typeface="Calibri" panose="020F0502020204030204" pitchFamily="34" charset="0"/>
              </a:rPr>
              <a:t>Speciation has occurred!</a:t>
            </a:r>
          </a:p>
          <a:p>
            <a:pPr marL="552450" indent="-552450"/>
            <a:endParaRPr lang="en-GB" dirty="0">
              <a:latin typeface="Comic Sans MS" pitchFamily="66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18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65F4-0A1C-4F15-AD32-3993C882302A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-315416"/>
            <a:ext cx="8229600" cy="1143000"/>
          </a:xfrm>
        </p:spPr>
        <p:txBody>
          <a:bodyPr/>
          <a:lstStyle/>
          <a:p>
            <a:pPr algn="l"/>
            <a:r>
              <a:rPr lang="en-GB" dirty="0">
                <a:latin typeface="Arial"/>
                <a:cs typeface="Arial"/>
              </a:rPr>
              <a:t>Stages in Speciation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>
              <a:buFont typeface="Wingdings" pitchFamily="2" charset="2"/>
              <a:buNone/>
            </a:pPr>
            <a:endParaRPr lang="en-GB">
              <a:latin typeface="Comic Sans MS" pitchFamily="66" charset="0"/>
            </a:endParaRPr>
          </a:p>
          <a:p>
            <a:pPr marL="552450" indent="-552450"/>
            <a:endParaRPr lang="en-GB">
              <a:latin typeface="Comic Sans MS" pitchFamily="66" charset="0"/>
            </a:endParaRPr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251520" y="908720"/>
            <a:ext cx="6336704" cy="100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2800" dirty="0" smtClean="0"/>
              <a:t>Reproductive/ behavioural  isolation</a:t>
            </a:r>
          </a:p>
          <a:p>
            <a:r>
              <a:rPr lang="en-GB" sz="2800" dirty="0" smtClean="0"/>
              <a:t> leads to sympatric speciation</a:t>
            </a:r>
            <a:endParaRPr lang="en-US" sz="2800" dirty="0"/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179512" y="2023287"/>
            <a:ext cx="7542941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AutoNum type="arabicPeriod"/>
            </a:pPr>
            <a:r>
              <a:rPr lang="en-GB" altLang="en-US" sz="2800" dirty="0" smtClean="0"/>
              <a:t>Behavioural </a:t>
            </a:r>
            <a:r>
              <a:rPr lang="en-GB" altLang="en-US" sz="2800" dirty="0"/>
              <a:t>isolation – animals with elaborate courtship behaviours where members of a sub-species fail to attract the necessary response</a:t>
            </a:r>
          </a:p>
          <a:p>
            <a:pPr>
              <a:buFontTx/>
              <a:buAutoNum type="arabicPeriod"/>
            </a:pPr>
            <a:r>
              <a:rPr lang="en-GB" altLang="en-US" sz="2800" dirty="0"/>
              <a:t>Mechanical isolation – incompatible </a:t>
            </a:r>
            <a:r>
              <a:rPr lang="en-GB" altLang="en-US" sz="2800" dirty="0" smtClean="0"/>
              <a:t>genitalia</a:t>
            </a:r>
            <a:endParaRPr lang="en-GB" altLang="en-US" sz="2800" dirty="0"/>
          </a:p>
          <a:p>
            <a:pPr>
              <a:buFontTx/>
              <a:buAutoNum type="arabicPeriod"/>
            </a:pPr>
            <a:r>
              <a:rPr lang="en-GB" altLang="en-US" sz="2800" dirty="0" err="1"/>
              <a:t>Gametic</a:t>
            </a:r>
            <a:r>
              <a:rPr lang="en-GB" altLang="en-US" sz="2800" dirty="0"/>
              <a:t> isolation – failure of pollen grains to germinate on stigma or sperm fail to survive in oviduct</a:t>
            </a:r>
          </a:p>
          <a:p>
            <a:pPr>
              <a:buFontTx/>
              <a:buAutoNum type="arabicPeriod"/>
            </a:pPr>
            <a:r>
              <a:rPr lang="en-GB" altLang="en-US" sz="2800" dirty="0"/>
              <a:t>Hybrid </a:t>
            </a:r>
            <a:r>
              <a:rPr lang="en-GB" altLang="en-US" sz="2800" dirty="0" err="1"/>
              <a:t>inviability</a:t>
            </a:r>
            <a:r>
              <a:rPr lang="en-GB" altLang="en-US" sz="2800" dirty="0"/>
              <a:t> – embryo development may not </a:t>
            </a:r>
            <a:r>
              <a:rPr lang="en-GB" altLang="en-US" sz="2800" dirty="0" smtClean="0"/>
              <a:t>occur – polyploidy (chromosomes don’t match</a:t>
            </a:r>
            <a:endParaRPr lang="en-GB" altLang="en-US" sz="2800" dirty="0"/>
          </a:p>
          <a:p>
            <a:endParaRPr lang="en-US" sz="2800" dirty="0"/>
          </a:p>
        </p:txBody>
      </p:sp>
      <p:pic>
        <p:nvPicPr>
          <p:cNvPr id="9218" name="Picture 2" descr="http://www.leovogelenzang.com/images/fauna/21-Gannets-Sula-bassana-Courtship-behavi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353" y="332656"/>
            <a:ext cx="1547664" cy="231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09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0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0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0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68538" y="304800"/>
            <a:ext cx="489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u="sng"/>
              <a:t>Reproductive isolation - examples</a:t>
            </a:r>
            <a:endParaRPr lang="en-GB" alt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3400" y="2362200"/>
            <a:ext cx="13716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/>
              <a:t>Hybrid</a:t>
            </a:r>
          </a:p>
          <a:p>
            <a:pPr algn="ctr"/>
            <a:r>
              <a:rPr lang="en-GB" altLang="en-US" sz="2000"/>
              <a:t> inviability</a:t>
            </a:r>
            <a:endParaRPr lang="en-GB" alt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33400" y="3429000"/>
            <a:ext cx="1371600" cy="990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/>
              <a:t>gametic</a:t>
            </a:r>
            <a:endParaRPr lang="en-GB" alt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33400" y="5715000"/>
            <a:ext cx="1371600" cy="9906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/>
              <a:t>mechanica</a:t>
            </a:r>
            <a:r>
              <a:rPr lang="en-GB" altLang="en-US"/>
              <a:t>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33400" y="4572000"/>
            <a:ext cx="12954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/>
              <a:t>behavioural</a:t>
            </a:r>
            <a:endParaRPr lang="en-GB" altLang="en-US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33400" y="990600"/>
            <a:ext cx="1371600" cy="990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/>
              <a:t>Hybrid </a:t>
            </a:r>
          </a:p>
          <a:p>
            <a:pPr algn="ctr"/>
            <a:r>
              <a:rPr lang="en-GB" altLang="en-US" sz="2000"/>
              <a:t>sterility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286000" y="1066800"/>
            <a:ext cx="6553200" cy="990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 dirty="0"/>
              <a:t>Odd number of chromosomes in hybrid means they </a:t>
            </a:r>
          </a:p>
          <a:p>
            <a:pPr algn="ctr"/>
            <a:r>
              <a:rPr lang="en-GB" altLang="en-US" sz="2000" dirty="0"/>
              <a:t>are unable to successfully produce </a:t>
            </a:r>
            <a:r>
              <a:rPr lang="en-GB" altLang="en-US" sz="2000" dirty="0" smtClean="0"/>
              <a:t>gametes</a:t>
            </a:r>
            <a:endParaRPr lang="en-GB" altLang="en-US" sz="2000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362200" y="2209800"/>
            <a:ext cx="6553200" cy="914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 dirty="0"/>
              <a:t>Embryo and subsequent development produces </a:t>
            </a:r>
          </a:p>
          <a:p>
            <a:pPr algn="ctr"/>
            <a:r>
              <a:rPr lang="en-GB" altLang="en-US" sz="2000" dirty="0"/>
              <a:t>weak individuals that are unable to </a:t>
            </a:r>
            <a:r>
              <a:rPr lang="en-GB" altLang="en-US" sz="2000" dirty="0" smtClean="0"/>
              <a:t>reproduce</a:t>
            </a:r>
            <a:endParaRPr lang="en-GB" altLang="en-US" dirty="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057400" y="3429000"/>
            <a:ext cx="7086600" cy="9906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 dirty="0"/>
              <a:t>Gametes released in the same place but chemical incompatibility </a:t>
            </a:r>
          </a:p>
          <a:p>
            <a:pPr algn="ctr"/>
            <a:r>
              <a:rPr lang="en-GB" altLang="en-US" sz="2000" dirty="0"/>
              <a:t>means fertilisation is impossible between different </a:t>
            </a:r>
            <a:r>
              <a:rPr lang="en-GB" altLang="en-US" sz="2000" dirty="0" smtClean="0"/>
              <a:t>species</a:t>
            </a:r>
            <a:endParaRPr lang="en-GB" altLang="en-US" dirty="0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2438400" y="4572000"/>
            <a:ext cx="6400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000" dirty="0"/>
              <a:t>Different mating calls </a:t>
            </a:r>
          </a:p>
          <a:p>
            <a:pPr algn="ctr"/>
            <a:r>
              <a:rPr lang="en-GB" altLang="en-US" sz="2000" dirty="0"/>
              <a:t>not recognised by different </a:t>
            </a:r>
            <a:r>
              <a:rPr lang="en-GB" altLang="en-US" sz="2000" dirty="0" smtClean="0"/>
              <a:t>species</a:t>
            </a:r>
            <a:endParaRPr lang="en-GB" altLang="en-US" dirty="0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2438400" y="5715000"/>
            <a:ext cx="6400800" cy="9906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dirty="0"/>
              <a:t>Flower landing platforms are different size in different</a:t>
            </a:r>
          </a:p>
          <a:p>
            <a:pPr algn="ctr"/>
            <a:r>
              <a:rPr lang="en-GB" altLang="en-US" dirty="0"/>
              <a:t> species so are pollinated in different ways </a:t>
            </a:r>
            <a:r>
              <a:rPr lang="en-GB" altLang="en-US" dirty="0" smtClean="0"/>
              <a:t>.</a:t>
            </a:r>
          </a:p>
          <a:p>
            <a:pPr algn="ctr"/>
            <a:r>
              <a:rPr lang="en-GB" altLang="en-US" dirty="0" smtClean="0"/>
              <a:t>The </a:t>
            </a:r>
            <a:r>
              <a:rPr lang="en-GB" altLang="en-US" dirty="0" smtClean="0"/>
              <a:t>genitalia of two groups of animals may become incompatible</a:t>
            </a: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655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/>
              <a:t>Species exist as one or more populations.</a:t>
            </a:r>
          </a:p>
          <a:p>
            <a:pPr fontAlgn="base"/>
            <a:r>
              <a:rPr lang="en-GB" dirty="0"/>
              <a:t>A population as a group of organisms of the same species occupying a particular space at a particular time that can potentially interbreed.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2515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Temporal – Breeding seasons do not coincide and so they do not interbreed.</a:t>
            </a:r>
          </a:p>
          <a:p>
            <a:r>
              <a:rPr lang="en-GB" dirty="0" smtClean="0"/>
              <a:t>Ecological – Populations inhabit different habitats within the same area and so individuals rarely meet</a:t>
            </a:r>
          </a:p>
          <a:p>
            <a:r>
              <a:rPr lang="en-GB" dirty="0" smtClean="0"/>
              <a:t>Geographical – populations are isolated by physical barriers such as oceans, rivers, mountain ranges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8610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397000"/>
            <a:ext cx="52197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120900"/>
            <a:ext cx="3578225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Hybrid Sterility</a:t>
            </a: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97425"/>
            <a:ext cx="1392238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00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Explanation of hybrid sterility – failure to undergo synapsis and form bivalents</a:t>
            </a:r>
            <a:endParaRPr lang="en-GB" dirty="0"/>
          </a:p>
        </p:txBody>
      </p:sp>
      <p:pic>
        <p:nvPicPr>
          <p:cNvPr id="4" name="Picture 4" descr="http://post.queensu.ca/~forsdyke/images/darwin06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408209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8" y="1988840"/>
            <a:ext cx="3240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When two species try to breed, there will be two sets of different homologous chromosomes.</a:t>
            </a:r>
          </a:p>
          <a:p>
            <a:endParaRPr lang="en-GB" sz="2400" dirty="0"/>
          </a:p>
          <a:p>
            <a:r>
              <a:rPr lang="en-GB" sz="2400" dirty="0" smtClean="0"/>
              <a:t>When the gamete nuclei fuse the homologues will not have  partners and so pairing at prophase 1 will not take place.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997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/>
              <a:t>Species exist as one or more populations.</a:t>
            </a:r>
          </a:p>
          <a:p>
            <a:pPr fontAlgn="base"/>
            <a:r>
              <a:rPr lang="en-GB" dirty="0"/>
              <a:t>A population as a group of organisms of the same species occupying a particular space at a particular time that can potentially interbreed.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83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Population Genetics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Selection </a:t>
            </a:r>
            <a:r>
              <a:rPr lang="en-GB" b="1" dirty="0"/>
              <a:t>can change the frequency of alleles in a population.</a:t>
            </a:r>
          </a:p>
        </p:txBody>
      </p:sp>
    </p:spTree>
    <p:extLst>
      <p:ext uri="{BB962C8B-B14F-4D97-AF65-F5344CB8AC3E}">
        <p14:creationId xmlns:p14="http://schemas.microsoft.com/office/powerpoint/2010/main" val="24972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6D89-43C5-473F-96AD-83A07F530913}" type="slidenum">
              <a:rPr lang="en-US"/>
              <a:pPr/>
              <a:t>8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</a:rPr>
              <a:t>What is meant by a Gene Pool?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552450" indent="-552450"/>
            <a:r>
              <a:rPr lang="en-GB" dirty="0" smtClean="0">
                <a:latin typeface="Calibri" pitchFamily="34" charset="0"/>
              </a:rPr>
              <a:t>The total number of </a:t>
            </a:r>
            <a:r>
              <a:rPr lang="en-GB" b="1" dirty="0" smtClean="0">
                <a:solidFill>
                  <a:srgbClr val="FF0000"/>
                </a:solidFill>
                <a:latin typeface="Calibri" pitchFamily="34" charset="0"/>
              </a:rPr>
              <a:t>alleles</a:t>
            </a:r>
            <a:r>
              <a:rPr lang="en-GB" dirty="0" smtClean="0">
                <a:latin typeface="Calibri" pitchFamily="34" charset="0"/>
              </a:rPr>
              <a:t> in a population at any one time</a:t>
            </a:r>
          </a:p>
          <a:p>
            <a:pPr marL="552450" indent="-552450"/>
            <a:r>
              <a:rPr lang="en-GB" b="1" dirty="0" smtClean="0">
                <a:solidFill>
                  <a:srgbClr val="FF0000"/>
                </a:solidFill>
                <a:latin typeface="Calibri" pitchFamily="34" charset="0"/>
              </a:rPr>
              <a:t>Allele </a:t>
            </a:r>
            <a:r>
              <a:rPr lang="en-GB" b="1" dirty="0">
                <a:solidFill>
                  <a:srgbClr val="FF0000"/>
                </a:solidFill>
                <a:latin typeface="Calibri" pitchFamily="34" charset="0"/>
              </a:rPr>
              <a:t>frequency</a:t>
            </a:r>
            <a:r>
              <a:rPr lang="en-GB" b="1" dirty="0">
                <a:latin typeface="Calibri" pitchFamily="34" charset="0"/>
              </a:rPr>
              <a:t> </a:t>
            </a:r>
            <a:r>
              <a:rPr lang="en-GB" dirty="0">
                <a:latin typeface="Calibri" pitchFamily="34" charset="0"/>
              </a:rPr>
              <a:t>is the </a:t>
            </a:r>
            <a:r>
              <a:rPr lang="en-GB" dirty="0" smtClean="0">
                <a:latin typeface="Calibri" pitchFamily="34" charset="0"/>
              </a:rPr>
              <a:t>number of times an allele occurs within a gene pool</a:t>
            </a:r>
          </a:p>
          <a:p>
            <a:pPr marL="552450" indent="-552450"/>
            <a:r>
              <a:rPr lang="en-GB" dirty="0" smtClean="0">
                <a:latin typeface="Calibri" pitchFamily="34" charset="0"/>
              </a:rPr>
              <a:t>If an environment remains stable the gene pool remains stable</a:t>
            </a:r>
          </a:p>
          <a:p>
            <a:pPr marL="552450" indent="-552450"/>
            <a:r>
              <a:rPr lang="en-GB" dirty="0" smtClean="0">
                <a:latin typeface="Calibri" pitchFamily="34" charset="0"/>
              </a:rPr>
              <a:t>If the environment changes the advantageous phenotypes will be selected for (or vice versa) and the gene pool will change</a:t>
            </a:r>
            <a:endParaRPr lang="en-GB" dirty="0">
              <a:latin typeface="Calibri" pitchFamily="34" charset="0"/>
            </a:endParaRPr>
          </a:p>
          <a:p>
            <a:pPr marL="552450" indent="-552450"/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5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Study </a:t>
            </a:r>
            <a:r>
              <a:rPr lang="en-GB" dirty="0"/>
              <a:t>of the relative proportions of various genotypes present in a population from which can  be calculated the relative proportions of alleles in a </a:t>
            </a:r>
            <a:r>
              <a:rPr lang="en-GB" dirty="0" smtClean="0"/>
              <a:t>population – </a:t>
            </a:r>
            <a:r>
              <a:rPr lang="en-GB" b="1" dirty="0" smtClean="0">
                <a:solidFill>
                  <a:srgbClr val="FF0000"/>
                </a:solidFill>
              </a:rPr>
              <a:t>the allele frequency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8408</TotalTime>
  <Words>2476</Words>
  <Application>Microsoft Office PowerPoint</Application>
  <PresentationFormat>On-screen Show (4:3)</PresentationFormat>
  <Paragraphs>251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3.7.2 Populations and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Population Genetics</vt:lpstr>
      <vt:lpstr>What is meant by a Gene Pool?</vt:lpstr>
      <vt:lpstr>Population genetics</vt:lpstr>
      <vt:lpstr>Hardy-Weinberg Equation</vt:lpstr>
      <vt:lpstr>Hardy-Weinberg Equation</vt:lpstr>
      <vt:lpstr>PowerPoint Presentation</vt:lpstr>
      <vt:lpstr>PowerPoint Presentation</vt:lpstr>
      <vt:lpstr>PowerPoint Presentation</vt:lpstr>
      <vt:lpstr>Spec</vt:lpstr>
      <vt:lpstr>Spec</vt:lpstr>
      <vt:lpstr>Students should be able to: </vt:lpstr>
      <vt:lpstr>Vocabulary</vt:lpstr>
      <vt:lpstr>PowerPoint Presentation</vt:lpstr>
      <vt:lpstr>Variation due to genetic factors</vt:lpstr>
      <vt:lpstr>Causes of genetic variation</vt:lpstr>
      <vt:lpstr>Mutations</vt:lpstr>
      <vt:lpstr>Evolutionary significance of variation </vt:lpstr>
      <vt:lpstr>Overproduction of offspring</vt:lpstr>
      <vt:lpstr>Competition</vt:lpstr>
      <vt:lpstr>Selection pressures</vt:lpstr>
      <vt:lpstr>Selection Pressures</vt:lpstr>
      <vt:lpstr>The effect of selection pressures on the frequency of alleles in a population is called natural selection which drives evolution.</vt:lpstr>
      <vt:lpstr>The principles of natural selection in the evolution of populations. </vt:lpstr>
      <vt:lpstr>Change in allele frequency in the population</vt:lpstr>
      <vt:lpstr>Genetic Drift</vt:lpstr>
      <vt:lpstr>PowerPoint Presentation</vt:lpstr>
      <vt:lpstr>The founder effect </vt:lpstr>
      <vt:lpstr>Founder effect and genetic drift</vt:lpstr>
      <vt:lpstr>Founder effect and genetic drift</vt:lpstr>
      <vt:lpstr>Types of Natural Selection</vt:lpstr>
      <vt:lpstr>Types of Natural Selection</vt:lpstr>
      <vt:lpstr>Disruptive Selection</vt:lpstr>
      <vt:lpstr>Example 1 - temperature</vt:lpstr>
      <vt:lpstr>Industrial melanism in the peppered moth (example of Polymorphism)</vt:lpstr>
      <vt:lpstr> </vt:lpstr>
      <vt:lpstr>PowerPoint Presentation</vt:lpstr>
      <vt:lpstr>Speciation</vt:lpstr>
      <vt:lpstr>How does a new species arise?</vt:lpstr>
      <vt:lpstr>Speciation</vt:lpstr>
      <vt:lpstr>Stages in Allopatric Speciation</vt:lpstr>
      <vt:lpstr>PowerPoint Presentation</vt:lpstr>
      <vt:lpstr>Stages in Speciation</vt:lpstr>
      <vt:lpstr>PowerPoint Presentation</vt:lpstr>
      <vt:lpstr>PowerPoint Presentation</vt:lpstr>
      <vt:lpstr>Hybrid Sterility</vt:lpstr>
      <vt:lpstr>Explanation of hybrid sterility – failure to undergo synapsis and form bivalents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</dc:title>
  <dc:creator>Debbie Haggar</dc:creator>
  <cp:lastModifiedBy>Debbie Haggar</cp:lastModifiedBy>
  <cp:revision>120</cp:revision>
  <cp:lastPrinted>2015-03-22T10:09:21Z</cp:lastPrinted>
  <dcterms:created xsi:type="dcterms:W3CDTF">2013-03-04T20:17:32Z</dcterms:created>
  <dcterms:modified xsi:type="dcterms:W3CDTF">2017-06-07T19:21:37Z</dcterms:modified>
</cp:coreProperties>
</file>